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7" r:id="rId5"/>
    <p:sldId id="278" r:id="rId6"/>
    <p:sldId id="261" r:id="rId7"/>
    <p:sldId id="279" r:id="rId8"/>
    <p:sldId id="281" r:id="rId9"/>
    <p:sldId id="282" r:id="rId10"/>
    <p:sldId id="299" r:id="rId11"/>
    <p:sldId id="335" r:id="rId12"/>
    <p:sldId id="336" r:id="rId13"/>
    <p:sldId id="341" r:id="rId14"/>
    <p:sldId id="264" r:id="rId15"/>
    <p:sldId id="342" r:id="rId16"/>
    <p:sldId id="343" r:id="rId17"/>
    <p:sldId id="344" r:id="rId18"/>
    <p:sldId id="275" r:id="rId19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1" autoAdjust="0"/>
    <p:restoredTop sz="95220" autoAdjust="0"/>
  </p:normalViewPr>
  <p:slideViewPr>
    <p:cSldViewPr snapToGrid="0">
      <p:cViewPr varScale="1">
        <p:scale>
          <a:sx n="69" d="100"/>
          <a:sy n="69" d="100"/>
        </p:scale>
        <p:origin x="60" y="126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7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C8161-8206-465B-9131-4E6FBB600650}" type="doc">
      <dgm:prSet loTypeId="urn:microsoft.com/office/officeart/2008/layout/Lin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F3CC634A-624F-4F0F-A9A1-ADC2D018073E}">
      <dgm:prSet custT="1"/>
      <dgm:spPr/>
      <dgm:t>
        <a:bodyPr/>
        <a:lstStyle/>
        <a:p>
          <a:r>
            <a:rPr lang="cs-CZ" sz="3600" b="0"/>
            <a:t>Subjektivní prožitek </a:t>
          </a:r>
          <a:endParaRPr lang="en-US" sz="3600" b="0" dirty="0"/>
        </a:p>
      </dgm:t>
    </dgm:pt>
    <dgm:pt modelId="{E7794260-772B-41FF-B066-F28CC7A1B565}" type="parTrans" cxnId="{739A2FA9-8AC4-4DFA-BB3E-4DC8508D5526}">
      <dgm:prSet/>
      <dgm:spPr/>
      <dgm:t>
        <a:bodyPr/>
        <a:lstStyle/>
        <a:p>
          <a:endParaRPr lang="en-US"/>
        </a:p>
      </dgm:t>
    </dgm:pt>
    <dgm:pt modelId="{4101B115-53D1-4DC6-9BAB-18B3DF566160}" type="sibTrans" cxnId="{739A2FA9-8AC4-4DFA-BB3E-4DC8508D5526}">
      <dgm:prSet/>
      <dgm:spPr/>
      <dgm:t>
        <a:bodyPr/>
        <a:lstStyle/>
        <a:p>
          <a:endParaRPr lang="en-US"/>
        </a:p>
      </dgm:t>
    </dgm:pt>
    <dgm:pt modelId="{4938F59A-B462-45CA-A9CD-D9F37138D360}">
      <dgm:prSet custT="1"/>
      <dgm:spPr/>
      <dgm:t>
        <a:bodyPr/>
        <a:lstStyle/>
        <a:p>
          <a:r>
            <a:rPr lang="cs-CZ" sz="3600" b="0" dirty="0"/>
            <a:t>Tělesná fyziologická složka</a:t>
          </a:r>
          <a:endParaRPr lang="en-US" sz="3600" b="0" dirty="0"/>
        </a:p>
      </dgm:t>
    </dgm:pt>
    <dgm:pt modelId="{4AE1EC0A-72A0-4F38-BE4D-D374921F3D93}" type="parTrans" cxnId="{3325C7FB-1951-457F-BD44-D47532E4A99B}">
      <dgm:prSet/>
      <dgm:spPr/>
      <dgm:t>
        <a:bodyPr/>
        <a:lstStyle/>
        <a:p>
          <a:endParaRPr lang="en-US"/>
        </a:p>
      </dgm:t>
    </dgm:pt>
    <dgm:pt modelId="{0FD5AAC9-1619-4274-9355-0960724E1F02}" type="sibTrans" cxnId="{3325C7FB-1951-457F-BD44-D47532E4A99B}">
      <dgm:prSet/>
      <dgm:spPr/>
      <dgm:t>
        <a:bodyPr/>
        <a:lstStyle/>
        <a:p>
          <a:endParaRPr lang="en-US"/>
        </a:p>
      </dgm:t>
    </dgm:pt>
    <dgm:pt modelId="{40DFF775-3569-4C9F-BFE0-C07CFCA2D1BA}">
      <dgm:prSet custT="1"/>
      <dgm:spPr/>
      <dgm:t>
        <a:bodyPr/>
        <a:lstStyle/>
        <a:p>
          <a:r>
            <a:rPr lang="cs-CZ" sz="3600" b="0" dirty="0"/>
            <a:t>Výrazové (expresivní) chování</a:t>
          </a:r>
          <a:endParaRPr lang="en-US" sz="3600" b="0" dirty="0"/>
        </a:p>
      </dgm:t>
    </dgm:pt>
    <dgm:pt modelId="{F4DA8837-AE0F-49FC-9195-782FB552D179}" type="parTrans" cxnId="{291254D2-547E-44ED-87A0-0FA9CCCB054C}">
      <dgm:prSet/>
      <dgm:spPr/>
      <dgm:t>
        <a:bodyPr/>
        <a:lstStyle/>
        <a:p>
          <a:endParaRPr lang="en-US"/>
        </a:p>
      </dgm:t>
    </dgm:pt>
    <dgm:pt modelId="{DF20A4D1-4258-44C8-A938-F4011DDB23D1}" type="sibTrans" cxnId="{291254D2-547E-44ED-87A0-0FA9CCCB054C}">
      <dgm:prSet/>
      <dgm:spPr/>
      <dgm:t>
        <a:bodyPr/>
        <a:lstStyle/>
        <a:p>
          <a:endParaRPr lang="en-US"/>
        </a:p>
      </dgm:t>
    </dgm:pt>
    <dgm:pt modelId="{A241F150-B648-4C05-B579-E56D5055231B}" type="pres">
      <dgm:prSet presAssocID="{664C8161-8206-465B-9131-4E6FBB600650}" presName="vert0" presStyleCnt="0">
        <dgm:presLayoutVars>
          <dgm:dir/>
          <dgm:animOne val="branch"/>
          <dgm:animLvl val="lvl"/>
        </dgm:presLayoutVars>
      </dgm:prSet>
      <dgm:spPr/>
    </dgm:pt>
    <dgm:pt modelId="{AC847C16-9EF3-42C9-9726-2363A59E1C51}" type="pres">
      <dgm:prSet presAssocID="{F3CC634A-624F-4F0F-A9A1-ADC2D018073E}" presName="thickLine" presStyleLbl="alignNode1" presStyleIdx="0" presStyleCnt="3"/>
      <dgm:spPr/>
    </dgm:pt>
    <dgm:pt modelId="{FFE9437B-853C-44C1-B269-FB50B5DC92E2}" type="pres">
      <dgm:prSet presAssocID="{F3CC634A-624F-4F0F-A9A1-ADC2D018073E}" presName="horz1" presStyleCnt="0"/>
      <dgm:spPr/>
    </dgm:pt>
    <dgm:pt modelId="{FBD7ABE7-E653-4D4F-B697-C4EFC8C905A0}" type="pres">
      <dgm:prSet presAssocID="{F3CC634A-624F-4F0F-A9A1-ADC2D018073E}" presName="tx1" presStyleLbl="revTx" presStyleIdx="0" presStyleCnt="3"/>
      <dgm:spPr/>
    </dgm:pt>
    <dgm:pt modelId="{957285CE-6FD2-45A7-A6B9-3D5A7B0945A2}" type="pres">
      <dgm:prSet presAssocID="{F3CC634A-624F-4F0F-A9A1-ADC2D018073E}" presName="vert1" presStyleCnt="0"/>
      <dgm:spPr/>
    </dgm:pt>
    <dgm:pt modelId="{DD6E457D-1464-4700-8D64-09E38F3ADC11}" type="pres">
      <dgm:prSet presAssocID="{4938F59A-B462-45CA-A9CD-D9F37138D360}" presName="thickLine" presStyleLbl="alignNode1" presStyleIdx="1" presStyleCnt="3"/>
      <dgm:spPr/>
    </dgm:pt>
    <dgm:pt modelId="{00D58CE7-32E1-4BAF-B77C-03F64001283E}" type="pres">
      <dgm:prSet presAssocID="{4938F59A-B462-45CA-A9CD-D9F37138D360}" presName="horz1" presStyleCnt="0"/>
      <dgm:spPr/>
    </dgm:pt>
    <dgm:pt modelId="{76291E90-32EC-4765-AC64-37B8642A977F}" type="pres">
      <dgm:prSet presAssocID="{4938F59A-B462-45CA-A9CD-D9F37138D360}" presName="tx1" presStyleLbl="revTx" presStyleIdx="1" presStyleCnt="3"/>
      <dgm:spPr/>
    </dgm:pt>
    <dgm:pt modelId="{58FF591B-6AD4-47C0-B032-D3454D06468A}" type="pres">
      <dgm:prSet presAssocID="{4938F59A-B462-45CA-A9CD-D9F37138D360}" presName="vert1" presStyleCnt="0"/>
      <dgm:spPr/>
    </dgm:pt>
    <dgm:pt modelId="{FF636AB4-2252-484D-8DF2-A8CAEFE2A756}" type="pres">
      <dgm:prSet presAssocID="{40DFF775-3569-4C9F-BFE0-C07CFCA2D1BA}" presName="thickLine" presStyleLbl="alignNode1" presStyleIdx="2" presStyleCnt="3"/>
      <dgm:spPr/>
    </dgm:pt>
    <dgm:pt modelId="{8A9D2D14-0529-493E-97C3-16E58AC17B7C}" type="pres">
      <dgm:prSet presAssocID="{40DFF775-3569-4C9F-BFE0-C07CFCA2D1BA}" presName="horz1" presStyleCnt="0"/>
      <dgm:spPr/>
    </dgm:pt>
    <dgm:pt modelId="{0AD9C854-C99F-451D-ABC9-F5AE476B33B4}" type="pres">
      <dgm:prSet presAssocID="{40DFF775-3569-4C9F-BFE0-C07CFCA2D1BA}" presName="tx1" presStyleLbl="revTx" presStyleIdx="2" presStyleCnt="3"/>
      <dgm:spPr/>
    </dgm:pt>
    <dgm:pt modelId="{5F69B3AC-95F7-4445-A03D-4A495EBF5359}" type="pres">
      <dgm:prSet presAssocID="{40DFF775-3569-4C9F-BFE0-C07CFCA2D1BA}" presName="vert1" presStyleCnt="0"/>
      <dgm:spPr/>
    </dgm:pt>
  </dgm:ptLst>
  <dgm:cxnLst>
    <dgm:cxn modelId="{1D829B3A-2D24-4068-96AC-8B24D85798B9}" type="presOf" srcId="{F3CC634A-624F-4F0F-A9A1-ADC2D018073E}" destId="{FBD7ABE7-E653-4D4F-B697-C4EFC8C905A0}" srcOrd="0" destOrd="0" presId="urn:microsoft.com/office/officeart/2008/layout/LinedList"/>
    <dgm:cxn modelId="{38082D66-A860-42D8-957F-7C447C07B180}" type="presOf" srcId="{4938F59A-B462-45CA-A9CD-D9F37138D360}" destId="{76291E90-32EC-4765-AC64-37B8642A977F}" srcOrd="0" destOrd="0" presId="urn:microsoft.com/office/officeart/2008/layout/LinedList"/>
    <dgm:cxn modelId="{0D290D55-4669-4425-B125-109C0FBE35E6}" type="presOf" srcId="{664C8161-8206-465B-9131-4E6FBB600650}" destId="{A241F150-B648-4C05-B579-E56D5055231B}" srcOrd="0" destOrd="0" presId="urn:microsoft.com/office/officeart/2008/layout/LinedList"/>
    <dgm:cxn modelId="{E6F05387-5121-414F-864B-62ECECF226FA}" type="presOf" srcId="{40DFF775-3569-4C9F-BFE0-C07CFCA2D1BA}" destId="{0AD9C854-C99F-451D-ABC9-F5AE476B33B4}" srcOrd="0" destOrd="0" presId="urn:microsoft.com/office/officeart/2008/layout/LinedList"/>
    <dgm:cxn modelId="{739A2FA9-8AC4-4DFA-BB3E-4DC8508D5526}" srcId="{664C8161-8206-465B-9131-4E6FBB600650}" destId="{F3CC634A-624F-4F0F-A9A1-ADC2D018073E}" srcOrd="0" destOrd="0" parTransId="{E7794260-772B-41FF-B066-F28CC7A1B565}" sibTransId="{4101B115-53D1-4DC6-9BAB-18B3DF566160}"/>
    <dgm:cxn modelId="{291254D2-547E-44ED-87A0-0FA9CCCB054C}" srcId="{664C8161-8206-465B-9131-4E6FBB600650}" destId="{40DFF775-3569-4C9F-BFE0-C07CFCA2D1BA}" srcOrd="2" destOrd="0" parTransId="{F4DA8837-AE0F-49FC-9195-782FB552D179}" sibTransId="{DF20A4D1-4258-44C8-A938-F4011DDB23D1}"/>
    <dgm:cxn modelId="{3325C7FB-1951-457F-BD44-D47532E4A99B}" srcId="{664C8161-8206-465B-9131-4E6FBB600650}" destId="{4938F59A-B462-45CA-A9CD-D9F37138D360}" srcOrd="1" destOrd="0" parTransId="{4AE1EC0A-72A0-4F38-BE4D-D374921F3D93}" sibTransId="{0FD5AAC9-1619-4274-9355-0960724E1F02}"/>
    <dgm:cxn modelId="{93257E11-D318-43D8-B6D8-7542E56DF544}" type="presParOf" srcId="{A241F150-B648-4C05-B579-E56D5055231B}" destId="{AC847C16-9EF3-42C9-9726-2363A59E1C51}" srcOrd="0" destOrd="0" presId="urn:microsoft.com/office/officeart/2008/layout/LinedList"/>
    <dgm:cxn modelId="{308AA737-95FA-491E-838C-9EC29F86DE9E}" type="presParOf" srcId="{A241F150-B648-4C05-B579-E56D5055231B}" destId="{FFE9437B-853C-44C1-B269-FB50B5DC92E2}" srcOrd="1" destOrd="0" presId="urn:microsoft.com/office/officeart/2008/layout/LinedList"/>
    <dgm:cxn modelId="{391E95E4-D712-4DF6-9DBD-8BE1AC51AE54}" type="presParOf" srcId="{FFE9437B-853C-44C1-B269-FB50B5DC92E2}" destId="{FBD7ABE7-E653-4D4F-B697-C4EFC8C905A0}" srcOrd="0" destOrd="0" presId="urn:microsoft.com/office/officeart/2008/layout/LinedList"/>
    <dgm:cxn modelId="{47580A85-CFC4-4A87-9353-2FEC8210DD70}" type="presParOf" srcId="{FFE9437B-853C-44C1-B269-FB50B5DC92E2}" destId="{957285CE-6FD2-45A7-A6B9-3D5A7B0945A2}" srcOrd="1" destOrd="0" presId="urn:microsoft.com/office/officeart/2008/layout/LinedList"/>
    <dgm:cxn modelId="{7D7EDAF7-ABBD-4FF6-991D-C954A379DD3F}" type="presParOf" srcId="{A241F150-B648-4C05-B579-E56D5055231B}" destId="{DD6E457D-1464-4700-8D64-09E38F3ADC11}" srcOrd="2" destOrd="0" presId="urn:microsoft.com/office/officeart/2008/layout/LinedList"/>
    <dgm:cxn modelId="{F321DB9D-89AD-4BC6-AD5F-BA7541CBF01A}" type="presParOf" srcId="{A241F150-B648-4C05-B579-E56D5055231B}" destId="{00D58CE7-32E1-4BAF-B77C-03F64001283E}" srcOrd="3" destOrd="0" presId="urn:microsoft.com/office/officeart/2008/layout/LinedList"/>
    <dgm:cxn modelId="{DF6145A1-16EA-4E10-8C27-516EE94F91E0}" type="presParOf" srcId="{00D58CE7-32E1-4BAF-B77C-03F64001283E}" destId="{76291E90-32EC-4765-AC64-37B8642A977F}" srcOrd="0" destOrd="0" presId="urn:microsoft.com/office/officeart/2008/layout/LinedList"/>
    <dgm:cxn modelId="{6CC17A02-3283-4ED5-9F12-03136E44880A}" type="presParOf" srcId="{00D58CE7-32E1-4BAF-B77C-03F64001283E}" destId="{58FF591B-6AD4-47C0-B032-D3454D06468A}" srcOrd="1" destOrd="0" presId="urn:microsoft.com/office/officeart/2008/layout/LinedList"/>
    <dgm:cxn modelId="{33C21EF8-D2B4-4B90-A5A3-BB5E3AF0F423}" type="presParOf" srcId="{A241F150-B648-4C05-B579-E56D5055231B}" destId="{FF636AB4-2252-484D-8DF2-A8CAEFE2A756}" srcOrd="4" destOrd="0" presId="urn:microsoft.com/office/officeart/2008/layout/LinedList"/>
    <dgm:cxn modelId="{82C0BA2A-0C52-4165-9123-58120EC66909}" type="presParOf" srcId="{A241F150-B648-4C05-B579-E56D5055231B}" destId="{8A9D2D14-0529-493E-97C3-16E58AC17B7C}" srcOrd="5" destOrd="0" presId="urn:microsoft.com/office/officeart/2008/layout/LinedList"/>
    <dgm:cxn modelId="{D0FF19F4-5E12-4F31-A70E-25E951432EB2}" type="presParOf" srcId="{8A9D2D14-0529-493E-97C3-16E58AC17B7C}" destId="{0AD9C854-C99F-451D-ABC9-F5AE476B33B4}" srcOrd="0" destOrd="0" presId="urn:microsoft.com/office/officeart/2008/layout/LinedList"/>
    <dgm:cxn modelId="{F13F0D92-4761-4493-8ACF-722A47460CE8}" type="presParOf" srcId="{8A9D2D14-0529-493E-97C3-16E58AC17B7C}" destId="{5F69B3AC-95F7-4445-A03D-4A495EBF53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47C16-9EF3-42C9-9726-2363A59E1C51}">
      <dsp:nvSpPr>
        <dsp:cNvPr id="0" name=""/>
        <dsp:cNvSpPr/>
      </dsp:nvSpPr>
      <dsp:spPr>
        <a:xfrm>
          <a:off x="0" y="2554"/>
          <a:ext cx="631649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7ABE7-E653-4D4F-B697-C4EFC8C905A0}">
      <dsp:nvSpPr>
        <dsp:cNvPr id="0" name=""/>
        <dsp:cNvSpPr/>
      </dsp:nvSpPr>
      <dsp:spPr>
        <a:xfrm>
          <a:off x="0" y="2554"/>
          <a:ext cx="6316493" cy="174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/>
            <a:t>Subjektivní prožitek </a:t>
          </a:r>
          <a:endParaRPr lang="en-US" sz="3600" b="0" kern="1200" dirty="0"/>
        </a:p>
      </dsp:txBody>
      <dsp:txXfrm>
        <a:off x="0" y="2554"/>
        <a:ext cx="6316493" cy="1741841"/>
      </dsp:txXfrm>
    </dsp:sp>
    <dsp:sp modelId="{DD6E457D-1464-4700-8D64-09E38F3ADC11}">
      <dsp:nvSpPr>
        <dsp:cNvPr id="0" name=""/>
        <dsp:cNvSpPr/>
      </dsp:nvSpPr>
      <dsp:spPr>
        <a:xfrm>
          <a:off x="0" y="1744396"/>
          <a:ext cx="631649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91E90-32EC-4765-AC64-37B8642A977F}">
      <dsp:nvSpPr>
        <dsp:cNvPr id="0" name=""/>
        <dsp:cNvSpPr/>
      </dsp:nvSpPr>
      <dsp:spPr>
        <a:xfrm>
          <a:off x="0" y="1744396"/>
          <a:ext cx="6316493" cy="174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 dirty="0"/>
            <a:t>Tělesná fyziologická složka</a:t>
          </a:r>
          <a:endParaRPr lang="en-US" sz="3600" b="0" kern="1200" dirty="0"/>
        </a:p>
      </dsp:txBody>
      <dsp:txXfrm>
        <a:off x="0" y="1744396"/>
        <a:ext cx="6316493" cy="1741841"/>
      </dsp:txXfrm>
    </dsp:sp>
    <dsp:sp modelId="{FF636AB4-2252-484D-8DF2-A8CAEFE2A756}">
      <dsp:nvSpPr>
        <dsp:cNvPr id="0" name=""/>
        <dsp:cNvSpPr/>
      </dsp:nvSpPr>
      <dsp:spPr>
        <a:xfrm>
          <a:off x="0" y="3486237"/>
          <a:ext cx="631649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9C854-C99F-451D-ABC9-F5AE476B33B4}">
      <dsp:nvSpPr>
        <dsp:cNvPr id="0" name=""/>
        <dsp:cNvSpPr/>
      </dsp:nvSpPr>
      <dsp:spPr>
        <a:xfrm>
          <a:off x="0" y="3486237"/>
          <a:ext cx="6316493" cy="174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0" kern="1200" dirty="0"/>
            <a:t>Výrazové (expresivní) chování</a:t>
          </a:r>
          <a:endParaRPr lang="en-US" sz="3600" b="0" kern="1200" dirty="0"/>
        </a:p>
      </dsp:txBody>
      <dsp:txXfrm>
        <a:off x="0" y="3486237"/>
        <a:ext cx="6316493" cy="1741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BB34DEC-6F4D-41C2-BD81-86E96E63972D}" type="datetime1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D56CFAD-C154-4C9C-AD01-665A50550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A0476-9E82-496A-B942-42E99DB9000E}" type="datetime1">
              <a:rPr lang="en-GB" smtClean="0"/>
              <a:pPr/>
              <a:t>03/10/2024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B62BC0-7DC4-4569-951D-2BB9475345C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5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8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2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9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0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rtlCol="0"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 rtlCol="0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rtlCol="0"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rtlCol="0"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rtl="0"/>
            <a:r>
              <a:rPr lang="en-GB" noProof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65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E4DC4-4F39-31C4-4405-0C2C1C08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BD5B5-7BFA-A58C-6FC1-C80E9051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49285A-8076-E343-ED1D-54354EB9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04DD-2B8D-4BFC-8A75-8189B17B069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5D5912-16A7-4600-D3B0-F6B33CB7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0691AE-7F02-120B-F445-CF9330FA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D79D0-7F5C-41D3-AB16-AA1C62EC4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4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cs-CZ" noProof="0"/>
              <a:t>Kliknutím na ikonu přidáte obrázek.</a:t>
            </a:r>
            <a:endParaRPr lang="en-GB" noProof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cs-CZ" noProof="0"/>
              <a:t>Kliknutím na ikonu přidáte obrázek.</a:t>
            </a:r>
            <a:endParaRPr lang="en-GB" noProof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cs-CZ" noProof="0"/>
              <a:t>Kliknutím na ikonu přidáte obrázek.</a:t>
            </a:r>
            <a:endParaRPr lang="en-GB" noProof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cs-CZ" noProof="0"/>
              <a:t>Kliknutím na ikonu přidáte obrázek.</a:t>
            </a:r>
            <a:endParaRPr lang="en-GB" noProof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 rtlCol="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rtlCol="0"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en-GB" noProof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6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24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svg"/><Relationship Id="rId7" Type="http://schemas.openxmlformats.org/officeDocument/2006/relationships/image" Target="../media/image2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1.png"/><Relationship Id="rId11" Type="http://schemas.openxmlformats.org/officeDocument/2006/relationships/image" Target="../media/image28.svg"/><Relationship Id="rId5" Type="http://schemas.openxmlformats.org/officeDocument/2006/relationships/image" Target="../media/image16.sv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2052"/>
            <a:ext cx="12192000" cy="1425257"/>
          </a:xfrm>
        </p:spPr>
        <p:txBody>
          <a:bodyPr rtlCol="0"/>
          <a:lstStyle/>
          <a:p>
            <a:pPr rtl="0"/>
            <a:r>
              <a:rPr lang="cs-CZ" dirty="0" err="1"/>
              <a:t>EMoce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3867309"/>
            <a:ext cx="12192000" cy="1036320"/>
          </a:xfrm>
        </p:spPr>
        <p:txBody>
          <a:bodyPr rtlCol="0"/>
          <a:lstStyle/>
          <a:p>
            <a:pPr rtl="0"/>
            <a:r>
              <a:rPr lang="en-GB" dirty="0"/>
              <a:t>​​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D1BA2-3111-4E03-81E3-0D0F9BA3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44205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B20A4-BDBA-4ACB-BCCE-1FF6B09FE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4903788"/>
            <a:ext cx="12192000" cy="195421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5">
            <a:extLst>
              <a:ext uri="{FF2B5EF4-FFF2-40B4-BE49-F238E27FC236}">
                <a16:creationId xmlns:a16="http://schemas.microsoft.com/office/drawing/2014/main" id="{AD5590D6-C6F1-0AA5-9BD0-74546D6D970A}"/>
              </a:ext>
            </a:extLst>
          </p:cNvPr>
          <p:cNvCxnSpPr>
            <a:cxnSpLocks/>
          </p:cNvCxnSpPr>
          <p:nvPr/>
        </p:nvCxnSpPr>
        <p:spPr>
          <a:xfrm flipV="1">
            <a:off x="371439" y="3967340"/>
            <a:ext cx="11515398" cy="22952"/>
          </a:xfrm>
          <a:prstGeom prst="straightConnector1">
            <a:avLst/>
          </a:prstGeom>
          <a:ln w="1270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5">
            <a:extLst>
              <a:ext uri="{FF2B5EF4-FFF2-40B4-BE49-F238E27FC236}">
                <a16:creationId xmlns:a16="http://schemas.microsoft.com/office/drawing/2014/main" id="{4C66294E-E320-FB06-8565-913CB9EF1CB0}"/>
              </a:ext>
            </a:extLst>
          </p:cNvPr>
          <p:cNvCxnSpPr>
            <a:cxnSpLocks/>
          </p:cNvCxnSpPr>
          <p:nvPr/>
        </p:nvCxnSpPr>
        <p:spPr>
          <a:xfrm flipV="1">
            <a:off x="444541" y="3233507"/>
            <a:ext cx="10482864" cy="47261"/>
          </a:xfrm>
          <a:prstGeom prst="straightConnector1">
            <a:avLst/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5">
            <a:extLst>
              <a:ext uri="{FF2B5EF4-FFF2-40B4-BE49-F238E27FC236}">
                <a16:creationId xmlns:a16="http://schemas.microsoft.com/office/drawing/2014/main" id="{D3483FBC-B385-17BF-9EBC-D2E2BB405531}"/>
              </a:ext>
            </a:extLst>
          </p:cNvPr>
          <p:cNvCxnSpPr>
            <a:cxnSpLocks/>
          </p:cNvCxnSpPr>
          <p:nvPr/>
        </p:nvCxnSpPr>
        <p:spPr>
          <a:xfrm>
            <a:off x="444541" y="4642354"/>
            <a:ext cx="8626066" cy="0"/>
          </a:xfrm>
          <a:prstGeom prst="straightConnector1">
            <a:avLst/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5">
            <a:extLst>
              <a:ext uri="{FF2B5EF4-FFF2-40B4-BE49-F238E27FC236}">
                <a16:creationId xmlns:a16="http://schemas.microsoft.com/office/drawing/2014/main" id="{08DFBA42-729E-DCE1-2688-31600DBEAEC4}"/>
              </a:ext>
            </a:extLst>
          </p:cNvPr>
          <p:cNvCxnSpPr>
            <a:cxnSpLocks/>
          </p:cNvCxnSpPr>
          <p:nvPr/>
        </p:nvCxnSpPr>
        <p:spPr>
          <a:xfrm>
            <a:off x="465834" y="3624493"/>
            <a:ext cx="5441190" cy="0"/>
          </a:xfrm>
          <a:prstGeom prst="straightConnector1">
            <a:avLst/>
          </a:prstGeom>
          <a:ln w="254000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5">
            <a:extLst>
              <a:ext uri="{FF2B5EF4-FFF2-40B4-BE49-F238E27FC236}">
                <a16:creationId xmlns:a16="http://schemas.microsoft.com/office/drawing/2014/main" id="{5D123E83-DC8E-2E66-69AA-B741DD30C802}"/>
              </a:ext>
            </a:extLst>
          </p:cNvPr>
          <p:cNvCxnSpPr>
            <a:cxnSpLocks/>
          </p:cNvCxnSpPr>
          <p:nvPr/>
        </p:nvCxnSpPr>
        <p:spPr>
          <a:xfrm>
            <a:off x="444541" y="4287178"/>
            <a:ext cx="1457411" cy="0"/>
          </a:xfrm>
          <a:prstGeom prst="straightConnector1">
            <a:avLst/>
          </a:prstGeom>
          <a:ln w="254000" cap="rnd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ublinový popisek: zahnutá čára 16">
            <a:extLst>
              <a:ext uri="{FF2B5EF4-FFF2-40B4-BE49-F238E27FC236}">
                <a16:creationId xmlns:a16="http://schemas.microsoft.com/office/drawing/2014/main" id="{E6335791-7FF1-FF4D-2243-7473B32ABF8D}"/>
              </a:ext>
            </a:extLst>
          </p:cNvPr>
          <p:cNvSpPr/>
          <p:nvPr/>
        </p:nvSpPr>
        <p:spPr>
          <a:xfrm>
            <a:off x="9161497" y="1351600"/>
            <a:ext cx="2811027" cy="1009013"/>
          </a:xfrm>
          <a:custGeom>
            <a:avLst/>
            <a:gdLst>
              <a:gd name="connsiteX0" fmla="*/ 0 w 2811027"/>
              <a:gd name="connsiteY0" fmla="*/ 0 h 1009013"/>
              <a:gd name="connsiteX1" fmla="*/ 505985 w 2811027"/>
              <a:gd name="connsiteY1" fmla="*/ 0 h 1009013"/>
              <a:gd name="connsiteX2" fmla="*/ 1068190 w 2811027"/>
              <a:gd name="connsiteY2" fmla="*/ 0 h 1009013"/>
              <a:gd name="connsiteX3" fmla="*/ 1546065 w 2811027"/>
              <a:gd name="connsiteY3" fmla="*/ 0 h 1009013"/>
              <a:gd name="connsiteX4" fmla="*/ 2164491 w 2811027"/>
              <a:gd name="connsiteY4" fmla="*/ 0 h 1009013"/>
              <a:gd name="connsiteX5" fmla="*/ 2811027 w 2811027"/>
              <a:gd name="connsiteY5" fmla="*/ 0 h 1009013"/>
              <a:gd name="connsiteX6" fmla="*/ 2811027 w 2811027"/>
              <a:gd name="connsiteY6" fmla="*/ 494416 h 1009013"/>
              <a:gd name="connsiteX7" fmla="*/ 2811027 w 2811027"/>
              <a:gd name="connsiteY7" fmla="*/ 1009013 h 1009013"/>
              <a:gd name="connsiteX8" fmla="*/ 2220711 w 2811027"/>
              <a:gd name="connsiteY8" fmla="*/ 1009013 h 1009013"/>
              <a:gd name="connsiteX9" fmla="*/ 1742837 w 2811027"/>
              <a:gd name="connsiteY9" fmla="*/ 1009013 h 1009013"/>
              <a:gd name="connsiteX10" fmla="*/ 1264962 w 2811027"/>
              <a:gd name="connsiteY10" fmla="*/ 1009013 h 1009013"/>
              <a:gd name="connsiteX11" fmla="*/ 787088 w 2811027"/>
              <a:gd name="connsiteY11" fmla="*/ 1009013 h 1009013"/>
              <a:gd name="connsiteX12" fmla="*/ 0 w 2811027"/>
              <a:gd name="connsiteY12" fmla="*/ 1009013 h 1009013"/>
              <a:gd name="connsiteX13" fmla="*/ 0 w 2811027"/>
              <a:gd name="connsiteY13" fmla="*/ 494416 h 1009013"/>
              <a:gd name="connsiteX14" fmla="*/ 0 w 2811027"/>
              <a:gd name="connsiteY14" fmla="*/ 0 h 1009013"/>
              <a:gd name="connsiteX0" fmla="*/ 19059 w 2811027"/>
              <a:gd name="connsiteY0" fmla="*/ 604106 h 1009013"/>
              <a:gd name="connsiteX1" fmla="*/ -475949 w 2811027"/>
              <a:gd name="connsiteY1" fmla="*/ 805728 h 1009013"/>
              <a:gd name="connsiteX2" fmla="*/ -1034149 w 2811027"/>
              <a:gd name="connsiteY2" fmla="*/ 1033088 h 1009013"/>
              <a:gd name="connsiteX3" fmla="*/ -1329624 w 2811027"/>
              <a:gd name="connsiteY3" fmla="*/ 1478033 h 1009013"/>
              <a:gd name="connsiteX4" fmla="*/ -1602370 w 2811027"/>
              <a:gd name="connsiteY4" fmla="*/ 1888751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1027" h="1009013" fill="none" extrusionOk="0">
                <a:moveTo>
                  <a:pt x="0" y="0"/>
                </a:moveTo>
                <a:cubicBezTo>
                  <a:pt x="221087" y="-13428"/>
                  <a:pt x="366095" y="7642"/>
                  <a:pt x="505985" y="0"/>
                </a:cubicBezTo>
                <a:cubicBezTo>
                  <a:pt x="645876" y="-7642"/>
                  <a:pt x="834399" y="17264"/>
                  <a:pt x="1068190" y="0"/>
                </a:cubicBezTo>
                <a:cubicBezTo>
                  <a:pt x="1301981" y="-17264"/>
                  <a:pt x="1328322" y="3915"/>
                  <a:pt x="1546065" y="0"/>
                </a:cubicBezTo>
                <a:cubicBezTo>
                  <a:pt x="1763809" y="-3915"/>
                  <a:pt x="1891653" y="-29573"/>
                  <a:pt x="2164491" y="0"/>
                </a:cubicBezTo>
                <a:cubicBezTo>
                  <a:pt x="2437329" y="29573"/>
                  <a:pt x="2594515" y="-12634"/>
                  <a:pt x="2811027" y="0"/>
                </a:cubicBezTo>
                <a:cubicBezTo>
                  <a:pt x="2821136" y="174921"/>
                  <a:pt x="2806053" y="275318"/>
                  <a:pt x="2811027" y="494416"/>
                </a:cubicBezTo>
                <a:cubicBezTo>
                  <a:pt x="2816001" y="713514"/>
                  <a:pt x="2796411" y="893811"/>
                  <a:pt x="2811027" y="1009013"/>
                </a:cubicBezTo>
                <a:cubicBezTo>
                  <a:pt x="2622011" y="1003270"/>
                  <a:pt x="2340106" y="1035620"/>
                  <a:pt x="2220711" y="1009013"/>
                </a:cubicBezTo>
                <a:cubicBezTo>
                  <a:pt x="2101316" y="982406"/>
                  <a:pt x="1943375" y="1026267"/>
                  <a:pt x="1742837" y="1009013"/>
                </a:cubicBezTo>
                <a:cubicBezTo>
                  <a:pt x="1542299" y="991759"/>
                  <a:pt x="1401582" y="1013244"/>
                  <a:pt x="1264962" y="1009013"/>
                </a:cubicBezTo>
                <a:cubicBezTo>
                  <a:pt x="1128343" y="1004782"/>
                  <a:pt x="986884" y="1013925"/>
                  <a:pt x="787088" y="1009013"/>
                </a:cubicBezTo>
                <a:cubicBezTo>
                  <a:pt x="587292" y="1004101"/>
                  <a:pt x="349229" y="1033676"/>
                  <a:pt x="0" y="1009013"/>
                </a:cubicBezTo>
                <a:cubicBezTo>
                  <a:pt x="-157" y="856000"/>
                  <a:pt x="9427" y="706549"/>
                  <a:pt x="0" y="494416"/>
                </a:cubicBezTo>
                <a:cubicBezTo>
                  <a:pt x="-9427" y="282283"/>
                  <a:pt x="14324" y="135023"/>
                  <a:pt x="0" y="0"/>
                </a:cubicBezTo>
                <a:close/>
              </a:path>
              <a:path w="2811027" h="1009013" fill="none" extrusionOk="0">
                <a:moveTo>
                  <a:pt x="19059" y="604106"/>
                </a:moveTo>
                <a:cubicBezTo>
                  <a:pt x="-191733" y="668347"/>
                  <a:pt x="-306257" y="713959"/>
                  <a:pt x="-475949" y="805728"/>
                </a:cubicBezTo>
                <a:cubicBezTo>
                  <a:pt x="-645641" y="897497"/>
                  <a:pt x="-816476" y="956668"/>
                  <a:pt x="-1034149" y="1033088"/>
                </a:cubicBezTo>
                <a:cubicBezTo>
                  <a:pt x="-1171502" y="1205218"/>
                  <a:pt x="-1218456" y="1296975"/>
                  <a:pt x="-1329624" y="1478033"/>
                </a:cubicBezTo>
                <a:cubicBezTo>
                  <a:pt x="-1440792" y="1659091"/>
                  <a:pt x="-1506368" y="1780092"/>
                  <a:pt x="-1602370" y="1888751"/>
                </a:cubicBezTo>
              </a:path>
              <a:path w="2811027" h="1009013" stroke="0" extrusionOk="0">
                <a:moveTo>
                  <a:pt x="0" y="0"/>
                </a:moveTo>
                <a:cubicBezTo>
                  <a:pt x="283182" y="-1384"/>
                  <a:pt x="483000" y="982"/>
                  <a:pt x="618426" y="0"/>
                </a:cubicBezTo>
                <a:cubicBezTo>
                  <a:pt x="753852" y="-982"/>
                  <a:pt x="1012002" y="-26193"/>
                  <a:pt x="1152521" y="0"/>
                </a:cubicBezTo>
                <a:cubicBezTo>
                  <a:pt x="1293041" y="26193"/>
                  <a:pt x="1597267" y="-26415"/>
                  <a:pt x="1742837" y="0"/>
                </a:cubicBezTo>
                <a:cubicBezTo>
                  <a:pt x="1888407" y="26415"/>
                  <a:pt x="2029157" y="-10886"/>
                  <a:pt x="2248822" y="0"/>
                </a:cubicBezTo>
                <a:cubicBezTo>
                  <a:pt x="2468487" y="10886"/>
                  <a:pt x="2607644" y="20436"/>
                  <a:pt x="2811027" y="0"/>
                </a:cubicBezTo>
                <a:cubicBezTo>
                  <a:pt x="2815347" y="188739"/>
                  <a:pt x="2815930" y="267766"/>
                  <a:pt x="2811027" y="484326"/>
                </a:cubicBezTo>
                <a:cubicBezTo>
                  <a:pt x="2806124" y="700886"/>
                  <a:pt x="2800088" y="749913"/>
                  <a:pt x="2811027" y="1009013"/>
                </a:cubicBezTo>
                <a:cubicBezTo>
                  <a:pt x="2694487" y="985180"/>
                  <a:pt x="2429489" y="991091"/>
                  <a:pt x="2333152" y="1009013"/>
                </a:cubicBezTo>
                <a:cubicBezTo>
                  <a:pt x="2236815" y="1026935"/>
                  <a:pt x="1932686" y="1004148"/>
                  <a:pt x="1770947" y="1009013"/>
                </a:cubicBezTo>
                <a:cubicBezTo>
                  <a:pt x="1609208" y="1013878"/>
                  <a:pt x="1426464" y="1020991"/>
                  <a:pt x="1293072" y="1009013"/>
                </a:cubicBezTo>
                <a:cubicBezTo>
                  <a:pt x="1159680" y="997035"/>
                  <a:pt x="856806" y="1028646"/>
                  <a:pt x="702757" y="1009013"/>
                </a:cubicBezTo>
                <a:cubicBezTo>
                  <a:pt x="548709" y="989380"/>
                  <a:pt x="322247" y="1005170"/>
                  <a:pt x="0" y="1009013"/>
                </a:cubicBezTo>
                <a:cubicBezTo>
                  <a:pt x="-13684" y="868189"/>
                  <a:pt x="-18898" y="676773"/>
                  <a:pt x="0" y="494416"/>
                </a:cubicBezTo>
                <a:cubicBezTo>
                  <a:pt x="18898" y="312059"/>
                  <a:pt x="-12870" y="181128"/>
                  <a:pt x="0" y="0"/>
                </a:cubicBezTo>
                <a:close/>
              </a:path>
              <a:path w="2811027" h="1009013" fill="none" stroke="0" extrusionOk="0">
                <a:moveTo>
                  <a:pt x="19059" y="604106"/>
                </a:moveTo>
                <a:cubicBezTo>
                  <a:pt x="-213369" y="718142"/>
                  <a:pt x="-231702" y="728724"/>
                  <a:pt x="-475949" y="805728"/>
                </a:cubicBezTo>
                <a:cubicBezTo>
                  <a:pt x="-720196" y="882731"/>
                  <a:pt x="-774807" y="921876"/>
                  <a:pt x="-1034149" y="1033088"/>
                </a:cubicBezTo>
                <a:cubicBezTo>
                  <a:pt x="-1155549" y="1195333"/>
                  <a:pt x="-1235373" y="1370385"/>
                  <a:pt x="-1323942" y="1469476"/>
                </a:cubicBezTo>
                <a:cubicBezTo>
                  <a:pt x="-1412510" y="1568567"/>
                  <a:pt x="-1500848" y="1745307"/>
                  <a:pt x="-1602370" y="1888751"/>
                </a:cubicBezTo>
              </a:path>
            </a:pathLst>
          </a:custGeom>
          <a:solidFill>
            <a:schemeClr val="bg2"/>
          </a:solidFill>
          <a:ln w="38100" cmpd="sng">
            <a:solidFill>
              <a:schemeClr val="accent3"/>
            </a:solidFill>
            <a:round/>
            <a:extLst>
              <a:ext uri="{C807C97D-BFC1-408E-A445-0C87EB9F89A2}">
                <ask:lineSketchStyleProps xmlns:ask="http://schemas.microsoft.com/office/drawing/2018/sketchyshapes" sd="3452847907">
                  <a:prstGeom prst="borderCallout2">
                    <a:avLst>
                      <a:gd name="adj1" fmla="val 59871"/>
                      <a:gd name="adj2" fmla="val 678"/>
                      <a:gd name="adj3" fmla="val 102386"/>
                      <a:gd name="adj4" fmla="val -36789"/>
                      <a:gd name="adj5" fmla="val 187188"/>
                      <a:gd name="adj6" fmla="val -570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Bublinový popisek: zahnutá čára 14">
            <a:extLst>
              <a:ext uri="{FF2B5EF4-FFF2-40B4-BE49-F238E27FC236}">
                <a16:creationId xmlns:a16="http://schemas.microsoft.com/office/drawing/2014/main" id="{B0C1555E-3EF9-5D01-3E5B-A8B19DA497FB}"/>
              </a:ext>
            </a:extLst>
          </p:cNvPr>
          <p:cNvSpPr/>
          <p:nvPr/>
        </p:nvSpPr>
        <p:spPr>
          <a:xfrm>
            <a:off x="6479105" y="5424367"/>
            <a:ext cx="1600200" cy="1009013"/>
          </a:xfrm>
          <a:custGeom>
            <a:avLst/>
            <a:gdLst>
              <a:gd name="connsiteX0" fmla="*/ 0 w 1600200"/>
              <a:gd name="connsiteY0" fmla="*/ 0 h 1009013"/>
              <a:gd name="connsiteX1" fmla="*/ 565404 w 1600200"/>
              <a:gd name="connsiteY1" fmla="*/ 0 h 1009013"/>
              <a:gd name="connsiteX2" fmla="*/ 1114806 w 1600200"/>
              <a:gd name="connsiteY2" fmla="*/ 0 h 1009013"/>
              <a:gd name="connsiteX3" fmla="*/ 1600200 w 1600200"/>
              <a:gd name="connsiteY3" fmla="*/ 0 h 1009013"/>
              <a:gd name="connsiteX4" fmla="*/ 1600200 w 1600200"/>
              <a:gd name="connsiteY4" fmla="*/ 484326 h 1009013"/>
              <a:gd name="connsiteX5" fmla="*/ 1600200 w 1600200"/>
              <a:gd name="connsiteY5" fmla="*/ 1009013 h 1009013"/>
              <a:gd name="connsiteX6" fmla="*/ 1050798 w 1600200"/>
              <a:gd name="connsiteY6" fmla="*/ 1009013 h 1009013"/>
              <a:gd name="connsiteX7" fmla="*/ 533400 w 1600200"/>
              <a:gd name="connsiteY7" fmla="*/ 1009013 h 1009013"/>
              <a:gd name="connsiteX8" fmla="*/ 0 w 1600200"/>
              <a:gd name="connsiteY8" fmla="*/ 1009013 h 1009013"/>
              <a:gd name="connsiteX9" fmla="*/ 0 w 1600200"/>
              <a:gd name="connsiteY9" fmla="*/ 534777 h 1009013"/>
              <a:gd name="connsiteX10" fmla="*/ 0 w 1600200"/>
              <a:gd name="connsiteY10" fmla="*/ 0 h 1009013"/>
              <a:gd name="connsiteX0" fmla="*/ -9137 w 1600200"/>
              <a:gd name="connsiteY0" fmla="*/ 521044 h 1009013"/>
              <a:gd name="connsiteX1" fmla="*/ -556262 w 1600200"/>
              <a:gd name="connsiteY1" fmla="*/ 373577 h 1009013"/>
              <a:gd name="connsiteX2" fmla="*/ -841578 w 1600200"/>
              <a:gd name="connsiteY2" fmla="*/ -138967 h 1009013"/>
              <a:gd name="connsiteX3" fmla="*/ -1126893 w 1600200"/>
              <a:gd name="connsiteY3" fmla="*/ -651510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1009013" fill="none" extrusionOk="0">
                <a:moveTo>
                  <a:pt x="0" y="0"/>
                </a:moveTo>
                <a:cubicBezTo>
                  <a:pt x="124027" y="6765"/>
                  <a:pt x="386059" y="17759"/>
                  <a:pt x="565404" y="0"/>
                </a:cubicBezTo>
                <a:cubicBezTo>
                  <a:pt x="744749" y="-17759"/>
                  <a:pt x="964790" y="20798"/>
                  <a:pt x="1114806" y="0"/>
                </a:cubicBezTo>
                <a:cubicBezTo>
                  <a:pt x="1264822" y="-20798"/>
                  <a:pt x="1490862" y="-10291"/>
                  <a:pt x="1600200" y="0"/>
                </a:cubicBezTo>
                <a:cubicBezTo>
                  <a:pt x="1619269" y="135573"/>
                  <a:pt x="1590192" y="328836"/>
                  <a:pt x="1600200" y="484326"/>
                </a:cubicBezTo>
                <a:cubicBezTo>
                  <a:pt x="1610208" y="639816"/>
                  <a:pt x="1593118" y="865487"/>
                  <a:pt x="1600200" y="1009013"/>
                </a:cubicBezTo>
                <a:cubicBezTo>
                  <a:pt x="1387176" y="1008642"/>
                  <a:pt x="1324100" y="1033568"/>
                  <a:pt x="1050798" y="1009013"/>
                </a:cubicBezTo>
                <a:cubicBezTo>
                  <a:pt x="777496" y="984458"/>
                  <a:pt x="691825" y="984931"/>
                  <a:pt x="533400" y="1009013"/>
                </a:cubicBezTo>
                <a:cubicBezTo>
                  <a:pt x="374975" y="1033095"/>
                  <a:pt x="116425" y="1019506"/>
                  <a:pt x="0" y="1009013"/>
                </a:cubicBezTo>
                <a:cubicBezTo>
                  <a:pt x="-16478" y="787192"/>
                  <a:pt x="15811" y="658993"/>
                  <a:pt x="0" y="534777"/>
                </a:cubicBezTo>
                <a:cubicBezTo>
                  <a:pt x="-15811" y="410561"/>
                  <a:pt x="17376" y="144224"/>
                  <a:pt x="0" y="0"/>
                </a:cubicBezTo>
                <a:close/>
              </a:path>
              <a:path w="1600200" h="1009013" fill="none" extrusionOk="0">
                <a:moveTo>
                  <a:pt x="-9137" y="521044"/>
                </a:moveTo>
                <a:cubicBezTo>
                  <a:pt x="-201736" y="452190"/>
                  <a:pt x="-405833" y="406753"/>
                  <a:pt x="-556262" y="373577"/>
                </a:cubicBezTo>
                <a:cubicBezTo>
                  <a:pt x="-655558" y="142401"/>
                  <a:pt x="-693811" y="101041"/>
                  <a:pt x="-841578" y="-138967"/>
                </a:cubicBezTo>
                <a:cubicBezTo>
                  <a:pt x="-989345" y="-378975"/>
                  <a:pt x="-1025619" y="-499573"/>
                  <a:pt x="-1126893" y="-651510"/>
                </a:cubicBezTo>
              </a:path>
              <a:path w="1600200" h="1009013" stroke="0" extrusionOk="0">
                <a:moveTo>
                  <a:pt x="0" y="0"/>
                </a:moveTo>
                <a:cubicBezTo>
                  <a:pt x="181268" y="-5541"/>
                  <a:pt x="371762" y="-7350"/>
                  <a:pt x="533400" y="0"/>
                </a:cubicBezTo>
                <a:cubicBezTo>
                  <a:pt x="695038" y="7350"/>
                  <a:pt x="842157" y="21394"/>
                  <a:pt x="1066800" y="0"/>
                </a:cubicBezTo>
                <a:cubicBezTo>
                  <a:pt x="1291443" y="-21394"/>
                  <a:pt x="1469178" y="22902"/>
                  <a:pt x="1600200" y="0"/>
                </a:cubicBezTo>
                <a:cubicBezTo>
                  <a:pt x="1575544" y="190254"/>
                  <a:pt x="1586681" y="296665"/>
                  <a:pt x="1600200" y="524687"/>
                </a:cubicBezTo>
                <a:cubicBezTo>
                  <a:pt x="1613719" y="752709"/>
                  <a:pt x="1607938" y="888102"/>
                  <a:pt x="1600200" y="1009013"/>
                </a:cubicBezTo>
                <a:cubicBezTo>
                  <a:pt x="1366176" y="1024620"/>
                  <a:pt x="1286469" y="1029615"/>
                  <a:pt x="1114806" y="1009013"/>
                </a:cubicBezTo>
                <a:cubicBezTo>
                  <a:pt x="943143" y="988411"/>
                  <a:pt x="842821" y="1005983"/>
                  <a:pt x="581406" y="1009013"/>
                </a:cubicBezTo>
                <a:cubicBezTo>
                  <a:pt x="319991" y="1012043"/>
                  <a:pt x="278322" y="997229"/>
                  <a:pt x="0" y="1009013"/>
                </a:cubicBezTo>
                <a:cubicBezTo>
                  <a:pt x="-9221" y="763336"/>
                  <a:pt x="-21738" y="613369"/>
                  <a:pt x="0" y="494416"/>
                </a:cubicBezTo>
                <a:cubicBezTo>
                  <a:pt x="21738" y="375463"/>
                  <a:pt x="614" y="239605"/>
                  <a:pt x="0" y="0"/>
                </a:cubicBezTo>
                <a:close/>
              </a:path>
              <a:path w="1600200" h="1009013" fill="none" stroke="0" extrusionOk="0">
                <a:moveTo>
                  <a:pt x="-9137" y="521044"/>
                </a:moveTo>
                <a:cubicBezTo>
                  <a:pt x="-204300" y="483281"/>
                  <a:pt x="-368811" y="404908"/>
                  <a:pt x="-556262" y="373577"/>
                </a:cubicBezTo>
                <a:cubicBezTo>
                  <a:pt x="-607477" y="233159"/>
                  <a:pt x="-765378" y="45315"/>
                  <a:pt x="-847284" y="-149217"/>
                </a:cubicBezTo>
                <a:cubicBezTo>
                  <a:pt x="-929190" y="-343750"/>
                  <a:pt x="-1012431" y="-392213"/>
                  <a:pt x="-1126893" y="-651510"/>
                </a:cubicBezTo>
              </a:path>
            </a:pathLst>
          </a:custGeom>
          <a:solidFill>
            <a:srgbClr val="FFCC66"/>
          </a:solidFill>
          <a:ln w="38100" cmpd="sng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673947820">
                  <a:prstGeom prst="borderCallout2">
                    <a:avLst>
                      <a:gd name="adj1" fmla="val 51639"/>
                      <a:gd name="adj2" fmla="val -571"/>
                      <a:gd name="adj3" fmla="val 37024"/>
                      <a:gd name="adj4" fmla="val -34762"/>
                      <a:gd name="adj5" fmla="val -64569"/>
                      <a:gd name="adj6" fmla="val -70422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Bublinový popisek: zahnutá čára 12">
            <a:extLst>
              <a:ext uri="{FF2B5EF4-FFF2-40B4-BE49-F238E27FC236}">
                <a16:creationId xmlns:a16="http://schemas.microsoft.com/office/drawing/2014/main" id="{09A9CED3-56B3-8338-20D8-5F7539CDC9B0}"/>
              </a:ext>
            </a:extLst>
          </p:cNvPr>
          <p:cNvSpPr/>
          <p:nvPr/>
        </p:nvSpPr>
        <p:spPr>
          <a:xfrm>
            <a:off x="2283897" y="5071255"/>
            <a:ext cx="2392878" cy="1009013"/>
          </a:xfrm>
          <a:custGeom>
            <a:avLst/>
            <a:gdLst>
              <a:gd name="connsiteX0" fmla="*/ 0 w 2392878"/>
              <a:gd name="connsiteY0" fmla="*/ 0 h 1009013"/>
              <a:gd name="connsiteX1" fmla="*/ 622148 w 2392878"/>
              <a:gd name="connsiteY1" fmla="*/ 0 h 1009013"/>
              <a:gd name="connsiteX2" fmla="*/ 1220368 w 2392878"/>
              <a:gd name="connsiteY2" fmla="*/ 0 h 1009013"/>
              <a:gd name="connsiteX3" fmla="*/ 1818587 w 2392878"/>
              <a:gd name="connsiteY3" fmla="*/ 0 h 1009013"/>
              <a:gd name="connsiteX4" fmla="*/ 2392878 w 2392878"/>
              <a:gd name="connsiteY4" fmla="*/ 0 h 1009013"/>
              <a:gd name="connsiteX5" fmla="*/ 2392878 w 2392878"/>
              <a:gd name="connsiteY5" fmla="*/ 494416 h 1009013"/>
              <a:gd name="connsiteX6" fmla="*/ 2392878 w 2392878"/>
              <a:gd name="connsiteY6" fmla="*/ 1009013 h 1009013"/>
              <a:gd name="connsiteX7" fmla="*/ 1842516 w 2392878"/>
              <a:gd name="connsiteY7" fmla="*/ 1009013 h 1009013"/>
              <a:gd name="connsiteX8" fmla="*/ 1292154 w 2392878"/>
              <a:gd name="connsiteY8" fmla="*/ 1009013 h 1009013"/>
              <a:gd name="connsiteX9" fmla="*/ 717863 w 2392878"/>
              <a:gd name="connsiteY9" fmla="*/ 1009013 h 1009013"/>
              <a:gd name="connsiteX10" fmla="*/ 0 w 2392878"/>
              <a:gd name="connsiteY10" fmla="*/ 1009013 h 1009013"/>
              <a:gd name="connsiteX11" fmla="*/ 0 w 2392878"/>
              <a:gd name="connsiteY11" fmla="*/ 484326 h 1009013"/>
              <a:gd name="connsiteX12" fmla="*/ 0 w 2392878"/>
              <a:gd name="connsiteY12" fmla="*/ 0 h 1009013"/>
              <a:gd name="connsiteX0" fmla="*/ 0 w 2392878"/>
              <a:gd name="connsiteY0" fmla="*/ 360641 h 1009013"/>
              <a:gd name="connsiteX1" fmla="*/ -430551 w 2392878"/>
              <a:gd name="connsiteY1" fmla="*/ 167537 h 1009013"/>
              <a:gd name="connsiteX2" fmla="*/ -861101 w 2392878"/>
              <a:gd name="connsiteY2" fmla="*/ -25568 h 1009013"/>
              <a:gd name="connsiteX3" fmla="*/ -1055751 w 2392878"/>
              <a:gd name="connsiteY3" fmla="*/ -422236 h 1009013"/>
              <a:gd name="connsiteX4" fmla="*/ -1266622 w 2392878"/>
              <a:gd name="connsiteY4" fmla="*/ -851960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878" h="1009013" fill="none" extrusionOk="0">
                <a:moveTo>
                  <a:pt x="0" y="0"/>
                </a:moveTo>
                <a:cubicBezTo>
                  <a:pt x="207911" y="15154"/>
                  <a:pt x="412266" y="21026"/>
                  <a:pt x="622148" y="0"/>
                </a:cubicBezTo>
                <a:cubicBezTo>
                  <a:pt x="832030" y="-21026"/>
                  <a:pt x="1008003" y="24515"/>
                  <a:pt x="1220368" y="0"/>
                </a:cubicBezTo>
                <a:cubicBezTo>
                  <a:pt x="1432733" y="-24515"/>
                  <a:pt x="1631631" y="3175"/>
                  <a:pt x="1818587" y="0"/>
                </a:cubicBezTo>
                <a:cubicBezTo>
                  <a:pt x="2005543" y="-3175"/>
                  <a:pt x="2260500" y="654"/>
                  <a:pt x="2392878" y="0"/>
                </a:cubicBezTo>
                <a:cubicBezTo>
                  <a:pt x="2385149" y="165316"/>
                  <a:pt x="2398387" y="333109"/>
                  <a:pt x="2392878" y="494416"/>
                </a:cubicBezTo>
                <a:cubicBezTo>
                  <a:pt x="2387369" y="655723"/>
                  <a:pt x="2415867" y="845997"/>
                  <a:pt x="2392878" y="1009013"/>
                </a:cubicBezTo>
                <a:cubicBezTo>
                  <a:pt x="2201603" y="1025889"/>
                  <a:pt x="2068984" y="1033776"/>
                  <a:pt x="1842516" y="1009013"/>
                </a:cubicBezTo>
                <a:cubicBezTo>
                  <a:pt x="1616048" y="984250"/>
                  <a:pt x="1521282" y="1010069"/>
                  <a:pt x="1292154" y="1009013"/>
                </a:cubicBezTo>
                <a:cubicBezTo>
                  <a:pt x="1063026" y="1007957"/>
                  <a:pt x="839725" y="1030748"/>
                  <a:pt x="717863" y="1009013"/>
                </a:cubicBezTo>
                <a:cubicBezTo>
                  <a:pt x="596001" y="987278"/>
                  <a:pt x="249722" y="1021459"/>
                  <a:pt x="0" y="1009013"/>
                </a:cubicBezTo>
                <a:cubicBezTo>
                  <a:pt x="-780" y="754011"/>
                  <a:pt x="-5180" y="627519"/>
                  <a:pt x="0" y="484326"/>
                </a:cubicBezTo>
                <a:cubicBezTo>
                  <a:pt x="5180" y="341133"/>
                  <a:pt x="-16008" y="194892"/>
                  <a:pt x="0" y="0"/>
                </a:cubicBezTo>
                <a:close/>
              </a:path>
              <a:path w="2392878" h="1009013" fill="none" extrusionOk="0">
                <a:moveTo>
                  <a:pt x="0" y="360641"/>
                </a:moveTo>
                <a:cubicBezTo>
                  <a:pt x="-147139" y="278395"/>
                  <a:pt x="-259869" y="221343"/>
                  <a:pt x="-430551" y="167537"/>
                </a:cubicBezTo>
                <a:cubicBezTo>
                  <a:pt x="-601233" y="113730"/>
                  <a:pt x="-727637" y="27855"/>
                  <a:pt x="-861101" y="-25568"/>
                </a:cubicBezTo>
                <a:cubicBezTo>
                  <a:pt x="-948402" y="-213313"/>
                  <a:pt x="-976787" y="-217130"/>
                  <a:pt x="-1055751" y="-422236"/>
                </a:cubicBezTo>
                <a:cubicBezTo>
                  <a:pt x="-1134715" y="-627342"/>
                  <a:pt x="-1220490" y="-732541"/>
                  <a:pt x="-1266622" y="-851960"/>
                </a:cubicBezTo>
              </a:path>
              <a:path w="2392878" h="1009013" stroke="0" extrusionOk="0">
                <a:moveTo>
                  <a:pt x="0" y="0"/>
                </a:moveTo>
                <a:cubicBezTo>
                  <a:pt x="258005" y="-26243"/>
                  <a:pt x="402983" y="22813"/>
                  <a:pt x="622148" y="0"/>
                </a:cubicBezTo>
                <a:cubicBezTo>
                  <a:pt x="841313" y="-22813"/>
                  <a:pt x="1026218" y="2039"/>
                  <a:pt x="1148581" y="0"/>
                </a:cubicBezTo>
                <a:cubicBezTo>
                  <a:pt x="1270944" y="-2039"/>
                  <a:pt x="1495039" y="16226"/>
                  <a:pt x="1675015" y="0"/>
                </a:cubicBezTo>
                <a:cubicBezTo>
                  <a:pt x="1854991" y="-16226"/>
                  <a:pt x="2197432" y="-22818"/>
                  <a:pt x="2392878" y="0"/>
                </a:cubicBezTo>
                <a:cubicBezTo>
                  <a:pt x="2391744" y="195823"/>
                  <a:pt x="2401214" y="311281"/>
                  <a:pt x="2392878" y="474236"/>
                </a:cubicBezTo>
                <a:cubicBezTo>
                  <a:pt x="2384542" y="637191"/>
                  <a:pt x="2399738" y="881309"/>
                  <a:pt x="2392878" y="1009013"/>
                </a:cubicBezTo>
                <a:cubicBezTo>
                  <a:pt x="2193066" y="1023005"/>
                  <a:pt x="2029798" y="1035467"/>
                  <a:pt x="1794659" y="1009013"/>
                </a:cubicBezTo>
                <a:cubicBezTo>
                  <a:pt x="1559520" y="982559"/>
                  <a:pt x="1365696" y="1029615"/>
                  <a:pt x="1196439" y="1009013"/>
                </a:cubicBezTo>
                <a:cubicBezTo>
                  <a:pt x="1027182" y="988411"/>
                  <a:pt x="768136" y="999696"/>
                  <a:pt x="550362" y="1009013"/>
                </a:cubicBezTo>
                <a:cubicBezTo>
                  <a:pt x="332588" y="1018330"/>
                  <a:pt x="203778" y="1024398"/>
                  <a:pt x="0" y="1009013"/>
                </a:cubicBezTo>
                <a:cubicBezTo>
                  <a:pt x="-11487" y="866138"/>
                  <a:pt x="12001" y="721065"/>
                  <a:pt x="0" y="484326"/>
                </a:cubicBezTo>
                <a:cubicBezTo>
                  <a:pt x="-12001" y="247587"/>
                  <a:pt x="20968" y="222168"/>
                  <a:pt x="0" y="0"/>
                </a:cubicBezTo>
                <a:close/>
              </a:path>
              <a:path w="2392878" h="1009013" fill="none" stroke="0" extrusionOk="0">
                <a:moveTo>
                  <a:pt x="0" y="360641"/>
                </a:moveTo>
                <a:cubicBezTo>
                  <a:pt x="-151772" y="286660"/>
                  <a:pt x="-271777" y="259814"/>
                  <a:pt x="-404717" y="179123"/>
                </a:cubicBezTo>
                <a:cubicBezTo>
                  <a:pt x="-537657" y="98432"/>
                  <a:pt x="-654903" y="91920"/>
                  <a:pt x="-861101" y="-25568"/>
                </a:cubicBezTo>
                <a:cubicBezTo>
                  <a:pt x="-944265" y="-180786"/>
                  <a:pt x="-1012723" y="-295287"/>
                  <a:pt x="-1067917" y="-447028"/>
                </a:cubicBezTo>
                <a:cubicBezTo>
                  <a:pt x="-1123110" y="-598769"/>
                  <a:pt x="-1193770" y="-687166"/>
                  <a:pt x="-1266622" y="-851960"/>
                </a:cubicBezTo>
              </a:path>
            </a:pathLst>
          </a:custGeom>
          <a:solidFill>
            <a:srgbClr val="CC66FF"/>
          </a:solidFill>
          <a:ln w="38100" cmpd="sng">
            <a:solidFill>
              <a:srgbClr val="7030A0"/>
            </a:solidFill>
            <a:round/>
            <a:extLst>
              <a:ext uri="{C807C97D-BFC1-408E-A445-0C87EB9F89A2}">
                <ask:lineSketchStyleProps xmlns:ask="http://schemas.microsoft.com/office/drawing/2018/sketchyshapes" sd="105823659">
                  <a:prstGeom prst="borderCallout2">
                    <a:avLst>
                      <a:gd name="adj1" fmla="val 35742"/>
                      <a:gd name="adj2" fmla="val 0"/>
                      <a:gd name="adj3" fmla="val -2534"/>
                      <a:gd name="adj4" fmla="val -35986"/>
                      <a:gd name="adj5" fmla="val -84435"/>
                      <a:gd name="adj6" fmla="val -5293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A9E263-7418-3CD3-3428-12F16E64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39" y="250708"/>
            <a:ext cx="10515600" cy="1325563"/>
          </a:xfrm>
        </p:spPr>
        <p:txBody>
          <a:bodyPr/>
          <a:lstStyle/>
          <a:p>
            <a:r>
              <a:rPr lang="cs-CZ" b="1" dirty="0"/>
              <a:t>Dělení podle času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B7C8516-9ED5-53F3-DF1B-E39860C9B044}"/>
              </a:ext>
            </a:extLst>
          </p:cNvPr>
          <p:cNvSpPr txBox="1"/>
          <p:nvPr/>
        </p:nvSpPr>
        <p:spPr>
          <a:xfrm>
            <a:off x="2363363" y="5335409"/>
            <a:ext cx="2233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Pocit / Emoce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6E0425-F811-2611-7F99-7E403A9C8139}"/>
              </a:ext>
            </a:extLst>
          </p:cNvPr>
          <p:cNvSpPr txBox="1"/>
          <p:nvPr/>
        </p:nvSpPr>
        <p:spPr>
          <a:xfrm>
            <a:off x="6899935" y="5667263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City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53D2A7D-E0C0-5B25-7EC0-56008AC9B1A3}"/>
              </a:ext>
            </a:extLst>
          </p:cNvPr>
          <p:cNvSpPr txBox="1"/>
          <p:nvPr/>
        </p:nvSpPr>
        <p:spPr>
          <a:xfrm>
            <a:off x="9304774" y="1594497"/>
            <a:ext cx="2524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+ Temperament</a:t>
            </a:r>
          </a:p>
        </p:txBody>
      </p:sp>
      <p:sp>
        <p:nvSpPr>
          <p:cNvPr id="11" name="Bublinový popisek: zahnutá čára 10">
            <a:extLst>
              <a:ext uri="{FF2B5EF4-FFF2-40B4-BE49-F238E27FC236}">
                <a16:creationId xmlns:a16="http://schemas.microsoft.com/office/drawing/2014/main" id="{CD8B54F3-9386-052C-2493-D0C3A3C27EE7}"/>
              </a:ext>
            </a:extLst>
          </p:cNvPr>
          <p:cNvSpPr/>
          <p:nvPr/>
        </p:nvSpPr>
        <p:spPr>
          <a:xfrm>
            <a:off x="156567" y="5371433"/>
            <a:ext cx="1600200" cy="1009013"/>
          </a:xfrm>
          <a:custGeom>
            <a:avLst/>
            <a:gdLst>
              <a:gd name="connsiteX0" fmla="*/ 0 w 1600200"/>
              <a:gd name="connsiteY0" fmla="*/ 0 h 1009013"/>
              <a:gd name="connsiteX1" fmla="*/ 517398 w 1600200"/>
              <a:gd name="connsiteY1" fmla="*/ 0 h 1009013"/>
              <a:gd name="connsiteX2" fmla="*/ 1082802 w 1600200"/>
              <a:gd name="connsiteY2" fmla="*/ 0 h 1009013"/>
              <a:gd name="connsiteX3" fmla="*/ 1600200 w 1600200"/>
              <a:gd name="connsiteY3" fmla="*/ 0 h 1009013"/>
              <a:gd name="connsiteX4" fmla="*/ 1600200 w 1600200"/>
              <a:gd name="connsiteY4" fmla="*/ 524687 h 1009013"/>
              <a:gd name="connsiteX5" fmla="*/ 1600200 w 1600200"/>
              <a:gd name="connsiteY5" fmla="*/ 1009013 h 1009013"/>
              <a:gd name="connsiteX6" fmla="*/ 1034796 w 1600200"/>
              <a:gd name="connsiteY6" fmla="*/ 1009013 h 1009013"/>
              <a:gd name="connsiteX7" fmla="*/ 517398 w 1600200"/>
              <a:gd name="connsiteY7" fmla="*/ 1009013 h 1009013"/>
              <a:gd name="connsiteX8" fmla="*/ 0 w 1600200"/>
              <a:gd name="connsiteY8" fmla="*/ 1009013 h 1009013"/>
              <a:gd name="connsiteX9" fmla="*/ 0 w 1600200"/>
              <a:gd name="connsiteY9" fmla="*/ 484326 h 1009013"/>
              <a:gd name="connsiteX10" fmla="*/ 0 w 1600200"/>
              <a:gd name="connsiteY10" fmla="*/ 0 h 1009013"/>
              <a:gd name="connsiteX0" fmla="*/ 9521 w 1600200"/>
              <a:gd name="connsiteY0" fmla="*/ -1312 h 1009013"/>
              <a:gd name="connsiteX1" fmla="*/ -9537 w 1600200"/>
              <a:gd name="connsiteY1" fmla="*/ -658542 h 1009013"/>
              <a:gd name="connsiteX2" fmla="*/ 315911 w 1600200"/>
              <a:gd name="connsiteY2" fmla="*/ -1090531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1009013" fill="none" extrusionOk="0">
                <a:moveTo>
                  <a:pt x="0" y="0"/>
                </a:moveTo>
                <a:cubicBezTo>
                  <a:pt x="140066" y="19906"/>
                  <a:pt x="306985" y="1581"/>
                  <a:pt x="517398" y="0"/>
                </a:cubicBezTo>
                <a:cubicBezTo>
                  <a:pt x="727811" y="-1581"/>
                  <a:pt x="810953" y="-960"/>
                  <a:pt x="1082802" y="0"/>
                </a:cubicBezTo>
                <a:cubicBezTo>
                  <a:pt x="1354651" y="960"/>
                  <a:pt x="1454801" y="-10102"/>
                  <a:pt x="1600200" y="0"/>
                </a:cubicBezTo>
                <a:cubicBezTo>
                  <a:pt x="1581048" y="242630"/>
                  <a:pt x="1609128" y="415667"/>
                  <a:pt x="1600200" y="524687"/>
                </a:cubicBezTo>
                <a:cubicBezTo>
                  <a:pt x="1591272" y="633707"/>
                  <a:pt x="1612849" y="775139"/>
                  <a:pt x="1600200" y="1009013"/>
                </a:cubicBezTo>
                <a:cubicBezTo>
                  <a:pt x="1340628" y="996363"/>
                  <a:pt x="1217637" y="997237"/>
                  <a:pt x="1034796" y="1009013"/>
                </a:cubicBezTo>
                <a:cubicBezTo>
                  <a:pt x="851955" y="1020789"/>
                  <a:pt x="713050" y="1018230"/>
                  <a:pt x="517398" y="1009013"/>
                </a:cubicBezTo>
                <a:cubicBezTo>
                  <a:pt x="321746" y="999796"/>
                  <a:pt x="245844" y="985314"/>
                  <a:pt x="0" y="1009013"/>
                </a:cubicBezTo>
                <a:cubicBezTo>
                  <a:pt x="17869" y="887648"/>
                  <a:pt x="25765" y="680202"/>
                  <a:pt x="0" y="484326"/>
                </a:cubicBezTo>
                <a:cubicBezTo>
                  <a:pt x="-25765" y="288450"/>
                  <a:pt x="21109" y="209381"/>
                  <a:pt x="0" y="0"/>
                </a:cubicBezTo>
                <a:close/>
              </a:path>
              <a:path w="1600200" h="1009013" fill="none" extrusionOk="0">
                <a:moveTo>
                  <a:pt x="9521" y="-1312"/>
                </a:moveTo>
                <a:cubicBezTo>
                  <a:pt x="3018" y="-243043"/>
                  <a:pt x="23397" y="-386612"/>
                  <a:pt x="-9537" y="-658542"/>
                </a:cubicBezTo>
                <a:cubicBezTo>
                  <a:pt x="83183" y="-796125"/>
                  <a:pt x="245020" y="-985075"/>
                  <a:pt x="315911" y="-1090531"/>
                </a:cubicBezTo>
              </a:path>
              <a:path w="1600200" h="1009013" stroke="0" extrusionOk="0">
                <a:moveTo>
                  <a:pt x="0" y="0"/>
                </a:moveTo>
                <a:cubicBezTo>
                  <a:pt x="254096" y="-19840"/>
                  <a:pt x="316512" y="-11431"/>
                  <a:pt x="565404" y="0"/>
                </a:cubicBezTo>
                <a:cubicBezTo>
                  <a:pt x="814296" y="11431"/>
                  <a:pt x="898347" y="-21832"/>
                  <a:pt x="1050798" y="0"/>
                </a:cubicBezTo>
                <a:cubicBezTo>
                  <a:pt x="1203249" y="21832"/>
                  <a:pt x="1475539" y="18791"/>
                  <a:pt x="1600200" y="0"/>
                </a:cubicBezTo>
                <a:cubicBezTo>
                  <a:pt x="1577753" y="168353"/>
                  <a:pt x="1596554" y="347431"/>
                  <a:pt x="1600200" y="514597"/>
                </a:cubicBezTo>
                <a:cubicBezTo>
                  <a:pt x="1603846" y="681763"/>
                  <a:pt x="1605070" y="779542"/>
                  <a:pt x="1600200" y="1009013"/>
                </a:cubicBezTo>
                <a:cubicBezTo>
                  <a:pt x="1424993" y="1010784"/>
                  <a:pt x="1222180" y="994724"/>
                  <a:pt x="1114806" y="1009013"/>
                </a:cubicBezTo>
                <a:cubicBezTo>
                  <a:pt x="1007432" y="1023302"/>
                  <a:pt x="723414" y="993865"/>
                  <a:pt x="597408" y="1009013"/>
                </a:cubicBezTo>
                <a:cubicBezTo>
                  <a:pt x="471402" y="1024161"/>
                  <a:pt x="181472" y="981157"/>
                  <a:pt x="0" y="1009013"/>
                </a:cubicBezTo>
                <a:cubicBezTo>
                  <a:pt x="25685" y="855324"/>
                  <a:pt x="-22845" y="730998"/>
                  <a:pt x="0" y="484326"/>
                </a:cubicBezTo>
                <a:cubicBezTo>
                  <a:pt x="22845" y="237654"/>
                  <a:pt x="21035" y="120483"/>
                  <a:pt x="0" y="0"/>
                </a:cubicBezTo>
                <a:close/>
              </a:path>
              <a:path w="1600200" h="1009013" fill="none" stroke="0" extrusionOk="0">
                <a:moveTo>
                  <a:pt x="9521" y="-1312"/>
                </a:moveTo>
                <a:cubicBezTo>
                  <a:pt x="-431" y="-270262"/>
                  <a:pt x="3737" y="-433709"/>
                  <a:pt x="-9537" y="-658542"/>
                </a:cubicBezTo>
                <a:cubicBezTo>
                  <a:pt x="61613" y="-794009"/>
                  <a:pt x="199824" y="-927067"/>
                  <a:pt x="315911" y="-1090531"/>
                </a:cubicBezTo>
              </a:path>
            </a:pathLst>
          </a:custGeom>
          <a:solidFill>
            <a:srgbClr val="FF7C80"/>
          </a:solidFill>
          <a:ln w="38100" cmpd="sng">
            <a:solidFill>
              <a:srgbClr val="FF0000"/>
            </a:solidFill>
            <a:round/>
            <a:extLst>
              <a:ext uri="{C807C97D-BFC1-408E-A445-0C87EB9F89A2}">
                <ask:lineSketchStyleProps xmlns:ask="http://schemas.microsoft.com/office/drawing/2018/sketchyshapes" sd="2214188587">
                  <a:prstGeom prst="borderCallout2">
                    <a:avLst>
                      <a:gd name="adj1" fmla="val -130"/>
                      <a:gd name="adj2" fmla="val 595"/>
                      <a:gd name="adj3" fmla="val -65266"/>
                      <a:gd name="adj4" fmla="val -596"/>
                      <a:gd name="adj5" fmla="val -108079"/>
                      <a:gd name="adj6" fmla="val 19742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CDDD50-9C6B-442B-308E-F6BA5BE22615}"/>
              </a:ext>
            </a:extLst>
          </p:cNvPr>
          <p:cNvSpPr txBox="1"/>
          <p:nvPr/>
        </p:nvSpPr>
        <p:spPr>
          <a:xfrm>
            <a:off x="283662" y="5608976"/>
            <a:ext cx="1346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Exprese</a:t>
            </a:r>
          </a:p>
        </p:txBody>
      </p:sp>
      <p:sp>
        <p:nvSpPr>
          <p:cNvPr id="12" name="Bublinový popisek: zahnutá čára 11">
            <a:extLst>
              <a:ext uri="{FF2B5EF4-FFF2-40B4-BE49-F238E27FC236}">
                <a16:creationId xmlns:a16="http://schemas.microsoft.com/office/drawing/2014/main" id="{5C9F0C6B-5561-5838-7446-1B0E828D3A28}"/>
              </a:ext>
            </a:extLst>
          </p:cNvPr>
          <p:cNvSpPr/>
          <p:nvPr/>
        </p:nvSpPr>
        <p:spPr>
          <a:xfrm>
            <a:off x="1318774" y="1600062"/>
            <a:ext cx="1600200" cy="1009013"/>
          </a:xfrm>
          <a:custGeom>
            <a:avLst/>
            <a:gdLst>
              <a:gd name="connsiteX0" fmla="*/ 0 w 1600200"/>
              <a:gd name="connsiteY0" fmla="*/ 0 h 1009013"/>
              <a:gd name="connsiteX1" fmla="*/ 517398 w 1600200"/>
              <a:gd name="connsiteY1" fmla="*/ 0 h 1009013"/>
              <a:gd name="connsiteX2" fmla="*/ 1050798 w 1600200"/>
              <a:gd name="connsiteY2" fmla="*/ 0 h 1009013"/>
              <a:gd name="connsiteX3" fmla="*/ 1600200 w 1600200"/>
              <a:gd name="connsiteY3" fmla="*/ 0 h 1009013"/>
              <a:gd name="connsiteX4" fmla="*/ 1600200 w 1600200"/>
              <a:gd name="connsiteY4" fmla="*/ 504507 h 1009013"/>
              <a:gd name="connsiteX5" fmla="*/ 1600200 w 1600200"/>
              <a:gd name="connsiteY5" fmla="*/ 1009013 h 1009013"/>
              <a:gd name="connsiteX6" fmla="*/ 1066800 w 1600200"/>
              <a:gd name="connsiteY6" fmla="*/ 1009013 h 1009013"/>
              <a:gd name="connsiteX7" fmla="*/ 565404 w 1600200"/>
              <a:gd name="connsiteY7" fmla="*/ 1009013 h 1009013"/>
              <a:gd name="connsiteX8" fmla="*/ 0 w 1600200"/>
              <a:gd name="connsiteY8" fmla="*/ 1009013 h 1009013"/>
              <a:gd name="connsiteX9" fmla="*/ 0 w 1600200"/>
              <a:gd name="connsiteY9" fmla="*/ 514597 h 1009013"/>
              <a:gd name="connsiteX10" fmla="*/ 0 w 1600200"/>
              <a:gd name="connsiteY10" fmla="*/ 0 h 1009013"/>
              <a:gd name="connsiteX0" fmla="*/ 0 w 1600200"/>
              <a:gd name="connsiteY0" fmla="*/ 360641 h 1009013"/>
              <a:gd name="connsiteX1" fmla="*/ -388669 w 1600200"/>
              <a:gd name="connsiteY1" fmla="*/ 655187 h 1009013"/>
              <a:gd name="connsiteX2" fmla="*/ -789359 w 1600200"/>
              <a:gd name="connsiteY2" fmla="*/ 958843 h 1009013"/>
              <a:gd name="connsiteX3" fmla="*/ -1202070 w 1600200"/>
              <a:gd name="connsiteY3" fmla="*/ 1271609 h 1009013"/>
              <a:gd name="connsiteX4" fmla="*/ -1070240 w 1600200"/>
              <a:gd name="connsiteY4" fmla="*/ 1645190 h 1009013"/>
              <a:gd name="connsiteX5" fmla="*/ -933029 w 1600200"/>
              <a:gd name="connsiteY5" fmla="*/ 2034019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200" h="1009013" fill="none" extrusionOk="0">
                <a:moveTo>
                  <a:pt x="0" y="0"/>
                </a:moveTo>
                <a:cubicBezTo>
                  <a:pt x="217790" y="8965"/>
                  <a:pt x="265289" y="-15550"/>
                  <a:pt x="517398" y="0"/>
                </a:cubicBezTo>
                <a:cubicBezTo>
                  <a:pt x="769507" y="15550"/>
                  <a:pt x="831968" y="-23191"/>
                  <a:pt x="1050798" y="0"/>
                </a:cubicBezTo>
                <a:cubicBezTo>
                  <a:pt x="1269628" y="23191"/>
                  <a:pt x="1432053" y="16117"/>
                  <a:pt x="1600200" y="0"/>
                </a:cubicBezTo>
                <a:cubicBezTo>
                  <a:pt x="1603367" y="200935"/>
                  <a:pt x="1616916" y="279879"/>
                  <a:pt x="1600200" y="504507"/>
                </a:cubicBezTo>
                <a:cubicBezTo>
                  <a:pt x="1583484" y="729135"/>
                  <a:pt x="1619026" y="847603"/>
                  <a:pt x="1600200" y="1009013"/>
                </a:cubicBezTo>
                <a:cubicBezTo>
                  <a:pt x="1420759" y="1029893"/>
                  <a:pt x="1220841" y="1030547"/>
                  <a:pt x="1066800" y="1009013"/>
                </a:cubicBezTo>
                <a:cubicBezTo>
                  <a:pt x="912759" y="987479"/>
                  <a:pt x="774060" y="1003850"/>
                  <a:pt x="565404" y="1009013"/>
                </a:cubicBezTo>
                <a:cubicBezTo>
                  <a:pt x="356748" y="1014176"/>
                  <a:pt x="231097" y="988415"/>
                  <a:pt x="0" y="1009013"/>
                </a:cubicBezTo>
                <a:cubicBezTo>
                  <a:pt x="14369" y="904593"/>
                  <a:pt x="20900" y="754149"/>
                  <a:pt x="0" y="514597"/>
                </a:cubicBezTo>
                <a:cubicBezTo>
                  <a:pt x="-20900" y="275045"/>
                  <a:pt x="24948" y="220588"/>
                  <a:pt x="0" y="0"/>
                </a:cubicBezTo>
                <a:close/>
              </a:path>
              <a:path w="1600200" h="1009013" fill="none" extrusionOk="0">
                <a:moveTo>
                  <a:pt x="0" y="360641"/>
                </a:moveTo>
                <a:cubicBezTo>
                  <a:pt x="-142524" y="483100"/>
                  <a:pt x="-278931" y="567910"/>
                  <a:pt x="-388669" y="655187"/>
                </a:cubicBezTo>
                <a:cubicBezTo>
                  <a:pt x="-498407" y="742464"/>
                  <a:pt x="-683517" y="869225"/>
                  <a:pt x="-789359" y="958843"/>
                </a:cubicBezTo>
                <a:cubicBezTo>
                  <a:pt x="-895201" y="1048461"/>
                  <a:pt x="-1070247" y="1176367"/>
                  <a:pt x="-1202070" y="1271609"/>
                </a:cubicBezTo>
                <a:cubicBezTo>
                  <a:pt x="-1158905" y="1356763"/>
                  <a:pt x="-1106440" y="1491224"/>
                  <a:pt x="-1070240" y="1645190"/>
                </a:cubicBezTo>
                <a:cubicBezTo>
                  <a:pt x="-1034040" y="1799156"/>
                  <a:pt x="-1009294" y="1859660"/>
                  <a:pt x="-933029" y="2034019"/>
                </a:cubicBezTo>
              </a:path>
              <a:path w="1600200" h="1009013" stroke="0" extrusionOk="0">
                <a:moveTo>
                  <a:pt x="0" y="0"/>
                </a:moveTo>
                <a:cubicBezTo>
                  <a:pt x="190549" y="16353"/>
                  <a:pt x="276821" y="23126"/>
                  <a:pt x="517398" y="0"/>
                </a:cubicBezTo>
                <a:cubicBezTo>
                  <a:pt x="757975" y="-23126"/>
                  <a:pt x="768003" y="-13099"/>
                  <a:pt x="1002792" y="0"/>
                </a:cubicBezTo>
                <a:cubicBezTo>
                  <a:pt x="1237581" y="13099"/>
                  <a:pt x="1449060" y="-19632"/>
                  <a:pt x="1600200" y="0"/>
                </a:cubicBezTo>
                <a:cubicBezTo>
                  <a:pt x="1614493" y="136466"/>
                  <a:pt x="1611974" y="329582"/>
                  <a:pt x="1600200" y="494416"/>
                </a:cubicBezTo>
                <a:cubicBezTo>
                  <a:pt x="1588426" y="659250"/>
                  <a:pt x="1600020" y="810331"/>
                  <a:pt x="1600200" y="1009013"/>
                </a:cubicBezTo>
                <a:cubicBezTo>
                  <a:pt x="1482089" y="1016483"/>
                  <a:pt x="1346453" y="985379"/>
                  <a:pt x="1098804" y="1009013"/>
                </a:cubicBezTo>
                <a:cubicBezTo>
                  <a:pt x="851155" y="1032647"/>
                  <a:pt x="723566" y="1018599"/>
                  <a:pt x="597408" y="1009013"/>
                </a:cubicBezTo>
                <a:cubicBezTo>
                  <a:pt x="471250" y="999427"/>
                  <a:pt x="153567" y="994111"/>
                  <a:pt x="0" y="1009013"/>
                </a:cubicBezTo>
                <a:cubicBezTo>
                  <a:pt x="-21372" y="844147"/>
                  <a:pt x="6650" y="694626"/>
                  <a:pt x="0" y="534777"/>
                </a:cubicBezTo>
                <a:cubicBezTo>
                  <a:pt x="-6650" y="374928"/>
                  <a:pt x="-743" y="125277"/>
                  <a:pt x="0" y="0"/>
                </a:cubicBezTo>
                <a:close/>
              </a:path>
              <a:path w="1600200" h="1009013" fill="none" stroke="0" extrusionOk="0">
                <a:moveTo>
                  <a:pt x="0" y="360641"/>
                </a:moveTo>
                <a:cubicBezTo>
                  <a:pt x="-189924" y="509671"/>
                  <a:pt x="-204606" y="543617"/>
                  <a:pt x="-412711" y="673407"/>
                </a:cubicBezTo>
                <a:cubicBezTo>
                  <a:pt x="-620816" y="803197"/>
                  <a:pt x="-610006" y="837262"/>
                  <a:pt x="-777339" y="949734"/>
                </a:cubicBezTo>
                <a:cubicBezTo>
                  <a:pt x="-944672" y="1062206"/>
                  <a:pt x="-1127217" y="1187939"/>
                  <a:pt x="-1202070" y="1271609"/>
                </a:cubicBezTo>
                <a:cubicBezTo>
                  <a:pt x="-1152585" y="1367696"/>
                  <a:pt x="-1125773" y="1459560"/>
                  <a:pt x="-1072930" y="1637566"/>
                </a:cubicBezTo>
                <a:cubicBezTo>
                  <a:pt x="-1020087" y="1815572"/>
                  <a:pt x="-987285" y="1833666"/>
                  <a:pt x="-933029" y="2034019"/>
                </a:cubicBezTo>
              </a:path>
            </a:pathLst>
          </a:custGeom>
          <a:solidFill>
            <a:srgbClr val="CCFFCC"/>
          </a:solidFill>
          <a:ln w="38100" cmpd="sng">
            <a:solidFill>
              <a:schemeClr val="accent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borderCallout2">
                    <a:avLst>
                      <a:gd name="adj1" fmla="val 35742"/>
                      <a:gd name="adj2" fmla="val 0"/>
                      <a:gd name="adj3" fmla="val 126025"/>
                      <a:gd name="adj4" fmla="val -75120"/>
                      <a:gd name="adj5" fmla="val 201585"/>
                      <a:gd name="adj6" fmla="val -58307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A8563B-C6A5-078F-42BF-5FADAF9A59DF}"/>
              </a:ext>
            </a:extLst>
          </p:cNvPr>
          <p:cNvSpPr txBox="1"/>
          <p:nvPr/>
        </p:nvSpPr>
        <p:spPr>
          <a:xfrm>
            <a:off x="1445452" y="1873157"/>
            <a:ext cx="1346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*Afekt*</a:t>
            </a:r>
          </a:p>
        </p:txBody>
      </p:sp>
      <p:sp>
        <p:nvSpPr>
          <p:cNvPr id="14" name="Bublinový popisek: zahnutá čára 13">
            <a:extLst>
              <a:ext uri="{FF2B5EF4-FFF2-40B4-BE49-F238E27FC236}">
                <a16:creationId xmlns:a16="http://schemas.microsoft.com/office/drawing/2014/main" id="{7DC27AE9-5EDF-1F42-7629-776FF89AF83E}"/>
              </a:ext>
            </a:extLst>
          </p:cNvPr>
          <p:cNvSpPr/>
          <p:nvPr/>
        </p:nvSpPr>
        <p:spPr>
          <a:xfrm>
            <a:off x="4988323" y="1288237"/>
            <a:ext cx="1600200" cy="1009013"/>
          </a:xfrm>
          <a:custGeom>
            <a:avLst/>
            <a:gdLst>
              <a:gd name="connsiteX0" fmla="*/ 0 w 1600200"/>
              <a:gd name="connsiteY0" fmla="*/ 0 h 1009013"/>
              <a:gd name="connsiteX1" fmla="*/ 501396 w 1600200"/>
              <a:gd name="connsiteY1" fmla="*/ 0 h 1009013"/>
              <a:gd name="connsiteX2" fmla="*/ 1034796 w 1600200"/>
              <a:gd name="connsiteY2" fmla="*/ 0 h 1009013"/>
              <a:gd name="connsiteX3" fmla="*/ 1600200 w 1600200"/>
              <a:gd name="connsiteY3" fmla="*/ 0 h 1009013"/>
              <a:gd name="connsiteX4" fmla="*/ 1600200 w 1600200"/>
              <a:gd name="connsiteY4" fmla="*/ 524687 h 1009013"/>
              <a:gd name="connsiteX5" fmla="*/ 1600200 w 1600200"/>
              <a:gd name="connsiteY5" fmla="*/ 1009013 h 1009013"/>
              <a:gd name="connsiteX6" fmla="*/ 1098804 w 1600200"/>
              <a:gd name="connsiteY6" fmla="*/ 1009013 h 1009013"/>
              <a:gd name="connsiteX7" fmla="*/ 533400 w 1600200"/>
              <a:gd name="connsiteY7" fmla="*/ 1009013 h 1009013"/>
              <a:gd name="connsiteX8" fmla="*/ 0 w 1600200"/>
              <a:gd name="connsiteY8" fmla="*/ 1009013 h 1009013"/>
              <a:gd name="connsiteX9" fmla="*/ 0 w 1600200"/>
              <a:gd name="connsiteY9" fmla="*/ 484326 h 1009013"/>
              <a:gd name="connsiteX10" fmla="*/ 0 w 1600200"/>
              <a:gd name="connsiteY10" fmla="*/ 0 h 1009013"/>
              <a:gd name="connsiteX0" fmla="*/ 0 w 1600200"/>
              <a:gd name="connsiteY0" fmla="*/ 360641 h 1009013"/>
              <a:gd name="connsiteX1" fmla="*/ -596543 w 1600200"/>
              <a:gd name="connsiteY1" fmla="*/ 710717 h 1009013"/>
              <a:gd name="connsiteX2" fmla="*/ -1147199 w 1600200"/>
              <a:gd name="connsiteY2" fmla="*/ 1033865 h 1009013"/>
              <a:gd name="connsiteX3" fmla="*/ -1401473 w 1600200"/>
              <a:gd name="connsiteY3" fmla="*/ 1463843 h 1009013"/>
              <a:gd name="connsiteX4" fmla="*/ -1619764 w 1600200"/>
              <a:gd name="connsiteY4" fmla="*/ 1832976 h 1009013"/>
              <a:gd name="connsiteX5" fmla="*/ -1866841 w 1600200"/>
              <a:gd name="connsiteY5" fmla="*/ 2250785 h 100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200" h="1009013" fill="none" extrusionOk="0">
                <a:moveTo>
                  <a:pt x="0" y="0"/>
                </a:moveTo>
                <a:cubicBezTo>
                  <a:pt x="120921" y="24662"/>
                  <a:pt x="370878" y="-23162"/>
                  <a:pt x="501396" y="0"/>
                </a:cubicBezTo>
                <a:cubicBezTo>
                  <a:pt x="631914" y="23162"/>
                  <a:pt x="850660" y="11469"/>
                  <a:pt x="1034796" y="0"/>
                </a:cubicBezTo>
                <a:cubicBezTo>
                  <a:pt x="1218932" y="-11469"/>
                  <a:pt x="1352284" y="10490"/>
                  <a:pt x="1600200" y="0"/>
                </a:cubicBezTo>
                <a:cubicBezTo>
                  <a:pt x="1599218" y="107273"/>
                  <a:pt x="1582267" y="295006"/>
                  <a:pt x="1600200" y="524687"/>
                </a:cubicBezTo>
                <a:cubicBezTo>
                  <a:pt x="1618133" y="754368"/>
                  <a:pt x="1606390" y="832789"/>
                  <a:pt x="1600200" y="1009013"/>
                </a:cubicBezTo>
                <a:cubicBezTo>
                  <a:pt x="1407917" y="1003049"/>
                  <a:pt x="1316977" y="1032350"/>
                  <a:pt x="1098804" y="1009013"/>
                </a:cubicBezTo>
                <a:cubicBezTo>
                  <a:pt x="880631" y="985676"/>
                  <a:pt x="650332" y="1027417"/>
                  <a:pt x="533400" y="1009013"/>
                </a:cubicBezTo>
                <a:cubicBezTo>
                  <a:pt x="416468" y="990609"/>
                  <a:pt x="208324" y="991795"/>
                  <a:pt x="0" y="1009013"/>
                </a:cubicBezTo>
                <a:cubicBezTo>
                  <a:pt x="16309" y="872648"/>
                  <a:pt x="16805" y="682055"/>
                  <a:pt x="0" y="484326"/>
                </a:cubicBezTo>
                <a:cubicBezTo>
                  <a:pt x="-16805" y="286597"/>
                  <a:pt x="-8467" y="118536"/>
                  <a:pt x="0" y="0"/>
                </a:cubicBezTo>
                <a:close/>
              </a:path>
              <a:path w="1600200" h="1009013" fill="none" extrusionOk="0">
                <a:moveTo>
                  <a:pt x="0" y="360641"/>
                </a:moveTo>
                <a:cubicBezTo>
                  <a:pt x="-215146" y="502061"/>
                  <a:pt x="-311435" y="579767"/>
                  <a:pt x="-596543" y="710717"/>
                </a:cubicBezTo>
                <a:cubicBezTo>
                  <a:pt x="-881651" y="841667"/>
                  <a:pt x="-883139" y="898530"/>
                  <a:pt x="-1147199" y="1033865"/>
                </a:cubicBezTo>
                <a:cubicBezTo>
                  <a:pt x="-1236200" y="1205388"/>
                  <a:pt x="-1356121" y="1348800"/>
                  <a:pt x="-1401473" y="1463843"/>
                </a:cubicBezTo>
                <a:cubicBezTo>
                  <a:pt x="-1446825" y="1578886"/>
                  <a:pt x="-1519359" y="1669650"/>
                  <a:pt x="-1619764" y="1832976"/>
                </a:cubicBezTo>
                <a:cubicBezTo>
                  <a:pt x="-1720169" y="1996302"/>
                  <a:pt x="-1786862" y="2122667"/>
                  <a:pt x="-1866841" y="2250785"/>
                </a:cubicBezTo>
              </a:path>
              <a:path w="1600200" h="1009013" stroke="0" extrusionOk="0">
                <a:moveTo>
                  <a:pt x="0" y="0"/>
                </a:moveTo>
                <a:cubicBezTo>
                  <a:pt x="142954" y="2988"/>
                  <a:pt x="355958" y="10086"/>
                  <a:pt x="549402" y="0"/>
                </a:cubicBezTo>
                <a:cubicBezTo>
                  <a:pt x="742846" y="-10086"/>
                  <a:pt x="949825" y="24638"/>
                  <a:pt x="1114806" y="0"/>
                </a:cubicBezTo>
                <a:cubicBezTo>
                  <a:pt x="1279787" y="-24638"/>
                  <a:pt x="1469481" y="-20741"/>
                  <a:pt x="1600200" y="0"/>
                </a:cubicBezTo>
                <a:cubicBezTo>
                  <a:pt x="1620709" y="220370"/>
                  <a:pt x="1583829" y="375095"/>
                  <a:pt x="1600200" y="524687"/>
                </a:cubicBezTo>
                <a:cubicBezTo>
                  <a:pt x="1616571" y="674279"/>
                  <a:pt x="1598712" y="789550"/>
                  <a:pt x="1600200" y="1009013"/>
                </a:cubicBezTo>
                <a:cubicBezTo>
                  <a:pt x="1358215" y="1013672"/>
                  <a:pt x="1238387" y="1008168"/>
                  <a:pt x="1098804" y="1009013"/>
                </a:cubicBezTo>
                <a:cubicBezTo>
                  <a:pt x="959221" y="1009858"/>
                  <a:pt x="775671" y="1031339"/>
                  <a:pt x="613410" y="1009013"/>
                </a:cubicBezTo>
                <a:cubicBezTo>
                  <a:pt x="451149" y="986687"/>
                  <a:pt x="214670" y="992762"/>
                  <a:pt x="0" y="1009013"/>
                </a:cubicBezTo>
                <a:cubicBezTo>
                  <a:pt x="5236" y="887087"/>
                  <a:pt x="1586" y="745827"/>
                  <a:pt x="0" y="524687"/>
                </a:cubicBezTo>
                <a:cubicBezTo>
                  <a:pt x="-1586" y="303547"/>
                  <a:pt x="416" y="257135"/>
                  <a:pt x="0" y="0"/>
                </a:cubicBezTo>
                <a:close/>
              </a:path>
              <a:path w="1600200" h="1009013" fill="none" stroke="0" extrusionOk="0">
                <a:moveTo>
                  <a:pt x="0" y="360641"/>
                </a:moveTo>
                <a:cubicBezTo>
                  <a:pt x="-233011" y="533298"/>
                  <a:pt x="-345182" y="580005"/>
                  <a:pt x="-573600" y="697253"/>
                </a:cubicBezTo>
                <a:cubicBezTo>
                  <a:pt x="-802018" y="814501"/>
                  <a:pt x="-979783" y="903695"/>
                  <a:pt x="-1147199" y="1033865"/>
                </a:cubicBezTo>
                <a:cubicBezTo>
                  <a:pt x="-1205151" y="1168208"/>
                  <a:pt x="-1301694" y="1278526"/>
                  <a:pt x="-1394276" y="1451674"/>
                </a:cubicBezTo>
                <a:cubicBezTo>
                  <a:pt x="-1486858" y="1624822"/>
                  <a:pt x="-1568071" y="1770496"/>
                  <a:pt x="-1641353" y="1869483"/>
                </a:cubicBezTo>
                <a:cubicBezTo>
                  <a:pt x="-1714635" y="1968470"/>
                  <a:pt x="-1781651" y="2072014"/>
                  <a:pt x="-1866841" y="2250785"/>
                </a:cubicBezTo>
              </a:path>
            </a:pathLst>
          </a:custGeom>
          <a:solidFill>
            <a:srgbClr val="CCECFF"/>
          </a:solidFill>
          <a:ln w="38100" cmpd="sng">
            <a:solidFill>
              <a:srgbClr val="00B0F0"/>
            </a:solidFill>
            <a:round/>
            <a:extLst>
              <a:ext uri="{C807C97D-BFC1-408E-A445-0C87EB9F89A2}">
                <ask:lineSketchStyleProps xmlns:ask="http://schemas.microsoft.com/office/drawing/2018/sketchyshapes" sd="2536362885">
                  <a:prstGeom prst="borderCallout2">
                    <a:avLst>
                      <a:gd name="adj1" fmla="val 35742"/>
                      <a:gd name="adj2" fmla="val 0"/>
                      <a:gd name="adj3" fmla="val 102463"/>
                      <a:gd name="adj4" fmla="val -71691"/>
                      <a:gd name="adj5" fmla="val 223068"/>
                      <a:gd name="adj6" fmla="val -11666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0C6BCAB-DAC9-4D05-E21B-DFFE088C97F0}"/>
              </a:ext>
            </a:extLst>
          </p:cNvPr>
          <p:cNvSpPr txBox="1"/>
          <p:nvPr/>
        </p:nvSpPr>
        <p:spPr>
          <a:xfrm>
            <a:off x="5158302" y="1542249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Nálada</a:t>
            </a:r>
          </a:p>
        </p:txBody>
      </p:sp>
      <p:cxnSp>
        <p:nvCxnSpPr>
          <p:cNvPr id="22" name="Přímá spojnice 5">
            <a:extLst>
              <a:ext uri="{FF2B5EF4-FFF2-40B4-BE49-F238E27FC236}">
                <a16:creationId xmlns:a16="http://schemas.microsoft.com/office/drawing/2014/main" id="{472BE8FD-86CF-4E00-DBFA-40DC2FDDACA8}"/>
              </a:ext>
            </a:extLst>
          </p:cNvPr>
          <p:cNvCxnSpPr>
            <a:cxnSpLocks/>
          </p:cNvCxnSpPr>
          <p:nvPr/>
        </p:nvCxnSpPr>
        <p:spPr>
          <a:xfrm>
            <a:off x="457126" y="3618818"/>
            <a:ext cx="338402" cy="0"/>
          </a:xfrm>
          <a:prstGeom prst="straightConnector1">
            <a:avLst/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5">
            <a:extLst>
              <a:ext uri="{FF2B5EF4-FFF2-40B4-BE49-F238E27FC236}">
                <a16:creationId xmlns:a16="http://schemas.microsoft.com/office/drawing/2014/main" id="{2D22C72E-4A63-B14A-965C-50C16F376064}"/>
              </a:ext>
            </a:extLst>
          </p:cNvPr>
          <p:cNvCxnSpPr>
            <a:cxnSpLocks/>
          </p:cNvCxnSpPr>
          <p:nvPr/>
        </p:nvCxnSpPr>
        <p:spPr>
          <a:xfrm flipH="1">
            <a:off x="444541" y="4287178"/>
            <a:ext cx="3005" cy="0"/>
          </a:xfrm>
          <a:prstGeom prst="straightConnector1">
            <a:avLst/>
          </a:prstGeom>
          <a:ln w="2540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54ADB4AC-AB32-F52E-ACA9-F30366E36A69}"/>
              </a:ext>
            </a:extLst>
          </p:cNvPr>
          <p:cNvSpPr txBox="1"/>
          <p:nvPr/>
        </p:nvSpPr>
        <p:spPr>
          <a:xfrm>
            <a:off x="11123486" y="4358673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ČAS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812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92"/>
            <a:ext cx="10515600" cy="994835"/>
          </a:xfrm>
        </p:spPr>
        <p:txBody>
          <a:bodyPr rtlCol="0"/>
          <a:lstStyle/>
          <a:p>
            <a:pPr rtl="0"/>
            <a:r>
              <a:rPr lang="cs-CZ" dirty="0"/>
              <a:t>Základní emoce</a:t>
            </a:r>
            <a:endParaRPr lang="en-GB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F3A35CB8-192D-46E2-ABAC-ED96BB3582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0800" y="3608439"/>
            <a:ext cx="2351446" cy="491509"/>
          </a:xfrm>
        </p:spPr>
        <p:txBody>
          <a:bodyPr rtlCol="0"/>
          <a:lstStyle/>
          <a:p>
            <a:pPr rtl="0"/>
            <a:r>
              <a:rPr lang="cs-CZ" dirty="0"/>
              <a:t>Smutek</a:t>
            </a:r>
            <a:endParaRPr lang="en-GB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1AC70BF-8941-481C-8D24-0B619A898E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86216" y="4106205"/>
            <a:ext cx="2351446" cy="491509"/>
          </a:xfrm>
        </p:spPr>
        <p:txBody>
          <a:bodyPr rtlCol="0"/>
          <a:lstStyle/>
          <a:p>
            <a:pPr rtl="0"/>
            <a:r>
              <a:rPr lang="cs-CZ" dirty="0"/>
              <a:t>hněv</a:t>
            </a:r>
            <a:endParaRPr lang="en-GB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450002-65CC-44ED-9FA3-79F17962B3B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17254" y="2764309"/>
            <a:ext cx="2351446" cy="491509"/>
          </a:xfrm>
        </p:spPr>
        <p:txBody>
          <a:bodyPr rtlCol="0"/>
          <a:lstStyle/>
          <a:p>
            <a:pPr rtl="0"/>
            <a:r>
              <a:rPr lang="cs-CZ" dirty="0"/>
              <a:t>Radost</a:t>
            </a:r>
            <a:endParaRPr lang="en-GB" dirty="0"/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8323A42F-7332-5FA6-BF45-B7A3CE81CC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167818" y="5019418"/>
            <a:ext cx="2351446" cy="491509"/>
          </a:xfrm>
        </p:spPr>
        <p:txBody>
          <a:bodyPr/>
          <a:lstStyle/>
          <a:p>
            <a:r>
              <a:rPr lang="cs-CZ" dirty="0"/>
              <a:t>Odpor</a:t>
            </a:r>
            <a:endParaRPr lang="en-GB" dirty="0"/>
          </a:p>
        </p:txBody>
      </p:sp>
      <p:sp>
        <p:nvSpPr>
          <p:cNvPr id="14" name="Text Placeholder 61">
            <a:extLst>
              <a:ext uri="{FF2B5EF4-FFF2-40B4-BE49-F238E27FC236}">
                <a16:creationId xmlns:a16="http://schemas.microsoft.com/office/drawing/2014/main" id="{092E4F3D-D7BD-52DB-837C-B6E26E8741A4}"/>
              </a:ext>
            </a:extLst>
          </p:cNvPr>
          <p:cNvSpPr txBox="1">
            <a:spLocks/>
          </p:cNvSpPr>
          <p:nvPr/>
        </p:nvSpPr>
        <p:spPr>
          <a:xfrm>
            <a:off x="2167818" y="2758052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Strach</a:t>
            </a:r>
            <a:endParaRPr lang="en-GB" dirty="0"/>
          </a:p>
        </p:txBody>
      </p:sp>
      <p:sp>
        <p:nvSpPr>
          <p:cNvPr id="21" name="Zástupný text 12">
            <a:extLst>
              <a:ext uri="{FF2B5EF4-FFF2-40B4-BE49-F238E27FC236}">
                <a16:creationId xmlns:a16="http://schemas.microsoft.com/office/drawing/2014/main" id="{F452836D-C5F1-FF03-2ADF-C26CC6EAE808}"/>
              </a:ext>
            </a:extLst>
          </p:cNvPr>
          <p:cNvSpPr txBox="1">
            <a:spLocks/>
          </p:cNvSpPr>
          <p:nvPr/>
        </p:nvSpPr>
        <p:spPr>
          <a:xfrm>
            <a:off x="8319237" y="452790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překvapení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53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4835"/>
          </a:xfrm>
        </p:spPr>
        <p:txBody>
          <a:bodyPr rtlCol="0"/>
          <a:lstStyle/>
          <a:p>
            <a:pPr rtl="0"/>
            <a:r>
              <a:rPr lang="cs-CZ" dirty="0"/>
              <a:t>Základní emoce</a:t>
            </a:r>
            <a:endParaRPr lang="en-GB" dirty="0"/>
          </a:p>
        </p:txBody>
      </p:sp>
      <p:pic>
        <p:nvPicPr>
          <p:cNvPr id="1026" name="Picture 2" descr="Plutchikův model emocí">
            <a:extLst>
              <a:ext uri="{FF2B5EF4-FFF2-40B4-BE49-F238E27FC236}">
                <a16:creationId xmlns:a16="http://schemas.microsoft.com/office/drawing/2014/main" id="{55C3B632-C01C-C4F7-6121-5DE2F3786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723900"/>
            <a:ext cx="889635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2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B1E7A-2F5A-D7FA-8FB2-C35051AA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emocí</a:t>
            </a:r>
            <a:endParaRPr lang="en-GB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D114CC9-0717-9694-4589-73071D52C7E3}"/>
              </a:ext>
            </a:extLst>
          </p:cNvPr>
          <p:cNvSpPr txBox="1"/>
          <p:nvPr/>
        </p:nvSpPr>
        <p:spPr>
          <a:xfrm>
            <a:off x="-166255" y="1951672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kladné</a:t>
            </a:r>
            <a:r>
              <a:rPr lang="en-GB" b="1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libé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radost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láska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záporné</a:t>
            </a:r>
            <a:r>
              <a:rPr lang="en-GB" b="1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nelibé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žal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nenávist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  <a:endParaRPr lang="cs-CZ" b="0" i="0" dirty="0">
              <a:solidFill>
                <a:srgbClr val="212529"/>
              </a:solidFill>
              <a:effectLst/>
              <a:latin typeface="system-ui"/>
            </a:endParaRPr>
          </a:p>
          <a:p>
            <a:pPr lvl="1" algn="l"/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stenické</a:t>
            </a:r>
            <a:r>
              <a:rPr lang="en-GB" b="1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mobilizující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zlost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asthenické</a:t>
            </a:r>
            <a:r>
              <a:rPr lang="en-GB" b="1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demobilizující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smutek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B68BF88-BE97-7F9E-1B31-A89D56BD63E0}"/>
              </a:ext>
            </a:extLst>
          </p:cNvPr>
          <p:cNvSpPr txBox="1"/>
          <p:nvPr/>
        </p:nvSpPr>
        <p:spPr>
          <a:xfrm>
            <a:off x="6096000" y="2228671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>
                <a:solidFill>
                  <a:srgbClr val="212529"/>
                </a:solidFill>
                <a:effectLst/>
                <a:latin typeface="system-ui"/>
              </a:rPr>
              <a:t>emoční zabarvení pocitů a vjemů</a:t>
            </a:r>
            <a:r>
              <a:rPr lang="en-GB" b="0" i="0">
                <a:solidFill>
                  <a:srgbClr val="212529"/>
                </a:solidFill>
                <a:effectLst/>
                <a:latin typeface="system-ui"/>
              </a:rPr>
              <a:t> (libé, nelibé)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>
                <a:solidFill>
                  <a:srgbClr val="212529"/>
                </a:solidFill>
                <a:effectLst/>
                <a:latin typeface="system-ui"/>
              </a:rPr>
              <a:t>afekty</a:t>
            </a:r>
            <a:r>
              <a:rPr lang="en-GB" b="0" i="0">
                <a:solidFill>
                  <a:srgbClr val="212529"/>
                </a:solidFill>
                <a:effectLst/>
                <a:latin typeface="system-ui"/>
              </a:rPr>
              <a:t> (krátkodobé, prudké emoční reakce)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>
                <a:solidFill>
                  <a:srgbClr val="212529"/>
                </a:solidFill>
                <a:effectLst/>
                <a:latin typeface="system-ui"/>
              </a:rPr>
              <a:t>nálady</a:t>
            </a:r>
            <a:r>
              <a:rPr lang="en-GB" b="0" i="0">
                <a:solidFill>
                  <a:srgbClr val="212529"/>
                </a:solidFill>
                <a:effectLst/>
                <a:latin typeface="system-ui"/>
              </a:rPr>
              <a:t> (protrahované emoční stavy)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>
                <a:solidFill>
                  <a:srgbClr val="212529"/>
                </a:solidFill>
                <a:effectLst/>
                <a:latin typeface="system-ui"/>
              </a:rPr>
              <a:t>city a vyšší emoce</a:t>
            </a:r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E206F2B-D1FE-D35D-7E43-3ACF57A99950}"/>
              </a:ext>
            </a:extLst>
          </p:cNvPr>
          <p:cNvSpPr txBox="1"/>
          <p:nvPr/>
        </p:nvSpPr>
        <p:spPr>
          <a:xfrm>
            <a:off x="3048000" y="4505682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nižší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podněty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z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vitální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oblasti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uspokojení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základních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potřeb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 err="1">
                <a:solidFill>
                  <a:srgbClr val="212529"/>
                </a:solidFill>
                <a:effectLst/>
                <a:latin typeface="system-ui"/>
              </a:rPr>
              <a:t>vyšší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společenské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specificky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lidské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212529"/>
                </a:solidFill>
                <a:effectLst/>
                <a:latin typeface="system-ui"/>
              </a:rPr>
              <a:t>city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system-ui"/>
              </a:rPr>
              <a:t>intelektuální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 (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spojené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s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intelektuální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system-ui"/>
              </a:rPr>
              <a:t>činností</a:t>
            </a: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212529"/>
                </a:solidFill>
                <a:effectLst/>
                <a:latin typeface="system-ui"/>
              </a:rPr>
              <a:t>city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system-ui"/>
              </a:rPr>
              <a:t>estetické</a:t>
            </a:r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212529"/>
                </a:solidFill>
                <a:effectLst/>
                <a:latin typeface="system-ui"/>
              </a:rPr>
              <a:t>city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system-ui"/>
              </a:rPr>
              <a:t>morální</a:t>
            </a:r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212529"/>
                </a:solidFill>
                <a:effectLst/>
                <a:latin typeface="system-ui"/>
              </a:rPr>
              <a:t>city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system-ui"/>
              </a:rPr>
              <a:t>etické</a:t>
            </a:r>
            <a:endParaRPr lang="en-GB" b="0" i="0" dirty="0">
              <a:solidFill>
                <a:srgbClr val="212529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99532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413FC-FF07-74B0-9E3E-24402B3C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4835"/>
          </a:xfrm>
        </p:spPr>
        <p:txBody>
          <a:bodyPr/>
          <a:lstStyle/>
          <a:p>
            <a:r>
              <a:rPr lang="cs-CZ" dirty="0"/>
              <a:t>Funkce emocí</a:t>
            </a:r>
            <a:endParaRPr lang="en-GB" dirty="0"/>
          </a:p>
        </p:txBody>
      </p:sp>
      <p:pic>
        <p:nvPicPr>
          <p:cNvPr id="18" name="Picture 2" descr="Plutchikův model emocí">
            <a:extLst>
              <a:ext uri="{FF2B5EF4-FFF2-40B4-BE49-F238E27FC236}">
                <a16:creationId xmlns:a16="http://schemas.microsoft.com/office/drawing/2014/main" id="{F0BCFF78-84D7-352C-8C07-E6D60F023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723900"/>
            <a:ext cx="889635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588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5" descr="A picture of a field of grass sprouting">
            <a:extLst>
              <a:ext uri="{FF2B5EF4-FFF2-40B4-BE49-F238E27FC236}">
                <a16:creationId xmlns:a16="http://schemas.microsoft.com/office/drawing/2014/main" id="{594B2289-B469-43CF-B394-071C6B0A4DD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0274" y="0"/>
            <a:ext cx="6680656" cy="6858000"/>
          </a:xfr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ACCC441D-ABC9-33C2-D3A2-7AF22054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64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6E591A9F-3D7C-4703-9B15-CA31666C8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98" y="1639644"/>
            <a:ext cx="10332204" cy="4660605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6124F994-2B8C-440B-9DEB-440F0DA0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důležité části mozku</a:t>
            </a:r>
          </a:p>
        </p:txBody>
      </p:sp>
      <p:sp>
        <p:nvSpPr>
          <p:cNvPr id="11" name="Zástupný symbol pro text 2">
            <a:extLst>
              <a:ext uri="{FF2B5EF4-FFF2-40B4-BE49-F238E27FC236}">
                <a16:creationId xmlns:a16="http://schemas.microsoft.com/office/drawing/2014/main" id="{82DED5FF-CC26-484C-96D2-2CF2C709E032}"/>
              </a:ext>
            </a:extLst>
          </p:cNvPr>
          <p:cNvSpPr txBox="1">
            <a:spLocks/>
          </p:cNvSpPr>
          <p:nvPr/>
        </p:nvSpPr>
        <p:spPr>
          <a:xfrm>
            <a:off x="5739697" y="6292473"/>
            <a:ext cx="6317186" cy="4744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Zdroj obrázku: https://psychologicketipy.cz/rozhodovani-mozek-omyly/</a:t>
            </a:r>
          </a:p>
        </p:txBody>
      </p:sp>
    </p:spTree>
    <p:extLst>
      <p:ext uri="{BB962C8B-B14F-4D97-AF65-F5344CB8AC3E}">
        <p14:creationId xmlns:p14="http://schemas.microsoft.com/office/powerpoint/2010/main" val="344263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EE5A625-CF8D-4DB8-B64A-918374A7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979988" cy="6858000"/>
          </a:xfrm>
        </p:spPr>
        <p:txBody>
          <a:bodyPr rtlCol="0"/>
          <a:lstStyle/>
          <a:p>
            <a:pPr rtl="0"/>
            <a:r>
              <a:rPr lang="cs-CZ" dirty="0"/>
              <a:t>Mozkový kmen</a:t>
            </a:r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C31DFE7-B40B-46F0-B411-4719122FE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EA87306C-81BA-4795-A5CA-9392456A8C1E}" type="slidenum">
              <a:rPr lang="en-GB" smtClean="0"/>
              <a:pPr rtl="0"/>
              <a:t>3</a:t>
            </a:fld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662E445-5222-442C-9812-2FA51B852A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43575" y="401783"/>
            <a:ext cx="5859420" cy="5339890"/>
          </a:xfrm>
        </p:spPr>
        <p:txBody>
          <a:bodyPr rtlCol="0"/>
          <a:lstStyle/>
          <a:p>
            <a:r>
              <a:rPr lang="cs-CZ" dirty="0">
                <a:latin typeface="Abadi" panose="020B0604020104020204" pitchFamily="34" charset="0"/>
              </a:rPr>
              <a:t>Zajišťuje přežití organismu, řídí fyziologické funkce a rychle a účinně reaguje na ohrožení</a:t>
            </a:r>
          </a:p>
          <a:p>
            <a:r>
              <a:rPr lang="cs-CZ" dirty="0">
                <a:latin typeface="Abadi" panose="020B0604020104020204" pitchFamily="34" charset="0"/>
              </a:rPr>
              <a:t>ÚTĚK</a:t>
            </a:r>
          </a:p>
          <a:p>
            <a:pPr lvl="1"/>
            <a:r>
              <a:rPr lang="cs-CZ" dirty="0">
                <a:latin typeface="Abadi" panose="020B0604020104020204" pitchFamily="34" charset="0"/>
              </a:rPr>
              <a:t>Snaha uniknout z náročné situace</a:t>
            </a:r>
          </a:p>
          <a:p>
            <a:pPr lvl="1"/>
            <a:r>
              <a:rPr lang="cs-CZ" dirty="0">
                <a:latin typeface="Abadi" panose="020B0604020104020204" pitchFamily="34" charset="0"/>
              </a:rPr>
              <a:t>Rozvoj závislosti</a:t>
            </a:r>
          </a:p>
          <a:p>
            <a:r>
              <a:rPr lang="cs-CZ" dirty="0">
                <a:latin typeface="Abadi" panose="020B0604020104020204" pitchFamily="34" charset="0"/>
              </a:rPr>
              <a:t>ÚTOK</a:t>
            </a:r>
          </a:p>
          <a:p>
            <a:pPr lvl="1"/>
            <a:r>
              <a:rPr lang="cs-CZ" dirty="0">
                <a:latin typeface="Abadi" panose="020B0604020104020204" pitchFamily="34" charset="0"/>
              </a:rPr>
              <a:t>Agresivní chování, sebepoškozování, problémové chování, manipulace, zastrašování</a:t>
            </a:r>
          </a:p>
          <a:p>
            <a:r>
              <a:rPr lang="cs-CZ" dirty="0">
                <a:latin typeface="Abadi" panose="020B0604020104020204" pitchFamily="34" charset="0"/>
              </a:rPr>
              <a:t>USTRNUTÍ</a:t>
            </a:r>
          </a:p>
          <a:p>
            <a:pPr lvl="1"/>
            <a:r>
              <a:rPr lang="cs-CZ" dirty="0">
                <a:latin typeface="Abadi" panose="020B0604020104020204" pitchFamily="34" charset="0"/>
              </a:rPr>
              <a:t>Pasivita, odpojení, paralýza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11EA8B-DB5B-4136-99D3-4D19B6692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9486" y="4715995"/>
            <a:ext cx="3282916" cy="64069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4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EE5A625-CF8D-4DB8-B64A-918374A7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979988" cy="6858000"/>
          </a:xfrm>
        </p:spPr>
        <p:txBody>
          <a:bodyPr rtlCol="0"/>
          <a:lstStyle/>
          <a:p>
            <a:pPr rtl="0"/>
            <a:r>
              <a:rPr lang="cs-CZ" dirty="0"/>
              <a:t>MOZKOVÁ KŮRA</a:t>
            </a:r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C31DFE7-B40B-46F0-B411-4719122FE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EA87306C-81BA-4795-A5CA-9392456A8C1E}" type="slidenum">
              <a:rPr lang="en-GB" smtClean="0"/>
              <a:pPr rtl="0"/>
              <a:t>4</a:t>
            </a:fld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662E445-5222-442C-9812-2FA51B852A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43575" y="401783"/>
            <a:ext cx="5859420" cy="2285999"/>
          </a:xfrm>
        </p:spPr>
        <p:txBody>
          <a:bodyPr rtlCol="0"/>
          <a:lstStyle/>
          <a:p>
            <a:r>
              <a:rPr lang="cs-CZ" dirty="0"/>
              <a:t>Podílí se na paměti</a:t>
            </a:r>
          </a:p>
          <a:p>
            <a:r>
              <a:rPr lang="cs-CZ" dirty="0"/>
              <a:t>Centrum emocí</a:t>
            </a:r>
          </a:p>
          <a:p>
            <a:r>
              <a:rPr lang="cs-CZ" dirty="0"/>
              <a:t>Třídí informace z vnějšku podle dvou kritérií – bezpečí a smysl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11EA8B-DB5B-4136-99D3-4D19B6692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2866" y="708209"/>
            <a:ext cx="3282916" cy="64069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2" name="Rectangle 126">
            <a:extLst>
              <a:ext uri="{FF2B5EF4-FFF2-40B4-BE49-F238E27FC236}">
                <a16:creationId xmlns:a16="http://schemas.microsoft.com/office/drawing/2014/main" id="{0FF30363-F3C0-89D4-B0E6-65922A508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2866" y="4729850"/>
            <a:ext cx="3282916" cy="64069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BB34F7-E681-2DA7-C4CE-3DA2D1157939}"/>
              </a:ext>
            </a:extLst>
          </p:cNvPr>
          <p:cNvSpPr txBox="1"/>
          <p:nvPr/>
        </p:nvSpPr>
        <p:spPr>
          <a:xfrm>
            <a:off x="1160244" y="708209"/>
            <a:ext cx="327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+mj-lt"/>
              </a:rPr>
              <a:t>LIMBICKÝ SYSTÉM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 Placeholder 22">
            <a:extLst>
              <a:ext uri="{FF2B5EF4-FFF2-40B4-BE49-F238E27FC236}">
                <a16:creationId xmlns:a16="http://schemas.microsoft.com/office/drawing/2014/main" id="{FBF485E0-CFC7-1B09-183E-7D5F4F38C10E}"/>
              </a:ext>
            </a:extLst>
          </p:cNvPr>
          <p:cNvSpPr txBox="1">
            <a:spLocks/>
          </p:cNvSpPr>
          <p:nvPr/>
        </p:nvSpPr>
        <p:spPr>
          <a:xfrm>
            <a:off x="5743575" y="4070351"/>
            <a:ext cx="5859420" cy="2285999"/>
          </a:xfrm>
          <a:prstGeom prst="rect">
            <a:avLst/>
          </a:prstGeom>
        </p:spPr>
        <p:txBody>
          <a:bodyPr rtlCol="0" anchor="ctr"/>
          <a:lstStyle>
            <a:lvl1pPr marL="0" indent="0" algn="l" defTabSz="914400" rtl="0" eaLnBrk="1" latinLnBrk="0" hangingPunct="1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cap="none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Sídlo vyššího myšlení</a:t>
            </a:r>
          </a:p>
          <a:p>
            <a:r>
              <a:rPr lang="cs-CZ" dirty="0"/>
              <a:t>Sídlo učení</a:t>
            </a:r>
          </a:p>
          <a:p>
            <a:r>
              <a:rPr lang="cs-CZ" dirty="0"/>
              <a:t>Sídlo naší osobnosti</a:t>
            </a:r>
          </a:p>
        </p:txBody>
      </p:sp>
    </p:spTree>
    <p:extLst>
      <p:ext uri="{BB962C8B-B14F-4D97-AF65-F5344CB8AC3E}">
        <p14:creationId xmlns:p14="http://schemas.microsoft.com/office/powerpoint/2010/main" val="41594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94E26-1264-6FF5-07E6-CD541652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72" y="2037134"/>
            <a:ext cx="3669161" cy="2760098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2"/>
                </a:solidFill>
              </a:rPr>
              <a:t>Složky emocí</a:t>
            </a:r>
          </a:p>
        </p:txBody>
      </p:sp>
      <p:graphicFrame>
        <p:nvGraphicFramePr>
          <p:cNvPr id="22" name="Zástupný obsah 2">
            <a:extLst>
              <a:ext uri="{FF2B5EF4-FFF2-40B4-BE49-F238E27FC236}">
                <a16:creationId xmlns:a16="http://schemas.microsoft.com/office/drawing/2014/main" id="{849EBDB8-93D4-4530-1595-6EBD70C567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46907" y="1076088"/>
          <a:ext cx="6316493" cy="523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9" name="Grafický objekt 48" descr="Obrys ustaraného obličeje obrys">
            <a:extLst>
              <a:ext uri="{FF2B5EF4-FFF2-40B4-BE49-F238E27FC236}">
                <a16:creationId xmlns:a16="http://schemas.microsoft.com/office/drawing/2014/main" id="{2EAE9430-3FA2-7A20-1472-D51F3339B3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25278" y="5276850"/>
            <a:ext cx="914400" cy="914400"/>
          </a:xfrm>
          <a:prstGeom prst="rect">
            <a:avLst/>
          </a:prstGeom>
        </p:spPr>
      </p:pic>
      <p:pic>
        <p:nvPicPr>
          <p:cNvPr id="55" name="Grafický objekt 54" descr="Srdce s pulsem obrys">
            <a:extLst>
              <a:ext uri="{FF2B5EF4-FFF2-40B4-BE49-F238E27FC236}">
                <a16:creationId xmlns:a16="http://schemas.microsoft.com/office/drawing/2014/main" id="{BA452FDF-3C87-9EEA-3286-B56AA15277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78564" y="3508181"/>
            <a:ext cx="914400" cy="914400"/>
          </a:xfrm>
          <a:prstGeom prst="rect">
            <a:avLst/>
          </a:prstGeom>
        </p:spPr>
      </p:pic>
      <p:pic>
        <p:nvPicPr>
          <p:cNvPr id="57" name="Grafický objekt 56" descr="Pravá hemisféra obrys">
            <a:extLst>
              <a:ext uri="{FF2B5EF4-FFF2-40B4-BE49-F238E27FC236}">
                <a16:creationId xmlns:a16="http://schemas.microsoft.com/office/drawing/2014/main" id="{F00F51EA-FE23-7AAC-8A9E-6D1100493D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46764" y="17988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7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5F905-B89E-6502-771A-953F0F2A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cs-CZ" dirty="0"/>
              <a:t>Fyziologické teorie emocí</a:t>
            </a:r>
          </a:p>
        </p:txBody>
      </p:sp>
      <p:pic>
        <p:nvPicPr>
          <p:cNvPr id="4" name="Grafický objekt 3" descr="Tlukoucí srdce se souvislou výplní">
            <a:extLst>
              <a:ext uri="{FF2B5EF4-FFF2-40B4-BE49-F238E27FC236}">
                <a16:creationId xmlns:a16="http://schemas.microsoft.com/office/drawing/2014/main" id="{DC5F0C6F-4215-57AD-332F-6EDD64987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654D9-F0AA-BD98-2BC7-E0FC5215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>
            <a:normAutofit/>
          </a:bodyPr>
          <a:lstStyle/>
          <a:p>
            <a:r>
              <a:rPr lang="cs-CZ" sz="2000" dirty="0"/>
              <a:t>James-Lang</a:t>
            </a:r>
          </a:p>
          <a:p>
            <a:r>
              <a:rPr lang="cs-CZ" sz="2000" dirty="0" err="1"/>
              <a:t>Cannon</a:t>
            </a:r>
            <a:r>
              <a:rPr lang="cs-CZ" sz="2000" dirty="0"/>
              <a:t>-Bard</a:t>
            </a:r>
          </a:p>
          <a:p>
            <a:r>
              <a:rPr lang="cs-CZ" sz="2000" dirty="0" err="1"/>
              <a:t>Dvoufaktorová</a:t>
            </a:r>
            <a:r>
              <a:rPr lang="cs-CZ" sz="2000" dirty="0"/>
              <a:t> teorie – </a:t>
            </a:r>
            <a:r>
              <a:rPr lang="cs-CZ" sz="2000" dirty="0" err="1"/>
              <a:t>Schater</a:t>
            </a:r>
            <a:r>
              <a:rPr lang="cs-CZ" sz="2000" dirty="0"/>
              <a:t>-Singer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91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25F4C-84F0-ADB7-EFF8-FC7A447F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James-</a:t>
            </a:r>
            <a:r>
              <a:rPr lang="cs-CZ" dirty="0" err="1"/>
              <a:t>Langeova</a:t>
            </a:r>
            <a:r>
              <a:rPr lang="cs-CZ" dirty="0"/>
              <a:t> periferní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0B6A1-8A51-DECC-BAA3-EE4B3C7C5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383" y="1762174"/>
            <a:ext cx="11353800" cy="251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„…nepláčeme, protože jsme smutní, </a:t>
            </a:r>
          </a:p>
          <a:p>
            <a:pPr marL="0" indent="0">
              <a:buNone/>
            </a:pPr>
            <a:r>
              <a:rPr lang="cs-CZ" sz="3200" dirty="0"/>
              <a:t>                                   ale jsme smutní, protože pláčeme…“</a:t>
            </a:r>
          </a:p>
        </p:txBody>
      </p:sp>
      <p:pic>
        <p:nvPicPr>
          <p:cNvPr id="19" name="Grafický objekt 18" descr="Ledviny se souvislou výplní">
            <a:extLst>
              <a:ext uri="{FF2B5EF4-FFF2-40B4-BE49-F238E27FC236}">
                <a16:creationId xmlns:a16="http://schemas.microsoft.com/office/drawing/2014/main" id="{3AB545A7-7EE4-F307-B673-DA1FF5BA9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4183" y="3429000"/>
            <a:ext cx="914400" cy="914400"/>
          </a:xfrm>
          <a:prstGeom prst="rect">
            <a:avLst/>
          </a:prstGeom>
        </p:spPr>
      </p:pic>
      <p:pic>
        <p:nvPicPr>
          <p:cNvPr id="21" name="Grafický objekt 20" descr="Pavouk se souvislou výplní">
            <a:extLst>
              <a:ext uri="{FF2B5EF4-FFF2-40B4-BE49-F238E27FC236}">
                <a16:creationId xmlns:a16="http://schemas.microsoft.com/office/drawing/2014/main" id="{14BF2C85-CEF4-D748-B8F9-90DB14D1C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2374" y="3291913"/>
            <a:ext cx="914400" cy="914400"/>
          </a:xfrm>
          <a:prstGeom prst="rect">
            <a:avLst/>
          </a:prstGeom>
        </p:spPr>
      </p:pic>
      <p:grpSp>
        <p:nvGrpSpPr>
          <p:cNvPr id="28" name="Skupina 27">
            <a:extLst>
              <a:ext uri="{FF2B5EF4-FFF2-40B4-BE49-F238E27FC236}">
                <a16:creationId xmlns:a16="http://schemas.microsoft.com/office/drawing/2014/main" id="{99A8AC8D-B2E3-14EA-7359-D3C51F5D7C06}"/>
              </a:ext>
            </a:extLst>
          </p:cNvPr>
          <p:cNvGrpSpPr/>
          <p:nvPr/>
        </p:nvGrpSpPr>
        <p:grpSpPr>
          <a:xfrm>
            <a:off x="930127" y="4344194"/>
            <a:ext cx="2156398" cy="720000"/>
            <a:chOff x="485043" y="2427788"/>
            <a:chExt cx="2156398" cy="720000"/>
          </a:xfrm>
        </p:grpSpPr>
        <p:sp>
          <p:nvSpPr>
            <p:cNvPr id="29" name="Obdélník 28">
              <a:extLst>
                <a:ext uri="{FF2B5EF4-FFF2-40B4-BE49-F238E27FC236}">
                  <a16:creationId xmlns:a16="http://schemas.microsoft.com/office/drawing/2014/main" id="{E44F485A-1D1C-8857-A498-2E577C18801E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F28F719D-9193-2E8E-B6E6-4E423EC03557}"/>
                </a:ext>
              </a:extLst>
            </p:cNvPr>
            <p:cNvSpPr txBox="1"/>
            <p:nvPr/>
          </p:nvSpPr>
          <p:spPr>
            <a:xfrm>
              <a:off x="485043" y="242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tx1"/>
                  </a:solidFill>
                </a:rPr>
                <a:t>Podnět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40D8E4C7-9767-9949-7B5C-DE1E31EC73B9}"/>
              </a:ext>
            </a:extLst>
          </p:cNvPr>
          <p:cNvGrpSpPr/>
          <p:nvPr/>
        </p:nvGrpSpPr>
        <p:grpSpPr>
          <a:xfrm>
            <a:off x="3566994" y="4344194"/>
            <a:ext cx="2072362" cy="720000"/>
            <a:chOff x="3004105" y="2427788"/>
            <a:chExt cx="2072362" cy="720000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FB32E943-8DCF-6B9C-E02E-3C65421B7E7E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FB075F5-B519-4882-FC31-EAAE97CFCCA5}"/>
                </a:ext>
              </a:extLst>
            </p:cNvPr>
            <p:cNvSpPr txBox="1"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accent4"/>
                  </a:solidFill>
                </a:rPr>
                <a:t>Fyziologická odpověď</a:t>
              </a:r>
              <a:endParaRPr lang="en-US" sz="3200" b="1" kern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CB6B704E-AD47-021F-B27E-1E348467C5CB}"/>
              </a:ext>
            </a:extLst>
          </p:cNvPr>
          <p:cNvGrpSpPr/>
          <p:nvPr/>
        </p:nvGrpSpPr>
        <p:grpSpPr>
          <a:xfrm>
            <a:off x="6002189" y="4344194"/>
            <a:ext cx="2478635" cy="720000"/>
            <a:chOff x="5395691" y="2427788"/>
            <a:chExt cx="2478635" cy="720000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1DE00E8F-06B1-6CA0-35FA-CFFABE6BD87A}"/>
                </a:ext>
              </a:extLst>
            </p:cNvPr>
            <p:cNvSpPr/>
            <p:nvPr/>
          </p:nvSpPr>
          <p:spPr>
            <a:xfrm>
              <a:off x="5439131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749D494C-5F47-59DE-42A6-9BBA1FD77688}"/>
                </a:ext>
              </a:extLst>
            </p:cNvPr>
            <p:cNvSpPr txBox="1"/>
            <p:nvPr/>
          </p:nvSpPr>
          <p:spPr>
            <a:xfrm>
              <a:off x="5395691" y="2427788"/>
              <a:ext cx="2478635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dirty="0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  <a:r>
                <a:rPr lang="cs-CZ" sz="3200" b="1" kern="1200" dirty="0">
                  <a:solidFill>
                    <a:schemeClr val="accent5">
                      <a:lumMod val="75000"/>
                    </a:schemeClr>
                  </a:solidFill>
                </a:rPr>
                <a:t>ypický projev chování </a:t>
              </a:r>
              <a:endParaRPr lang="en-US" sz="32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07A876A-0D00-3540-A051-A7A2FABF31DF}"/>
              </a:ext>
            </a:extLst>
          </p:cNvPr>
          <p:cNvCxnSpPr>
            <a:cxnSpLocks/>
          </p:cNvCxnSpPr>
          <p:nvPr/>
        </p:nvCxnSpPr>
        <p:spPr>
          <a:xfrm>
            <a:off x="2809854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23765399-A21F-9C0C-E780-911A6A1F9EC0}"/>
              </a:ext>
            </a:extLst>
          </p:cNvPr>
          <p:cNvCxnSpPr>
            <a:cxnSpLocks/>
          </p:cNvCxnSpPr>
          <p:nvPr/>
        </p:nvCxnSpPr>
        <p:spPr>
          <a:xfrm>
            <a:off x="8117991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DD42479C-FF92-F0D9-79A7-9E4CC6E0D8CA}"/>
              </a:ext>
            </a:extLst>
          </p:cNvPr>
          <p:cNvCxnSpPr>
            <a:cxnSpLocks/>
          </p:cNvCxnSpPr>
          <p:nvPr/>
        </p:nvCxnSpPr>
        <p:spPr>
          <a:xfrm>
            <a:off x="5293103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05360A42-1E88-84F2-6789-EB4517F03EA9}"/>
              </a:ext>
            </a:extLst>
          </p:cNvPr>
          <p:cNvSpPr txBox="1"/>
          <p:nvPr/>
        </p:nvSpPr>
        <p:spPr>
          <a:xfrm>
            <a:off x="8668213" y="4470264"/>
            <a:ext cx="2845233" cy="914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3200" b="1" dirty="0">
                <a:solidFill>
                  <a:srgbClr val="CC66FF"/>
                </a:solidFill>
              </a:rPr>
              <a:t>Subjektivní prožitek</a:t>
            </a:r>
            <a:endParaRPr lang="en-US" sz="3200" b="1" kern="1200" dirty="0">
              <a:solidFill>
                <a:srgbClr val="CC66FF"/>
              </a:solidFill>
            </a:endParaRPr>
          </a:p>
        </p:txBody>
      </p: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FF17FCE4-40DB-EFE7-4977-0ABF84BBBEE9}"/>
              </a:ext>
            </a:extLst>
          </p:cNvPr>
          <p:cNvGrpSpPr/>
          <p:nvPr/>
        </p:nvGrpSpPr>
        <p:grpSpPr>
          <a:xfrm>
            <a:off x="6763618" y="3429000"/>
            <a:ext cx="914400" cy="914400"/>
            <a:chOff x="6763618" y="3429000"/>
            <a:chExt cx="914400" cy="914400"/>
          </a:xfrm>
        </p:grpSpPr>
        <p:pic>
          <p:nvPicPr>
            <p:cNvPr id="46" name="Grafický objekt 45" descr="Překvapený smajlík s výplní se souvislou výplní">
              <a:extLst>
                <a:ext uri="{FF2B5EF4-FFF2-40B4-BE49-F238E27FC236}">
                  <a16:creationId xmlns:a16="http://schemas.microsoft.com/office/drawing/2014/main" id="{41BB8A43-E422-04E1-4443-12B47FB54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763618" y="3429000"/>
              <a:ext cx="914400" cy="914400"/>
            </a:xfrm>
            <a:prstGeom prst="rect">
              <a:avLst/>
            </a:prstGeom>
          </p:spPr>
        </p:pic>
        <p:pic>
          <p:nvPicPr>
            <p:cNvPr id="47" name="Grafický objekt 46" descr="Voda se souvislou výplní">
              <a:extLst>
                <a:ext uri="{FF2B5EF4-FFF2-40B4-BE49-F238E27FC236}">
                  <a16:creationId xmlns:a16="http://schemas.microsoft.com/office/drawing/2014/main" id="{E0103D47-9CAD-2CA5-369E-80D8B3613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857291" y="3849511"/>
              <a:ext cx="312017" cy="312017"/>
            </a:xfrm>
            <a:prstGeom prst="rect">
              <a:avLst/>
            </a:prstGeom>
          </p:spPr>
        </p:pic>
        <p:pic>
          <p:nvPicPr>
            <p:cNvPr id="48" name="Grafický objekt 47" descr="Voda se souvislou výplní">
              <a:extLst>
                <a:ext uri="{FF2B5EF4-FFF2-40B4-BE49-F238E27FC236}">
                  <a16:creationId xmlns:a16="http://schemas.microsoft.com/office/drawing/2014/main" id="{1AAAA6A6-0708-C7A6-043E-5467EFC2F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93275" y="3849511"/>
              <a:ext cx="312017" cy="312017"/>
            </a:xfrm>
            <a:prstGeom prst="rect">
              <a:avLst/>
            </a:prstGeom>
          </p:spPr>
        </p:pic>
      </p:grpSp>
      <p:pic>
        <p:nvPicPr>
          <p:cNvPr id="49" name="Zástupný obsah 3" descr="Pravá hemisféra obrys">
            <a:extLst>
              <a:ext uri="{FF2B5EF4-FFF2-40B4-BE49-F238E27FC236}">
                <a16:creationId xmlns:a16="http://schemas.microsoft.com/office/drawing/2014/main" id="{D6F54BFC-1631-79B5-5C5D-B8B5D7703E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05086" y="3429000"/>
            <a:ext cx="1031407" cy="1031407"/>
          </a:xfrm>
          <a:prstGeom prst="rect">
            <a:avLst/>
          </a:prstGeom>
        </p:spPr>
      </p:pic>
      <p:sp>
        <p:nvSpPr>
          <p:cNvPr id="53" name="TextovéPole 52">
            <a:extLst>
              <a:ext uri="{FF2B5EF4-FFF2-40B4-BE49-F238E27FC236}">
                <a16:creationId xmlns:a16="http://schemas.microsoft.com/office/drawing/2014/main" id="{E9D88CB7-E463-A827-7D88-52577BEF396A}"/>
              </a:ext>
            </a:extLst>
          </p:cNvPr>
          <p:cNvSpPr txBox="1"/>
          <p:nvPr/>
        </p:nvSpPr>
        <p:spPr>
          <a:xfrm>
            <a:off x="3766184" y="5942080"/>
            <a:ext cx="90890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!</a:t>
            </a:r>
            <a:r>
              <a:rPr lang="cs-CZ" sz="2400" dirty="0"/>
              <a:t>ALE zvířátka + potřebné množství fyziologických odpovědí</a:t>
            </a:r>
            <a:r>
              <a:rPr lang="cs-CZ" sz="4000" b="1" dirty="0"/>
              <a:t>!</a:t>
            </a:r>
            <a:endParaRPr lang="cs-CZ" sz="2400" dirty="0"/>
          </a:p>
          <a:p>
            <a:endParaRPr lang="cs-CZ" sz="1600" dirty="0"/>
          </a:p>
        </p:txBody>
      </p:sp>
      <p:pic>
        <p:nvPicPr>
          <p:cNvPr id="55" name="Grafický objekt 54" descr="Pravá hemisféra se souvislou výplní">
            <a:extLst>
              <a:ext uri="{FF2B5EF4-FFF2-40B4-BE49-F238E27FC236}">
                <a16:creationId xmlns:a16="http://schemas.microsoft.com/office/drawing/2014/main" id="{ABA29579-1087-A93A-3789-9CEC7287CC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51315" y="114667"/>
            <a:ext cx="1124262" cy="112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0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25F4C-84F0-ADB7-EFF8-FC7A447F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Cannon</a:t>
            </a:r>
            <a:r>
              <a:rPr lang="cs-CZ" dirty="0"/>
              <a:t>-Bardova talamická teorie</a:t>
            </a:r>
          </a:p>
        </p:txBody>
      </p:sp>
      <p:pic>
        <p:nvPicPr>
          <p:cNvPr id="19" name="Grafický objekt 18" descr="Ledviny se souvislou výplní">
            <a:extLst>
              <a:ext uri="{FF2B5EF4-FFF2-40B4-BE49-F238E27FC236}">
                <a16:creationId xmlns:a16="http://schemas.microsoft.com/office/drawing/2014/main" id="{3AB545A7-7EE4-F307-B673-DA1FF5BA9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4918" y="2854179"/>
            <a:ext cx="914400" cy="914400"/>
          </a:xfrm>
          <a:prstGeom prst="rect">
            <a:avLst/>
          </a:prstGeom>
        </p:spPr>
      </p:pic>
      <p:pic>
        <p:nvPicPr>
          <p:cNvPr id="21" name="Grafický objekt 20" descr="Pavouk se souvislou výplní">
            <a:extLst>
              <a:ext uri="{FF2B5EF4-FFF2-40B4-BE49-F238E27FC236}">
                <a16:creationId xmlns:a16="http://schemas.microsoft.com/office/drawing/2014/main" id="{14BF2C85-CEF4-D748-B8F9-90DB14D1C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9953" y="3723480"/>
            <a:ext cx="914400" cy="914400"/>
          </a:xfrm>
          <a:prstGeom prst="rect">
            <a:avLst/>
          </a:prstGeom>
        </p:spPr>
      </p:pic>
      <p:grpSp>
        <p:nvGrpSpPr>
          <p:cNvPr id="28" name="Skupina 27">
            <a:extLst>
              <a:ext uri="{FF2B5EF4-FFF2-40B4-BE49-F238E27FC236}">
                <a16:creationId xmlns:a16="http://schemas.microsoft.com/office/drawing/2014/main" id="{99A8AC8D-B2E3-14EA-7359-D3C51F5D7C06}"/>
              </a:ext>
            </a:extLst>
          </p:cNvPr>
          <p:cNvGrpSpPr/>
          <p:nvPr/>
        </p:nvGrpSpPr>
        <p:grpSpPr>
          <a:xfrm>
            <a:off x="687706" y="4775761"/>
            <a:ext cx="2131613" cy="527192"/>
            <a:chOff x="485043" y="2427788"/>
            <a:chExt cx="2156398" cy="720000"/>
          </a:xfrm>
        </p:grpSpPr>
        <p:sp>
          <p:nvSpPr>
            <p:cNvPr id="29" name="Obdélník 28">
              <a:extLst>
                <a:ext uri="{FF2B5EF4-FFF2-40B4-BE49-F238E27FC236}">
                  <a16:creationId xmlns:a16="http://schemas.microsoft.com/office/drawing/2014/main" id="{E44F485A-1D1C-8857-A498-2E577C18801E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F28F719D-9193-2E8E-B6E6-4E423EC03557}"/>
                </a:ext>
              </a:extLst>
            </p:cNvPr>
            <p:cNvSpPr txBox="1"/>
            <p:nvPr/>
          </p:nvSpPr>
          <p:spPr>
            <a:xfrm>
              <a:off x="485043" y="242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tx1"/>
                  </a:solidFill>
                </a:rPr>
                <a:t>Podnět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40D8E4C7-9767-9949-7B5C-DE1E31EC73B9}"/>
              </a:ext>
            </a:extLst>
          </p:cNvPr>
          <p:cNvGrpSpPr/>
          <p:nvPr/>
        </p:nvGrpSpPr>
        <p:grpSpPr>
          <a:xfrm>
            <a:off x="6385259" y="3247095"/>
            <a:ext cx="3034753" cy="1080000"/>
            <a:chOff x="3004105" y="2427788"/>
            <a:chExt cx="3034753" cy="1080000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FB32E943-8DCF-6B9C-E02E-3C65421B7E7E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FB075F5-B519-4882-FC31-EAAE97CFCCA5}"/>
                </a:ext>
              </a:extLst>
            </p:cNvPr>
            <p:cNvSpPr txBox="1"/>
            <p:nvPr/>
          </p:nvSpPr>
          <p:spPr>
            <a:xfrm>
              <a:off x="3966496" y="278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accent4"/>
                  </a:solidFill>
                </a:rPr>
                <a:t>Fyziologická odpověď</a:t>
              </a:r>
              <a:endParaRPr lang="en-US" sz="3200" b="1" kern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CB6B704E-AD47-021F-B27E-1E348467C5CB}"/>
              </a:ext>
            </a:extLst>
          </p:cNvPr>
          <p:cNvGrpSpPr/>
          <p:nvPr/>
        </p:nvGrpSpPr>
        <p:grpSpPr>
          <a:xfrm>
            <a:off x="8190845" y="2626409"/>
            <a:ext cx="2396881" cy="635641"/>
            <a:chOff x="5439131" y="-1622862"/>
            <a:chExt cx="3180486" cy="4770650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1DE00E8F-06B1-6CA0-35FA-CFFABE6BD87A}"/>
                </a:ext>
              </a:extLst>
            </p:cNvPr>
            <p:cNvSpPr/>
            <p:nvPr/>
          </p:nvSpPr>
          <p:spPr>
            <a:xfrm>
              <a:off x="5439131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749D494C-5F47-59DE-42A6-9BBA1FD77688}"/>
                </a:ext>
              </a:extLst>
            </p:cNvPr>
            <p:cNvSpPr txBox="1"/>
            <p:nvPr/>
          </p:nvSpPr>
          <p:spPr>
            <a:xfrm>
              <a:off x="6007305" y="-1622862"/>
              <a:ext cx="2612312" cy="758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400" b="1" dirty="0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  <a:r>
                <a:rPr lang="cs-CZ" sz="2400" b="1" kern="1200" dirty="0">
                  <a:solidFill>
                    <a:schemeClr val="accent5">
                      <a:lumMod val="75000"/>
                    </a:schemeClr>
                  </a:solidFill>
                </a:rPr>
                <a:t>ypický projev chování </a:t>
              </a:r>
              <a:endParaRPr lang="en-US" sz="24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07A876A-0D00-3540-A051-A7A2FABF31DF}"/>
              </a:ext>
            </a:extLst>
          </p:cNvPr>
          <p:cNvCxnSpPr>
            <a:cxnSpLocks/>
          </p:cNvCxnSpPr>
          <p:nvPr/>
        </p:nvCxnSpPr>
        <p:spPr>
          <a:xfrm>
            <a:off x="2567433" y="4244668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23765399-A21F-9C0C-E780-911A6A1F9EC0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5112093" y="4565982"/>
            <a:ext cx="2904322" cy="754522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DD42479C-FF92-F0D9-79A7-9E4CC6E0D8CA}"/>
              </a:ext>
            </a:extLst>
          </p:cNvPr>
          <p:cNvCxnSpPr>
            <a:cxnSpLocks/>
          </p:cNvCxnSpPr>
          <p:nvPr/>
        </p:nvCxnSpPr>
        <p:spPr>
          <a:xfrm flipV="1">
            <a:off x="5104764" y="3410610"/>
            <a:ext cx="2837516" cy="73818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05360A42-1E88-84F2-6789-EB4517F03EA9}"/>
              </a:ext>
            </a:extLst>
          </p:cNvPr>
          <p:cNvSpPr txBox="1"/>
          <p:nvPr/>
        </p:nvSpPr>
        <p:spPr>
          <a:xfrm>
            <a:off x="6984268" y="5829304"/>
            <a:ext cx="2845233" cy="914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3200" b="1" dirty="0">
                <a:solidFill>
                  <a:srgbClr val="CC66FF"/>
                </a:solidFill>
              </a:rPr>
              <a:t>Subjektivní prožitek</a:t>
            </a:r>
            <a:endParaRPr lang="en-US" sz="3200" b="1" kern="1200" dirty="0">
              <a:solidFill>
                <a:srgbClr val="CC66FF"/>
              </a:solidFill>
            </a:endParaRP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B1A76C70-371A-B13A-FF29-A37F32077CCA}"/>
              </a:ext>
            </a:extLst>
          </p:cNvPr>
          <p:cNvGrpSpPr/>
          <p:nvPr/>
        </p:nvGrpSpPr>
        <p:grpSpPr>
          <a:xfrm>
            <a:off x="9282104" y="1997123"/>
            <a:ext cx="642549" cy="642549"/>
            <a:chOff x="6763618" y="3429000"/>
            <a:chExt cx="914400" cy="914400"/>
          </a:xfrm>
        </p:grpSpPr>
        <p:pic>
          <p:nvPicPr>
            <p:cNvPr id="46" name="Grafický objekt 45" descr="Překvapený smajlík s výplní se souvislou výplní">
              <a:extLst>
                <a:ext uri="{FF2B5EF4-FFF2-40B4-BE49-F238E27FC236}">
                  <a16:creationId xmlns:a16="http://schemas.microsoft.com/office/drawing/2014/main" id="{41BB8A43-E422-04E1-4443-12B47FB54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763618" y="3429000"/>
              <a:ext cx="914400" cy="914400"/>
            </a:xfrm>
            <a:prstGeom prst="rect">
              <a:avLst/>
            </a:prstGeom>
          </p:spPr>
        </p:pic>
        <p:pic>
          <p:nvPicPr>
            <p:cNvPr id="47" name="Grafický objekt 46" descr="Voda se souvislou výplní">
              <a:extLst>
                <a:ext uri="{FF2B5EF4-FFF2-40B4-BE49-F238E27FC236}">
                  <a16:creationId xmlns:a16="http://schemas.microsoft.com/office/drawing/2014/main" id="{E0103D47-9CAD-2CA5-369E-80D8B3613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857291" y="3849511"/>
              <a:ext cx="312017" cy="312017"/>
            </a:xfrm>
            <a:prstGeom prst="rect">
              <a:avLst/>
            </a:prstGeom>
          </p:spPr>
        </p:pic>
        <p:pic>
          <p:nvPicPr>
            <p:cNvPr id="48" name="Grafický objekt 47" descr="Voda se souvislou výplní">
              <a:extLst>
                <a:ext uri="{FF2B5EF4-FFF2-40B4-BE49-F238E27FC236}">
                  <a16:creationId xmlns:a16="http://schemas.microsoft.com/office/drawing/2014/main" id="{1AAAA6A6-0708-C7A6-043E-5467EFC2F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93275" y="3849511"/>
              <a:ext cx="312017" cy="312017"/>
            </a:xfrm>
            <a:prstGeom prst="rect">
              <a:avLst/>
            </a:prstGeom>
          </p:spPr>
        </p:pic>
      </p:grpSp>
      <p:pic>
        <p:nvPicPr>
          <p:cNvPr id="49" name="Zástupný obsah 3" descr="Pravá hemisféra obrys">
            <a:extLst>
              <a:ext uri="{FF2B5EF4-FFF2-40B4-BE49-F238E27FC236}">
                <a16:creationId xmlns:a16="http://schemas.microsoft.com/office/drawing/2014/main" id="{D6F54BFC-1631-79B5-5C5D-B8B5D7703E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6415" y="4804800"/>
            <a:ext cx="1031407" cy="1031407"/>
          </a:xfrm>
          <a:prstGeom prst="rect">
            <a:avLst/>
          </a:prstGeom>
        </p:spPr>
      </p:pic>
      <p:pic>
        <p:nvPicPr>
          <p:cNvPr id="13" name="Grafický objekt 12" descr="Mozek se souvislou výplní">
            <a:extLst>
              <a:ext uri="{FF2B5EF4-FFF2-40B4-BE49-F238E27FC236}">
                <a16:creationId xmlns:a16="http://schemas.microsoft.com/office/drawing/2014/main" id="{0957D991-83DB-4A16-0452-C4BE16DB42C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19737" y="3746575"/>
            <a:ext cx="1106847" cy="110684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C07D7CE-3344-D0AE-4204-FF162D7A80D5}"/>
              </a:ext>
            </a:extLst>
          </p:cNvPr>
          <p:cNvSpPr txBox="1"/>
          <p:nvPr/>
        </p:nvSpPr>
        <p:spPr>
          <a:xfrm>
            <a:off x="3346924" y="4882442"/>
            <a:ext cx="2072362" cy="720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3200" b="1" kern="1200" dirty="0">
                <a:solidFill>
                  <a:srgbClr val="FF0000"/>
                </a:solidFill>
              </a:rPr>
              <a:t>Thalamus</a:t>
            </a:r>
            <a:endParaRPr lang="en-US" sz="3200" b="1" kern="1200" dirty="0">
              <a:solidFill>
                <a:srgbClr val="FF0000"/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C82CE13-1E8B-623E-6562-B0033531DFA7}"/>
              </a:ext>
            </a:extLst>
          </p:cNvPr>
          <p:cNvSpPr txBox="1"/>
          <p:nvPr/>
        </p:nvSpPr>
        <p:spPr>
          <a:xfrm>
            <a:off x="687706" y="1621297"/>
            <a:ext cx="696760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Nespecifická poplachová reakce (mobilizace energie)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Oddělení výrazu a prožívání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Fyziologické změny bez emocí (horečka)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Silná fyziologie bez emoce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</p:txBody>
      </p:sp>
      <p:pic>
        <p:nvPicPr>
          <p:cNvPr id="27" name="Grafický objekt 26" descr="Pravá hemisféra se souvislou výplní">
            <a:extLst>
              <a:ext uri="{FF2B5EF4-FFF2-40B4-BE49-F238E27FC236}">
                <a16:creationId xmlns:a16="http://schemas.microsoft.com/office/drawing/2014/main" id="{B32DD210-FEE3-4EDC-9EF1-7EB1D5ADCF0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951315" y="114667"/>
            <a:ext cx="1124262" cy="112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0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25F4C-84F0-ADB7-EFF8-FC7A447F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Dvoufaktorová</a:t>
            </a:r>
            <a:r>
              <a:rPr lang="cs-CZ" dirty="0"/>
              <a:t> teorie – </a:t>
            </a:r>
            <a:r>
              <a:rPr lang="cs-CZ" dirty="0" err="1"/>
              <a:t>Schachter</a:t>
            </a:r>
            <a:r>
              <a:rPr lang="cs-CZ" dirty="0"/>
              <a:t>-Singer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0B6A1-8A51-DECC-BAA3-EE4B3C7C5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366"/>
            <a:ext cx="11541865" cy="251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„Ke vzniku citového prožitku pouze fyziologická excitace nestačí,</a:t>
            </a:r>
          </a:p>
          <a:p>
            <a:pPr marL="0" indent="0">
              <a:buNone/>
            </a:pPr>
            <a:r>
              <a:rPr lang="cs-CZ" i="1" dirty="0"/>
              <a:t>                                                                           nutné je i kognitivní zhodnocení.“              </a:t>
            </a:r>
          </a:p>
        </p:txBody>
      </p:sp>
      <p:pic>
        <p:nvPicPr>
          <p:cNvPr id="19" name="Grafický objekt 18" descr="Ledviny se souvislou výplní">
            <a:extLst>
              <a:ext uri="{FF2B5EF4-FFF2-40B4-BE49-F238E27FC236}">
                <a16:creationId xmlns:a16="http://schemas.microsoft.com/office/drawing/2014/main" id="{3AB545A7-7EE4-F307-B673-DA1FF5BA9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8992" y="3423809"/>
            <a:ext cx="914400" cy="914400"/>
          </a:xfrm>
          <a:prstGeom prst="rect">
            <a:avLst/>
          </a:prstGeom>
        </p:spPr>
      </p:pic>
      <p:pic>
        <p:nvPicPr>
          <p:cNvPr id="21" name="Grafický objekt 20" descr="Pavouk se souvislou výplní">
            <a:extLst>
              <a:ext uri="{FF2B5EF4-FFF2-40B4-BE49-F238E27FC236}">
                <a16:creationId xmlns:a16="http://schemas.microsoft.com/office/drawing/2014/main" id="{14BF2C85-CEF4-D748-B8F9-90DB14D1C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2374" y="3291913"/>
            <a:ext cx="914400" cy="914400"/>
          </a:xfrm>
          <a:prstGeom prst="rect">
            <a:avLst/>
          </a:prstGeom>
        </p:spPr>
      </p:pic>
      <p:grpSp>
        <p:nvGrpSpPr>
          <p:cNvPr id="28" name="Skupina 27">
            <a:extLst>
              <a:ext uri="{FF2B5EF4-FFF2-40B4-BE49-F238E27FC236}">
                <a16:creationId xmlns:a16="http://schemas.microsoft.com/office/drawing/2014/main" id="{99A8AC8D-B2E3-14EA-7359-D3C51F5D7C06}"/>
              </a:ext>
            </a:extLst>
          </p:cNvPr>
          <p:cNvGrpSpPr/>
          <p:nvPr/>
        </p:nvGrpSpPr>
        <p:grpSpPr>
          <a:xfrm>
            <a:off x="930127" y="4344194"/>
            <a:ext cx="2156398" cy="720000"/>
            <a:chOff x="485043" y="2427788"/>
            <a:chExt cx="2156398" cy="720000"/>
          </a:xfrm>
        </p:grpSpPr>
        <p:sp>
          <p:nvSpPr>
            <p:cNvPr id="29" name="Obdélník 28">
              <a:extLst>
                <a:ext uri="{FF2B5EF4-FFF2-40B4-BE49-F238E27FC236}">
                  <a16:creationId xmlns:a16="http://schemas.microsoft.com/office/drawing/2014/main" id="{E44F485A-1D1C-8857-A498-2E577C18801E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F28F719D-9193-2E8E-B6E6-4E423EC03557}"/>
                </a:ext>
              </a:extLst>
            </p:cNvPr>
            <p:cNvSpPr txBox="1"/>
            <p:nvPr/>
          </p:nvSpPr>
          <p:spPr>
            <a:xfrm>
              <a:off x="485043" y="242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tx1"/>
                  </a:solidFill>
                </a:rPr>
                <a:t>Podnět</a:t>
              </a:r>
            </a:p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b="1" dirty="0">
                  <a:solidFill>
                    <a:schemeClr val="tx1"/>
                  </a:solidFill>
                </a:rPr>
                <a:t>(Pavouk)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40D8E4C7-9767-9949-7B5C-DE1E31EC73B9}"/>
              </a:ext>
            </a:extLst>
          </p:cNvPr>
          <p:cNvGrpSpPr/>
          <p:nvPr/>
        </p:nvGrpSpPr>
        <p:grpSpPr>
          <a:xfrm>
            <a:off x="3439517" y="4344194"/>
            <a:ext cx="2478635" cy="720000"/>
            <a:chOff x="3004105" y="2427788"/>
            <a:chExt cx="2072362" cy="720000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FB32E943-8DCF-6B9C-E02E-3C65421B7E7E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FB075F5-B519-4882-FC31-EAAE97CFCCA5}"/>
                </a:ext>
              </a:extLst>
            </p:cNvPr>
            <p:cNvSpPr txBox="1"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kern="1200" dirty="0">
                  <a:solidFill>
                    <a:schemeClr val="accent4"/>
                  </a:solidFill>
                </a:rPr>
                <a:t>Fyziologická odpověď</a:t>
              </a:r>
            </a:p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b="1" dirty="0">
                  <a:solidFill>
                    <a:schemeClr val="accent4"/>
                  </a:solidFill>
                </a:rPr>
                <a:t>(Zrychlený tep)</a:t>
              </a:r>
              <a:endParaRPr lang="en-US" sz="2800" b="1" kern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CB6B704E-AD47-021F-B27E-1E348467C5CB}"/>
              </a:ext>
            </a:extLst>
          </p:cNvPr>
          <p:cNvGrpSpPr/>
          <p:nvPr/>
        </p:nvGrpSpPr>
        <p:grpSpPr>
          <a:xfrm>
            <a:off x="6045629" y="4344194"/>
            <a:ext cx="2478635" cy="1597886"/>
            <a:chOff x="5439131" y="2427788"/>
            <a:chExt cx="2478635" cy="720000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1DE00E8F-06B1-6CA0-35FA-CFFABE6BD87A}"/>
                </a:ext>
              </a:extLst>
            </p:cNvPr>
            <p:cNvSpPr/>
            <p:nvPr/>
          </p:nvSpPr>
          <p:spPr>
            <a:xfrm>
              <a:off x="5439131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749D494C-5F47-59DE-42A6-9BBA1FD77688}"/>
                </a:ext>
              </a:extLst>
            </p:cNvPr>
            <p:cNvSpPr txBox="1"/>
            <p:nvPr/>
          </p:nvSpPr>
          <p:spPr>
            <a:xfrm>
              <a:off x="5439131" y="2427788"/>
              <a:ext cx="2478635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200" b="1" dirty="0">
                  <a:solidFill>
                    <a:schemeClr val="accent6"/>
                  </a:solidFill>
                </a:rPr>
                <a:t>Kognitivní</a:t>
              </a:r>
              <a:r>
                <a:rPr lang="cs-CZ" sz="3200" b="1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cs-CZ" sz="3200" b="1" dirty="0">
                  <a:solidFill>
                    <a:schemeClr val="accent6"/>
                  </a:solidFill>
                </a:rPr>
                <a:t>zhodnocení</a:t>
              </a:r>
            </a:p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b="1" kern="1200" dirty="0">
                  <a:solidFill>
                    <a:schemeClr val="accent6"/>
                  </a:solidFill>
                </a:rPr>
                <a:t>(Je to hrozba)</a:t>
              </a:r>
              <a:endParaRPr lang="en-US" sz="2800" b="1" kern="12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B07A876A-0D00-3540-A051-A7A2FABF31DF}"/>
              </a:ext>
            </a:extLst>
          </p:cNvPr>
          <p:cNvCxnSpPr>
            <a:cxnSpLocks/>
          </p:cNvCxnSpPr>
          <p:nvPr/>
        </p:nvCxnSpPr>
        <p:spPr>
          <a:xfrm>
            <a:off x="2809854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23765399-A21F-9C0C-E780-911A6A1F9EC0}"/>
              </a:ext>
            </a:extLst>
          </p:cNvPr>
          <p:cNvCxnSpPr>
            <a:cxnSpLocks/>
          </p:cNvCxnSpPr>
          <p:nvPr/>
        </p:nvCxnSpPr>
        <p:spPr>
          <a:xfrm>
            <a:off x="8117991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DD42479C-FF92-F0D9-79A7-9E4CC6E0D8CA}"/>
              </a:ext>
            </a:extLst>
          </p:cNvPr>
          <p:cNvCxnSpPr>
            <a:cxnSpLocks/>
          </p:cNvCxnSpPr>
          <p:nvPr/>
        </p:nvCxnSpPr>
        <p:spPr>
          <a:xfrm>
            <a:off x="5293103" y="3813101"/>
            <a:ext cx="1036649" cy="0"/>
          </a:xfrm>
          <a:prstGeom prst="straightConnector1">
            <a:avLst/>
          </a:prstGeom>
          <a:ln w="889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05360A42-1E88-84F2-6789-EB4517F03EA9}"/>
              </a:ext>
            </a:extLst>
          </p:cNvPr>
          <p:cNvSpPr txBox="1"/>
          <p:nvPr/>
        </p:nvSpPr>
        <p:spPr>
          <a:xfrm>
            <a:off x="8714678" y="4360883"/>
            <a:ext cx="2845233" cy="9144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3200" b="1" dirty="0">
                <a:solidFill>
                  <a:srgbClr val="CC66FF"/>
                </a:solidFill>
              </a:rPr>
              <a:t>Subjektivní prožitek</a:t>
            </a:r>
          </a:p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800" b="1" kern="1200" dirty="0">
                <a:solidFill>
                  <a:srgbClr val="CC66FF"/>
                </a:solidFill>
              </a:rPr>
              <a:t>(Strach</a:t>
            </a:r>
            <a:r>
              <a:rPr lang="cs-CZ" sz="2800" b="1" dirty="0">
                <a:solidFill>
                  <a:srgbClr val="CC66FF"/>
                </a:solidFill>
              </a:rPr>
              <a:t>)</a:t>
            </a:r>
            <a:endParaRPr lang="en-US" sz="2800" b="1" kern="1200" dirty="0">
              <a:solidFill>
                <a:srgbClr val="CC66FF"/>
              </a:solidFill>
            </a:endParaRPr>
          </a:p>
        </p:txBody>
      </p:sp>
      <p:pic>
        <p:nvPicPr>
          <p:cNvPr id="49" name="Zástupný obsah 3" descr="Pravá hemisféra obrys">
            <a:extLst>
              <a:ext uri="{FF2B5EF4-FFF2-40B4-BE49-F238E27FC236}">
                <a16:creationId xmlns:a16="http://schemas.microsoft.com/office/drawing/2014/main" id="{D6F54BFC-1631-79B5-5C5D-B8B5D7703E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05086" y="3429000"/>
            <a:ext cx="1031407" cy="1031407"/>
          </a:xfrm>
          <a:prstGeom prst="rect">
            <a:avLst/>
          </a:prstGeom>
        </p:spPr>
      </p:pic>
      <p:pic>
        <p:nvPicPr>
          <p:cNvPr id="55" name="Grafický objekt 54" descr="Pravá hemisféra se souvislou výplní">
            <a:extLst>
              <a:ext uri="{FF2B5EF4-FFF2-40B4-BE49-F238E27FC236}">
                <a16:creationId xmlns:a16="http://schemas.microsoft.com/office/drawing/2014/main" id="{ABA29579-1087-A93A-3789-9CEC7287CC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51315" y="114667"/>
            <a:ext cx="1124262" cy="1124262"/>
          </a:xfrm>
          <a:prstGeom prst="rect">
            <a:avLst/>
          </a:prstGeom>
        </p:spPr>
      </p:pic>
      <p:pic>
        <p:nvPicPr>
          <p:cNvPr id="11" name="Grafický objekt 10" descr="Hlava s ozubenými koly se souvislou výplní">
            <a:extLst>
              <a:ext uri="{FF2B5EF4-FFF2-40B4-BE49-F238E27FC236}">
                <a16:creationId xmlns:a16="http://schemas.microsoft.com/office/drawing/2014/main" id="{9A849123-8DF5-5ABB-F16E-EFB38BEEEE2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11102" y="3355901"/>
            <a:ext cx="914400" cy="9144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8C8D592-615D-4AA9-512F-6C0466F92AE2}"/>
              </a:ext>
            </a:extLst>
          </p:cNvPr>
          <p:cNvSpPr txBox="1"/>
          <p:nvPr/>
        </p:nvSpPr>
        <p:spPr>
          <a:xfrm>
            <a:off x="657225" y="6308209"/>
            <a:ext cx="464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Kafe</a:t>
            </a:r>
            <a:r>
              <a:rPr lang="cs-CZ" dirty="0"/>
              <a:t> před zkouškou, splést si fyziologii se situací</a:t>
            </a:r>
          </a:p>
        </p:txBody>
      </p:sp>
    </p:spTree>
    <p:extLst>
      <p:ext uri="{BB962C8B-B14F-4D97-AF65-F5344CB8AC3E}">
        <p14:creationId xmlns:p14="http://schemas.microsoft.com/office/powerpoint/2010/main" val="658330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445_TF16411175_Win32" id="{3E63FBEE-0B20-49DB-A864-9F83A265D51A}" vid="{7B842A89-1C44-4E10-8740-538BAD7706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{A55376ED-D577-4FDF-AAC5-2649A64B009D}tf16411175_win32</Template>
  <TotalTime>109</TotalTime>
  <Words>358</Words>
  <Application>Microsoft Office PowerPoint</Application>
  <PresentationFormat>Širokoúhlá obrazovka</PresentationFormat>
  <Paragraphs>102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Abadi</vt:lpstr>
      <vt:lpstr>Arial</vt:lpstr>
      <vt:lpstr>Calibri</vt:lpstr>
      <vt:lpstr>system-ui</vt:lpstr>
      <vt:lpstr>Tenorite </vt:lpstr>
      <vt:lpstr>Tenorite Bold</vt:lpstr>
      <vt:lpstr>Motiv Office</vt:lpstr>
      <vt:lpstr>EMoce</vt:lpstr>
      <vt:lpstr>Tři důležité části mozku</vt:lpstr>
      <vt:lpstr>Mozkový kmen</vt:lpstr>
      <vt:lpstr>MOZKOVÁ KŮRA</vt:lpstr>
      <vt:lpstr>Složky emocí</vt:lpstr>
      <vt:lpstr>Fyziologické teorie emocí</vt:lpstr>
      <vt:lpstr>James-Langeova periferní teorie</vt:lpstr>
      <vt:lpstr>Cannon-Bardova talamická teorie</vt:lpstr>
      <vt:lpstr>Dvoufaktorová teorie – Schachter-Singer</vt:lpstr>
      <vt:lpstr>Dělení podle času</vt:lpstr>
      <vt:lpstr>Základní emoce</vt:lpstr>
      <vt:lpstr>Základní emoce</vt:lpstr>
      <vt:lpstr>Typy emocí</vt:lpstr>
      <vt:lpstr>Funkce emocí</vt:lpstr>
      <vt:lpstr>Díky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Tonda Sokol</dc:creator>
  <cp:lastModifiedBy>Tonda Sokol</cp:lastModifiedBy>
  <cp:revision>1</cp:revision>
  <dcterms:created xsi:type="dcterms:W3CDTF">2024-10-03T19:43:02Z</dcterms:created>
  <dcterms:modified xsi:type="dcterms:W3CDTF">2024-10-03T21:32:22Z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