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picr.cz/" TargetMode="External"/><Relationship Id="rId2" Type="http://schemas.openxmlformats.org/officeDocument/2006/relationships/hyperlink" Target="http://www.msmt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zdroje.muni.cz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271252"/>
            <a:ext cx="11361600" cy="1002889"/>
          </a:xfrm>
        </p:spPr>
        <p:txBody>
          <a:bodyPr/>
          <a:lstStyle/>
          <a:p>
            <a:pPr algn="ctr"/>
            <a:r>
              <a:rPr lang="cs-CZ" dirty="0"/>
              <a:t>Didaktika </a:t>
            </a:r>
            <a:br>
              <a:rPr lang="cs-CZ" dirty="0"/>
            </a:br>
            <a:r>
              <a:rPr lang="cs-CZ" dirty="0" err="1"/>
              <a:t>np</a:t>
            </a:r>
            <a:r>
              <a:rPr lang="cs-CZ" dirty="0"/>
              <a:t>/</a:t>
            </a:r>
            <a:r>
              <a:rPr lang="cs-CZ" dirty="0" err="1"/>
              <a:t>nk4029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768204"/>
          </a:xfrm>
        </p:spPr>
        <p:txBody>
          <a:bodyPr/>
          <a:lstStyle/>
          <a:p>
            <a:pPr algn="ctr"/>
            <a:r>
              <a:rPr lang="cs-CZ" sz="2800" dirty="0">
                <a:solidFill>
                  <a:srgbClr val="0000DC"/>
                </a:solidFill>
              </a:rPr>
              <a:t>Přednášky</a:t>
            </a:r>
            <a:r>
              <a:rPr lang="cs-CZ" sz="2800" dirty="0"/>
              <a:t> – doc. Vladimír Jůva</a:t>
            </a:r>
            <a:endParaRPr lang="cs-CZ" sz="2800" u="sng" dirty="0"/>
          </a:p>
          <a:p>
            <a:pPr algn="ctr"/>
            <a:r>
              <a:rPr lang="cs-CZ" sz="2800" dirty="0">
                <a:solidFill>
                  <a:srgbClr val="0000DC"/>
                </a:solidFill>
              </a:rPr>
              <a:t>Semináře</a:t>
            </a:r>
            <a:r>
              <a:rPr lang="cs-CZ" sz="2800" dirty="0"/>
              <a:t> – Mgr. Jiří </a:t>
            </a:r>
            <a:r>
              <a:rPr lang="cs-CZ" sz="2800" dirty="0" err="1"/>
              <a:t>Sliacky</a:t>
            </a:r>
            <a:r>
              <a:rPr lang="cs-CZ" sz="2800" dirty="0"/>
              <a:t>, Ph.D.</a:t>
            </a:r>
            <a:endParaRPr lang="cs-CZ" sz="2800" u="sng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719C6C-E64A-47C8-BBCD-055732F83E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228882-400C-4175-806A-A84798C73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538597D-74CD-465C-895B-78F3EAC50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1097"/>
            <a:ext cx="10753200" cy="4736903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obsahového </a:t>
            </a:r>
            <a:r>
              <a:rPr lang="cs-CZ" b="1" dirty="0"/>
              <a:t>zaměření:</a:t>
            </a:r>
          </a:p>
          <a:p>
            <a:r>
              <a:rPr lang="cs-CZ" b="1" dirty="0">
                <a:solidFill>
                  <a:srgbClr val="0000DC"/>
                </a:solidFill>
              </a:rPr>
              <a:t>oborové</a:t>
            </a:r>
            <a:r>
              <a:rPr lang="cs-CZ" b="1" dirty="0"/>
              <a:t> didaktiky</a:t>
            </a:r>
            <a:br>
              <a:rPr lang="cs-CZ" b="1" dirty="0"/>
            </a:br>
            <a:r>
              <a:rPr lang="cs-CZ" dirty="0"/>
              <a:t>vědní</a:t>
            </a:r>
            <a:br>
              <a:rPr lang="cs-CZ" dirty="0"/>
            </a:br>
            <a:r>
              <a:rPr lang="cs-CZ" dirty="0"/>
              <a:t>umělecké</a:t>
            </a:r>
            <a:br>
              <a:rPr lang="cs-CZ" dirty="0"/>
            </a:br>
            <a:r>
              <a:rPr lang="cs-CZ" dirty="0"/>
              <a:t>technické</a:t>
            </a:r>
            <a:br>
              <a:rPr lang="cs-CZ" dirty="0"/>
            </a:br>
            <a:r>
              <a:rPr lang="cs-CZ" dirty="0"/>
              <a:t>sportovní</a:t>
            </a:r>
            <a:br>
              <a:rPr lang="cs-CZ" dirty="0"/>
            </a:br>
            <a:r>
              <a:rPr lang="cs-CZ" dirty="0"/>
              <a:t>…</a:t>
            </a:r>
          </a:p>
          <a:p>
            <a:r>
              <a:rPr lang="cs-CZ" b="1" dirty="0">
                <a:solidFill>
                  <a:srgbClr val="0000DC"/>
                </a:solidFill>
              </a:rPr>
              <a:t>předmětové</a:t>
            </a:r>
            <a:r>
              <a:rPr lang="cs-CZ" b="1" dirty="0"/>
              <a:t> didaktiky </a:t>
            </a:r>
            <a:r>
              <a:rPr lang="cs-CZ" dirty="0"/>
              <a:t>(viz předměty na školách)</a:t>
            </a:r>
          </a:p>
          <a:p>
            <a:r>
              <a:rPr lang="cs-CZ" dirty="0"/>
              <a:t>didaktika matematiky, fyziky, jazyků</a:t>
            </a:r>
          </a:p>
          <a:p>
            <a:r>
              <a:rPr lang="cs-CZ" dirty="0"/>
              <a:t>praktické zaměření didaktik – metodiky (plavání, obrábění, …)</a:t>
            </a:r>
          </a:p>
        </p:txBody>
      </p:sp>
    </p:spTree>
    <p:extLst>
      <p:ext uri="{BB962C8B-B14F-4D97-AF65-F5344CB8AC3E}">
        <p14:creationId xmlns:p14="http://schemas.microsoft.com/office/powerpoint/2010/main" val="2565154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95E005-DEDB-457F-8C4B-4145AA6132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0A3AF1-8D85-414E-8C77-D13B66C29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9C456C-6B8F-435B-A2D9-A989BFA29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252" y="1312606"/>
            <a:ext cx="10753200" cy="4519394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obsahového </a:t>
            </a:r>
            <a:r>
              <a:rPr lang="cs-CZ" b="1" dirty="0"/>
              <a:t>zaměření:</a:t>
            </a:r>
          </a:p>
          <a:p>
            <a:r>
              <a:rPr lang="cs-CZ" b="1" dirty="0"/>
              <a:t>didaktiky </a:t>
            </a:r>
            <a:r>
              <a:rPr lang="cs-CZ" b="1" dirty="0">
                <a:solidFill>
                  <a:srgbClr val="0000DC"/>
                </a:solidFill>
              </a:rPr>
              <a:t>výchov</a:t>
            </a:r>
            <a:br>
              <a:rPr lang="cs-CZ" dirty="0"/>
            </a:br>
            <a:r>
              <a:rPr lang="cs-CZ" dirty="0"/>
              <a:t>didaktika environmentální výchovy</a:t>
            </a:r>
            <a:br>
              <a:rPr lang="cs-CZ" dirty="0"/>
            </a:br>
            <a:r>
              <a:rPr lang="cs-CZ" dirty="0"/>
              <a:t>didaktika mediální výchovy</a:t>
            </a:r>
            <a:br>
              <a:rPr lang="cs-CZ" dirty="0"/>
            </a:br>
            <a:r>
              <a:rPr lang="cs-CZ" dirty="0"/>
              <a:t>didaktika osobnostní a sociální výchovy</a:t>
            </a:r>
            <a:br>
              <a:rPr lang="cs-CZ" dirty="0"/>
            </a:br>
            <a:r>
              <a:rPr lang="cs-CZ" dirty="0"/>
              <a:t>…</a:t>
            </a:r>
          </a:p>
          <a:p>
            <a:r>
              <a:rPr lang="cs-CZ" b="1" dirty="0"/>
              <a:t>didaktiky pro </a:t>
            </a:r>
            <a:r>
              <a:rPr lang="cs-CZ" dirty="0"/>
              <a:t>konkrétní (zejména sociální) </a:t>
            </a:r>
            <a:r>
              <a:rPr lang="cs-CZ" b="1" dirty="0">
                <a:solidFill>
                  <a:srgbClr val="0000DC"/>
                </a:solidFill>
              </a:rPr>
              <a:t>profese: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inženýrská didaktika – odborné školství, podnikové vzdělávání, …</a:t>
            </a:r>
            <a:br>
              <a:rPr lang="cs-CZ" dirty="0"/>
            </a:br>
            <a:r>
              <a:rPr lang="cs-CZ" dirty="0"/>
              <a:t>didaktika ošetřovatelství – zaměřená na oblast edukace </a:t>
            </a:r>
            <a:br>
              <a:rPr lang="cs-CZ" dirty="0"/>
            </a:br>
            <a:r>
              <a:rPr lang="cs-CZ" dirty="0"/>
              <a:t>v celé šíři zdravotnické praxe</a:t>
            </a:r>
            <a:br>
              <a:rPr lang="cs-CZ" dirty="0"/>
            </a:b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30805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D4898A-0417-4932-9D25-F2667899E0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EBE561-A6BD-4911-88A5-DFF4E0D6C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724792-8306-4E23-82BD-B6C19DBCF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500"/>
              </a:lnSpc>
            </a:pPr>
            <a:r>
              <a:rPr lang="cs-CZ" b="1" dirty="0">
                <a:solidFill>
                  <a:srgbClr val="0000DC"/>
                </a:solidFill>
              </a:rPr>
              <a:t>všechny obory a kulturní oblasti mají své vzdělávání – následně speciální didaktiky – pro všechny obory</a:t>
            </a:r>
          </a:p>
          <a:p>
            <a:pPr>
              <a:lnSpc>
                <a:spcPts val="4500"/>
              </a:lnSpc>
            </a:pPr>
            <a:r>
              <a:rPr lang="cs-CZ" b="1" dirty="0">
                <a:solidFill>
                  <a:srgbClr val="FF0000"/>
                </a:solidFill>
              </a:rPr>
              <a:t>aktuální úkol </a:t>
            </a:r>
            <a:r>
              <a:rPr lang="cs-CZ" dirty="0"/>
              <a:t>– </a:t>
            </a:r>
            <a:r>
              <a:rPr lang="cs-CZ" b="1" dirty="0">
                <a:solidFill>
                  <a:srgbClr val="0000DC"/>
                </a:solidFill>
              </a:rPr>
              <a:t>najít si „svoji“ didaktiku </a:t>
            </a:r>
            <a:r>
              <a:rPr lang="cs-CZ" dirty="0"/>
              <a:t>– </a:t>
            </a:r>
            <a:br>
              <a:rPr lang="cs-CZ" dirty="0"/>
            </a:br>
            <a:r>
              <a:rPr lang="cs-CZ" dirty="0"/>
              <a:t>v souvislosti s </a:t>
            </a:r>
            <a:r>
              <a:rPr lang="cs-CZ"/>
              <a:t>profesním směřováním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9255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7EF7D0-ECC8-4025-AB23-5868D33892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593E85C-4D1E-42F0-AF37-20FF57F8D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5974" cy="451576"/>
          </a:xfrm>
        </p:spPr>
        <p:txBody>
          <a:bodyPr/>
          <a:lstStyle/>
          <a:p>
            <a:r>
              <a:rPr lang="cs-CZ" dirty="0"/>
              <a:t>Požadavky k ukončení předmětu (viz IS MU)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23531F6-599A-4B9F-8D4F-62A552E62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441" y="1692001"/>
            <a:ext cx="11433250" cy="4295843"/>
          </a:xfrm>
        </p:spPr>
        <p:txBody>
          <a:bodyPr/>
          <a:lstStyle/>
          <a:p>
            <a:pPr marL="586350" lvl="0" indent="-514350">
              <a:lnSpc>
                <a:spcPts val="4500"/>
              </a:lnSpc>
              <a:buFont typeface="+mj-lt"/>
              <a:buAutoNum type="arabicPeriod"/>
            </a:pPr>
            <a:r>
              <a:rPr lang="cs-CZ" dirty="0"/>
              <a:t>Aktivní účast a splněná docházka na seminářích </a:t>
            </a:r>
          </a:p>
          <a:p>
            <a:pPr marL="586350" lvl="0" indent="-514350">
              <a:lnSpc>
                <a:spcPts val="45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Splněné úkoly ze seminářů </a:t>
            </a:r>
          </a:p>
          <a:p>
            <a:pPr marL="586350" indent="-514350">
              <a:lnSpc>
                <a:spcPts val="45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Písemný test </a:t>
            </a:r>
          </a:p>
          <a:p>
            <a:pPr marL="586350" indent="-514350">
              <a:lnSpc>
                <a:spcPts val="45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Ústní zkouška – viz okruhy v IS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8136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C59775-933E-4103-9991-F4EB5E8790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778ABE-2DAD-4C21-A117-F5A23BB8D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literatura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42762E6-C029-4CD8-BE70-4B8814D8C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1600"/>
            <a:ext cx="11019716" cy="4586748"/>
          </a:xfrm>
        </p:spPr>
        <p:txBody>
          <a:bodyPr/>
          <a:lstStyle/>
          <a:p>
            <a:r>
              <a:rPr lang="cs-CZ" dirty="0"/>
              <a:t>MAŇÁK, Josef a Vlastimil ŠVEC. </a:t>
            </a:r>
            <a:r>
              <a:rPr lang="cs-CZ" i="1" dirty="0"/>
              <a:t>Výukové metody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2003. 219 s. ISBN 80-7315-039-5.</a:t>
            </a:r>
          </a:p>
          <a:p>
            <a:r>
              <a:rPr lang="cs-CZ" dirty="0"/>
              <a:t>OBST, Otto. </a:t>
            </a:r>
            <a:r>
              <a:rPr lang="cs-CZ" i="1" dirty="0"/>
              <a:t>Obecná didaktika</a:t>
            </a:r>
            <a:r>
              <a:rPr lang="cs-CZ" dirty="0"/>
              <a:t>. 2. vydání. Olomouc: Univerzita Palackého v Olomouci, 2017. 176 stran. ISBN 978-80-244-5141-1.</a:t>
            </a:r>
          </a:p>
          <a:p>
            <a:r>
              <a:rPr lang="cs-CZ" dirty="0"/>
              <a:t>SKALKOVÁ, Jarmila. </a:t>
            </a:r>
            <a:r>
              <a:rPr lang="cs-CZ" i="1" dirty="0"/>
              <a:t>Obecná didaktika</a:t>
            </a:r>
            <a:r>
              <a:rPr lang="cs-CZ" dirty="0"/>
              <a:t>. 2., </a:t>
            </a:r>
            <a:r>
              <a:rPr lang="cs-CZ" dirty="0" err="1"/>
              <a:t>rozš</a:t>
            </a:r>
            <a:r>
              <a:rPr lang="cs-CZ" dirty="0"/>
              <a:t>. a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, 2007. 322 s. ISBN 9788024718217.</a:t>
            </a:r>
          </a:p>
          <a:p>
            <a:r>
              <a:rPr lang="cs-CZ" cap="all" dirty="0"/>
              <a:t>Průcha</a:t>
            </a:r>
            <a:r>
              <a:rPr lang="cs-CZ" dirty="0"/>
              <a:t>, Jan, Eliška </a:t>
            </a:r>
            <a:r>
              <a:rPr lang="cs-CZ" cap="all" dirty="0"/>
              <a:t>Walterová</a:t>
            </a:r>
            <a:r>
              <a:rPr lang="cs-CZ" dirty="0"/>
              <a:t> a Jiří </a:t>
            </a:r>
            <a:r>
              <a:rPr lang="cs-CZ" cap="all" dirty="0"/>
              <a:t>Mareš</a:t>
            </a:r>
            <a:r>
              <a:rPr lang="cs-CZ" dirty="0"/>
              <a:t>. </a:t>
            </a:r>
            <a:r>
              <a:rPr lang="cs-CZ" i="1" dirty="0"/>
              <a:t>Pedagogický slovník</a:t>
            </a:r>
            <a:r>
              <a:rPr lang="cs-CZ" dirty="0"/>
              <a:t>. 4., akt. v. Praha: Portál, 2003. 322 s. ISBN 80-7178-772-8.	</a:t>
            </a:r>
          </a:p>
          <a:p>
            <a:r>
              <a:rPr lang="cs-CZ" cap="all" dirty="0"/>
              <a:t>Průcha</a:t>
            </a:r>
            <a:r>
              <a:rPr lang="cs-CZ" dirty="0"/>
              <a:t>, Jan. </a:t>
            </a:r>
            <a:r>
              <a:rPr lang="cs-CZ" i="1" dirty="0"/>
              <a:t>Pedagogická encyklopedie</a:t>
            </a:r>
            <a:r>
              <a:rPr lang="cs-CZ" dirty="0"/>
              <a:t>. Praha: Portál, 2009. ISBN 978-80-7367-546-2. </a:t>
            </a:r>
          </a:p>
        </p:txBody>
      </p:sp>
    </p:spTree>
    <p:extLst>
      <p:ext uri="{BB962C8B-B14F-4D97-AF65-F5344CB8AC3E}">
        <p14:creationId xmlns:p14="http://schemas.microsoft.com/office/powerpoint/2010/main" val="322629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ECE52F-C657-4612-8169-F32219079D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480F31-4AE7-4F32-8070-ADF045325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informační zdroje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24B09AD-3389-43CA-A389-AFEF63BFC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4335"/>
            <a:ext cx="10753200" cy="4445652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Pedagogické časopisy: </a:t>
            </a:r>
          </a:p>
          <a:p>
            <a:r>
              <a:rPr lang="cs-CZ" i="1" dirty="0"/>
              <a:t>Pedagogika, Pedagogická orientace, Orbis </a:t>
            </a:r>
            <a:r>
              <a:rPr lang="cs-CZ" i="1" dirty="0" err="1"/>
              <a:t>scholae</a:t>
            </a:r>
            <a:r>
              <a:rPr lang="cs-CZ" i="1" dirty="0"/>
              <a:t> </a:t>
            </a:r>
          </a:p>
          <a:p>
            <a:r>
              <a:rPr lang="cs-CZ" i="1" dirty="0"/>
              <a:t>…</a:t>
            </a:r>
            <a:endParaRPr lang="cs-CZ" dirty="0"/>
          </a:p>
          <a:p>
            <a:pPr marL="72000" indent="0">
              <a:spcBef>
                <a:spcPts val="12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WWW:</a:t>
            </a:r>
          </a:p>
          <a:p>
            <a:r>
              <a:rPr lang="cs-CZ" dirty="0"/>
              <a:t>MŠMT – </a:t>
            </a:r>
            <a:r>
              <a:rPr lang="cs-CZ" dirty="0">
                <a:hlinkClick r:id="rId2"/>
              </a:rPr>
              <a:t>www.msmt.cz</a:t>
            </a:r>
            <a:r>
              <a:rPr lang="cs-CZ" dirty="0"/>
              <a:t> – </a:t>
            </a:r>
            <a:r>
              <a:rPr lang="cs-CZ" dirty="0" err="1"/>
              <a:t>proklik</a:t>
            </a:r>
            <a:r>
              <a:rPr lang="cs-CZ" dirty="0"/>
              <a:t> vzdělávání</a:t>
            </a:r>
          </a:p>
          <a:p>
            <a:r>
              <a:rPr lang="cs-CZ" dirty="0"/>
              <a:t>Národní pedagogický institut České republiky – </a:t>
            </a:r>
            <a:r>
              <a:rPr lang="cs-CZ" dirty="0">
                <a:hlinkClick r:id="rId3"/>
              </a:rPr>
              <a:t>www.npicr.cz</a:t>
            </a:r>
            <a:r>
              <a:rPr lang="cs-CZ" dirty="0"/>
              <a:t> </a:t>
            </a:r>
          </a:p>
          <a:p>
            <a:pPr marL="72000" indent="0">
              <a:spcBef>
                <a:spcPts val="12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Vyhledávače: </a:t>
            </a:r>
          </a:p>
          <a:p>
            <a:r>
              <a:rPr lang="cs-CZ" dirty="0"/>
              <a:t>Google </a:t>
            </a:r>
            <a:r>
              <a:rPr lang="cs-CZ" dirty="0" err="1"/>
              <a:t>Scholar</a:t>
            </a:r>
            <a:r>
              <a:rPr lang="cs-CZ" dirty="0"/>
              <a:t> (</a:t>
            </a:r>
            <a:r>
              <a:rPr lang="cs-CZ" dirty="0" err="1"/>
              <a:t>com</a:t>
            </a:r>
            <a:r>
              <a:rPr lang="cs-CZ" dirty="0"/>
              <a:t> – </a:t>
            </a:r>
            <a:r>
              <a:rPr lang="cs-CZ" dirty="0" err="1"/>
              <a:t>cz</a:t>
            </a:r>
            <a:r>
              <a:rPr lang="cs-CZ" dirty="0"/>
              <a:t> – de – …), </a:t>
            </a:r>
            <a:r>
              <a:rPr lang="cs-CZ" u="sng" dirty="0">
                <a:hlinkClick r:id="rId4"/>
              </a:rPr>
              <a:t>https://ezdroje.muni.cz</a:t>
            </a:r>
            <a:r>
              <a:rPr lang="cs-CZ" dirty="0"/>
              <a:t>, </a:t>
            </a:r>
            <a:br>
              <a:rPr lang="cs-CZ" dirty="0"/>
            </a:br>
            <a:r>
              <a:rPr lang="cs-CZ" dirty="0"/>
              <a:t>archivy závěrečných prací MU – UK – UP,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7367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3DB905-F3A5-4A4B-9892-5970EFCB7D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8DE0F6-AD7C-4B1D-BD18-326C0A226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a cíle didaktiky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EDF97C0-D44E-4355-8F62-4BA94D08B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7858"/>
            <a:ext cx="10753200" cy="4930141"/>
          </a:xfrm>
        </p:spPr>
        <p:txBody>
          <a:bodyPr/>
          <a:lstStyle/>
          <a:p>
            <a:r>
              <a:rPr lang="cs-CZ" b="1" dirty="0">
                <a:solidFill>
                  <a:srgbClr val="0000DC"/>
                </a:solidFill>
              </a:rPr>
              <a:t>pedagogika </a:t>
            </a:r>
            <a:r>
              <a:rPr lang="cs-CZ" dirty="0"/>
              <a:t>= věda o edukaci (výchově a </a:t>
            </a:r>
            <a:r>
              <a:rPr lang="cs-CZ" b="1" dirty="0">
                <a:solidFill>
                  <a:srgbClr val="0000DC"/>
                </a:solidFill>
              </a:rPr>
              <a:t>vzdělávání</a:t>
            </a:r>
            <a:r>
              <a:rPr lang="cs-CZ" dirty="0"/>
              <a:t>)</a:t>
            </a:r>
          </a:p>
          <a:p>
            <a:r>
              <a:rPr lang="cs-CZ" b="1" dirty="0">
                <a:solidFill>
                  <a:srgbClr val="0000DC"/>
                </a:solidFill>
              </a:rPr>
              <a:t>řada subdisciplín </a:t>
            </a:r>
            <a:r>
              <a:rPr lang="cs-CZ" dirty="0"/>
              <a:t>– pedagogika obecná, historická, srovnávací (komparativní), speciální, </a:t>
            </a:r>
            <a:r>
              <a:rPr lang="cs-CZ" b="1" dirty="0">
                <a:solidFill>
                  <a:srgbClr val="0000DC"/>
                </a:solidFill>
              </a:rPr>
              <a:t>didaktika</a:t>
            </a:r>
            <a:r>
              <a:rPr lang="cs-CZ" dirty="0"/>
              <a:t>, ...</a:t>
            </a:r>
          </a:p>
          <a:p>
            <a:r>
              <a:rPr lang="cs-CZ" b="1" dirty="0">
                <a:solidFill>
                  <a:srgbClr val="0000DC"/>
                </a:solidFill>
              </a:rPr>
              <a:t>didaktika = teorie vzdělávání a vyučování </a:t>
            </a:r>
          </a:p>
          <a:p>
            <a:r>
              <a:rPr lang="cs-CZ" b="1" dirty="0"/>
              <a:t>vznik pojmu </a:t>
            </a:r>
            <a:r>
              <a:rPr lang="cs-CZ" dirty="0"/>
              <a:t>– </a:t>
            </a:r>
            <a:r>
              <a:rPr lang="cs-CZ" i="1" dirty="0" err="1"/>
              <a:t>didaskein</a:t>
            </a:r>
            <a:r>
              <a:rPr lang="cs-CZ" i="1" dirty="0"/>
              <a:t> </a:t>
            </a:r>
            <a:r>
              <a:rPr lang="cs-CZ" dirty="0"/>
              <a:t>= (řecky) učit, vyučovat, poučovat, </a:t>
            </a:r>
            <a:br>
              <a:rPr lang="cs-CZ" dirty="0"/>
            </a:br>
            <a:r>
              <a:rPr lang="cs-CZ" dirty="0"/>
              <a:t>jasně sdělovat, naučit, dokazovat</a:t>
            </a:r>
            <a:endParaRPr lang="cs-CZ" b="1" dirty="0">
              <a:solidFill>
                <a:srgbClr val="0000DC"/>
              </a:solidFill>
            </a:endParaRPr>
          </a:p>
          <a:p>
            <a:r>
              <a:rPr lang="cs-CZ" b="1" dirty="0">
                <a:solidFill>
                  <a:srgbClr val="0000DC"/>
                </a:solidFill>
              </a:rPr>
              <a:t>cíle didaktiky:</a:t>
            </a:r>
            <a:br>
              <a:rPr lang="cs-CZ" dirty="0"/>
            </a:br>
            <a:r>
              <a:rPr lang="cs-CZ" b="1" dirty="0"/>
              <a:t>A. </a:t>
            </a:r>
            <a:r>
              <a:rPr lang="cs-CZ" b="1" dirty="0">
                <a:solidFill>
                  <a:srgbClr val="0000DC"/>
                </a:solidFill>
              </a:rPr>
              <a:t>výzkum </a:t>
            </a:r>
            <a:r>
              <a:rPr lang="cs-CZ" dirty="0"/>
              <a:t>(rozvoj vědění) </a:t>
            </a:r>
            <a:r>
              <a:rPr lang="cs-CZ" b="1" dirty="0">
                <a:solidFill>
                  <a:srgbClr val="0000DC"/>
                </a:solidFill>
              </a:rPr>
              <a:t>obsahu a procesu vzdělávání 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= cílů, podmínek, účastníků, principů, prostředků, forem, metod,  výsledků, … vzdělávání </a:t>
            </a:r>
            <a:br>
              <a:rPr lang="cs-CZ" dirty="0"/>
            </a:br>
            <a:r>
              <a:rPr lang="cs-CZ" b="1" dirty="0"/>
              <a:t>B.</a:t>
            </a:r>
            <a:r>
              <a:rPr lang="cs-CZ" dirty="0"/>
              <a:t> „technologie“ </a:t>
            </a:r>
            <a:r>
              <a:rPr lang="cs-CZ" b="1" dirty="0">
                <a:solidFill>
                  <a:srgbClr val="0000DC"/>
                </a:solidFill>
              </a:rPr>
              <a:t>pro praxi</a:t>
            </a:r>
          </a:p>
        </p:txBody>
      </p:sp>
    </p:spTree>
    <p:extLst>
      <p:ext uri="{BB962C8B-B14F-4D97-AF65-F5344CB8AC3E}">
        <p14:creationId xmlns:p14="http://schemas.microsoft.com/office/powerpoint/2010/main" val="2342855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59873C-C261-4DB9-9041-207511FCA3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C9978C-4F29-4F5C-BA36-9C9F31920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A5AE122-2029-4C3D-8115-6F69594AE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66066"/>
            <a:ext cx="10753200" cy="4534142"/>
          </a:xfrm>
        </p:spPr>
        <p:txBody>
          <a:bodyPr/>
          <a:lstStyle/>
          <a:p>
            <a:r>
              <a:rPr lang="cs-CZ" dirty="0"/>
              <a:t>vychází z jejich cílů = teorie + praxe:</a:t>
            </a:r>
            <a:br>
              <a:rPr lang="cs-CZ" dirty="0"/>
            </a:br>
            <a:r>
              <a:rPr lang="cs-CZ" b="1" dirty="0"/>
              <a:t>A. rozvoj </a:t>
            </a:r>
            <a:r>
              <a:rPr lang="cs-CZ" b="1" dirty="0">
                <a:solidFill>
                  <a:srgbClr val="0000DC"/>
                </a:solidFill>
              </a:rPr>
              <a:t>vědění</a:t>
            </a:r>
            <a:r>
              <a:rPr lang="cs-CZ" b="1" dirty="0"/>
              <a:t> +</a:t>
            </a:r>
            <a:r>
              <a:rPr lang="cs-CZ" dirty="0"/>
              <a:t> </a:t>
            </a:r>
            <a:r>
              <a:rPr lang="cs-CZ" b="1" dirty="0">
                <a:solidFill>
                  <a:srgbClr val="0000DC"/>
                </a:solidFill>
              </a:rPr>
              <a:t>podněty</a:t>
            </a:r>
            <a:r>
              <a:rPr lang="cs-CZ" b="1" dirty="0"/>
              <a:t> </a:t>
            </a:r>
            <a:r>
              <a:rPr lang="cs-CZ" dirty="0"/>
              <a:t>pro speciální didaktiky (a zpětně) </a:t>
            </a:r>
            <a:br>
              <a:rPr lang="cs-CZ" dirty="0"/>
            </a:br>
            <a:r>
              <a:rPr lang="cs-CZ" b="1" dirty="0"/>
              <a:t>B. didaktika = </a:t>
            </a:r>
            <a:r>
              <a:rPr lang="cs-CZ" b="1" dirty="0">
                <a:solidFill>
                  <a:srgbClr val="0000DC"/>
                </a:solidFill>
              </a:rPr>
              <a:t>„technologie vzdělávání“ pro praxi</a:t>
            </a:r>
          </a:p>
          <a:p>
            <a:endParaRPr lang="cs-CZ" b="1" dirty="0">
              <a:solidFill>
                <a:srgbClr val="0000DC"/>
              </a:solidFill>
            </a:endParaRPr>
          </a:p>
          <a:p>
            <a:r>
              <a:rPr lang="cs-CZ" dirty="0"/>
              <a:t>význam pro všechny </a:t>
            </a:r>
            <a:r>
              <a:rPr lang="cs-CZ" b="1" dirty="0">
                <a:solidFill>
                  <a:srgbClr val="0000DC"/>
                </a:solidFill>
              </a:rPr>
              <a:t>sociální profese: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hlavně pro </a:t>
            </a:r>
            <a:r>
              <a:rPr lang="cs-CZ" b="1" dirty="0">
                <a:solidFill>
                  <a:srgbClr val="0000DC"/>
                </a:solidFill>
              </a:rPr>
              <a:t>pedagogy</a:t>
            </a:r>
            <a:r>
              <a:rPr lang="cs-CZ" dirty="0"/>
              <a:t> – učitele – lektory, instruktory, trenéry, pedagogy volného času, … </a:t>
            </a:r>
            <a:br>
              <a:rPr lang="cs-CZ" dirty="0"/>
            </a:br>
            <a:r>
              <a:rPr lang="cs-CZ" dirty="0"/>
              <a:t>manažery (vzdělávání a rozvoj pracovníků, …)</a:t>
            </a:r>
            <a:br>
              <a:rPr lang="cs-CZ" dirty="0"/>
            </a:br>
            <a:r>
              <a:rPr lang="cs-CZ" dirty="0"/>
              <a:t>zdravotnické pracovníky – edukační aktivity</a:t>
            </a:r>
            <a:br>
              <a:rPr lang="cs-CZ" dirty="0"/>
            </a:br>
            <a:r>
              <a:rPr lang="cs-CZ" dirty="0"/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1956717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B3A9F1-F612-4512-9936-EF4E81031E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E6984F-9DFA-466A-A3F8-C28D6F01C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74443A-3B04-4EA0-BAF8-6FF5524E5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lnSpc>
                <a:spcPts val="4000"/>
              </a:lnSpc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obecná didaktika </a:t>
            </a:r>
            <a:r>
              <a:rPr lang="cs-CZ" dirty="0"/>
              <a:t>= všeobecná teorie intencionálního vzdělávání (a vyučování)</a:t>
            </a:r>
          </a:p>
          <a:p>
            <a:pPr marL="586350" indent="-514350">
              <a:lnSpc>
                <a:spcPts val="4000"/>
              </a:lnSpc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speciální didaktiky </a:t>
            </a:r>
            <a:r>
              <a:rPr lang="cs-CZ" dirty="0"/>
              <a:t>= specifické zaměření (věkové, oborové, institucionální, …)</a:t>
            </a:r>
            <a:br>
              <a:rPr lang="cs-CZ" dirty="0"/>
            </a:br>
            <a:r>
              <a:rPr lang="cs-CZ" dirty="0"/>
              <a:t> </a:t>
            </a:r>
          </a:p>
          <a:p>
            <a:pPr marL="72000" indent="0">
              <a:lnSpc>
                <a:spcPts val="4000"/>
              </a:lnSpc>
              <a:buNone/>
            </a:pPr>
            <a:r>
              <a:rPr lang="cs-CZ" b="1" dirty="0">
                <a:solidFill>
                  <a:srgbClr val="0000DC"/>
                </a:solidFill>
              </a:rPr>
              <a:t>inkluzivní didaktika </a:t>
            </a:r>
            <a:r>
              <a:rPr lang="cs-CZ" dirty="0"/>
              <a:t>= vzdělávání jedinců (hlavně žáků) se speciálními vzdělávacími potřebami v hlavním vzdělávacím proudu</a:t>
            </a:r>
          </a:p>
        </p:txBody>
      </p:sp>
    </p:spTree>
    <p:extLst>
      <p:ext uri="{BB962C8B-B14F-4D97-AF65-F5344CB8AC3E}">
        <p14:creationId xmlns:p14="http://schemas.microsoft.com/office/powerpoint/2010/main" val="37745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89451E-8E2E-4616-983F-24AD86293F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FB6509E-A60B-4029-8398-0578EA621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78549"/>
            <a:ext cx="10753200" cy="451576"/>
          </a:xfrm>
        </p:spPr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C7EC8F2-070F-4214-8F14-56DA218F4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891153"/>
            <a:ext cx="11345431" cy="5509647"/>
          </a:xfrm>
        </p:spPr>
        <p:txBody>
          <a:bodyPr/>
          <a:lstStyle/>
          <a:p>
            <a:pPr marL="72000" indent="0">
              <a:lnSpc>
                <a:spcPts val="3200"/>
              </a:lnSpc>
              <a:buNone/>
            </a:pPr>
            <a:r>
              <a:rPr lang="cs-CZ" sz="2600" b="1" dirty="0"/>
              <a:t>Didaktiky dle </a:t>
            </a:r>
            <a:r>
              <a:rPr lang="cs-CZ" sz="2600" b="1" dirty="0">
                <a:solidFill>
                  <a:srgbClr val="0000DC"/>
                </a:solidFill>
              </a:rPr>
              <a:t>úrovní vzdělávání </a:t>
            </a:r>
            <a:r>
              <a:rPr lang="cs-CZ" sz="2600" b="1" dirty="0"/>
              <a:t>(věku):</a:t>
            </a:r>
          </a:p>
          <a:p>
            <a:pPr>
              <a:lnSpc>
                <a:spcPts val="3200"/>
              </a:lnSpc>
            </a:pPr>
            <a:r>
              <a:rPr lang="cs-CZ" sz="2600" dirty="0"/>
              <a:t>didaktika </a:t>
            </a:r>
            <a:r>
              <a:rPr lang="cs-CZ" sz="2600" b="1" dirty="0"/>
              <a:t>předškolního </a:t>
            </a:r>
            <a:r>
              <a:rPr lang="cs-CZ" sz="2600" dirty="0"/>
              <a:t>vzdělávání (</a:t>
            </a:r>
            <a:r>
              <a:rPr lang="cs-CZ" sz="2600" dirty="0" err="1"/>
              <a:t>preprimární</a:t>
            </a:r>
            <a:r>
              <a:rPr lang="cs-CZ" sz="2600" dirty="0"/>
              <a:t> úroveň)</a:t>
            </a:r>
          </a:p>
          <a:p>
            <a:pPr>
              <a:lnSpc>
                <a:spcPts val="3200"/>
              </a:lnSpc>
            </a:pPr>
            <a:r>
              <a:rPr lang="cs-CZ" sz="2600" b="1" dirty="0"/>
              <a:t>školní </a:t>
            </a:r>
            <a:r>
              <a:rPr lang="cs-CZ" sz="2600" dirty="0"/>
              <a:t>didaktika (primární + nižší sekundární úroveň)</a:t>
            </a:r>
          </a:p>
          <a:p>
            <a:pPr>
              <a:lnSpc>
                <a:spcPts val="3200"/>
              </a:lnSpc>
            </a:pPr>
            <a:r>
              <a:rPr lang="cs-CZ" sz="2600" b="1" dirty="0"/>
              <a:t>středoškolská </a:t>
            </a:r>
            <a:r>
              <a:rPr lang="cs-CZ" sz="2600" dirty="0"/>
              <a:t>didaktika (vyšší sekundární úroveň)</a:t>
            </a:r>
          </a:p>
          <a:p>
            <a:pPr>
              <a:lnSpc>
                <a:spcPts val="3200"/>
              </a:lnSpc>
            </a:pPr>
            <a:r>
              <a:rPr lang="cs-CZ" sz="2600" b="1" dirty="0"/>
              <a:t>vysokoškolská </a:t>
            </a:r>
            <a:r>
              <a:rPr lang="cs-CZ" sz="2600" dirty="0"/>
              <a:t>didaktika (terciární úroveň)</a:t>
            </a:r>
          </a:p>
          <a:p>
            <a:pPr>
              <a:lnSpc>
                <a:spcPts val="3200"/>
              </a:lnSpc>
            </a:pPr>
            <a:r>
              <a:rPr lang="cs-CZ" sz="2600" dirty="0" err="1"/>
              <a:t>androdidaktika</a:t>
            </a:r>
            <a:r>
              <a:rPr lang="cs-CZ" sz="2600" dirty="0"/>
              <a:t> (teorie vzdělávání </a:t>
            </a:r>
            <a:r>
              <a:rPr lang="cs-CZ" sz="2600" b="1" dirty="0"/>
              <a:t>dospělých</a:t>
            </a:r>
            <a:r>
              <a:rPr lang="cs-CZ" sz="2600" dirty="0"/>
              <a:t>) – koncept </a:t>
            </a:r>
            <a:r>
              <a:rPr lang="cs-CZ" sz="26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heutagogiky</a:t>
            </a:r>
            <a:r>
              <a:rPr lang="cs-CZ" sz="2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samostatné objevování + vedení – učení definuje učící se → </a:t>
            </a:r>
            <a:br>
              <a:rPr lang="cs-CZ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600" b="1" dirty="0">
                <a:solidFill>
                  <a:srgbClr val="F0192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vzdělavatel = facilitátor podporující autonomní učení </a:t>
            </a:r>
            <a:endParaRPr lang="cs-CZ" sz="2600" b="1" dirty="0">
              <a:solidFill>
                <a:srgbClr val="F01928"/>
              </a:solidFill>
            </a:endParaRPr>
          </a:p>
          <a:p>
            <a:pPr marL="72000" indent="0">
              <a:lnSpc>
                <a:spcPts val="3200"/>
              </a:lnSpc>
              <a:spcBef>
                <a:spcPts val="1800"/>
              </a:spcBef>
              <a:buNone/>
            </a:pPr>
            <a:r>
              <a:rPr lang="cs-CZ" sz="2600" b="1" dirty="0"/>
              <a:t>Didaktiky dle instituce = </a:t>
            </a:r>
            <a:r>
              <a:rPr lang="cs-CZ" sz="2600" b="1" dirty="0">
                <a:solidFill>
                  <a:srgbClr val="0000DC"/>
                </a:solidFill>
              </a:rPr>
              <a:t>institucionální didaktiky</a:t>
            </a:r>
          </a:p>
          <a:p>
            <a:pPr>
              <a:lnSpc>
                <a:spcPts val="3200"/>
              </a:lnSpc>
            </a:pPr>
            <a:r>
              <a:rPr lang="cs-CZ" sz="2600" dirty="0"/>
              <a:t>školní didaktika </a:t>
            </a:r>
          </a:p>
          <a:p>
            <a:pPr>
              <a:lnSpc>
                <a:spcPts val="3200"/>
              </a:lnSpc>
            </a:pPr>
            <a:r>
              <a:rPr lang="cs-CZ" sz="2600" dirty="0"/>
              <a:t>podniková didaktika</a:t>
            </a:r>
          </a:p>
          <a:p>
            <a:pPr>
              <a:lnSpc>
                <a:spcPts val="3200"/>
              </a:lnSpc>
            </a:pPr>
            <a:r>
              <a:rPr lang="cs-CZ" sz="2600" dirty="0"/>
              <a:t>muzejní (galerijní) didaktika</a:t>
            </a:r>
          </a:p>
          <a:p>
            <a:pPr>
              <a:lnSpc>
                <a:spcPts val="3200"/>
              </a:lnSpc>
            </a:pPr>
            <a:r>
              <a:rPr lang="cs-CZ" sz="26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26523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50EA50-1541-4344-AB8D-E1B1021EE5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4D0C9A-3069-4896-9507-550EDA6A9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E1F184-E502-4D2F-97CC-A76DACEFF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63329"/>
            <a:ext cx="10753200" cy="4268671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forem </a:t>
            </a:r>
            <a:r>
              <a:rPr lang="cs-CZ" b="1" dirty="0"/>
              <a:t>edukace:</a:t>
            </a:r>
          </a:p>
          <a:p>
            <a:pPr>
              <a:spcBef>
                <a:spcPts val="1200"/>
              </a:spcBef>
            </a:pPr>
            <a:r>
              <a:rPr lang="cs-CZ" dirty="0"/>
              <a:t>školní didaktika</a:t>
            </a:r>
          </a:p>
          <a:p>
            <a:pPr>
              <a:spcBef>
                <a:spcPts val="1200"/>
              </a:spcBef>
            </a:pPr>
            <a:r>
              <a:rPr lang="cs-CZ" dirty="0"/>
              <a:t>didaktika volného času – </a:t>
            </a:r>
            <a:r>
              <a:rPr lang="cs-CZ" dirty="0" err="1"/>
              <a:t>animativní</a:t>
            </a:r>
            <a:r>
              <a:rPr lang="cs-CZ" dirty="0"/>
              <a:t> didaktika</a:t>
            </a:r>
          </a:p>
          <a:p>
            <a:pPr>
              <a:spcBef>
                <a:spcPts val="1200"/>
              </a:spcBef>
            </a:pPr>
            <a:r>
              <a:rPr lang="cs-CZ" dirty="0"/>
              <a:t>„rodinná didaktika“</a:t>
            </a:r>
          </a:p>
          <a:p>
            <a:pPr>
              <a:spcBef>
                <a:spcPts val="1200"/>
              </a:spcBef>
            </a:pPr>
            <a:r>
              <a:rPr lang="cs-CZ" dirty="0"/>
              <a:t>„</a:t>
            </a:r>
            <a:r>
              <a:rPr lang="cs-CZ" dirty="0" err="1"/>
              <a:t>autodidaktika</a:t>
            </a:r>
            <a:r>
              <a:rPr lang="cs-CZ" dirty="0"/>
              <a:t>“ – podstata = autonomní učení</a:t>
            </a:r>
          </a:p>
          <a:p>
            <a:pPr>
              <a:spcBef>
                <a:spcPts val="1200"/>
              </a:spcBef>
            </a:pP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53493386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320</TotalTime>
  <Words>731</Words>
  <Application>Microsoft Office PowerPoint</Application>
  <PresentationFormat>Širokoúhlá obrazovka</PresentationFormat>
  <Paragraphs>81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Didaktika  np/nk4029</vt:lpstr>
      <vt:lpstr>Požadavky k ukončení předmětu (viz IS MU) </vt:lpstr>
      <vt:lpstr>Studijní literatura </vt:lpstr>
      <vt:lpstr>Další informační zdroje</vt:lpstr>
      <vt:lpstr>Předmět a cíle didaktiky </vt:lpstr>
      <vt:lpstr>Význam didaktiky</vt:lpstr>
      <vt:lpstr>Dělení didaktiky</vt:lpstr>
      <vt:lpstr>Dělení didaktiky</vt:lpstr>
      <vt:lpstr>Dělení didaktiky</vt:lpstr>
      <vt:lpstr>Dělení didaktiky</vt:lpstr>
      <vt:lpstr>Dělení didaktiky</vt:lpstr>
      <vt:lpstr>Význam didaktiky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37</cp:revision>
  <cp:lastPrinted>2020-10-06T12:48:08Z</cp:lastPrinted>
  <dcterms:created xsi:type="dcterms:W3CDTF">2020-10-05T06:18:46Z</dcterms:created>
  <dcterms:modified xsi:type="dcterms:W3CDTF">2024-10-04T08:20:21Z</dcterms:modified>
</cp:coreProperties>
</file>