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8" r:id="rId4"/>
    <p:sldId id="279" r:id="rId5"/>
    <p:sldId id="280" r:id="rId6"/>
    <p:sldId id="281" r:id="rId7"/>
    <p:sldId id="289" r:id="rId8"/>
    <p:sldId id="284" r:id="rId9"/>
    <p:sldId id="290" r:id="rId10"/>
    <p:sldId id="291" r:id="rId11"/>
    <p:sldId id="292" r:id="rId12"/>
    <p:sldId id="294" r:id="rId13"/>
    <p:sldId id="296" r:id="rId14"/>
    <p:sldId id="287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5AC8AF"/>
    <a:srgbClr val="91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5768" autoAdjust="0"/>
  </p:normalViewPr>
  <p:slideViewPr>
    <p:cSldViewPr snapToGrid="0">
      <p:cViewPr varScale="1">
        <p:scale>
          <a:sx n="112" d="100"/>
          <a:sy n="112" d="100"/>
        </p:scale>
        <p:origin x="616" y="19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00" y="1676278"/>
            <a:ext cx="11361600" cy="1171580"/>
          </a:xfrm>
        </p:spPr>
        <p:txBody>
          <a:bodyPr/>
          <a:lstStyle/>
          <a:p>
            <a:pPr>
              <a:defRPr/>
            </a:pPr>
            <a:br>
              <a:rPr lang="cs-CZ" dirty="0"/>
            </a:br>
            <a:r>
              <a:rPr lang="cs-CZ" dirty="0"/>
              <a:t>Teorie Sportovního Tréninku</a:t>
            </a:r>
            <a:br>
              <a:rPr lang="cs-CZ" dirty="0"/>
            </a:br>
            <a:br>
              <a:rPr lang="cs-CZ" dirty="0"/>
            </a:br>
            <a:r>
              <a:rPr lang="cs-CZ" dirty="0"/>
              <a:t>seminář 1_úvod do problematiky</a:t>
            </a:r>
            <a:br>
              <a:rPr lang="cs-CZ" dirty="0"/>
            </a:br>
            <a:r>
              <a:rPr lang="cs-CZ" altLang="cs-CZ" sz="2000" b="0" dirty="0">
                <a:solidFill>
                  <a:srgbClr val="0000DC"/>
                </a:solidFill>
              </a:rPr>
              <a:t>Požadavky v předmětu, </a:t>
            </a:r>
            <a:br>
              <a:rPr lang="cs-CZ" altLang="cs-CZ" sz="2000" b="0" dirty="0">
                <a:solidFill>
                  <a:srgbClr val="0000DC"/>
                </a:solidFill>
              </a:rPr>
            </a:br>
            <a:r>
              <a:rPr lang="cs-CZ" altLang="cs-CZ" sz="2000" b="0" i="1" dirty="0">
                <a:solidFill>
                  <a:srgbClr val="0000DC"/>
                </a:solidFill>
              </a:rPr>
              <a:t>…které je nezbytné dodržet pro splnění studijních povinností a absolvování předmětu Teorie sportovního tréninku …</a:t>
            </a:r>
            <a:br>
              <a:rPr lang="cs-CZ" altLang="cs-CZ" sz="2000" i="1" dirty="0">
                <a:solidFill>
                  <a:srgbClr val="002060"/>
                </a:solidFill>
              </a:rPr>
            </a:br>
            <a:br>
              <a:rPr lang="cs-CZ" dirty="0"/>
            </a:b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Michal Hrubý, PaedDr., PhD., Katedra sportovního výkonu a diagnostiky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4734C01-99E3-7727-D9AA-64F4C80934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38ACFB-BDA7-5957-400E-B1F531FE6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BBA2B1-FC5C-08F3-6121-E8BE41C76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b="1" cap="all" dirty="0">
                <a:solidFill>
                  <a:srgbClr val="0000DC"/>
                </a:solidFill>
              </a:rPr>
              <a:t>Studijní materiály </a:t>
            </a:r>
            <a:br>
              <a:rPr lang="cs-CZ" sz="3600" b="1" cap="all" dirty="0">
                <a:solidFill>
                  <a:srgbClr val="0000DC"/>
                </a:solidFill>
              </a:rPr>
            </a:br>
            <a:r>
              <a:rPr lang="cs-CZ" sz="3600" b="1" dirty="0">
                <a:solidFill>
                  <a:srgbClr val="0000DC"/>
                </a:solidFill>
              </a:rPr>
              <a:t>zavěšené na webových stránkách předmětu TSP v IS, interaktivní osnova</a:t>
            </a:r>
            <a:endParaRPr lang="cs-CZ" sz="3600" dirty="0">
              <a:solidFill>
                <a:srgbClr val="0000DC"/>
              </a:solidFill>
            </a:endParaRP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B7E6895C-C448-011D-FD24-66F9E7E181E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922652"/>
              </p:ext>
            </p:extLst>
          </p:nvPr>
        </p:nvGraphicFramePr>
        <p:xfrm>
          <a:off x="6515099" y="2225432"/>
          <a:ext cx="2362493" cy="3660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78500" imgH="8953500" progId="Word.Document.12">
                  <p:embed/>
                </p:oleObj>
              </mc:Choice>
              <mc:Fallback>
                <p:oleObj name="Document" r:id="rId2" imgW="5778500" imgH="8953500" progId="Word.Document.12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C7C7FB0E-29CC-63EF-E41D-60A6D8FB88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099" y="2225432"/>
                        <a:ext cx="2362493" cy="3660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466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46850C4-2FB6-E079-D3DA-FDEC74489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FB1BE16-A79A-1038-6426-07FBEF84EA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3F7097-4BD1-EA15-D365-3C2BDE5E5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4000" b="1" cap="all" dirty="0">
                <a:solidFill>
                  <a:srgbClr val="0000DC"/>
                </a:solidFill>
              </a:rPr>
              <a:t>Poznámka k výběru a prezentaci</a:t>
            </a:r>
            <a:br>
              <a:rPr lang="cs-CZ" altLang="cs-CZ" sz="4000" b="1" cap="all" dirty="0">
                <a:solidFill>
                  <a:srgbClr val="0000DC"/>
                </a:solidFill>
              </a:rPr>
            </a:br>
            <a:r>
              <a:rPr lang="cs-CZ" altLang="cs-CZ" sz="4000" b="1" cap="all" dirty="0">
                <a:solidFill>
                  <a:srgbClr val="0000DC"/>
                </a:solidFill>
              </a:rPr>
              <a:t>odborné literatury</a:t>
            </a:r>
            <a:br>
              <a:rPr lang="cs-CZ" altLang="cs-CZ" sz="4000" cap="all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657C162-A924-49A5-02FE-C4971F1D4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ctr">
              <a:buNone/>
            </a:pPr>
            <a:endParaRPr lang="cs-CZ" altLang="cs-CZ" sz="2800" b="1" dirty="0">
              <a:solidFill>
                <a:srgbClr val="0000DC"/>
              </a:solidFill>
              <a:latin typeface="+mj-lt"/>
            </a:endParaRPr>
          </a:p>
          <a:p>
            <a:pPr marL="72000" indent="0" algn="ctr">
              <a:buNone/>
            </a:pPr>
            <a:r>
              <a:rPr lang="cs-CZ" altLang="cs-CZ" b="1" dirty="0">
                <a:solidFill>
                  <a:srgbClr val="0000DC"/>
                </a:solidFill>
                <a:latin typeface="+mj-lt"/>
              </a:rPr>
              <a:t> </a:t>
            </a:r>
            <a:r>
              <a:rPr lang="cs-CZ" altLang="cs-CZ" sz="2800" b="1" dirty="0">
                <a:solidFill>
                  <a:srgbClr val="0000DC"/>
                </a:solidFill>
                <a:latin typeface="+mj-lt"/>
              </a:rPr>
              <a:t>Návštěva přednášek </a:t>
            </a:r>
            <a:r>
              <a:rPr lang="cs-CZ" altLang="cs-CZ" sz="2800" i="1" dirty="0">
                <a:solidFill>
                  <a:srgbClr val="0000DC"/>
                </a:solidFill>
                <a:latin typeface="+mj-lt"/>
              </a:rPr>
              <a:t>(nepovinných) </a:t>
            </a:r>
            <a:r>
              <a:rPr lang="cs-CZ" altLang="cs-CZ" sz="2800" b="1" dirty="0">
                <a:solidFill>
                  <a:srgbClr val="0000DC"/>
                </a:solidFill>
                <a:latin typeface="+mj-lt"/>
              </a:rPr>
              <a:t>a seminářů </a:t>
            </a:r>
            <a:r>
              <a:rPr lang="cs-CZ" altLang="cs-CZ" sz="2800" i="1" dirty="0">
                <a:solidFill>
                  <a:srgbClr val="0000DC"/>
                </a:solidFill>
                <a:latin typeface="+mj-lt"/>
              </a:rPr>
              <a:t>(povinných…) </a:t>
            </a:r>
            <a:r>
              <a:rPr lang="cs-CZ" altLang="cs-CZ" sz="2800" b="1" dirty="0">
                <a:solidFill>
                  <a:srgbClr val="0000DC"/>
                </a:solidFill>
                <a:latin typeface="+mj-lt"/>
              </a:rPr>
              <a:t>je prvním krokem k zdárnému ukončení předmětu TSP! </a:t>
            </a:r>
          </a:p>
          <a:p>
            <a:pPr marL="72000" indent="0" algn="ctr">
              <a:buNone/>
            </a:pPr>
            <a:endParaRPr lang="cs-CZ" altLang="cs-CZ" sz="2800" b="1" dirty="0">
              <a:solidFill>
                <a:srgbClr val="0000DC"/>
              </a:solidFill>
              <a:latin typeface="+mj-lt"/>
            </a:endParaRPr>
          </a:p>
          <a:p>
            <a:pPr marL="72000" indent="0">
              <a:buNone/>
            </a:pPr>
            <a:r>
              <a:rPr lang="cs-CZ" altLang="cs-CZ" sz="2400" b="1" dirty="0">
                <a:solidFill>
                  <a:srgbClr val="0000DC"/>
                </a:solidFill>
                <a:latin typeface="+mj-lt"/>
              </a:rPr>
              <a:t>- </a:t>
            </a:r>
            <a:r>
              <a:rPr lang="cs-CZ" altLang="cs-CZ" sz="2400" dirty="0">
                <a:solidFill>
                  <a:srgbClr val="0000DC"/>
                </a:solidFill>
                <a:latin typeface="+mj-lt"/>
              </a:rPr>
              <a:t>K napsání seminární práce vybírejte aktuální prameny </a:t>
            </a:r>
            <a:r>
              <a:rPr lang="cs-CZ" altLang="cs-CZ" sz="2400" i="1" dirty="0">
                <a:solidFill>
                  <a:srgbClr val="0000DC"/>
                </a:solidFill>
                <a:latin typeface="+mj-lt"/>
              </a:rPr>
              <a:t>(rok ≤ 2000 …) </a:t>
            </a:r>
            <a:r>
              <a:rPr lang="cs-CZ" altLang="cs-CZ" sz="2400" dirty="0">
                <a:solidFill>
                  <a:srgbClr val="0000DC"/>
                </a:solidFill>
                <a:latin typeface="+mj-lt"/>
              </a:rPr>
              <a:t>z naší i světové odborné literatury, které získáte jednoduše z ověřených databází. </a:t>
            </a:r>
          </a:p>
          <a:p>
            <a:pPr marL="72000" indent="0">
              <a:buNone/>
            </a:pPr>
            <a:endParaRPr lang="cs-CZ" altLang="cs-CZ" sz="2400" dirty="0">
              <a:solidFill>
                <a:srgbClr val="0000DC"/>
              </a:solidFill>
              <a:latin typeface="+mj-lt"/>
            </a:endParaRPr>
          </a:p>
          <a:p>
            <a:pPr marL="72000" indent="0">
              <a:buNone/>
            </a:pPr>
            <a:r>
              <a:rPr lang="cs-CZ" altLang="cs-CZ" sz="2400" dirty="0">
                <a:solidFill>
                  <a:srgbClr val="0000DC"/>
                </a:solidFill>
                <a:latin typeface="+mj-lt"/>
              </a:rPr>
              <a:t>- Každý zdroj nezapomeňte uvést v textu seminární práce a v Referenčním seznamu.</a:t>
            </a:r>
          </a:p>
          <a:p>
            <a:pPr marL="72000" indent="0">
              <a:buNone/>
            </a:pPr>
            <a:endParaRPr lang="cs-CZ" altLang="cs-CZ" sz="2800" b="1" dirty="0">
              <a:solidFill>
                <a:srgbClr val="0000DC"/>
              </a:solidFill>
              <a:latin typeface="+mj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0850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CAC1CC-C4E9-C1BE-F672-87E4FA4F03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D60726-D010-1A66-5B20-65A7A43C8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B6B5A8-1869-A7D1-99BD-0FE9EFC5A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POZOR!</a:t>
            </a:r>
          </a:p>
        </p:txBody>
      </p:sp>
      <p:pic>
        <p:nvPicPr>
          <p:cNvPr id="7" name="Zástupný obsah 6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54D3252E-39C3-1DE0-1501-353FA77C3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12" y="481411"/>
            <a:ext cx="7920000" cy="5351064"/>
          </a:xfrm>
        </p:spPr>
      </p:pic>
    </p:spTree>
    <p:extLst>
      <p:ext uri="{BB962C8B-B14F-4D97-AF65-F5344CB8AC3E}">
        <p14:creationId xmlns:p14="http://schemas.microsoft.com/office/powerpoint/2010/main" val="2109172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377229-9E6E-BDEF-D333-571A97A5E5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59C8D2-17B9-A161-92F1-1AEF890EBF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3786EFA-F836-92B7-01BC-8A5292610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…..TST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E560E0-68C9-A0B4-F42A-41B7BADFA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0000DC"/>
                </a:solidFill>
                <a:latin typeface="+mj-lt"/>
              </a:rPr>
              <a:t>Účast na seminářích (přednáškách).</a:t>
            </a:r>
          </a:p>
          <a:p>
            <a:r>
              <a:rPr lang="cs-CZ" sz="2400" dirty="0">
                <a:solidFill>
                  <a:srgbClr val="0000DC"/>
                </a:solidFill>
                <a:latin typeface="+mj-lt"/>
              </a:rPr>
              <a:t>Prezentace (ppt</a:t>
            </a:r>
            <a:r>
              <a:rPr lang="cs-CZ" sz="2400">
                <a:solidFill>
                  <a:srgbClr val="0000DC"/>
                </a:solidFill>
                <a:latin typeface="+mj-lt"/>
              </a:rPr>
              <a:t>) – seminář na dané téma</a:t>
            </a:r>
            <a:endParaRPr lang="cs-CZ" sz="2400" dirty="0">
              <a:solidFill>
                <a:srgbClr val="0000DC"/>
              </a:solidFill>
              <a:latin typeface="+mj-lt"/>
            </a:endParaRPr>
          </a:p>
          <a:p>
            <a:pPr marL="72000" indent="0">
              <a:buNone/>
            </a:pPr>
            <a:endParaRPr lang="cs-CZ" sz="2400" dirty="0">
              <a:solidFill>
                <a:srgbClr val="0000DC"/>
              </a:solidFill>
              <a:latin typeface="+mj-lt"/>
            </a:endParaRPr>
          </a:p>
          <a:p>
            <a:pPr marL="72000" indent="0">
              <a:buNone/>
            </a:pPr>
            <a:r>
              <a:rPr lang="cs-CZ" sz="2400" dirty="0">
                <a:solidFill>
                  <a:srgbClr val="0000DC"/>
                </a:solidFill>
                <a:latin typeface="+mj-lt"/>
              </a:rPr>
              <a:t>			</a:t>
            </a:r>
            <a:r>
              <a:rPr lang="cs-CZ" sz="2400" b="1" dirty="0">
                <a:solidFill>
                  <a:srgbClr val="0000DC"/>
                </a:solidFill>
                <a:latin typeface="+mj-lt"/>
              </a:rPr>
              <a:t>zápočet</a:t>
            </a:r>
          </a:p>
          <a:p>
            <a:pPr marL="72000" indent="0">
              <a:buNone/>
            </a:pPr>
            <a:endParaRPr lang="cs-CZ" sz="2400" dirty="0">
              <a:solidFill>
                <a:srgbClr val="0000DC"/>
              </a:solidFill>
              <a:latin typeface="+mj-lt"/>
            </a:endParaRPr>
          </a:p>
          <a:p>
            <a:pPr marL="72000" indent="0">
              <a:buNone/>
            </a:pPr>
            <a:r>
              <a:rPr lang="cs-CZ" sz="2400" dirty="0">
                <a:solidFill>
                  <a:srgbClr val="0000DC"/>
                </a:solidFill>
                <a:latin typeface="+mj-lt"/>
              </a:rPr>
              <a:t>- postup ústní zkouška (vypsané termíny IS)</a:t>
            </a:r>
          </a:p>
        </p:txBody>
      </p:sp>
    </p:spTree>
    <p:extLst>
      <p:ext uri="{BB962C8B-B14F-4D97-AF65-F5344CB8AC3E}">
        <p14:creationId xmlns:p14="http://schemas.microsoft.com/office/powerpoint/2010/main" val="2041471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076298-A280-4698-ACAD-C93D47988E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AC46307-A436-40CE-B6B5-A040C2AD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a přeji pěkný pracovní den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7963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038353-5F81-4969-AC80-79FE562FC1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C666D1-CBD6-4DAE-A1BE-E735898AC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cs-CZ" altLang="cs-CZ" b="1" kern="0" dirty="0">
                <a:solidFill>
                  <a:srgbClr val="0000DC"/>
                </a:solidFill>
              </a:rPr>
              <a:t>Semináře…cíl výuky: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A93B5A1-8B60-47D5-98CD-564E66531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163336"/>
            <a:ext cx="10753200" cy="4215161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b="1" dirty="0">
                <a:solidFill>
                  <a:srgbClr val="0000DC"/>
                </a:solidFill>
                <a:latin typeface="+mj-lt"/>
              </a:rPr>
              <a:t>… seznámit studentky a studenty se základními principy a přístupy k rozvoji výkonnosti a trénovanosti prostřednictvím: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400" dirty="0"/>
          </a:p>
          <a:p>
            <a:pPr marL="633413" indent="-279400" algn="just"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rgbClr val="0000DC"/>
                </a:solidFill>
                <a:latin typeface="+mj-lt"/>
              </a:rPr>
              <a:t>obsahových složek sportovního tréninku, </a:t>
            </a:r>
          </a:p>
          <a:p>
            <a:pPr marL="633413" indent="-279400" algn="just"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rgbClr val="0000DC"/>
                </a:solidFill>
                <a:latin typeface="+mj-lt"/>
              </a:rPr>
              <a:t>charakteristik stimulace a rozvoje pohybových schopností, </a:t>
            </a:r>
          </a:p>
          <a:p>
            <a:pPr marL="633413" indent="-279400" algn="just"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rgbClr val="0000DC"/>
                </a:solidFill>
                <a:latin typeface="+mj-lt"/>
              </a:rPr>
              <a:t>pohybově sportovních dovedností, </a:t>
            </a:r>
          </a:p>
          <a:p>
            <a:pPr marL="633413" indent="-279400" algn="just"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rgbClr val="0000DC"/>
                </a:solidFill>
                <a:latin typeface="+mj-lt"/>
              </a:rPr>
              <a:t>technologií,</a:t>
            </a:r>
          </a:p>
          <a:p>
            <a:pPr marL="633413" indent="-279400" algn="just"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rgbClr val="0000DC"/>
                </a:solidFill>
                <a:latin typeface="+mj-lt"/>
              </a:rPr>
              <a:t>řízení sportovního procesu, </a:t>
            </a:r>
          </a:p>
          <a:p>
            <a:pPr marL="633413" indent="-279400" algn="just"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rgbClr val="0000DC"/>
                </a:solidFill>
                <a:latin typeface="+mj-lt"/>
              </a:rPr>
              <a:t>efektů ST a jejich diagnostiky.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4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DA49E1B-4488-BFA1-F327-C9E3D0DC8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4617">
            <a:off x="6873875" y="519113"/>
            <a:ext cx="19621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43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D4F6D4-A331-4535-94C3-232BF8C742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F9293EB-2BD7-44C5-8BFF-2279E78A6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7654"/>
            <a:ext cx="10753200" cy="451576"/>
          </a:xfrm>
        </p:spPr>
        <p:txBody>
          <a:bodyPr/>
          <a:lstStyle/>
          <a:p>
            <a:br>
              <a:rPr lang="en-US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92B6380-0DBD-4A2D-9535-3F20283FC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12380"/>
            <a:ext cx="10753200" cy="3319619"/>
          </a:xfrm>
        </p:spPr>
        <p:txBody>
          <a:bodyPr/>
          <a:lstStyle/>
          <a:p>
            <a:pPr marL="72000" indent="0" algn="just">
              <a:buNone/>
            </a:pPr>
            <a:r>
              <a:rPr lang="cs-CZ" altLang="cs-CZ" sz="2800" b="1" dirty="0">
                <a:solidFill>
                  <a:srgbClr val="0000DC"/>
                </a:solidFill>
              </a:rPr>
              <a:t>- </a:t>
            </a:r>
            <a:r>
              <a:rPr lang="cs-CZ" altLang="cs-CZ" sz="2800" dirty="0">
                <a:solidFill>
                  <a:srgbClr val="0000DC"/>
                </a:solidFill>
              </a:rPr>
              <a:t>Slavnostně slibuji, že </a:t>
            </a:r>
            <a:r>
              <a:rPr lang="cs-CZ" altLang="cs-CZ" sz="3200" dirty="0">
                <a:solidFill>
                  <a:srgbClr val="0000DC"/>
                </a:solidFill>
              </a:rPr>
              <a:t>budu odpovědně plnit všechny povinnosti a závazky</a:t>
            </a:r>
            <a:r>
              <a:rPr lang="cs-CZ" altLang="cs-CZ" sz="2800" dirty="0">
                <a:solidFill>
                  <a:srgbClr val="0000DC"/>
                </a:solidFill>
              </a:rPr>
              <a:t>, které vyplývají z mého přijetí a studia na vysoké škole.      </a:t>
            </a:r>
          </a:p>
          <a:p>
            <a:pPr marL="72000" indent="0">
              <a:buNone/>
            </a:pPr>
            <a:endParaRPr lang="cs-CZ" altLang="cs-CZ" b="1" dirty="0">
              <a:solidFill>
                <a:srgbClr val="0000DC"/>
              </a:solidFill>
            </a:endParaRPr>
          </a:p>
          <a:p>
            <a:pPr marL="72000" indent="0" algn="just">
              <a:buNone/>
            </a:pPr>
            <a:r>
              <a:rPr lang="cs-CZ" altLang="cs-CZ" sz="2800" dirty="0">
                <a:solidFill>
                  <a:srgbClr val="0000DC"/>
                </a:solidFill>
              </a:rPr>
              <a:t>-  Zavazuji se, že </a:t>
            </a:r>
            <a:r>
              <a:rPr lang="cs-CZ" altLang="cs-CZ" sz="3200" dirty="0">
                <a:solidFill>
                  <a:srgbClr val="0000DC"/>
                </a:solidFill>
              </a:rPr>
              <a:t>vynaložím veškeré studijní i pracovní úsilí </a:t>
            </a:r>
            <a:r>
              <a:rPr lang="cs-CZ" altLang="cs-CZ" sz="2800" dirty="0">
                <a:solidFill>
                  <a:srgbClr val="0000DC"/>
                </a:solidFill>
              </a:rPr>
              <a:t>k tomu, abych dosáhl/dosáhla vysokého stupně odborných znalostí a schopností. </a:t>
            </a:r>
          </a:p>
          <a:p>
            <a:pPr marL="72000" indent="0">
              <a:buNone/>
            </a:pPr>
            <a:r>
              <a:rPr lang="cs-CZ" altLang="cs-CZ" sz="2800" b="1" dirty="0">
                <a:solidFill>
                  <a:srgbClr val="0000DC"/>
                </a:solidFill>
              </a:rPr>
              <a:t>                  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DCFE62F-D8E0-723E-5E27-99412CCDCB07}"/>
              </a:ext>
            </a:extLst>
          </p:cNvPr>
          <p:cNvSpPr txBox="1">
            <a:spLocks noChangeArrowheads="1"/>
          </p:cNvSpPr>
          <p:nvPr/>
        </p:nvSpPr>
        <p:spPr bwMode="auto">
          <a:xfrm rot="-1129094">
            <a:off x="186513" y="683732"/>
            <a:ext cx="38406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cs-CZ" altLang="cs-CZ" b="1" dirty="0">
                <a:solidFill>
                  <a:srgbClr val="FF0000"/>
                </a:solidFill>
              </a:rPr>
              <a:t>P </a:t>
            </a:r>
            <a:r>
              <a:rPr lang="cs-CZ" altLang="cs-CZ" b="1" dirty="0" err="1">
                <a:solidFill>
                  <a:srgbClr val="FF0000"/>
                </a:solidFill>
              </a:rPr>
              <a:t>Ř</a:t>
            </a:r>
            <a:r>
              <a:rPr lang="cs-CZ" altLang="cs-CZ" b="1" dirty="0">
                <a:solidFill>
                  <a:srgbClr val="FF0000"/>
                </a:solidFill>
              </a:rPr>
              <a:t> I P O M </a:t>
            </a:r>
            <a:r>
              <a:rPr lang="cs-CZ" altLang="cs-CZ" b="1" dirty="0" err="1">
                <a:solidFill>
                  <a:srgbClr val="FF0000"/>
                </a:solidFill>
              </a:rPr>
              <a:t>Í</a:t>
            </a:r>
            <a:r>
              <a:rPr lang="cs-CZ" altLang="cs-CZ" b="1" dirty="0">
                <a:solidFill>
                  <a:srgbClr val="FF0000"/>
                </a:solidFill>
              </a:rPr>
              <a:t> N Á M …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A32C6A-19AC-3188-25E7-48D9A70AD471}"/>
              </a:ext>
            </a:extLst>
          </p:cNvPr>
          <p:cNvSpPr txBox="1"/>
          <p:nvPr/>
        </p:nvSpPr>
        <p:spPr>
          <a:xfrm>
            <a:off x="2312264" y="795168"/>
            <a:ext cx="61331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DC"/>
                </a:solidFill>
                <a:latin typeface="+mj-lt"/>
              </a:rPr>
              <a:t>Imatrikulační slib</a:t>
            </a:r>
            <a:endParaRPr lang="cs-CZ" dirty="0">
              <a:solidFill>
                <a:srgbClr val="0000D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67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F16E53D-4D4B-435B-ACAB-9E29FA317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425" y="719421"/>
            <a:ext cx="10753200" cy="451576"/>
          </a:xfrm>
        </p:spPr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86028AB-57EF-4551-95AF-B319C22B2EBF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100361" y="4139997"/>
            <a:ext cx="9344722" cy="1701505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		</a:t>
            </a:r>
            <a:r>
              <a:rPr lang="cs-CZ" altLang="cs-CZ" sz="1600" i="1" dirty="0" err="1">
                <a:solidFill>
                  <a:srgbClr val="0000DC"/>
                </a:solidFill>
              </a:rPr>
              <a:t>D</a:t>
            </a:r>
            <a:r>
              <a:rPr lang="cs-CZ" altLang="cs-CZ" sz="1600" i="1" dirty="0" err="1">
                <a:solidFill>
                  <a:srgbClr val="0000DC"/>
                </a:solidFill>
                <a:cs typeface="Times New Roman" panose="02020603050405020304" pitchFamily="18" charset="0"/>
              </a:rPr>
              <a:t>ü</a:t>
            </a:r>
            <a:r>
              <a:rPr lang="cs-CZ" altLang="cs-CZ" sz="1600" i="1" dirty="0" err="1">
                <a:solidFill>
                  <a:srgbClr val="0000DC"/>
                </a:solidFill>
              </a:rPr>
              <a:t>rstein</a:t>
            </a:r>
            <a:r>
              <a:rPr lang="cs-CZ" altLang="cs-CZ" sz="1600" i="1" dirty="0">
                <a:solidFill>
                  <a:srgbClr val="0000DC"/>
                </a:solidFill>
              </a:rPr>
              <a:t>, Vězeň 21. století, kapitola 1</a:t>
            </a:r>
            <a:r>
              <a:rPr lang="cs-CZ" altLang="cs-CZ" sz="1600" dirty="0">
                <a:solidFill>
                  <a:srgbClr val="0000DC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1600" i="1" dirty="0">
                <a:solidFill>
                  <a:srgbClr val="0000DC"/>
                </a:solidFill>
                <a:latin typeface="+mn-lt"/>
              </a:rPr>
              <a:t>(</a:t>
            </a:r>
            <a:r>
              <a:rPr lang="de-DE" altLang="cs-CZ" sz="1600" i="1" dirty="0" err="1">
                <a:solidFill>
                  <a:srgbClr val="0000DC"/>
                </a:solidFill>
                <a:latin typeface="+mn-lt"/>
              </a:rPr>
              <a:t>Gefanger</a:t>
            </a:r>
            <a:r>
              <a:rPr lang="de-DE" altLang="cs-CZ" sz="1600" i="1" dirty="0">
                <a:solidFill>
                  <a:srgbClr val="0000DC"/>
                </a:solidFill>
                <a:latin typeface="+mn-lt"/>
              </a:rPr>
              <a:t> des 21. Jahrhunderts, Kapitel 1</a:t>
            </a:r>
            <a:r>
              <a:rPr lang="cs-CZ" altLang="cs-CZ" sz="1600" i="1" dirty="0">
                <a:solidFill>
                  <a:srgbClr val="0000DC"/>
                </a:solidFill>
                <a:latin typeface="+mn-lt"/>
              </a:rPr>
              <a:t>)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024DEC0-86F2-47E2-A5E3-DE782AB5187A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1940312" y="0"/>
            <a:ext cx="9468823" cy="4139998"/>
          </a:xfrm>
        </p:spPr>
        <p:txBody>
          <a:bodyPr>
            <a:noAutofit/>
          </a:bodyPr>
          <a:lstStyle/>
          <a:p>
            <a:endParaRPr lang="cs-CZ" dirty="0"/>
          </a:p>
          <a:p>
            <a:pPr marL="72000" indent="0" algn="just">
              <a:buNone/>
            </a:pPr>
            <a:r>
              <a:rPr lang="cs-CZ" altLang="cs-CZ" sz="2800" dirty="0">
                <a:solidFill>
                  <a:srgbClr val="0000DC"/>
                </a:solidFill>
                <a:latin typeface="+mj-lt"/>
              </a:rPr>
              <a:t>„</a:t>
            </a:r>
            <a:r>
              <a:rPr lang="cs-CZ" altLang="cs-CZ" sz="2800" i="1" dirty="0">
                <a:solidFill>
                  <a:srgbClr val="0000DC"/>
                </a:solidFill>
                <a:latin typeface="+mj-lt"/>
              </a:rPr>
              <a:t>Homo sapiens</a:t>
            </a:r>
            <a:r>
              <a:rPr lang="cs-CZ" altLang="cs-CZ" sz="2800" dirty="0">
                <a:solidFill>
                  <a:srgbClr val="0000DC"/>
                </a:solidFill>
                <a:latin typeface="+mj-lt"/>
              </a:rPr>
              <a:t> je ve vyspělém stadiu </a:t>
            </a:r>
            <a:r>
              <a:rPr lang="cs-CZ" altLang="cs-CZ" sz="2800" dirty="0" err="1">
                <a:solidFill>
                  <a:srgbClr val="0000DC"/>
                </a:solidFill>
                <a:latin typeface="+mj-lt"/>
              </a:rPr>
              <a:t>autodomestikace</a:t>
            </a:r>
            <a:r>
              <a:rPr lang="cs-CZ" altLang="cs-CZ" sz="2800" dirty="0">
                <a:solidFill>
                  <a:srgbClr val="0000DC"/>
                </a:solidFill>
                <a:latin typeface="+mj-lt"/>
              </a:rPr>
              <a:t>, má ochablé svaly. Dřív pracoval fyzicky a s větší zátěží od útlého věku. Dnes má v 90 % případů sedavé zaměstnání. Je vyšší, prodloužily se mu kosti a zároveň zeslábly. Dostává stravu, která se svou měkkostí blíží instantní pastě pro astronauty. Degeneruje s definitivní platností a začíná se obalovat tukem…“</a:t>
            </a:r>
            <a:r>
              <a:rPr lang="cs-CZ" altLang="cs-CZ" sz="3200" dirty="0">
                <a:solidFill>
                  <a:srgbClr val="0000DC"/>
                </a:solidFill>
                <a:latin typeface="+mj-lt"/>
              </a:rPr>
              <a:t>    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altLang="cs-CZ" b="1" dirty="0">
              <a:solidFill>
                <a:srgbClr val="FF0000"/>
              </a:solidFill>
            </a:endParaRPr>
          </a:p>
          <a:p>
            <a:pPr marL="72000" indent="0">
              <a:buNone/>
            </a:pPr>
            <a:endParaRPr lang="cs-CZ" altLang="cs-CZ" b="1" dirty="0">
              <a:solidFill>
                <a:srgbClr val="FF0000"/>
              </a:solidFill>
            </a:endParaRPr>
          </a:p>
          <a:p>
            <a:pPr marL="72000" indent="0"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Změna ….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2" name="Picture 3" descr="j0302953">
            <a:extLst>
              <a:ext uri="{FF2B5EF4-FFF2-40B4-BE49-F238E27FC236}">
                <a16:creationId xmlns:a16="http://schemas.microsoft.com/office/drawing/2014/main" id="{48EA85A8-E970-3264-D2DF-5709F26DC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331913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65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1F0F50-C501-4C69-91F3-8EE0FF2B08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B0523C-AD2B-423C-BB4C-C23F8F58B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574424"/>
            <a:ext cx="10753200" cy="451576"/>
          </a:xfrm>
        </p:spPr>
        <p:txBody>
          <a:bodyPr/>
          <a:lstStyle/>
          <a:p>
            <a:r>
              <a:rPr lang="cs-CZ" sz="2400" cap="all" dirty="0">
                <a:solidFill>
                  <a:srgbClr val="0000DC"/>
                </a:solidFill>
              </a:rPr>
              <a:t>Výsledky výuky TSP </a:t>
            </a:r>
            <a:r>
              <a:rPr lang="cs-CZ" sz="2400" i="1" cap="all" dirty="0">
                <a:solidFill>
                  <a:srgbClr val="0000DC"/>
                </a:solidFill>
              </a:rPr>
              <a:t>(TST)</a:t>
            </a:r>
            <a:r>
              <a:rPr lang="cs-CZ" sz="2400" cap="all" dirty="0">
                <a:solidFill>
                  <a:srgbClr val="0000DC"/>
                </a:solidFill>
              </a:rPr>
              <a:t>…</a:t>
            </a:r>
            <a:br>
              <a:rPr lang="cs-CZ" sz="2800" b="1" cap="all" dirty="0"/>
            </a:br>
            <a:br>
              <a:rPr lang="cs-CZ" altLang="cs-CZ" sz="4000" b="1" dirty="0">
                <a:solidFill>
                  <a:srgbClr val="000066"/>
                </a:solidFill>
              </a:rPr>
            </a:br>
            <a:br>
              <a:rPr lang="cs-CZ" dirty="0"/>
            </a:br>
            <a:endParaRPr lang="cs-CZ" dirty="0"/>
          </a:p>
        </p:txBody>
      </p:sp>
      <p:pic>
        <p:nvPicPr>
          <p:cNvPr id="2" name="Picture 2" descr="31028692ee613cc1359ce00a721ec795_v">
            <a:extLst>
              <a:ext uri="{FF2B5EF4-FFF2-40B4-BE49-F238E27FC236}">
                <a16:creationId xmlns:a16="http://schemas.microsoft.com/office/drawing/2014/main" id="{9A723D8D-8CE0-5D5D-1495-BDCB86253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6408">
            <a:off x="9064934" y="394214"/>
            <a:ext cx="15621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31FAF22F-85C7-04C4-725E-BF5B9C2DE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11799"/>
            <a:ext cx="10753200" cy="4420201"/>
          </a:xfrm>
        </p:spPr>
        <p:txBody>
          <a:bodyPr/>
          <a:lstStyle/>
          <a:p>
            <a:pPr marL="633413" indent="-27940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rgbClr val="0000DC"/>
                </a:solidFill>
                <a:latin typeface="+mj-lt"/>
              </a:rPr>
              <a:t>charakteristika historického vývoje sportovního tréninku,</a:t>
            </a:r>
          </a:p>
          <a:p>
            <a:pPr marL="633413" indent="-27940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rgbClr val="0000DC"/>
                </a:solidFill>
                <a:latin typeface="+mj-lt"/>
              </a:rPr>
              <a:t>definice cíle a úkolů sportovního tréninku,</a:t>
            </a:r>
          </a:p>
          <a:p>
            <a:pPr marL="633413" indent="-27940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rgbClr val="0000DC"/>
                </a:solidFill>
                <a:latin typeface="+mj-lt"/>
              </a:rPr>
              <a:t>definice a vysvětlení základních pojmů TST (např. sportovní trénink, sportovní výkon, výkonnost, sportovní forma, klasifikaci sportovního výkonu aj.),</a:t>
            </a:r>
          </a:p>
          <a:p>
            <a:pPr marL="633413" indent="-27940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rgbClr val="0000DC"/>
                </a:solidFill>
                <a:latin typeface="+mj-lt"/>
              </a:rPr>
              <a:t>znalosti o specifikace výsledků ST,</a:t>
            </a:r>
          </a:p>
          <a:p>
            <a:pPr marL="633413" indent="-27940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rgbClr val="0000DC"/>
                </a:solidFill>
                <a:latin typeface="+mj-lt"/>
              </a:rPr>
              <a:t>vysvětlení procesu adaptace organizmu na tréninkové podněty,</a:t>
            </a:r>
          </a:p>
          <a:p>
            <a:pPr marL="633413" indent="-27940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rgbClr val="0000DC"/>
                </a:solidFill>
                <a:latin typeface="+mj-lt"/>
              </a:rPr>
              <a:t>řešení rozvoje výkonnosti přiměřenými tréninkovými podněty (specifickými, nespecifickými),</a:t>
            </a:r>
          </a:p>
          <a:p>
            <a:pPr marL="633413" indent="-27940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rgbClr val="0000DC"/>
                </a:solidFill>
                <a:latin typeface="+mj-lt"/>
              </a:rPr>
              <a:t>aplikace a vysvětlení obecných znaků stavby ST na specifické potřeby jednotlivých sportovních odvětví a disciplín,</a:t>
            </a:r>
          </a:p>
          <a:p>
            <a:pPr marL="633413" indent="-27940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rgbClr val="0000DC"/>
                </a:solidFill>
                <a:latin typeface="+mj-lt"/>
              </a:rPr>
              <a:t>analýza efektů sportovního tréninku.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2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6E5E5F-E2C4-4372-B4CF-F604BE1250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cs-CZ" altLang="cs-CZ" smtClean="0"/>
              <a:pPr>
                <a:spcAft>
                  <a:spcPts val="600"/>
                </a:spcAft>
              </a:pPr>
              <a:t>6</a:t>
            </a:fld>
            <a:endParaRPr lang="cs-CZ" alt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76D2049-181E-9940-4D04-D9F641013B6C}"/>
              </a:ext>
            </a:extLst>
          </p:cNvPr>
          <p:cNvSpPr txBox="1"/>
          <p:nvPr/>
        </p:nvSpPr>
        <p:spPr>
          <a:xfrm>
            <a:off x="398502" y="2412111"/>
            <a:ext cx="10495276" cy="1659834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25000" lnSpcReduction="20000"/>
          </a:bodyPr>
          <a:lstStyle/>
          <a:p>
            <a:pPr lvl="1" algn="just">
              <a:spcBef>
                <a:spcPts val="600"/>
              </a:spcBef>
              <a:buClr>
                <a:srgbClr val="16165D"/>
              </a:buClr>
              <a:buFont typeface="Times New Roman" panose="02020603050405020304" pitchFamily="18" charset="0"/>
              <a:buAutoNum type="arabicPeriod"/>
            </a:pPr>
            <a:r>
              <a:rPr lang="cs-CZ" altLang="cs-CZ" sz="6400" b="1" dirty="0">
                <a:solidFill>
                  <a:srgbClr val="0000DC"/>
                </a:solidFill>
                <a:latin typeface="+mj-lt"/>
              </a:rPr>
              <a:t>CÍL, ÚKOLY A PŘEDMĚT SPORTOVNÍHO TRÉNINKU (ST)</a:t>
            </a:r>
          </a:p>
          <a:p>
            <a:pPr lvl="1" algn="just">
              <a:spcBef>
                <a:spcPts val="600"/>
              </a:spcBef>
              <a:buClr>
                <a:srgbClr val="16165D"/>
              </a:buClr>
              <a:buFont typeface="Times New Roman" panose="02020603050405020304" pitchFamily="18" charset="0"/>
              <a:buAutoNum type="arabicPeriod"/>
            </a:pPr>
            <a:r>
              <a:rPr lang="cs-CZ" altLang="cs-CZ" sz="6400" b="1" dirty="0">
                <a:solidFill>
                  <a:srgbClr val="0000DC"/>
                </a:solidFill>
                <a:latin typeface="+mj-lt"/>
              </a:rPr>
              <a:t>POHYBOVÉ SCHOPNOSTI </a:t>
            </a:r>
            <a:r>
              <a:rPr lang="cs-CZ" altLang="cs-CZ" sz="6400" i="1" dirty="0">
                <a:solidFill>
                  <a:srgbClr val="0000DC"/>
                </a:solidFill>
                <a:latin typeface="+mj-lt"/>
              </a:rPr>
              <a:t>(kondiční, koordinační, hybridní)</a:t>
            </a:r>
          </a:p>
          <a:p>
            <a:pPr lvl="1" algn="just">
              <a:spcBef>
                <a:spcPts val="600"/>
              </a:spcBef>
              <a:buClr>
                <a:srgbClr val="16165D"/>
              </a:buClr>
              <a:buFont typeface="Times New Roman" panose="02020603050405020304" pitchFamily="18" charset="0"/>
              <a:buAutoNum type="arabicPeriod"/>
            </a:pPr>
            <a:r>
              <a:rPr lang="cs-CZ" altLang="cs-CZ" sz="6400" b="1" dirty="0">
                <a:solidFill>
                  <a:srgbClr val="0000DC"/>
                </a:solidFill>
                <a:latin typeface="+mj-lt"/>
              </a:rPr>
              <a:t>POHYBOVÉ DOVEDNOSTI </a:t>
            </a:r>
            <a:r>
              <a:rPr lang="cs-CZ" altLang="cs-CZ" sz="6400" i="1" dirty="0">
                <a:solidFill>
                  <a:srgbClr val="0000DC"/>
                </a:solidFill>
                <a:latin typeface="+mj-lt"/>
              </a:rPr>
              <a:t>(teorie, obtížnost, zpětná vazba, transfer –interference, individuální a věkové zvláštnosti)</a:t>
            </a:r>
          </a:p>
          <a:p>
            <a:pPr lvl="1" algn="just">
              <a:spcBef>
                <a:spcPts val="600"/>
              </a:spcBef>
              <a:buClr>
                <a:srgbClr val="16165D"/>
              </a:buClr>
              <a:buFont typeface="Times New Roman" panose="02020603050405020304" pitchFamily="18" charset="0"/>
              <a:buAutoNum type="arabicPeriod"/>
            </a:pPr>
            <a:r>
              <a:rPr lang="cs-CZ" altLang="cs-CZ" sz="6400" b="1" dirty="0">
                <a:solidFill>
                  <a:srgbClr val="0000DC"/>
                </a:solidFill>
                <a:latin typeface="+mj-lt"/>
              </a:rPr>
              <a:t>TRÉNINKOVÁ JEDNOTKA </a:t>
            </a:r>
            <a:r>
              <a:rPr lang="cs-CZ" altLang="cs-CZ" sz="6400" i="1" dirty="0">
                <a:solidFill>
                  <a:srgbClr val="0000DC"/>
                </a:solidFill>
                <a:latin typeface="+mj-lt"/>
              </a:rPr>
              <a:t>(organizační forma, části TJ – úvodní, hlavní závěrečná…nácvičná, zdokonalovací, kondiční, smíšená, regenerační aj.) </a:t>
            </a:r>
          </a:p>
          <a:p>
            <a:pPr lvl="1" algn="just">
              <a:spcBef>
                <a:spcPts val="600"/>
              </a:spcBef>
              <a:buClr>
                <a:srgbClr val="16165D"/>
              </a:buClr>
              <a:buFont typeface="Times New Roman" panose="02020603050405020304" pitchFamily="18" charset="0"/>
              <a:buAutoNum type="arabicPeriod"/>
            </a:pPr>
            <a:r>
              <a:rPr lang="cs-CZ" altLang="cs-CZ" sz="6400" b="1" dirty="0">
                <a:solidFill>
                  <a:srgbClr val="0000DC"/>
                </a:solidFill>
                <a:latin typeface="+mj-lt"/>
              </a:rPr>
              <a:t>OBSAHOVÉ SLOŽKY ST </a:t>
            </a:r>
            <a:r>
              <a:rPr lang="cs-CZ" altLang="cs-CZ" sz="6400" i="1" dirty="0">
                <a:solidFill>
                  <a:srgbClr val="0000DC"/>
                </a:solidFill>
                <a:latin typeface="+mj-lt"/>
              </a:rPr>
              <a:t>(kondiční, technická, taktická, psychologická, teoretická aj.)</a:t>
            </a:r>
          </a:p>
          <a:p>
            <a:pPr lvl="1" algn="just">
              <a:spcBef>
                <a:spcPts val="600"/>
              </a:spcBef>
              <a:buClr>
                <a:srgbClr val="16165D"/>
              </a:buClr>
              <a:buFont typeface="Times New Roman" panose="02020603050405020304" pitchFamily="18" charset="0"/>
              <a:buAutoNum type="arabicPeriod"/>
            </a:pPr>
            <a:r>
              <a:rPr lang="cs-CZ" altLang="cs-CZ" sz="6400" b="1" dirty="0">
                <a:solidFill>
                  <a:srgbClr val="0000DC"/>
                </a:solidFill>
                <a:latin typeface="+mj-lt"/>
              </a:rPr>
              <a:t>DRUHY SPORTOVNÍHO TRÉNINKU </a:t>
            </a:r>
            <a:r>
              <a:rPr lang="cs-CZ" altLang="cs-CZ" sz="6400" i="1" dirty="0">
                <a:solidFill>
                  <a:srgbClr val="0000DC"/>
                </a:solidFill>
                <a:latin typeface="+mj-lt"/>
              </a:rPr>
              <a:t>(herní, kondiční, regenerační aj.)</a:t>
            </a:r>
          </a:p>
          <a:p>
            <a:pPr lvl="1" algn="just">
              <a:spcBef>
                <a:spcPts val="600"/>
              </a:spcBef>
              <a:buClr>
                <a:srgbClr val="16165D"/>
              </a:buClr>
              <a:buFont typeface="Times New Roman" panose="02020603050405020304" pitchFamily="18" charset="0"/>
              <a:buAutoNum type="arabicPeriod"/>
            </a:pPr>
            <a:r>
              <a:rPr lang="cs-CZ" altLang="cs-CZ" sz="6400" b="1" dirty="0">
                <a:solidFill>
                  <a:srgbClr val="0000DC"/>
                </a:solidFill>
                <a:latin typeface="+mj-lt"/>
              </a:rPr>
              <a:t>ZATÍŽENÍ, ADAPTACE </a:t>
            </a:r>
            <a:r>
              <a:rPr lang="cs-CZ" altLang="cs-CZ" sz="6400" i="1" dirty="0">
                <a:solidFill>
                  <a:srgbClr val="0000DC"/>
                </a:solidFill>
                <a:latin typeface="+mj-lt"/>
              </a:rPr>
              <a:t>(zátěž, vyčerpání, únava, regenerace, kompenzace,  </a:t>
            </a:r>
            <a:r>
              <a:rPr lang="cs-CZ" altLang="cs-CZ" sz="6400" i="1" dirty="0" err="1">
                <a:solidFill>
                  <a:srgbClr val="0000DC"/>
                </a:solidFill>
                <a:latin typeface="+mj-lt"/>
              </a:rPr>
              <a:t>superkompenzace</a:t>
            </a:r>
            <a:r>
              <a:rPr lang="cs-CZ" altLang="cs-CZ" sz="6400" i="1" dirty="0">
                <a:solidFill>
                  <a:srgbClr val="0000DC"/>
                </a:solidFill>
                <a:latin typeface="+mj-lt"/>
              </a:rPr>
              <a:t>, přetrénování, psychická odolnost) </a:t>
            </a:r>
          </a:p>
          <a:p>
            <a:pPr lvl="1" algn="just">
              <a:spcBef>
                <a:spcPts val="600"/>
              </a:spcBef>
              <a:buClr>
                <a:srgbClr val="16165D"/>
              </a:buClr>
              <a:buFont typeface="Times New Roman" panose="02020603050405020304" pitchFamily="18" charset="0"/>
              <a:buAutoNum type="arabicPeriod"/>
            </a:pPr>
            <a:r>
              <a:rPr lang="cs-CZ" altLang="cs-CZ" sz="6400" b="1" dirty="0">
                <a:solidFill>
                  <a:srgbClr val="0000DC"/>
                </a:solidFill>
                <a:latin typeface="+mj-lt"/>
              </a:rPr>
              <a:t>EFEKT ST </a:t>
            </a:r>
            <a:r>
              <a:rPr lang="cs-CZ" altLang="cs-CZ" sz="6400" i="1" dirty="0">
                <a:solidFill>
                  <a:srgbClr val="0000DC"/>
                </a:solidFill>
                <a:latin typeface="+mj-lt"/>
              </a:rPr>
              <a:t>(trénovanost, sportovní forma, maladaptace, přetížení aj.)</a:t>
            </a:r>
            <a:endParaRPr lang="cs-CZ" altLang="cs-CZ" sz="6400" b="1" dirty="0">
              <a:solidFill>
                <a:srgbClr val="0000DC"/>
              </a:solidFill>
              <a:latin typeface="+mj-lt"/>
            </a:endParaRPr>
          </a:p>
          <a:p>
            <a:pPr lvl="1" algn="just">
              <a:spcBef>
                <a:spcPts val="600"/>
              </a:spcBef>
              <a:buClr>
                <a:srgbClr val="16165D"/>
              </a:buClr>
              <a:buFont typeface="Times New Roman" panose="02020603050405020304" pitchFamily="18" charset="0"/>
              <a:buAutoNum type="arabicPeriod"/>
            </a:pPr>
            <a:r>
              <a:rPr lang="cs-CZ" altLang="cs-CZ" sz="6400" b="1" dirty="0">
                <a:solidFill>
                  <a:srgbClr val="0000DC"/>
                </a:solidFill>
                <a:latin typeface="+mj-lt"/>
              </a:rPr>
              <a:t>SPORTOVNÍ VÝKON </a:t>
            </a:r>
            <a:r>
              <a:rPr lang="cs-CZ" altLang="cs-CZ" sz="6400" i="1" dirty="0">
                <a:solidFill>
                  <a:srgbClr val="0000DC"/>
                </a:solidFill>
                <a:latin typeface="+mj-lt"/>
              </a:rPr>
              <a:t>(herní výkon, IHV, THV, faktory, determinanty)</a:t>
            </a:r>
          </a:p>
          <a:p>
            <a:pPr lvl="1" algn="just">
              <a:spcBef>
                <a:spcPts val="600"/>
              </a:spcBef>
              <a:buClr>
                <a:srgbClr val="16165D"/>
              </a:buClr>
              <a:buFont typeface="Times New Roman" panose="02020603050405020304" pitchFamily="18" charset="0"/>
              <a:buAutoNum type="arabicPeriod"/>
            </a:pPr>
            <a:r>
              <a:rPr lang="cs-CZ" altLang="cs-CZ" sz="6400" b="1" dirty="0">
                <a:solidFill>
                  <a:srgbClr val="0000DC"/>
                </a:solidFill>
                <a:latin typeface="+mj-lt"/>
              </a:rPr>
              <a:t>MOTORICKÉ UČENÍ A DIAGNOSTIKA SPORTOVNÍ VÝKONNOSTI</a:t>
            </a:r>
          </a:p>
          <a:p>
            <a:pPr lvl="1" algn="just">
              <a:spcBef>
                <a:spcPts val="600"/>
              </a:spcBef>
              <a:buClr>
                <a:srgbClr val="16165D"/>
              </a:buClr>
              <a:buFont typeface="Times New Roman" panose="02020603050405020304" pitchFamily="18" charset="0"/>
              <a:buAutoNum type="arabicPeriod"/>
            </a:pPr>
            <a:r>
              <a:rPr lang="cs-CZ" altLang="cs-CZ" sz="6400" b="1" dirty="0">
                <a:solidFill>
                  <a:srgbClr val="0000DC"/>
                </a:solidFill>
                <a:latin typeface="+mj-lt"/>
              </a:rPr>
              <a:t>DIDAKTICKÉ PROSTŘEDKY, METODY A FORMY</a:t>
            </a:r>
          </a:p>
          <a:p>
            <a:pPr lvl="1" algn="just">
              <a:spcBef>
                <a:spcPts val="600"/>
              </a:spcBef>
              <a:buClr>
                <a:srgbClr val="16165D"/>
              </a:buClr>
              <a:buFont typeface="Times New Roman" panose="02020603050405020304" pitchFamily="18" charset="0"/>
              <a:buAutoNum type="arabicPeriod"/>
            </a:pPr>
            <a:r>
              <a:rPr lang="cs-CZ" altLang="cs-CZ" sz="6400" b="1" dirty="0">
                <a:solidFill>
                  <a:srgbClr val="0000DC"/>
                </a:solidFill>
                <a:latin typeface="+mj-lt"/>
              </a:rPr>
              <a:t>ETAPY ST </a:t>
            </a:r>
            <a:r>
              <a:rPr lang="cs-CZ" altLang="cs-CZ" sz="6400" i="1" dirty="0">
                <a:solidFill>
                  <a:srgbClr val="0000DC"/>
                </a:solidFill>
                <a:latin typeface="+mj-lt"/>
              </a:rPr>
              <a:t>(sportovní předpříprava, specializovaný trénink a vrcholový ST)</a:t>
            </a:r>
            <a:endParaRPr lang="cs-CZ" altLang="cs-CZ" sz="6400" b="1" dirty="0">
              <a:solidFill>
                <a:srgbClr val="0000DC"/>
              </a:solidFill>
              <a:latin typeface="+mj-lt"/>
            </a:endParaRPr>
          </a:p>
          <a:p>
            <a:pPr>
              <a:lnSpc>
                <a:spcPts val="4400"/>
              </a:lnSpc>
              <a:spcAft>
                <a:spcPts val="600"/>
              </a:spcAft>
              <a:buClrTx/>
              <a:buFontTx/>
              <a:buNone/>
            </a:pPr>
            <a:endParaRPr lang="cs-CZ" sz="3400" b="1" dirty="0">
              <a:solidFill>
                <a:srgbClr val="0000D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FB9BD48F-C966-7DAE-184E-8612272DBF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63C37D9-DAFC-C547-4703-529A707AC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5886">
            <a:off x="8422629" y="284029"/>
            <a:ext cx="2731896" cy="165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B8CE1B9-0C8F-9DED-70D6-AFB29A997542}"/>
              </a:ext>
            </a:extLst>
          </p:cNvPr>
          <p:cNvSpPr txBox="1"/>
          <p:nvPr/>
        </p:nvSpPr>
        <p:spPr>
          <a:xfrm>
            <a:off x="134509" y="1581114"/>
            <a:ext cx="115382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2400" b="1" cap="all" dirty="0">
                <a:solidFill>
                  <a:srgbClr val="0000DC"/>
                </a:solidFill>
                <a:latin typeface="+mj-lt"/>
              </a:rPr>
              <a:t>Předmět Teorie sportovního tréninku </a:t>
            </a:r>
            <a:endParaRPr lang="cs-CZ" altLang="cs-CZ" sz="2400" b="1" dirty="0">
              <a:solidFill>
                <a:srgbClr val="0000DC"/>
              </a:solidFill>
              <a:latin typeface="+mj-lt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2400" b="1" dirty="0">
                <a:solidFill>
                  <a:srgbClr val="0000DC"/>
                </a:solidFill>
                <a:latin typeface="+mj-lt"/>
              </a:rPr>
              <a:t>v podzimním semestru 2022-2023</a:t>
            </a:r>
            <a:endParaRPr lang="cs-CZ" dirty="0">
              <a:solidFill>
                <a:srgbClr val="0000D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601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F2F001-B534-2FF3-AA48-DD6F1628D6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21A3B0-DD63-D813-4AE7-C7093893E1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7</a:t>
            </a:fld>
            <a:endParaRPr lang="cs-CZ" altLang="cs-CZ" noProof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3FAC056-A7FB-2289-F0E1-00E83AF67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>
              <a:defRPr/>
            </a:pPr>
            <a:r>
              <a:rPr lang="cs-CZ" sz="2000" b="1" dirty="0">
                <a:solidFill>
                  <a:srgbClr val="0000DC"/>
                </a:solidFill>
              </a:rPr>
              <a:t>HODNOCENÍ STUDENTEK A STUDENTŮ </a:t>
            </a:r>
            <a:br>
              <a:rPr lang="cs-CZ" sz="2000" b="1" dirty="0">
                <a:solidFill>
                  <a:srgbClr val="0000DC"/>
                </a:solidFill>
              </a:rPr>
            </a:br>
            <a:r>
              <a:rPr lang="cs-CZ" sz="2000" b="1" dirty="0">
                <a:solidFill>
                  <a:srgbClr val="0000DC"/>
                </a:solidFill>
              </a:rPr>
              <a:t>V PŘEDMĚTU TEORIE SPORTOVNÍHO TRÉNINKU 2021-2022 </a:t>
            </a:r>
            <a:r>
              <a:rPr lang="cs-CZ" sz="2000" i="1" dirty="0">
                <a:solidFill>
                  <a:srgbClr val="0000DC"/>
                </a:solidFill>
              </a:rPr>
              <a:t>(</a:t>
            </a:r>
            <a:r>
              <a:rPr lang="cs-CZ" sz="2000" i="1" dirty="0" err="1">
                <a:solidFill>
                  <a:srgbClr val="0000DC"/>
                </a:solidFill>
              </a:rPr>
              <a:t>bk</a:t>
            </a:r>
            <a:r>
              <a:rPr lang="cs-CZ" sz="2000" i="1" dirty="0">
                <a:solidFill>
                  <a:srgbClr val="0000DC"/>
                </a:solidFill>
              </a:rPr>
              <a:t> a </a:t>
            </a:r>
            <a:r>
              <a:rPr lang="cs-CZ" sz="2000" i="1" dirty="0" err="1">
                <a:solidFill>
                  <a:srgbClr val="0000DC"/>
                </a:solidFill>
              </a:rPr>
              <a:t>bp</a:t>
            </a:r>
            <a:r>
              <a:rPr lang="cs-CZ" sz="2000" i="1" dirty="0">
                <a:solidFill>
                  <a:srgbClr val="0000DC"/>
                </a:solidFill>
              </a:rPr>
              <a:t> 4032)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A5E7CED-FB85-9783-89A2-7B795F909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1773238"/>
            <a:ext cx="87058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 descr="Běžci na startovní čáře">
            <a:extLst>
              <a:ext uri="{FF2B5EF4-FFF2-40B4-BE49-F238E27FC236}">
                <a16:creationId xmlns:a16="http://schemas.microsoft.com/office/drawing/2014/main" id="{3491CBAD-0E7B-CB4A-3ECB-524ABA95A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309" y="1737906"/>
            <a:ext cx="2625792" cy="185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2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1FA8AF66-31FF-3A63-B9F0-36B556D6C7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4B5D56-AE82-4449-9E9A-290086EE0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8</a:t>
            </a:fld>
            <a:endParaRPr lang="cs-CZ" altLang="cs-CZ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ADEA5E0E-6ED2-C0E1-B69B-D253E9B7E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altLang="cs-CZ" sz="4000" b="1" cap="all" dirty="0">
                <a:solidFill>
                  <a:srgbClr val="0000DC"/>
                </a:solidFill>
              </a:rPr>
              <a:t>Výběr odborné i </a:t>
            </a:r>
            <a:r>
              <a:rPr lang="cs-CZ" altLang="cs-CZ" sz="4000" b="1" i="1" cap="all" dirty="0">
                <a:solidFill>
                  <a:srgbClr val="0000DC"/>
                </a:solidFill>
              </a:rPr>
              <a:t>„méně odborné“  </a:t>
            </a:r>
            <a:r>
              <a:rPr lang="cs-CZ" altLang="cs-CZ" sz="4000" b="1" cap="all" dirty="0">
                <a:solidFill>
                  <a:srgbClr val="0000DC"/>
                </a:solidFill>
              </a:rPr>
              <a:t>literatury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9115E3B-943F-95E2-9E72-9730F7D23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ctr">
              <a:buNone/>
            </a:pPr>
            <a:endParaRPr lang="cs-CZ" sz="2800" dirty="0">
              <a:solidFill>
                <a:srgbClr val="0000DC"/>
              </a:solidFill>
              <a:latin typeface="+mj-lt"/>
            </a:endParaRPr>
          </a:p>
          <a:p>
            <a:pPr marL="72000" indent="0" algn="ctr">
              <a:buNone/>
            </a:pPr>
            <a:endParaRPr lang="cs-CZ" dirty="0">
              <a:solidFill>
                <a:srgbClr val="0000DC"/>
              </a:solidFill>
              <a:latin typeface="+mj-lt"/>
            </a:endParaRPr>
          </a:p>
          <a:p>
            <a:pPr marL="72000" indent="0" algn="ctr">
              <a:buNone/>
            </a:pPr>
            <a:endParaRPr lang="cs-CZ" sz="2800" dirty="0">
              <a:solidFill>
                <a:srgbClr val="0000DC"/>
              </a:solidFill>
              <a:latin typeface="+mj-lt"/>
            </a:endParaRPr>
          </a:p>
          <a:p>
            <a:pPr marL="72000" indent="0" algn="ctr">
              <a:buNone/>
            </a:pPr>
            <a:endParaRPr lang="cs-CZ" dirty="0">
              <a:solidFill>
                <a:srgbClr val="0000DC"/>
              </a:solidFill>
              <a:latin typeface="+mj-lt"/>
            </a:endParaRPr>
          </a:p>
          <a:p>
            <a:pPr marL="72000" indent="0" algn="ctr">
              <a:buNone/>
            </a:pPr>
            <a:endParaRPr lang="cs-CZ" sz="2800" dirty="0">
              <a:solidFill>
                <a:srgbClr val="0000DC"/>
              </a:solidFill>
              <a:latin typeface="+mj-lt"/>
            </a:endParaRPr>
          </a:p>
          <a:p>
            <a:pPr marL="72000" indent="0" algn="ctr">
              <a:buNone/>
            </a:pPr>
            <a:endParaRPr lang="cs-CZ" dirty="0">
              <a:solidFill>
                <a:srgbClr val="0000DC"/>
              </a:solidFill>
              <a:latin typeface="+mj-lt"/>
            </a:endParaRPr>
          </a:p>
          <a:p>
            <a:pPr marL="72000" indent="0" algn="ctr">
              <a:buNone/>
            </a:pPr>
            <a:endParaRPr lang="cs-CZ" sz="2800" dirty="0">
              <a:solidFill>
                <a:srgbClr val="0000DC"/>
              </a:solidFill>
              <a:latin typeface="+mj-lt"/>
            </a:endParaRPr>
          </a:p>
          <a:p>
            <a:pPr marL="72000" indent="0" algn="ctr">
              <a:buNone/>
            </a:pPr>
            <a:endParaRPr lang="cs-CZ" dirty="0">
              <a:solidFill>
                <a:srgbClr val="0000DC"/>
              </a:solidFill>
              <a:latin typeface="+mj-lt"/>
            </a:endParaRPr>
          </a:p>
          <a:p>
            <a:pPr marL="72000" indent="0" algn="ctr">
              <a:buNone/>
            </a:pPr>
            <a:r>
              <a:rPr lang="cs-CZ" sz="2800" dirty="0">
                <a:solidFill>
                  <a:srgbClr val="0000DC"/>
                </a:solidFill>
                <a:latin typeface="+mj-lt"/>
              </a:rPr>
              <a:t>…výběr relevantní odborné literatury nebo ověřených internetových odkazů je důležitým krokem k úspěchu… a zodpovídáte si za něj sami!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BE41371-80B9-701F-57E8-11BD73940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296002"/>
            <a:ext cx="6680982" cy="409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10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6B7F9B5-B6A2-EBB8-4FA4-9C0B001663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8347A4-723A-9F31-ED17-42E6B7CB05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58F1772-2CB1-6A43-005A-A7273AA6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b="1" cap="all" dirty="0">
                <a:solidFill>
                  <a:srgbClr val="0000DC"/>
                </a:solidFill>
              </a:rPr>
              <a:t>Doporučená literatura</a:t>
            </a:r>
            <a:br>
              <a:rPr lang="cs-CZ" altLang="cs-CZ" sz="2400" b="1" cap="all" dirty="0">
                <a:solidFill>
                  <a:srgbClr val="000066"/>
                </a:solidFill>
              </a:rPr>
            </a:br>
            <a:br>
              <a:rPr lang="cs-CZ" altLang="cs-CZ" sz="4000" b="1" dirty="0">
                <a:solidFill>
                  <a:srgbClr val="000066"/>
                </a:solidFill>
              </a:rPr>
            </a:br>
            <a:endParaRPr lang="cs-CZ" dirty="0"/>
          </a:p>
        </p:txBody>
      </p:sp>
      <p:pic>
        <p:nvPicPr>
          <p:cNvPr id="9" name="Zástupný obsah 8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733CCC50-EFA5-780B-82D1-53E621765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34" y="1404485"/>
            <a:ext cx="7448713" cy="5013346"/>
          </a:xfrm>
        </p:spPr>
      </p:pic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C40A084A-871F-E5E8-5E97-A4E3A28786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397361"/>
              </p:ext>
            </p:extLst>
          </p:nvPr>
        </p:nvGraphicFramePr>
        <p:xfrm>
          <a:off x="8145909" y="440169"/>
          <a:ext cx="1747838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24079200" imgH="21018500" progId="MS_ClipArt_Gallery.5">
                  <p:embed/>
                </p:oleObj>
              </mc:Choice>
              <mc:Fallback>
                <p:oleObj name="Clip" r:id="rId3" imgW="24079200" imgH="21018500" progId="MS_ClipArt_Gallery.5">
                  <p:embed/>
                  <p:pic>
                    <p:nvPicPr>
                      <p:cNvPr id="136199" name="Object 7">
                        <a:extLst>
                          <a:ext uri="{FF2B5EF4-FFF2-40B4-BE49-F238E27FC236}">
                            <a16:creationId xmlns:a16="http://schemas.microsoft.com/office/drawing/2014/main" id="{3E08BFAF-F7CE-E087-CF8A-A5F6A4CEEE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5909" y="440169"/>
                        <a:ext cx="1747838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771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muni-sport-prezentace-16-9-cz-v11</Template>
  <TotalTime>121</TotalTime>
  <Words>718</Words>
  <Application>Microsoft Macintosh PowerPoint</Application>
  <PresentationFormat>Širokoúhlá obrazovka</PresentationFormat>
  <Paragraphs>103</Paragraphs>
  <Slides>14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Tahoma</vt:lpstr>
      <vt:lpstr>Times New Roman</vt:lpstr>
      <vt:lpstr>Wingdings</vt:lpstr>
      <vt:lpstr>Prezentace_MU_CZ</vt:lpstr>
      <vt:lpstr>Clip</vt:lpstr>
      <vt:lpstr>Document</vt:lpstr>
      <vt:lpstr> Teorie Sportovního Tréninku  seminář 1_úvod do problematiky Požadavky v předmětu,  …které je nezbytné dodržet pro splnění studijních povinností a absolvování předmětu Teorie sportovního tréninku …  </vt:lpstr>
      <vt:lpstr>Semináře…cíl výuky:</vt:lpstr>
      <vt:lpstr> </vt:lpstr>
      <vt:lpstr> </vt:lpstr>
      <vt:lpstr>Výsledky výuky TSP (TST)…   </vt:lpstr>
      <vt:lpstr>Prezentace aplikace PowerPoint</vt:lpstr>
      <vt:lpstr>HODNOCENÍ STUDENTEK A STUDENTŮ  V PŘEDMĚTU TEORIE SPORTOVNÍHO TRÉNINKU 2021-2022 (bk a bp 4032) </vt:lpstr>
      <vt:lpstr>Výběr odborné i „méně odborné“  literatury</vt:lpstr>
      <vt:lpstr>Doporučená literatura  </vt:lpstr>
      <vt:lpstr>Studijní materiály  zavěšené na webových stránkách předmětu TSP v IS, interaktivní osnova</vt:lpstr>
      <vt:lpstr>Poznámka k výběru a prezentaci odborné literatury </vt:lpstr>
      <vt:lpstr>POZOR!</vt:lpstr>
      <vt:lpstr>…..TST</vt:lpstr>
      <vt:lpstr>Děkuji a přeji pěkný pracovní den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Katedra sportovního výkonu a diagnostiky porada č. 1/2023 Určeno pro: zaměstnance SPORT 4.11.2023</dc:title>
  <dc:creator>Michal Hrubý</dc:creator>
  <cp:lastModifiedBy>Michal Hrubý</cp:lastModifiedBy>
  <cp:revision>28</cp:revision>
  <cp:lastPrinted>1601-01-01T00:00:00Z</cp:lastPrinted>
  <dcterms:created xsi:type="dcterms:W3CDTF">2023-01-04T08:59:37Z</dcterms:created>
  <dcterms:modified xsi:type="dcterms:W3CDTF">2024-09-22T15:06:40Z</dcterms:modified>
</cp:coreProperties>
</file>