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75" r:id="rId3"/>
    <p:sldId id="353" r:id="rId4"/>
    <p:sldId id="354" r:id="rId5"/>
    <p:sldId id="355" r:id="rId6"/>
    <p:sldId id="356" r:id="rId7"/>
    <p:sldId id="357" r:id="rId8"/>
    <p:sldId id="358" r:id="rId9"/>
    <p:sldId id="359" r:id="rId10"/>
    <p:sldId id="360" r:id="rId11"/>
    <p:sldId id="361" r:id="rId12"/>
    <p:sldId id="342" r:id="rId13"/>
    <p:sldId id="375" r:id="rId14"/>
    <p:sldId id="376" r:id="rId15"/>
    <p:sldId id="34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63B3AF7-E14C-446D-9BD5-DC32001E678B}">
          <p14:sldIdLst>
            <p14:sldId id="256"/>
            <p14:sldId id="275"/>
            <p14:sldId id="353"/>
            <p14:sldId id="354"/>
            <p14:sldId id="355"/>
            <p14:sldId id="356"/>
            <p14:sldId id="357"/>
            <p14:sldId id="358"/>
            <p14:sldId id="359"/>
            <p14:sldId id="360"/>
            <p14:sldId id="361"/>
            <p14:sldId id="342"/>
            <p14:sldId id="375"/>
            <p14:sldId id="376"/>
            <p14:sldId id="344"/>
          </p14:sldIdLst>
        </p14:section>
        <p14:section name="Oddíl bez názvu" id="{F95125FD-D605-4BD2-B39F-C496F5CEE318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D3A33-F685-49C5-9B8C-609A9D55F774}" type="datetimeFigureOut">
              <a:rPr lang="cs-CZ" smtClean="0"/>
              <a:t>08.12.2024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3AF0B-484A-4ECC-BC9C-2970C94632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392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76377" y="1070162"/>
            <a:ext cx="10688129" cy="1825096"/>
          </a:xfrm>
        </p:spPr>
        <p:txBody>
          <a:bodyPr>
            <a:normAutofit/>
          </a:bodyPr>
          <a:lstStyle/>
          <a:p>
            <a:r>
              <a:rPr lang="cs-CZ" sz="5800" dirty="0"/>
              <a:t>Metodologie a statistika</a:t>
            </a:r>
            <a:br>
              <a:rPr lang="cs-CZ" sz="5800" dirty="0"/>
            </a:br>
            <a:r>
              <a:rPr lang="cs-CZ" sz="3600" dirty="0"/>
              <a:t>kvalitativní výzkum, rozhovory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347530"/>
            <a:ext cx="9448800" cy="1974968"/>
          </a:xfrm>
        </p:spPr>
        <p:txBody>
          <a:bodyPr>
            <a:normAutofit/>
          </a:bodyPr>
          <a:lstStyle/>
          <a:p>
            <a:r>
              <a:rPr lang="cs-CZ" sz="3000" dirty="0"/>
              <a:t>Mgr. Martin Sebera, Ph.D.</a:t>
            </a:r>
          </a:p>
          <a:p>
            <a:r>
              <a:rPr lang="cs-CZ" sz="3000" dirty="0"/>
              <a:t>sebera@fsps.muni.cz</a:t>
            </a:r>
          </a:p>
          <a:p>
            <a:pPr algn="r"/>
            <a:r>
              <a:rPr lang="cs-CZ" sz="3000" dirty="0"/>
              <a:t>Fakulta sportovních studií, MU Brno, 2024</a:t>
            </a:r>
          </a:p>
        </p:txBody>
      </p:sp>
    </p:spTree>
    <p:extLst>
      <p:ext uri="{BB962C8B-B14F-4D97-AF65-F5344CB8AC3E}">
        <p14:creationId xmlns:p14="http://schemas.microsoft.com/office/powerpoint/2010/main" val="951067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92DD4E9F-58F0-477C-B6F4-AF35F8998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r>
              <a:rPr lang="cs-CZ" dirty="0"/>
              <a:t>Kvalitativní výzkum-zpracování dat</a:t>
            </a:r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5F777574-5DD5-4566-B85C-79324B5C2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KÓDOVÁNÍ</a:t>
            </a:r>
          </a:p>
          <a:p>
            <a:r>
              <a:rPr lang="cs-CZ" altLang="cs-CZ" b="1" dirty="0">
                <a:solidFill>
                  <a:srgbClr val="00B0F0"/>
                </a:solidFill>
              </a:rPr>
              <a:t>Metoda </a:t>
            </a:r>
            <a:r>
              <a:rPr lang="cs-CZ" altLang="cs-CZ" b="1" dirty="0" err="1">
                <a:solidFill>
                  <a:srgbClr val="00B0F0"/>
                </a:solidFill>
              </a:rPr>
              <a:t>faktorování</a:t>
            </a:r>
            <a:r>
              <a:rPr lang="cs-CZ" altLang="cs-CZ" b="1" dirty="0"/>
              <a:t>: </a:t>
            </a:r>
            <a:r>
              <a:rPr lang="cs-CZ" altLang="cs-CZ" dirty="0"/>
              <a:t>odhalení faktorů, které nejsou přímo pozorovatelé, mají implicitní charakter, ale ovlivňují určitý jev, situaci apod. </a:t>
            </a:r>
          </a:p>
          <a:p>
            <a:r>
              <a:rPr lang="cs-CZ" altLang="cs-CZ" b="1" i="1" dirty="0"/>
              <a:t>Příklad: </a:t>
            </a:r>
            <a:r>
              <a:rPr lang="cs-CZ" altLang="cs-CZ" i="1" dirty="0"/>
              <a:t>hledání faktorů, podílejících se na úspěšnosti ambulantní psychoterapie dlouhodobých uživatelů konopných drog. </a:t>
            </a:r>
            <a:endParaRPr lang="cs-CZ" altLang="cs-CZ" b="1" i="1" dirty="0"/>
          </a:p>
          <a:p>
            <a:r>
              <a:rPr lang="cs-CZ" altLang="cs-CZ" dirty="0">
                <a:solidFill>
                  <a:srgbClr val="00B0F0"/>
                </a:solidFill>
              </a:rPr>
              <a:t> </a:t>
            </a:r>
            <a:r>
              <a:rPr lang="cs-CZ" altLang="cs-CZ" b="1" dirty="0">
                <a:solidFill>
                  <a:srgbClr val="00B0F0"/>
                </a:solidFill>
              </a:rPr>
              <a:t>Metoda zakotvené teorie</a:t>
            </a:r>
            <a:r>
              <a:rPr lang="cs-CZ" altLang="cs-CZ" b="1" dirty="0"/>
              <a:t>: </a:t>
            </a:r>
            <a:r>
              <a:rPr lang="cs-CZ" altLang="cs-CZ" dirty="0"/>
              <a:t>integrace kvalitativních dat získaných různými metodami a jejich analýza směřující k teorii. </a:t>
            </a:r>
          </a:p>
          <a:p>
            <a:r>
              <a:rPr lang="cs-CZ" altLang="cs-CZ" dirty="0"/>
              <a:t>Využíváme různých úrovní kódování a postupně přecházíme z deskriptivní roviny do roviny hledání a nalézání toho, co je skryto za „prostým popisem“ jevu, situace.  </a:t>
            </a:r>
            <a:endParaRPr lang="cs-CZ" altLang="cs-CZ" b="1" dirty="0"/>
          </a:p>
          <a:p>
            <a:r>
              <a:rPr lang="cs-CZ" altLang="cs-CZ" b="1" dirty="0">
                <a:solidFill>
                  <a:srgbClr val="00B0F0"/>
                </a:solidFill>
              </a:rPr>
              <a:t>Narativní rekonstrukce</a:t>
            </a:r>
            <a:r>
              <a:rPr lang="cs-CZ" altLang="cs-CZ" b="1" dirty="0"/>
              <a:t>: </a:t>
            </a:r>
            <a:r>
              <a:rPr lang="cs-CZ" altLang="cs-CZ" dirty="0"/>
              <a:t>na základě analýzy kvalitativních dat se pokoušíme rekonstruovat určitý jev v procesu jeho vývoje.</a:t>
            </a:r>
          </a:p>
          <a:p>
            <a:r>
              <a:rPr lang="cs-CZ" altLang="cs-CZ" b="1" i="1" dirty="0"/>
              <a:t>Příklad: </a:t>
            </a:r>
            <a:r>
              <a:rPr lang="cs-CZ" altLang="cs-CZ" dirty="0"/>
              <a:t>biografická rekonstrukce životního příběhu (např. delikventa, sociálního pracovníka). </a:t>
            </a:r>
            <a:endParaRPr lang="cs-CZ" altLang="cs-CZ" b="1" dirty="0"/>
          </a:p>
          <a:p>
            <a:pPr>
              <a:buFontTx/>
              <a:buNone/>
            </a:pPr>
            <a:endParaRPr lang="cs-CZ" altLang="cs-CZ" b="1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B0546E1-0E7B-47D0-8CE2-A94551D637B4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2336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4258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Sběr dat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2236304"/>
            <a:ext cx="11755523" cy="43111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Základní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krokem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výzkumném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procesu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který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zahrnuje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shromažďování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informací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potřebných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pro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vyhodnocení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výzkumných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hypotéz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otázek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Metody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sběru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dat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liší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závislosti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typu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cílech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dostupných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zdrojích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altLang="cs-CZ" sz="25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Dotazníky</a:t>
            </a:r>
            <a:r>
              <a:rPr lang="en-GB" altLang="cs-CZ" sz="25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ankety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l">
              <a:spcBef>
                <a:spcPts val="1000"/>
              </a:spcBef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běžně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používaná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metoda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pro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shromažďování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dat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kvantitativním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Respondenti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vyplňují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sérii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otázek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vytvořených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výzkumníkem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l">
              <a:spcBef>
                <a:spcPts val="1000"/>
              </a:spcBef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hloubkov</a:t>
            </a: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metod</a:t>
            </a: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která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často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používá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kvalitativním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Pozorování</a:t>
            </a:r>
            <a:r>
              <a:rPr lang="en-GB" altLang="cs-CZ" sz="25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l">
              <a:spcBef>
                <a:spcPts val="1000"/>
              </a:spcBef>
            </a:pP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ýzkumník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pozoruje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zaznamenává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chování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účastníků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bez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zásahu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situace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l">
              <a:spcBef>
                <a:spcPts val="1000"/>
              </a:spcBef>
            </a:pPr>
            <a:endParaRPr lang="en-GB" altLang="cs-CZ" sz="25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altLang="cs-CZ" sz="25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227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Sběr dat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992038"/>
            <a:ext cx="11755523" cy="55554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000"/>
              </a:spcBef>
            </a:pPr>
            <a:r>
              <a:rPr lang="cs-CZ" altLang="cs-CZ" sz="25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Srovnání výhod a nevýhod rozhovorů</a:t>
            </a:r>
          </a:p>
          <a:p>
            <a:pPr algn="l">
              <a:spcBef>
                <a:spcPts val="1000"/>
              </a:spcBef>
            </a:pPr>
            <a:r>
              <a:rPr lang="en-GB" altLang="cs-CZ" sz="2500" b="1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Výhody</a:t>
            </a:r>
            <a:r>
              <a:rPr lang="en-GB" altLang="cs-CZ" sz="2500" b="1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500" b="1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rozhovorů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Hloubka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detail: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umožňují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hluboký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pohled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postojů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názorů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zkušeností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pocitů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respondentů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Flexibilita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může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být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přizpůsoben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modifikován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podle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situace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což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umožňuje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výzkumníkovi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reagovat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odpovědi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respondentů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klást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důkladné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otázky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Osobní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interakce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Přímá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interakce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mezi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výzkumníkem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respondentem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může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pomoci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vytvořit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důvěrné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prostředí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kterém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se respondent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cítí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více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otevřený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upřímný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Zachycení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nuance: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umožňují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výzkumníkům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zachytit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nonverbální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komunikaci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jako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tón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hlasu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řeč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těla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což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může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poskytnout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dodatečný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kontext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k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verbálním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odpovědím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Komplexní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data: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často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generují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bohatá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podrobná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komplexní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data,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která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mohou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poskytnout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hluboký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vhled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výzkumného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tématu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652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Sběr dat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992038"/>
            <a:ext cx="11755523" cy="55554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000"/>
              </a:spcBef>
            </a:pPr>
            <a:r>
              <a:rPr lang="cs-CZ" altLang="cs-CZ" sz="2500" b="1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</a:t>
            </a:r>
            <a:r>
              <a:rPr lang="en-GB" altLang="cs-CZ" sz="2500" b="1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ýhody</a:t>
            </a:r>
            <a:r>
              <a:rPr lang="en-GB" altLang="cs-CZ" sz="2500" b="1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500" b="1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rozhovorů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Časově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náročné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Příprava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provedení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analýza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může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být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časově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náročná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zejména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srovnání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s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kvantitativními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metodami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jako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jsou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Náklady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Provedení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může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být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finančně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náročnější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než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jiné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metody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zejména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pokud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vyžadují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cestování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speciální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vybavení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Subjektivita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Výzkumníci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mohou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nevědomky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ovlivnit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odpovědi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respondentů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svým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chováním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tím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jak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kladou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otázky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Analýza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dat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Kvalitativní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data z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je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obtížnější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analyzovat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interpretovat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Generalizace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Výsledky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obvykle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nejsou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snadno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generalizovatelné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širší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populaci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kvůli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malému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vzorku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subjektivní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povaze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dat.</a:t>
            </a:r>
          </a:p>
          <a:p>
            <a:pPr algn="l">
              <a:spcBef>
                <a:spcPts val="1000"/>
              </a:spcBef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Při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rozhodování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o tom,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zda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použít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jako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metodu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je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důležité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zvážit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výhody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nevýhody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kontextu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konkrétního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výzkumného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cíle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potřeb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projektu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jsou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obzvláště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užitečné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pokud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cílem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pochopit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hlubší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pocity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názory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zkušenosti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jednotlivců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7857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Analýza dat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992038"/>
            <a:ext cx="11755523" cy="55554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Analýza </a:t>
            </a:r>
            <a:r>
              <a:rPr lang="cs-CZ" sz="2300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kvantitativních </a:t>
            </a: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dat probíhá pomocí statistiky – zaběhnuté a zdokumentované techniky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Analýza </a:t>
            </a:r>
            <a:r>
              <a:rPr lang="cs-CZ" sz="2300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kvalitativních </a:t>
            </a: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dat – dynamické vývoj, existuje pestré přístupy a možnosti, jak postupovat, např. kódování</a:t>
            </a:r>
          </a:p>
          <a:p>
            <a:pPr algn="l">
              <a:spcBef>
                <a:spcPts val="1000"/>
              </a:spcBef>
            </a:pPr>
            <a:endParaRPr lang="cs-CZ" sz="23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V návrhu projektu - na obecné úrovni vymezit, jakou analytickou techniku lze použít, včetně počítačových programů, budou-li při analýze nějaké použity. 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Analýza dat je oblastí, kde musí student vyhledat radu experta, protože zde hraje velkou roli úroveň metodologické kvalifikace (např. mnohonásobná regrese nebo zakotvená teorie).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3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přípustné, aby studenti neměli technickou zběhlost ve stadiu přípravy návrhu, před z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ahájením výzkumu. Student získá tuto zběhlost až během výzkumu a má ji demonstrovat po dokončení výzkumu. Je dobré, jestliže student získá technickou zběhlost již před započetím výzkumu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</a:t>
            </a:r>
            <a:endParaRPr lang="cs-CZ" sz="2400" cap="none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583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9841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BE54A9-C13E-43FC-9CAF-E3C62C9DB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-52373"/>
            <a:ext cx="8610600" cy="1293028"/>
          </a:xfrm>
        </p:spPr>
        <p:txBody>
          <a:bodyPr/>
          <a:lstStyle/>
          <a:p>
            <a:r>
              <a:rPr lang="cs-CZ" dirty="0"/>
              <a:t>Kvalitativní výzkum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48B18D-DD21-42A1-AFED-0D7419C2A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918" y="1047565"/>
            <a:ext cx="11942163" cy="54065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sz="2400" dirty="0"/>
              <a:t>V centru výzkumné pozornosti je člověk, lidé (mohou to být i lokality, v nich lidé žijí a pracují).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Problém, který si vytyčujeme není nikdy zcela ohraničený --- stále jej při výzkumu vyjasňujeme.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Jev (fenomén), který je předmětem našeho výzkumného zájmu zkoumáme v jeho přirozeném kontextu.       </a:t>
            </a:r>
          </a:p>
          <a:p>
            <a:r>
              <a:rPr lang="cs-CZ" altLang="cs-CZ" sz="2400" dirty="0"/>
              <a:t>Výzkum začínat s menším počtem případů.</a:t>
            </a:r>
          </a:p>
          <a:p>
            <a:r>
              <a:rPr lang="cs-CZ" altLang="cs-CZ" sz="2400" dirty="0"/>
              <a:t>Otevřenost k novým, neobvyklým, atypickým situacím a možnostem.</a:t>
            </a:r>
          </a:p>
          <a:p>
            <a:r>
              <a:rPr lang="cs-CZ" altLang="cs-CZ" sz="2400" dirty="0"/>
              <a:t>Důsledný popis našeho výzkumného postupu (co, proč a jak jsem dělal) – terénní deník.</a:t>
            </a:r>
          </a:p>
          <a:p>
            <a:r>
              <a:rPr lang="cs-CZ" altLang="cs-CZ" sz="2400" dirty="0"/>
              <a:t>Interaktivní a vývojový aspekt výzkumu (významný pro popis postupu výzkumu i interpretaci dat). 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alt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400" dirty="0"/>
              <a:t>Výzkum jako proces interakce výzkumníka a předmětu výzkumu (jeho účastníků).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400" dirty="0"/>
              <a:t>V průběhu výzkumu se vyvíjejí výzkumník, účastníci i výzkumná situace.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altLang="cs-CZ" sz="2400" dirty="0"/>
          </a:p>
          <a:p>
            <a:endParaRPr lang="cs-CZ" sz="24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9EEDB99-F90E-4C2B-82E3-69FE75F9939C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681527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BC881D26-1B4A-42CE-8AE4-C695D067D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-52373"/>
            <a:ext cx="8610600" cy="1293028"/>
          </a:xfrm>
        </p:spPr>
        <p:txBody>
          <a:bodyPr/>
          <a:lstStyle/>
          <a:p>
            <a:r>
              <a:rPr lang="cs-CZ" dirty="0"/>
              <a:t>Kvalitativní výzkum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EEF9F005-38BD-48A3-93BC-8345A3C7C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PŘÍPADOVÁ STUDIE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Případ = osoba, skupina, rodina, instituce…, ale i životní příběh (historie).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Komplexnost případu.</a:t>
            </a:r>
          </a:p>
          <a:p>
            <a:pPr marL="0" indent="0">
              <a:lnSpc>
                <a:spcPct val="90000"/>
              </a:lnSpc>
              <a:buNone/>
            </a:pPr>
            <a:endParaRPr lang="cs-CZ" altLang="cs-CZ" dirty="0"/>
          </a:p>
          <a:p>
            <a:pPr marL="0" indent="0">
              <a:lnSpc>
                <a:spcPct val="90000"/>
              </a:lnSpc>
              <a:buNone/>
            </a:pPr>
            <a:r>
              <a:rPr lang="cs-CZ" altLang="cs-CZ" b="1" dirty="0"/>
              <a:t>Zdroje dat: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Autobiografie, deníky, životopisy, korespondence.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Dokumentace případu – lékařská, vyšetřovací spis…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Historie organizace – dokumenty o jejím vzniku, výroční zprávy, zápisy z porad…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Rozhovory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Ohniskové skupiny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Opakované pozorování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cs-CZ" altLang="cs-CZ" dirty="0"/>
          </a:p>
          <a:p>
            <a:pPr>
              <a:buFont typeface="Wingdings" panose="05000000000000000000" pitchFamily="2" charset="2"/>
              <a:buChar char="Ø"/>
            </a:pPr>
            <a:endParaRPr lang="cs-CZ" alt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F1A09D9-3053-430E-A0CE-66DAB901EBA5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3795706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9EB8849C-960D-494C-8CAE-814C28E17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-52373"/>
            <a:ext cx="8610600" cy="1293028"/>
          </a:xfrm>
        </p:spPr>
        <p:txBody>
          <a:bodyPr/>
          <a:lstStyle/>
          <a:p>
            <a:r>
              <a:rPr lang="cs-CZ" dirty="0"/>
              <a:t>Kvalitativní výzkum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F9134F55-7348-403D-A805-E152B9BFA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ANALÝZA DOKUMENTŮ</a:t>
            </a:r>
          </a:p>
          <a:p>
            <a:r>
              <a:rPr lang="cs-CZ" altLang="cs-CZ" dirty="0"/>
              <a:t>Dokument = text, obrazový materiál, audio a audiovizuální záznam, výtvory (socha..)..</a:t>
            </a:r>
          </a:p>
          <a:p>
            <a:r>
              <a:rPr lang="cs-CZ" altLang="cs-CZ" dirty="0"/>
              <a:t>Intenzivní analýza dokumentu, který je ve své jedinečnosti podrobně objasňován a interpretován.</a:t>
            </a:r>
          </a:p>
          <a:p>
            <a:r>
              <a:rPr lang="cs-CZ" altLang="cs-CZ" i="1" dirty="0"/>
              <a:t>Příklad: analýza motivů autora románu.</a:t>
            </a:r>
          </a:p>
          <a:p>
            <a:pPr algn="ctr">
              <a:buFontTx/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TERÉNNÍ VÝZKUM</a:t>
            </a:r>
          </a:p>
          <a:p>
            <a:r>
              <a:rPr lang="cs-CZ" altLang="cs-CZ" dirty="0"/>
              <a:t>Zkoumání fenoménu nebo lidí v prostředí, ve kterém žijí, pracují. </a:t>
            </a:r>
          </a:p>
          <a:p>
            <a:r>
              <a:rPr lang="cs-CZ" altLang="cs-CZ" dirty="0"/>
              <a:t>Přístupnost terénu pro výzkumníka.</a:t>
            </a:r>
          </a:p>
          <a:p>
            <a:r>
              <a:rPr lang="cs-CZ" altLang="cs-CZ" dirty="0"/>
              <a:t>Vhodné zařazení výzkumníka do terénu.</a:t>
            </a:r>
          </a:p>
          <a:p>
            <a:r>
              <a:rPr lang="cs-CZ" altLang="cs-CZ" dirty="0"/>
              <a:t>Připravenost výzkumníka, jeho obeznámenost s terénem.</a:t>
            </a:r>
          </a:p>
          <a:p>
            <a:r>
              <a:rPr lang="cs-CZ" altLang="cs-CZ" dirty="0"/>
              <a:t>Etický přístup.	</a:t>
            </a:r>
            <a:r>
              <a:rPr lang="cs-CZ" altLang="cs-CZ" b="1" dirty="0">
                <a:solidFill>
                  <a:srgbClr val="FF0000"/>
                </a:solidFill>
              </a:rPr>
              <a:t>(film Vrať se do hrobu! Milan </a:t>
            </a:r>
            <a:r>
              <a:rPr lang="cs-CZ" altLang="cs-CZ" b="1" dirty="0" err="1">
                <a:solidFill>
                  <a:srgbClr val="FF0000"/>
                </a:solidFill>
              </a:rPr>
              <a:t>Šteindler</a:t>
            </a:r>
            <a:r>
              <a:rPr lang="cs-CZ" altLang="cs-CZ" b="1" dirty="0">
                <a:solidFill>
                  <a:srgbClr val="FF0000"/>
                </a:solidFill>
              </a:rPr>
              <a:t> 1989)</a:t>
            </a:r>
          </a:p>
          <a:p>
            <a:endParaRPr lang="cs-CZ" altLang="cs-CZ" i="1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059A47B-9226-4C6F-9139-D0C6BDFD66EB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2884823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49713B75-698E-4B78-9E99-C229EE204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-52373"/>
            <a:ext cx="8610600" cy="1293028"/>
          </a:xfrm>
        </p:spPr>
        <p:txBody>
          <a:bodyPr/>
          <a:lstStyle/>
          <a:p>
            <a:r>
              <a:rPr lang="cs-CZ" dirty="0"/>
              <a:t>Kvalitativní výzkum-metody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D49B0C80-5B2D-45A8-A176-286D9D9BF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Skryté zúčastněné pozorování</a:t>
            </a:r>
          </a:p>
          <a:p>
            <a:r>
              <a:rPr lang="cs-CZ" altLang="cs-CZ" dirty="0"/>
              <a:t>Výzkumník v přirozeném prostředí.</a:t>
            </a:r>
          </a:p>
          <a:p>
            <a:r>
              <a:rPr lang="cs-CZ" altLang="cs-CZ" dirty="0"/>
              <a:t>Účastníci nevědí o účelu pozorování.</a:t>
            </a:r>
          </a:p>
          <a:p>
            <a:r>
              <a:rPr lang="cs-CZ" altLang="cs-CZ" dirty="0"/>
              <a:t>Pozor na etiku, účel je třeba dodatečně vysvětlit.</a:t>
            </a:r>
          </a:p>
          <a:p>
            <a:r>
              <a:rPr lang="cs-CZ" altLang="cs-CZ" sz="2000" i="1" dirty="0"/>
              <a:t>Příklad: výzkum projevů mužského šovinismu v pracovním kolektivu vysokoškolsky vzdělaných osob. </a:t>
            </a:r>
          </a:p>
          <a:p>
            <a:pPr algn="ctr">
              <a:buFontTx/>
              <a:buNone/>
            </a:pPr>
            <a:endParaRPr lang="cs-CZ" altLang="cs-CZ" b="1" dirty="0"/>
          </a:p>
          <a:p>
            <a:pPr algn="ctr">
              <a:buFontTx/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Otevřené zúčastněné pozorování</a:t>
            </a:r>
          </a:p>
          <a:p>
            <a:r>
              <a:rPr lang="cs-CZ" altLang="cs-CZ" dirty="0"/>
              <a:t>Výzkumník v terénu, je přímý účastník situací, které pozoruje + ostatní účastníci vědí o tomto pozorování.</a:t>
            </a:r>
          </a:p>
          <a:p>
            <a:r>
              <a:rPr lang="cs-CZ" altLang="cs-CZ" dirty="0"/>
              <a:t> Motivace účastníků, event. jejich znalost.</a:t>
            </a:r>
          </a:p>
          <a:p>
            <a:r>
              <a:rPr lang="cs-CZ" altLang="cs-CZ" dirty="0"/>
              <a:t>Vědomí toho, že účastníci jsou pozorováni může někdy ovlivnit jejich jednání.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DE73639-2272-430E-B706-0BA4750F20F5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685790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5FD38B3E-2E03-4D2E-8F1F-91AC095B4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-52373"/>
            <a:ext cx="8610600" cy="1293028"/>
          </a:xfrm>
        </p:spPr>
        <p:txBody>
          <a:bodyPr/>
          <a:lstStyle/>
          <a:p>
            <a:r>
              <a:rPr lang="cs-CZ" dirty="0"/>
              <a:t>Kvalitativní výzkum-metody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1CF812BD-57B0-40F5-BF54-C96094576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ROZHOVOR</a:t>
            </a:r>
          </a:p>
          <a:p>
            <a:r>
              <a:rPr lang="cs-CZ" altLang="cs-CZ" dirty="0"/>
              <a:t>Obvykle </a:t>
            </a:r>
            <a:r>
              <a:rPr lang="cs-CZ" altLang="cs-CZ" b="1" dirty="0">
                <a:solidFill>
                  <a:srgbClr val="00B0F0"/>
                </a:solidFill>
              </a:rPr>
              <a:t>polostrukturovaný</a:t>
            </a:r>
            <a:r>
              <a:rPr lang="cs-CZ" altLang="cs-CZ" dirty="0"/>
              <a:t> nebo </a:t>
            </a:r>
            <a:r>
              <a:rPr lang="cs-CZ" altLang="cs-CZ" b="1" dirty="0">
                <a:solidFill>
                  <a:srgbClr val="00B0F0"/>
                </a:solidFill>
              </a:rPr>
              <a:t>nestrukturovaný</a:t>
            </a:r>
            <a:r>
              <a:rPr lang="cs-CZ" altLang="cs-CZ" dirty="0"/>
              <a:t> rozhovor.</a:t>
            </a:r>
          </a:p>
          <a:p>
            <a:r>
              <a:rPr lang="cs-CZ" altLang="cs-CZ" dirty="0"/>
              <a:t>Forma nestrukturovaného rozhovoru – </a:t>
            </a:r>
            <a:r>
              <a:rPr lang="cs-CZ" altLang="cs-CZ" b="1" dirty="0"/>
              <a:t>narativní rozhovor: </a:t>
            </a:r>
            <a:r>
              <a:rPr lang="cs-CZ" altLang="cs-CZ" dirty="0"/>
              <a:t>výzkumník podněcuje dotazovaného spíše k </a:t>
            </a:r>
            <a:r>
              <a:rPr lang="cs-CZ" altLang="cs-CZ" i="1" dirty="0"/>
              <a:t>vyprávění příběhu </a:t>
            </a:r>
            <a:r>
              <a:rPr lang="cs-CZ" altLang="cs-CZ" dirty="0"/>
              <a:t>než k běžné konverzaci (</a:t>
            </a:r>
            <a:r>
              <a:rPr lang="cs-CZ" altLang="cs-CZ" i="1" dirty="0"/>
              <a:t>Jak to všechno začalo? A co bylo potom? Co jste při tom cítil? Jak na to reagoval Váš partner?...) </a:t>
            </a:r>
            <a:r>
              <a:rPr lang="cs-CZ" altLang="cs-CZ" dirty="0"/>
              <a:t> </a:t>
            </a:r>
          </a:p>
          <a:p>
            <a:pPr>
              <a:lnSpc>
                <a:spcPct val="90000"/>
              </a:lnSpc>
            </a:pPr>
            <a:r>
              <a:rPr lang="cs-CZ" altLang="cs-CZ" b="1" dirty="0">
                <a:solidFill>
                  <a:srgbClr val="00B0F0"/>
                </a:solidFill>
              </a:rPr>
              <a:t>Skupinový </a:t>
            </a:r>
            <a:r>
              <a:rPr lang="cs-CZ" altLang="cs-CZ" b="1" dirty="0"/>
              <a:t>rozhovor: </a:t>
            </a:r>
            <a:r>
              <a:rPr lang="cs-CZ" altLang="cs-CZ" dirty="0"/>
              <a:t>rozhovor obvykle   s více než 3 osobami najednou, schéma otázka – odpověď, není skupinová interakce.</a:t>
            </a:r>
          </a:p>
          <a:p>
            <a:pPr>
              <a:lnSpc>
                <a:spcPct val="90000"/>
              </a:lnSpc>
            </a:pPr>
            <a:r>
              <a:rPr lang="cs-CZ" altLang="cs-CZ" b="1" dirty="0">
                <a:solidFill>
                  <a:srgbClr val="00B0F0"/>
                </a:solidFill>
              </a:rPr>
              <a:t>Ohnisková </a:t>
            </a:r>
            <a:r>
              <a:rPr lang="cs-CZ" altLang="cs-CZ" b="1" dirty="0"/>
              <a:t>skupina: </a:t>
            </a:r>
            <a:endParaRPr lang="cs-CZ" altLang="cs-CZ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Výzkumník určuje zaměření diskuse, její </a:t>
            </a:r>
            <a:r>
              <a:rPr lang="cs-CZ" altLang="cs-CZ" i="1" dirty="0"/>
              <a:t>ohnisko = </a:t>
            </a:r>
            <a:r>
              <a:rPr lang="cs-CZ" altLang="cs-CZ" dirty="0"/>
              <a:t>např. určité aktuální téma. Řídí diskusi.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Skupinová interakce. </a:t>
            </a:r>
          </a:p>
          <a:p>
            <a:endParaRPr lang="cs-CZ" alt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2A98768-2305-4B6A-85C6-A4AECE2D34A6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4184390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11EB9759-17A3-4E58-B22D-DBC32C721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r>
              <a:rPr lang="cs-CZ" dirty="0"/>
              <a:t>Kvalitativní výzkum-zpracování dat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5DFED3F5-A1DD-4491-9655-5FB50336D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altLang="cs-CZ" b="1" dirty="0">
                <a:solidFill>
                  <a:srgbClr val="00B0F0"/>
                </a:solidFill>
              </a:rPr>
              <a:t>1. Fixace kvalitativních dat</a:t>
            </a:r>
          </a:p>
          <a:p>
            <a:pPr marL="609600" indent="-609600"/>
            <a:r>
              <a:rPr lang="cs-CZ" altLang="cs-CZ" dirty="0"/>
              <a:t>Audiozáznam a videozáznam.</a:t>
            </a:r>
          </a:p>
          <a:p>
            <a:pPr marL="609600" indent="-609600"/>
            <a:r>
              <a:rPr lang="cs-CZ" altLang="cs-CZ" dirty="0"/>
              <a:t>Záznamový arch: pro rozhovor, pozorování, terénní poznámky…</a:t>
            </a:r>
          </a:p>
          <a:p>
            <a:pPr marL="609600" indent="-609600">
              <a:buFontTx/>
              <a:buNone/>
            </a:pPr>
            <a:r>
              <a:rPr lang="cs-CZ" altLang="cs-CZ" dirty="0"/>
              <a:t> 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cs-CZ" altLang="cs-CZ" b="1" dirty="0">
                <a:solidFill>
                  <a:srgbClr val="00B0F0"/>
                </a:solidFill>
              </a:rPr>
              <a:t>2. Příprava dat pro analýzu</a:t>
            </a:r>
          </a:p>
          <a:p>
            <a:pPr marL="609600" indent="-609600">
              <a:lnSpc>
                <a:spcPct val="90000"/>
              </a:lnSpc>
              <a:buFont typeface="+mj-lt"/>
              <a:buAutoNum type="alphaUcPeriod"/>
            </a:pPr>
            <a:r>
              <a:rPr lang="cs-CZ" altLang="cs-CZ" dirty="0"/>
              <a:t>Data převádíme do textové podoby. </a:t>
            </a:r>
          </a:p>
          <a:p>
            <a:pPr marL="609600" indent="-609600">
              <a:lnSpc>
                <a:spcPct val="90000"/>
              </a:lnSpc>
              <a:buFont typeface="+mj-lt"/>
              <a:buAutoNum type="alphaUcPeriod"/>
            </a:pPr>
            <a:r>
              <a:rPr lang="cs-CZ" altLang="cs-CZ" dirty="0"/>
              <a:t>S texty dále pracujeme:</a:t>
            </a:r>
          </a:p>
          <a:p>
            <a:r>
              <a:rPr lang="cs-CZ" altLang="cs-CZ" sz="2400" dirty="0"/>
              <a:t>Redukce prvního řádu (vynechání nepodstatného – slovní vaty, výrazů, které narušují plynulost).</a:t>
            </a:r>
          </a:p>
          <a:p>
            <a:r>
              <a:rPr lang="cs-CZ" altLang="cs-CZ" sz="2400" dirty="0"/>
              <a:t>Barvení textu.</a:t>
            </a:r>
          </a:p>
          <a:p>
            <a:r>
              <a:rPr lang="cs-CZ" altLang="cs-CZ" sz="2400" dirty="0"/>
              <a:t>Kódování.</a:t>
            </a:r>
          </a:p>
          <a:p>
            <a:r>
              <a:rPr lang="cs-CZ" altLang="cs-CZ" sz="2400" dirty="0"/>
              <a:t>Práce s časovými osami.</a:t>
            </a:r>
          </a:p>
          <a:p>
            <a:pPr marL="609600" indent="-609600" algn="ctr">
              <a:lnSpc>
                <a:spcPct val="90000"/>
              </a:lnSpc>
            </a:pPr>
            <a:endParaRPr lang="cs-CZ" altLang="cs-CZ" dirty="0"/>
          </a:p>
          <a:p>
            <a:pPr marL="609600" indent="-609600" algn="ctr">
              <a:buFontTx/>
              <a:buNone/>
            </a:pPr>
            <a:endParaRPr lang="cs-CZ" altLang="cs-CZ" b="1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E2E02D5-8F64-4F2D-BC88-4FB38A2192F8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3595502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33391FC1-1164-4348-8AC6-AC23C7E38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r>
              <a:rPr lang="cs-CZ" dirty="0"/>
              <a:t>Kvalitativní výzkum-zpracování dat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814F5F93-35C1-4CB2-ABF0-88296CBD5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KÓDOVÁNÍ</a:t>
            </a:r>
          </a:p>
          <a:p>
            <a:r>
              <a:rPr lang="cs-CZ" altLang="cs-CZ" dirty="0"/>
              <a:t>Prvotní data převádíme do významových jednotek.</a:t>
            </a:r>
          </a:p>
          <a:p>
            <a:r>
              <a:rPr lang="cs-CZ" altLang="cs-CZ" dirty="0"/>
              <a:t>Jednotkám přiřazujeme názvy.</a:t>
            </a:r>
          </a:p>
          <a:p>
            <a:r>
              <a:rPr lang="cs-CZ" altLang="cs-CZ" b="1" dirty="0">
                <a:solidFill>
                  <a:srgbClr val="00B0F0"/>
                </a:solidFill>
              </a:rPr>
              <a:t>Metoda vytváření trsů</a:t>
            </a:r>
            <a:r>
              <a:rPr lang="cs-CZ" altLang="cs-CZ" b="1" dirty="0"/>
              <a:t>: </a:t>
            </a:r>
            <a:r>
              <a:rPr lang="cs-CZ" altLang="cs-CZ" dirty="0"/>
              <a:t>uspořádání dat (výroků) do skupin na základě jejich podobnosti (překryvu), např. tematický překryv, časový překryv, prostorový překryv.</a:t>
            </a:r>
          </a:p>
          <a:p>
            <a:r>
              <a:rPr lang="cs-CZ" altLang="cs-CZ" b="1" dirty="0">
                <a:solidFill>
                  <a:srgbClr val="00B0F0"/>
                </a:solidFill>
              </a:rPr>
              <a:t>Metoda zachycení vzorců</a:t>
            </a:r>
            <a:r>
              <a:rPr lang="cs-CZ" altLang="cs-CZ" b="1" dirty="0"/>
              <a:t>: </a:t>
            </a:r>
            <a:r>
              <a:rPr lang="cs-CZ" altLang="cs-CZ" dirty="0"/>
              <a:t>vyhledávání a zaznamenávání v datech se opakujících vzorců, témat, struktur. </a:t>
            </a:r>
            <a:r>
              <a:rPr lang="cs-CZ" altLang="cs-CZ" b="1" dirty="0"/>
              <a:t> </a:t>
            </a:r>
            <a:r>
              <a:rPr lang="cs-CZ" altLang="cs-CZ" dirty="0"/>
              <a:t>  </a:t>
            </a:r>
          </a:p>
          <a:p>
            <a:r>
              <a:rPr lang="cs-CZ" altLang="cs-CZ" sz="2400" b="1" dirty="0">
                <a:solidFill>
                  <a:srgbClr val="00B0F0"/>
                </a:solidFill>
              </a:rPr>
              <a:t>Metoda kontrastů a srovnávání</a:t>
            </a:r>
            <a:r>
              <a:rPr lang="cs-CZ" altLang="cs-CZ" sz="2400" b="1" dirty="0"/>
              <a:t>: </a:t>
            </a:r>
            <a:r>
              <a:rPr lang="cs-CZ" altLang="cs-CZ" sz="2400" dirty="0"/>
              <a:t>odlišení např. dvou identifikovaných kategorií, nalezení rozdílů (přesto, že mají zároveň mnoho společného).</a:t>
            </a:r>
          </a:p>
          <a:p>
            <a:pPr>
              <a:buFontTx/>
              <a:buNone/>
            </a:pPr>
            <a:r>
              <a:rPr lang="cs-CZ" altLang="cs-CZ" sz="2400" dirty="0"/>
              <a:t>   </a:t>
            </a:r>
            <a:r>
              <a:rPr lang="cs-CZ" altLang="cs-CZ" sz="2000" b="1" i="1" dirty="0"/>
              <a:t>Příklad:</a:t>
            </a:r>
            <a:r>
              <a:rPr lang="cs-CZ" altLang="cs-CZ" sz="2400" b="1" i="1" dirty="0"/>
              <a:t> </a:t>
            </a:r>
            <a:r>
              <a:rPr lang="cs-CZ" altLang="cs-CZ" sz="2400" i="1" dirty="0"/>
              <a:t>Porovnání případových studií pravidelných uživatelů konopných drog. Srovnání dvou skupin: 1. uživatelé, jimž užívání nepřináší zásadnější komplikace, 2. uživatelé, u kterých došlo k rozvoji dalších forem rizikového chování.</a:t>
            </a:r>
            <a:endParaRPr lang="cs-CZ" altLang="cs-CZ" sz="2400" b="1" i="1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F667FA8-ED19-4004-8CBB-E4C4438BF2D2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2716539485"/>
      </p:ext>
    </p:extLst>
  </p:cSld>
  <p:clrMapOvr>
    <a:masterClrMapping/>
  </p:clrMapOvr>
</p:sld>
</file>

<file path=ppt/theme/theme1.xml><?xml version="1.0" encoding="utf-8"?>
<a:theme xmlns:a="http://schemas.openxmlformats.org/drawingml/2006/main" name="Kondenzační stop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TM04033937[[fn=Kondenzační stopa]]</Template>
  <TotalTime>1238</TotalTime>
  <Words>1336</Words>
  <Application>Microsoft Office PowerPoint</Application>
  <PresentationFormat>Širokoúhlá obrazovka</PresentationFormat>
  <Paragraphs>129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Century Gothic</vt:lpstr>
      <vt:lpstr>Wingdings</vt:lpstr>
      <vt:lpstr>Kondenzační stopa</vt:lpstr>
      <vt:lpstr>Metodologie a statistika kvalitativní výzkum, rozhovory</vt:lpstr>
      <vt:lpstr>Prezentace aplikace PowerPoint</vt:lpstr>
      <vt:lpstr>Kvalitativní výzkum</vt:lpstr>
      <vt:lpstr>Kvalitativní výzkum</vt:lpstr>
      <vt:lpstr>Kvalitativní výzkum</vt:lpstr>
      <vt:lpstr>Kvalitativní výzkum-metody</vt:lpstr>
      <vt:lpstr>Kvalitativní výzkum-metody</vt:lpstr>
      <vt:lpstr>Kvalitativní výzkum-zpracování dat</vt:lpstr>
      <vt:lpstr>Kvalitativní výzkum-zpracování dat</vt:lpstr>
      <vt:lpstr>Kvalitativní výzkum-zpracování dat</vt:lpstr>
      <vt:lpstr>Prezentace aplikace PowerPoint</vt:lpstr>
      <vt:lpstr>Sběr dat</vt:lpstr>
      <vt:lpstr>Sběr dat</vt:lpstr>
      <vt:lpstr>Sběr dat</vt:lpstr>
      <vt:lpstr>Analýza dat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Metodologie a statistika</dc:title>
  <dc:creator>Martin</dc:creator>
  <cp:lastModifiedBy>Martin Sebera</cp:lastModifiedBy>
  <cp:revision>84</cp:revision>
  <dcterms:created xsi:type="dcterms:W3CDTF">2017-10-08T21:44:25Z</dcterms:created>
  <dcterms:modified xsi:type="dcterms:W3CDTF">2024-12-08T19:29:07Z</dcterms:modified>
</cp:coreProperties>
</file>