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2"/>
    <p:sldMasterId id="2147483660" r:id="rId3"/>
  </p:sldMasterIdLst>
  <p:notesMasterIdLst>
    <p:notesMasterId r:id="rId47"/>
  </p:notesMasterIdLst>
  <p:sldIdLst>
    <p:sldId id="256" r:id="rId4"/>
    <p:sldId id="257" r:id="rId5"/>
    <p:sldId id="266" r:id="rId6"/>
    <p:sldId id="267" r:id="rId7"/>
    <p:sldId id="270" r:id="rId8"/>
    <p:sldId id="268" r:id="rId9"/>
    <p:sldId id="269" r:id="rId10"/>
    <p:sldId id="258" r:id="rId11"/>
    <p:sldId id="271" r:id="rId12"/>
    <p:sldId id="273" r:id="rId13"/>
    <p:sldId id="272" r:id="rId14"/>
    <p:sldId id="280" r:id="rId15"/>
    <p:sldId id="274" r:id="rId16"/>
    <p:sldId id="279" r:id="rId17"/>
    <p:sldId id="282" r:id="rId18"/>
    <p:sldId id="281" r:id="rId19"/>
    <p:sldId id="261" r:id="rId20"/>
    <p:sldId id="262" r:id="rId21"/>
    <p:sldId id="263" r:id="rId22"/>
    <p:sldId id="264" r:id="rId23"/>
    <p:sldId id="285" r:id="rId24"/>
    <p:sldId id="286" r:id="rId25"/>
    <p:sldId id="287" r:id="rId26"/>
    <p:sldId id="288" r:id="rId27"/>
    <p:sldId id="289" r:id="rId28"/>
    <p:sldId id="259" r:id="rId29"/>
    <p:sldId id="290" r:id="rId30"/>
    <p:sldId id="260" r:id="rId31"/>
    <p:sldId id="291" r:id="rId32"/>
    <p:sldId id="292" r:id="rId33"/>
    <p:sldId id="293" r:id="rId34"/>
    <p:sldId id="294" r:id="rId35"/>
    <p:sldId id="295" r:id="rId36"/>
    <p:sldId id="296" r:id="rId37"/>
    <p:sldId id="275" r:id="rId38"/>
    <p:sldId id="276" r:id="rId39"/>
    <p:sldId id="277" r:id="rId40"/>
    <p:sldId id="283" r:id="rId41"/>
    <p:sldId id="297" r:id="rId42"/>
    <p:sldId id="300" r:id="rId43"/>
    <p:sldId id="301" r:id="rId44"/>
    <p:sldId id="302" r:id="rId45"/>
    <p:sldId id="265" r:id="rId46"/>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6192"/>
    <a:srgbClr val="19A1FD"/>
    <a:srgbClr val="0C72AA"/>
    <a:srgbClr val="0987CD"/>
    <a:srgbClr val="027FD4"/>
    <a:srgbClr val="006CCE"/>
    <a:srgbClr val="02B9CC"/>
    <a:srgbClr val="0089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561" autoAdjust="0"/>
  </p:normalViewPr>
  <p:slideViewPr>
    <p:cSldViewPr>
      <p:cViewPr varScale="1">
        <p:scale>
          <a:sx n="107" d="100"/>
          <a:sy n="107" d="100"/>
        </p:scale>
        <p:origin x="173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64BFA5-B0B4-49E5-9662-5174C3EF46B2}" type="datetimeFigureOut">
              <a:rPr lang="cs-CZ" smtClean="0"/>
              <a:t>13.05.2024</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DA0749-554E-4837-A856-462CFA0A2C67}" type="slidenum">
              <a:rPr lang="cs-CZ" smtClean="0"/>
              <a:t>‹#›</a:t>
            </a:fld>
            <a:endParaRPr lang="cs-CZ"/>
          </a:p>
        </p:txBody>
      </p:sp>
    </p:spTree>
    <p:extLst>
      <p:ext uri="{BB962C8B-B14F-4D97-AF65-F5344CB8AC3E}">
        <p14:creationId xmlns:p14="http://schemas.microsoft.com/office/powerpoint/2010/main" val="2095900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CDA0749-554E-4837-A856-462CFA0A2C67}" type="slidenum">
              <a:rPr lang="cs-CZ" smtClean="0"/>
              <a:t>1</a:t>
            </a:fld>
            <a:endParaRPr lang="cs-CZ"/>
          </a:p>
        </p:txBody>
      </p:sp>
    </p:spTree>
    <p:extLst>
      <p:ext uri="{BB962C8B-B14F-4D97-AF65-F5344CB8AC3E}">
        <p14:creationId xmlns:p14="http://schemas.microsoft.com/office/powerpoint/2010/main" val="2502721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CDA0749-554E-4837-A856-462CFA0A2C67}" type="slidenum">
              <a:rPr lang="cs-CZ" smtClean="0"/>
              <a:t>10</a:t>
            </a:fld>
            <a:endParaRPr lang="cs-CZ"/>
          </a:p>
        </p:txBody>
      </p:sp>
    </p:spTree>
    <p:extLst>
      <p:ext uri="{BB962C8B-B14F-4D97-AF65-F5344CB8AC3E}">
        <p14:creationId xmlns:p14="http://schemas.microsoft.com/office/powerpoint/2010/main" val="313362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CDA0749-554E-4837-A856-462CFA0A2C67}" type="slidenum">
              <a:rPr lang="cs-CZ" smtClean="0"/>
              <a:t>11</a:t>
            </a:fld>
            <a:endParaRPr lang="cs-CZ"/>
          </a:p>
        </p:txBody>
      </p:sp>
    </p:spTree>
    <p:extLst>
      <p:ext uri="{BB962C8B-B14F-4D97-AF65-F5344CB8AC3E}">
        <p14:creationId xmlns:p14="http://schemas.microsoft.com/office/powerpoint/2010/main" val="1169101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CDA0749-554E-4837-A856-462CFA0A2C67}" type="slidenum">
              <a:rPr lang="cs-CZ" smtClean="0"/>
              <a:t>13</a:t>
            </a:fld>
            <a:endParaRPr lang="cs-CZ"/>
          </a:p>
        </p:txBody>
      </p:sp>
    </p:spTree>
    <p:extLst>
      <p:ext uri="{BB962C8B-B14F-4D97-AF65-F5344CB8AC3E}">
        <p14:creationId xmlns:p14="http://schemas.microsoft.com/office/powerpoint/2010/main" val="4228049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CDA0749-554E-4837-A856-462CFA0A2C67}" type="slidenum">
              <a:rPr lang="cs-CZ" smtClean="0"/>
              <a:t>17</a:t>
            </a:fld>
            <a:endParaRPr lang="cs-CZ"/>
          </a:p>
        </p:txBody>
      </p:sp>
    </p:spTree>
    <p:extLst>
      <p:ext uri="{BB962C8B-B14F-4D97-AF65-F5344CB8AC3E}">
        <p14:creationId xmlns:p14="http://schemas.microsoft.com/office/powerpoint/2010/main" val="576171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CDA0749-554E-4837-A856-462CFA0A2C67}" type="slidenum">
              <a:rPr lang="cs-CZ" smtClean="0"/>
              <a:t>18</a:t>
            </a:fld>
            <a:endParaRPr lang="cs-CZ"/>
          </a:p>
        </p:txBody>
      </p:sp>
    </p:spTree>
    <p:extLst>
      <p:ext uri="{BB962C8B-B14F-4D97-AF65-F5344CB8AC3E}">
        <p14:creationId xmlns:p14="http://schemas.microsoft.com/office/powerpoint/2010/main" val="1503604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CDA0749-554E-4837-A856-462CFA0A2C67}" type="slidenum">
              <a:rPr lang="cs-CZ" smtClean="0"/>
              <a:t>19</a:t>
            </a:fld>
            <a:endParaRPr lang="cs-CZ"/>
          </a:p>
        </p:txBody>
      </p:sp>
    </p:spTree>
    <p:extLst>
      <p:ext uri="{BB962C8B-B14F-4D97-AF65-F5344CB8AC3E}">
        <p14:creationId xmlns:p14="http://schemas.microsoft.com/office/powerpoint/2010/main" val="4105458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CDA0749-554E-4837-A856-462CFA0A2C67}" type="slidenum">
              <a:rPr lang="cs-CZ" smtClean="0"/>
              <a:t>20</a:t>
            </a:fld>
            <a:endParaRPr lang="cs-CZ"/>
          </a:p>
        </p:txBody>
      </p:sp>
    </p:spTree>
    <p:extLst>
      <p:ext uri="{BB962C8B-B14F-4D97-AF65-F5344CB8AC3E}">
        <p14:creationId xmlns:p14="http://schemas.microsoft.com/office/powerpoint/2010/main" val="3166239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CDA0749-554E-4837-A856-462CFA0A2C67}" type="slidenum">
              <a:rPr lang="cs-CZ" smtClean="0"/>
              <a:t>35</a:t>
            </a:fld>
            <a:endParaRPr lang="cs-CZ"/>
          </a:p>
        </p:txBody>
      </p:sp>
    </p:spTree>
    <p:extLst>
      <p:ext uri="{BB962C8B-B14F-4D97-AF65-F5344CB8AC3E}">
        <p14:creationId xmlns:p14="http://schemas.microsoft.com/office/powerpoint/2010/main" val="1488818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CDA0749-554E-4837-A856-462CFA0A2C67}" type="slidenum">
              <a:rPr lang="cs-CZ" smtClean="0"/>
              <a:t>36</a:t>
            </a:fld>
            <a:endParaRPr lang="cs-CZ"/>
          </a:p>
        </p:txBody>
      </p:sp>
    </p:spTree>
    <p:extLst>
      <p:ext uri="{BB962C8B-B14F-4D97-AF65-F5344CB8AC3E}">
        <p14:creationId xmlns:p14="http://schemas.microsoft.com/office/powerpoint/2010/main" val="1548327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CDA0749-554E-4837-A856-462CFA0A2C67}" type="slidenum">
              <a:rPr lang="cs-CZ" smtClean="0"/>
              <a:t>37</a:t>
            </a:fld>
            <a:endParaRPr lang="cs-CZ"/>
          </a:p>
        </p:txBody>
      </p:sp>
    </p:spTree>
    <p:extLst>
      <p:ext uri="{BB962C8B-B14F-4D97-AF65-F5344CB8AC3E}">
        <p14:creationId xmlns:p14="http://schemas.microsoft.com/office/powerpoint/2010/main" val="1277101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CDA0749-554E-4837-A856-462CFA0A2C67}" type="slidenum">
              <a:rPr lang="cs-CZ" smtClean="0"/>
              <a:t>2</a:t>
            </a:fld>
            <a:endParaRPr lang="cs-CZ"/>
          </a:p>
        </p:txBody>
      </p:sp>
    </p:spTree>
    <p:extLst>
      <p:ext uri="{BB962C8B-B14F-4D97-AF65-F5344CB8AC3E}">
        <p14:creationId xmlns:p14="http://schemas.microsoft.com/office/powerpoint/2010/main" val="3698815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CDA0749-554E-4837-A856-462CFA0A2C67}" type="slidenum">
              <a:rPr lang="cs-CZ" smtClean="0"/>
              <a:t>43</a:t>
            </a:fld>
            <a:endParaRPr lang="cs-CZ"/>
          </a:p>
        </p:txBody>
      </p:sp>
    </p:spTree>
    <p:extLst>
      <p:ext uri="{BB962C8B-B14F-4D97-AF65-F5344CB8AC3E}">
        <p14:creationId xmlns:p14="http://schemas.microsoft.com/office/powerpoint/2010/main" val="2435354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CDA0749-554E-4837-A856-462CFA0A2C67}" type="slidenum">
              <a:rPr lang="cs-CZ" smtClean="0"/>
              <a:t>3</a:t>
            </a:fld>
            <a:endParaRPr lang="cs-CZ"/>
          </a:p>
        </p:txBody>
      </p:sp>
    </p:spTree>
    <p:extLst>
      <p:ext uri="{BB962C8B-B14F-4D97-AF65-F5344CB8AC3E}">
        <p14:creationId xmlns:p14="http://schemas.microsoft.com/office/powerpoint/2010/main" val="2291212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CDA0749-554E-4837-A856-462CFA0A2C67}" type="slidenum">
              <a:rPr lang="cs-CZ" smtClean="0"/>
              <a:t>4</a:t>
            </a:fld>
            <a:endParaRPr lang="cs-CZ"/>
          </a:p>
        </p:txBody>
      </p:sp>
    </p:spTree>
    <p:extLst>
      <p:ext uri="{BB962C8B-B14F-4D97-AF65-F5344CB8AC3E}">
        <p14:creationId xmlns:p14="http://schemas.microsoft.com/office/powerpoint/2010/main" val="3423749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CDA0749-554E-4837-A856-462CFA0A2C67}" type="slidenum">
              <a:rPr lang="cs-CZ" smtClean="0"/>
              <a:t>5</a:t>
            </a:fld>
            <a:endParaRPr lang="cs-CZ"/>
          </a:p>
        </p:txBody>
      </p:sp>
    </p:spTree>
    <p:extLst>
      <p:ext uri="{BB962C8B-B14F-4D97-AF65-F5344CB8AC3E}">
        <p14:creationId xmlns:p14="http://schemas.microsoft.com/office/powerpoint/2010/main" val="1524219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CDA0749-554E-4837-A856-462CFA0A2C67}" type="slidenum">
              <a:rPr lang="cs-CZ" smtClean="0"/>
              <a:t>6</a:t>
            </a:fld>
            <a:endParaRPr lang="cs-CZ"/>
          </a:p>
        </p:txBody>
      </p:sp>
    </p:spTree>
    <p:extLst>
      <p:ext uri="{BB962C8B-B14F-4D97-AF65-F5344CB8AC3E}">
        <p14:creationId xmlns:p14="http://schemas.microsoft.com/office/powerpoint/2010/main" val="1551588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CDA0749-554E-4837-A856-462CFA0A2C67}" type="slidenum">
              <a:rPr lang="cs-CZ" smtClean="0"/>
              <a:t>7</a:t>
            </a:fld>
            <a:endParaRPr lang="cs-CZ"/>
          </a:p>
        </p:txBody>
      </p:sp>
    </p:spTree>
    <p:extLst>
      <p:ext uri="{BB962C8B-B14F-4D97-AF65-F5344CB8AC3E}">
        <p14:creationId xmlns:p14="http://schemas.microsoft.com/office/powerpoint/2010/main" val="2032954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CDA0749-554E-4837-A856-462CFA0A2C67}" type="slidenum">
              <a:rPr lang="cs-CZ" smtClean="0"/>
              <a:t>8</a:t>
            </a:fld>
            <a:endParaRPr lang="cs-CZ"/>
          </a:p>
        </p:txBody>
      </p:sp>
    </p:spTree>
    <p:extLst>
      <p:ext uri="{BB962C8B-B14F-4D97-AF65-F5344CB8AC3E}">
        <p14:creationId xmlns:p14="http://schemas.microsoft.com/office/powerpoint/2010/main" val="3001779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1CDA0749-554E-4837-A856-462CFA0A2C67}" type="slidenum">
              <a:rPr lang="cs-CZ" smtClean="0"/>
              <a:t>9</a:t>
            </a:fld>
            <a:endParaRPr lang="cs-CZ"/>
          </a:p>
        </p:txBody>
      </p:sp>
    </p:spTree>
    <p:extLst>
      <p:ext uri="{BB962C8B-B14F-4D97-AF65-F5344CB8AC3E}">
        <p14:creationId xmlns:p14="http://schemas.microsoft.com/office/powerpoint/2010/main" val="786661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838200" y="3187700"/>
            <a:ext cx="6172200" cy="850900"/>
          </a:xfrm>
        </p:spPr>
        <p:txBody>
          <a:bodyPr/>
          <a:lstStyle>
            <a:lvl1pPr>
              <a:defRPr sz="4400"/>
            </a:lvl1pPr>
          </a:lstStyle>
          <a:p>
            <a:pPr lvl="0"/>
            <a:r>
              <a:rPr lang="cs-CZ" noProof="0"/>
              <a:t>Kliknutím lze upravit styl.</a:t>
            </a:r>
          </a:p>
        </p:txBody>
      </p:sp>
      <p:sp>
        <p:nvSpPr>
          <p:cNvPr id="7171" name="Rectangle 3"/>
          <p:cNvSpPr>
            <a:spLocks noGrp="1" noChangeArrowheads="1"/>
          </p:cNvSpPr>
          <p:nvPr>
            <p:ph type="subTitle" idx="1"/>
          </p:nvPr>
        </p:nvSpPr>
        <p:spPr>
          <a:xfrm>
            <a:off x="831850" y="4452938"/>
            <a:ext cx="6248400" cy="533400"/>
          </a:xfrm>
        </p:spPr>
        <p:txBody>
          <a:bodyPr/>
          <a:lstStyle>
            <a:lvl1pPr marL="0" indent="0">
              <a:buFontTx/>
              <a:buNone/>
              <a:defRPr sz="2800"/>
            </a:lvl1pPr>
          </a:lstStyle>
          <a:p>
            <a:pPr lvl="0"/>
            <a:r>
              <a:rPr lang="cs-CZ" noProof="0"/>
              <a:t>Kliknutím lze upravit styl předlohy.</a:t>
            </a:r>
          </a:p>
        </p:txBody>
      </p:sp>
      <p:sp>
        <p:nvSpPr>
          <p:cNvPr id="7172" name="Rectangle 4"/>
          <p:cNvSpPr>
            <a:spLocks noGrp="1" noChangeArrowheads="1"/>
          </p:cNvSpPr>
          <p:nvPr>
            <p:ph type="dt" sz="half" idx="2"/>
          </p:nvPr>
        </p:nvSpPr>
        <p:spPr/>
        <p:txBody>
          <a:bodyPr/>
          <a:lstStyle>
            <a:lvl1pPr>
              <a:defRPr/>
            </a:lvl1pPr>
          </a:lstStyle>
          <a:p>
            <a:endParaRPr lang="cs-CZ"/>
          </a:p>
        </p:txBody>
      </p:sp>
      <p:sp>
        <p:nvSpPr>
          <p:cNvPr id="7173" name="Rectangle 5"/>
          <p:cNvSpPr>
            <a:spLocks noGrp="1" noChangeArrowheads="1"/>
          </p:cNvSpPr>
          <p:nvPr>
            <p:ph type="ftr" sz="quarter" idx="3"/>
          </p:nvPr>
        </p:nvSpPr>
        <p:spPr/>
        <p:txBody>
          <a:bodyPr/>
          <a:lstStyle>
            <a:lvl1pPr>
              <a:defRPr/>
            </a:lvl1pPr>
          </a:lstStyle>
          <a:p>
            <a:endParaRPr lang="cs-CZ"/>
          </a:p>
        </p:txBody>
      </p:sp>
      <p:sp>
        <p:nvSpPr>
          <p:cNvPr id="7174" name="Rectangle 6"/>
          <p:cNvSpPr>
            <a:spLocks noGrp="1" noChangeArrowheads="1"/>
          </p:cNvSpPr>
          <p:nvPr>
            <p:ph type="sldNum" sz="quarter" idx="4"/>
          </p:nvPr>
        </p:nvSpPr>
        <p:spPr/>
        <p:txBody>
          <a:bodyPr/>
          <a:lstStyle>
            <a:lvl1pPr>
              <a:defRPr/>
            </a:lvl1pPr>
          </a:lstStyle>
          <a:p>
            <a:fld id="{9D397677-FA7B-4A32-94AD-B128BF2B0236}" type="slidenum">
              <a:rPr lang="cs-CZ"/>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lvl1pPr>
              <a:defRPr/>
            </a:lvl1pPr>
          </a:lstStyle>
          <a:p>
            <a:endParaRPr lang="cs-CZ"/>
          </a:p>
        </p:txBody>
      </p:sp>
      <p:sp>
        <p:nvSpPr>
          <p:cNvPr id="5" name="Footer Placeholder 4"/>
          <p:cNvSpPr>
            <a:spLocks noGrp="1"/>
          </p:cNvSpPr>
          <p:nvPr>
            <p:ph type="ftr" sz="quarter" idx="11"/>
          </p:nvPr>
        </p:nvSpPr>
        <p:spPr/>
        <p:txBody>
          <a:bodyPr/>
          <a:lstStyle>
            <a:lvl1pPr>
              <a:defRPr/>
            </a:lvl1pPr>
          </a:lstStyle>
          <a:p>
            <a:endParaRPr lang="cs-CZ"/>
          </a:p>
        </p:txBody>
      </p:sp>
      <p:sp>
        <p:nvSpPr>
          <p:cNvPr id="6" name="Slide Number Placeholder 5"/>
          <p:cNvSpPr>
            <a:spLocks noGrp="1"/>
          </p:cNvSpPr>
          <p:nvPr>
            <p:ph type="sldNum" sz="quarter" idx="12"/>
          </p:nvPr>
        </p:nvSpPr>
        <p:spPr/>
        <p:txBody>
          <a:bodyPr/>
          <a:lstStyle>
            <a:lvl1pPr>
              <a:defRPr/>
            </a:lvl1pPr>
          </a:lstStyle>
          <a:p>
            <a:fld id="{A6C91D20-1B1A-4274-855B-FD87996F005A}" type="slidenum">
              <a:rPr lang="cs-CZ"/>
              <a:pPr/>
              <a:t>‹#›</a:t>
            </a:fld>
            <a:endParaRPr lang="cs-CZ"/>
          </a:p>
        </p:txBody>
      </p:sp>
    </p:spTree>
    <p:extLst>
      <p:ext uri="{BB962C8B-B14F-4D97-AF65-F5344CB8AC3E}">
        <p14:creationId xmlns:p14="http://schemas.microsoft.com/office/powerpoint/2010/main" val="812138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0"/>
            <a:ext cx="2000250" cy="6400800"/>
          </a:xfrm>
        </p:spPr>
        <p:txBody>
          <a:bodyPr vert="eaVert"/>
          <a:lstStyle/>
          <a:p>
            <a:r>
              <a:rPr lang="cs-CZ"/>
              <a:t>Kliknutím lze upravit styl.</a:t>
            </a:r>
            <a:endParaRPr lang="en-US"/>
          </a:p>
        </p:txBody>
      </p:sp>
      <p:sp>
        <p:nvSpPr>
          <p:cNvPr id="3" name="Vertical Text Placeholder 2"/>
          <p:cNvSpPr>
            <a:spLocks noGrp="1"/>
          </p:cNvSpPr>
          <p:nvPr>
            <p:ph type="body" orient="vert" idx="1"/>
          </p:nvPr>
        </p:nvSpPr>
        <p:spPr>
          <a:xfrm>
            <a:off x="914400" y="0"/>
            <a:ext cx="5848350" cy="6400800"/>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lvl1pPr>
              <a:defRPr/>
            </a:lvl1pPr>
          </a:lstStyle>
          <a:p>
            <a:endParaRPr lang="cs-CZ"/>
          </a:p>
        </p:txBody>
      </p:sp>
      <p:sp>
        <p:nvSpPr>
          <p:cNvPr id="5" name="Footer Placeholder 4"/>
          <p:cNvSpPr>
            <a:spLocks noGrp="1"/>
          </p:cNvSpPr>
          <p:nvPr>
            <p:ph type="ftr" sz="quarter" idx="11"/>
          </p:nvPr>
        </p:nvSpPr>
        <p:spPr/>
        <p:txBody>
          <a:bodyPr/>
          <a:lstStyle>
            <a:lvl1pPr>
              <a:defRPr/>
            </a:lvl1pPr>
          </a:lstStyle>
          <a:p>
            <a:endParaRPr lang="cs-CZ"/>
          </a:p>
        </p:txBody>
      </p:sp>
      <p:sp>
        <p:nvSpPr>
          <p:cNvPr id="6" name="Slide Number Placeholder 5"/>
          <p:cNvSpPr>
            <a:spLocks noGrp="1"/>
          </p:cNvSpPr>
          <p:nvPr>
            <p:ph type="sldNum" sz="quarter" idx="12"/>
          </p:nvPr>
        </p:nvSpPr>
        <p:spPr/>
        <p:txBody>
          <a:bodyPr/>
          <a:lstStyle>
            <a:lvl1pPr>
              <a:defRPr/>
            </a:lvl1pPr>
          </a:lstStyle>
          <a:p>
            <a:fld id="{5B0C7075-D173-498C-A96B-F796054BD6E2}" type="slidenum">
              <a:rPr lang="cs-CZ"/>
              <a:pPr/>
              <a:t>‹#›</a:t>
            </a:fld>
            <a:endParaRPr lang="cs-CZ"/>
          </a:p>
        </p:txBody>
      </p:sp>
    </p:spTree>
    <p:extLst>
      <p:ext uri="{BB962C8B-B14F-4D97-AF65-F5344CB8AC3E}">
        <p14:creationId xmlns:p14="http://schemas.microsoft.com/office/powerpoint/2010/main" val="73707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cs-CZ"/>
              <a:t>Kliknutím lze upravit styl.</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356BC1D2-4882-4C10-920E-E26B54BCD7CB}" type="datetimeFigureOut">
              <a:rPr lang="cs-CZ" smtClean="0"/>
              <a:t>13.05.2024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AFA078F-B161-44C7-9BEB-FAD77CC12D33}" type="slidenum">
              <a:rPr lang="cs-CZ" smtClean="0"/>
              <a:t>‹#›</a:t>
            </a:fld>
            <a:endParaRPr lang="cs-CZ"/>
          </a:p>
        </p:txBody>
      </p:sp>
    </p:spTree>
    <p:extLst>
      <p:ext uri="{BB962C8B-B14F-4D97-AF65-F5344CB8AC3E}">
        <p14:creationId xmlns:p14="http://schemas.microsoft.com/office/powerpoint/2010/main" val="2905097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356BC1D2-4882-4C10-920E-E26B54BCD7CB}" type="datetimeFigureOut">
              <a:rPr lang="cs-CZ" smtClean="0"/>
              <a:t>13.05.2024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AFA078F-B161-44C7-9BEB-FAD77CC12D33}" type="slidenum">
              <a:rPr lang="cs-CZ" smtClean="0"/>
              <a:t>‹#›</a:t>
            </a:fld>
            <a:endParaRPr lang="cs-CZ"/>
          </a:p>
        </p:txBody>
      </p:sp>
    </p:spTree>
    <p:extLst>
      <p:ext uri="{BB962C8B-B14F-4D97-AF65-F5344CB8AC3E}">
        <p14:creationId xmlns:p14="http://schemas.microsoft.com/office/powerpoint/2010/main" val="2690249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3000" b="0" cap="none"/>
            </a:lvl1pPr>
          </a:lstStyle>
          <a:p>
            <a:r>
              <a:rPr lang="cs-CZ"/>
              <a:t>Kliknutím lze upravit styl.</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356BC1D2-4882-4C10-920E-E26B54BCD7CB}" type="datetimeFigureOut">
              <a:rPr lang="cs-CZ" smtClean="0"/>
              <a:t>13.05.2024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AFA078F-B161-44C7-9BEB-FAD77CC12D33}" type="slidenum">
              <a:rPr lang="cs-CZ" smtClean="0"/>
              <a:t>‹#›</a:t>
            </a:fld>
            <a:endParaRPr lang="cs-CZ"/>
          </a:p>
        </p:txBody>
      </p:sp>
    </p:spTree>
    <p:extLst>
      <p:ext uri="{BB962C8B-B14F-4D97-AF65-F5344CB8AC3E}">
        <p14:creationId xmlns:p14="http://schemas.microsoft.com/office/powerpoint/2010/main" val="1505804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356BC1D2-4882-4C10-920E-E26B54BCD7CB}" type="datetimeFigureOut">
              <a:rPr lang="cs-CZ" smtClean="0"/>
              <a:t>13.05.2024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AFA078F-B161-44C7-9BEB-FAD77CC12D33}" type="slidenum">
              <a:rPr lang="cs-CZ" smtClean="0"/>
              <a:t>‹#›</a:t>
            </a:fld>
            <a:endParaRPr lang="cs-CZ"/>
          </a:p>
        </p:txBody>
      </p:sp>
    </p:spTree>
    <p:extLst>
      <p:ext uri="{BB962C8B-B14F-4D97-AF65-F5344CB8AC3E}">
        <p14:creationId xmlns:p14="http://schemas.microsoft.com/office/powerpoint/2010/main" val="206528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a:t>Po kliknutí můžete upravovat styly textu v předloze.</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a:t>Po kliknutí můžete upravovat styly textu v předloze.</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356BC1D2-4882-4C10-920E-E26B54BCD7CB}" type="datetimeFigureOut">
              <a:rPr lang="cs-CZ" smtClean="0"/>
              <a:t>13.05.2024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1AFA078F-B161-44C7-9BEB-FAD77CC12D33}" type="slidenum">
              <a:rPr lang="cs-CZ" smtClean="0"/>
              <a:t>‹#›</a:t>
            </a:fld>
            <a:endParaRPr lang="cs-CZ"/>
          </a:p>
        </p:txBody>
      </p:sp>
    </p:spTree>
    <p:extLst>
      <p:ext uri="{BB962C8B-B14F-4D97-AF65-F5344CB8AC3E}">
        <p14:creationId xmlns:p14="http://schemas.microsoft.com/office/powerpoint/2010/main" val="394837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356BC1D2-4882-4C10-920E-E26B54BCD7CB}" type="datetimeFigureOut">
              <a:rPr lang="cs-CZ" smtClean="0"/>
              <a:t>13.05.2024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1AFA078F-B161-44C7-9BEB-FAD77CC12D33}" type="slidenum">
              <a:rPr lang="cs-CZ" smtClean="0"/>
              <a:t>‹#›</a:t>
            </a:fld>
            <a:endParaRPr lang="cs-CZ"/>
          </a:p>
        </p:txBody>
      </p:sp>
    </p:spTree>
    <p:extLst>
      <p:ext uri="{BB962C8B-B14F-4D97-AF65-F5344CB8AC3E}">
        <p14:creationId xmlns:p14="http://schemas.microsoft.com/office/powerpoint/2010/main" val="3238584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6BC1D2-4882-4C10-920E-E26B54BCD7CB}" type="datetimeFigureOut">
              <a:rPr lang="cs-CZ" smtClean="0"/>
              <a:t>13.05.2024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1AFA078F-B161-44C7-9BEB-FAD77CC12D33}" type="slidenum">
              <a:rPr lang="cs-CZ" smtClean="0"/>
              <a:t>‹#›</a:t>
            </a:fld>
            <a:endParaRPr lang="cs-CZ"/>
          </a:p>
        </p:txBody>
      </p:sp>
    </p:spTree>
    <p:extLst>
      <p:ext uri="{BB962C8B-B14F-4D97-AF65-F5344CB8AC3E}">
        <p14:creationId xmlns:p14="http://schemas.microsoft.com/office/powerpoint/2010/main" val="4177436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1500"/>
            </a:lvl1pPr>
          </a:lstStyle>
          <a:p>
            <a:r>
              <a:rPr lang="cs-CZ"/>
              <a:t>Kliknutím lze upravit styl.</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356BC1D2-4882-4C10-920E-E26B54BCD7CB}" type="datetimeFigureOut">
              <a:rPr lang="cs-CZ" smtClean="0"/>
              <a:t>13.05.2024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AFA078F-B161-44C7-9BEB-FAD77CC12D33}" type="slidenum">
              <a:rPr lang="cs-CZ" smtClean="0"/>
              <a:t>‹#›</a:t>
            </a:fld>
            <a:endParaRPr lang="cs-CZ"/>
          </a:p>
        </p:txBody>
      </p:sp>
    </p:spTree>
    <p:extLst>
      <p:ext uri="{BB962C8B-B14F-4D97-AF65-F5344CB8AC3E}">
        <p14:creationId xmlns:p14="http://schemas.microsoft.com/office/powerpoint/2010/main" val="1529531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lvl1pPr>
              <a:defRPr/>
            </a:lvl1pPr>
          </a:lstStyle>
          <a:p>
            <a:endParaRPr lang="cs-CZ"/>
          </a:p>
        </p:txBody>
      </p:sp>
      <p:sp>
        <p:nvSpPr>
          <p:cNvPr id="5" name="Footer Placeholder 4"/>
          <p:cNvSpPr>
            <a:spLocks noGrp="1"/>
          </p:cNvSpPr>
          <p:nvPr>
            <p:ph type="ftr" sz="quarter" idx="11"/>
          </p:nvPr>
        </p:nvSpPr>
        <p:spPr/>
        <p:txBody>
          <a:bodyPr/>
          <a:lstStyle>
            <a:lvl1pPr>
              <a:defRPr/>
            </a:lvl1pPr>
          </a:lstStyle>
          <a:p>
            <a:endParaRPr lang="cs-CZ"/>
          </a:p>
        </p:txBody>
      </p:sp>
      <p:sp>
        <p:nvSpPr>
          <p:cNvPr id="6" name="Slide Number Placeholder 5"/>
          <p:cNvSpPr>
            <a:spLocks noGrp="1"/>
          </p:cNvSpPr>
          <p:nvPr>
            <p:ph type="sldNum" sz="quarter" idx="12"/>
          </p:nvPr>
        </p:nvSpPr>
        <p:spPr/>
        <p:txBody>
          <a:bodyPr/>
          <a:lstStyle>
            <a:lvl1pPr>
              <a:defRPr/>
            </a:lvl1pPr>
          </a:lstStyle>
          <a:p>
            <a:fld id="{5D645332-424C-4E09-956E-7D82C45E9F77}" type="slidenum">
              <a:rPr lang="cs-CZ"/>
              <a:pPr/>
              <a:t>‹#›</a:t>
            </a:fld>
            <a:endParaRPr lang="cs-CZ"/>
          </a:p>
        </p:txBody>
      </p:sp>
    </p:spTree>
    <p:extLst>
      <p:ext uri="{BB962C8B-B14F-4D97-AF65-F5344CB8AC3E}">
        <p14:creationId xmlns:p14="http://schemas.microsoft.com/office/powerpoint/2010/main" val="455971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1800" b="0"/>
            </a:lvl1pPr>
          </a:lstStyle>
          <a:p>
            <a:r>
              <a:rPr lang="cs-CZ"/>
              <a:t>Kliknutím lze upravit styl.</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cs-CZ"/>
              <a:t>Kliknutím na ikonu přidáte obrázek.</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356BC1D2-4882-4C10-920E-E26B54BCD7CB}" type="datetimeFigureOut">
              <a:rPr lang="cs-CZ" smtClean="0"/>
              <a:t>13.05.2024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AFA078F-B161-44C7-9BEB-FAD77CC12D33}" type="slidenum">
              <a:rPr lang="cs-CZ" smtClean="0"/>
              <a:t>‹#›</a:t>
            </a:fld>
            <a:endParaRPr lang="cs-CZ"/>
          </a:p>
        </p:txBody>
      </p:sp>
    </p:spTree>
    <p:extLst>
      <p:ext uri="{BB962C8B-B14F-4D97-AF65-F5344CB8AC3E}">
        <p14:creationId xmlns:p14="http://schemas.microsoft.com/office/powerpoint/2010/main" val="3455902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cs-CZ"/>
              <a:t>Kliknutím lze upravit styl.</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356BC1D2-4882-4C10-920E-E26B54BCD7CB}" type="datetimeFigureOut">
              <a:rPr lang="cs-CZ" smtClean="0"/>
              <a:t>13.05.2024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AFA078F-B161-44C7-9BEB-FAD77CC12D33}" type="slidenum">
              <a:rPr lang="cs-CZ" smtClean="0"/>
              <a:t>‹#›</a:t>
            </a:fld>
            <a:endParaRPr lang="cs-CZ"/>
          </a:p>
        </p:txBody>
      </p:sp>
    </p:spTree>
    <p:extLst>
      <p:ext uri="{BB962C8B-B14F-4D97-AF65-F5344CB8AC3E}">
        <p14:creationId xmlns:p14="http://schemas.microsoft.com/office/powerpoint/2010/main" val="2784034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cs-CZ"/>
              <a:t>Kliknutím lze upravit styl.</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356BC1D2-4882-4C10-920E-E26B54BCD7CB}" type="datetimeFigureOut">
              <a:rPr lang="cs-CZ" smtClean="0"/>
              <a:t>13.05.2024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AFA078F-B161-44C7-9BEB-FAD77CC12D33}" type="slidenum">
              <a:rPr lang="cs-CZ" smtClean="0"/>
              <a:t>‹#›</a:t>
            </a:fld>
            <a:endParaRPr lang="cs-CZ"/>
          </a:p>
        </p:txBody>
      </p:sp>
      <p:sp>
        <p:nvSpPr>
          <p:cNvPr id="20" name="TextBox 19"/>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60068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3300" b="0" cap="none"/>
            </a:lvl1pPr>
          </a:lstStyle>
          <a:p>
            <a:r>
              <a:rPr lang="cs-CZ"/>
              <a:t>Kliknutím lze upravit styl.</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356BC1D2-4882-4C10-920E-E26B54BCD7CB}" type="datetimeFigureOut">
              <a:rPr lang="cs-CZ" smtClean="0"/>
              <a:t>13.05.2024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AFA078F-B161-44C7-9BEB-FAD77CC12D33}" type="slidenum">
              <a:rPr lang="cs-CZ" smtClean="0"/>
              <a:t>‹#›</a:t>
            </a:fld>
            <a:endParaRPr lang="cs-CZ"/>
          </a:p>
        </p:txBody>
      </p:sp>
    </p:spTree>
    <p:extLst>
      <p:ext uri="{BB962C8B-B14F-4D97-AF65-F5344CB8AC3E}">
        <p14:creationId xmlns:p14="http://schemas.microsoft.com/office/powerpoint/2010/main" val="2659602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cs-CZ"/>
              <a:t>Kliknutím lze upravit styl.</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356BC1D2-4882-4C10-920E-E26B54BCD7CB}" type="datetimeFigureOut">
              <a:rPr lang="cs-CZ" smtClean="0"/>
              <a:t>13.05.2024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AFA078F-B161-44C7-9BEB-FAD77CC12D33}" type="slidenum">
              <a:rPr lang="cs-CZ" smtClean="0"/>
              <a:t>‹#›</a:t>
            </a:fld>
            <a:endParaRPr lang="cs-CZ"/>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746470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3300" b="0" cap="none"/>
            </a:lvl1pPr>
          </a:lstStyle>
          <a:p>
            <a:r>
              <a:rPr lang="cs-CZ"/>
              <a:t>Kliknutím lze upravit styl.</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356BC1D2-4882-4C10-920E-E26B54BCD7CB}" type="datetimeFigureOut">
              <a:rPr lang="cs-CZ" smtClean="0"/>
              <a:t>13.05.2024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AFA078F-B161-44C7-9BEB-FAD77CC12D33}" type="slidenum">
              <a:rPr lang="cs-CZ" smtClean="0"/>
              <a:t>‹#›</a:t>
            </a:fld>
            <a:endParaRPr lang="cs-CZ"/>
          </a:p>
        </p:txBody>
      </p:sp>
    </p:spTree>
    <p:extLst>
      <p:ext uri="{BB962C8B-B14F-4D97-AF65-F5344CB8AC3E}">
        <p14:creationId xmlns:p14="http://schemas.microsoft.com/office/powerpoint/2010/main" val="31071067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356BC1D2-4882-4C10-920E-E26B54BCD7CB}" type="datetimeFigureOut">
              <a:rPr lang="cs-CZ" smtClean="0"/>
              <a:t>13.05.2024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AFA078F-B161-44C7-9BEB-FAD77CC12D33}" type="slidenum">
              <a:rPr lang="cs-CZ" smtClean="0"/>
              <a:t>‹#›</a:t>
            </a:fld>
            <a:endParaRPr lang="cs-CZ"/>
          </a:p>
        </p:txBody>
      </p:sp>
    </p:spTree>
    <p:extLst>
      <p:ext uri="{BB962C8B-B14F-4D97-AF65-F5344CB8AC3E}">
        <p14:creationId xmlns:p14="http://schemas.microsoft.com/office/powerpoint/2010/main" val="27242429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356BC1D2-4882-4C10-920E-E26B54BCD7CB}" type="datetimeFigureOut">
              <a:rPr lang="cs-CZ" smtClean="0"/>
              <a:t>13.05.2024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AFA078F-B161-44C7-9BEB-FAD77CC12D33}" type="slidenum">
              <a:rPr lang="cs-CZ" smtClean="0"/>
              <a:t>‹#›</a:t>
            </a:fld>
            <a:endParaRPr lang="cs-CZ"/>
          </a:p>
        </p:txBody>
      </p:sp>
    </p:spTree>
    <p:extLst>
      <p:ext uri="{BB962C8B-B14F-4D97-AF65-F5344CB8AC3E}">
        <p14:creationId xmlns:p14="http://schemas.microsoft.com/office/powerpoint/2010/main" val="336514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
        <p:nvSpPr>
          <p:cNvPr id="4" name="Date Placeholder 3"/>
          <p:cNvSpPr>
            <a:spLocks noGrp="1"/>
          </p:cNvSpPr>
          <p:nvPr>
            <p:ph type="dt" sz="half" idx="10"/>
          </p:nvPr>
        </p:nvSpPr>
        <p:spPr/>
        <p:txBody>
          <a:bodyPr/>
          <a:lstStyle>
            <a:lvl1pPr>
              <a:defRPr/>
            </a:lvl1pPr>
          </a:lstStyle>
          <a:p>
            <a:endParaRPr lang="cs-CZ"/>
          </a:p>
        </p:txBody>
      </p:sp>
      <p:sp>
        <p:nvSpPr>
          <p:cNvPr id="5" name="Footer Placeholder 4"/>
          <p:cNvSpPr>
            <a:spLocks noGrp="1"/>
          </p:cNvSpPr>
          <p:nvPr>
            <p:ph type="ftr" sz="quarter" idx="11"/>
          </p:nvPr>
        </p:nvSpPr>
        <p:spPr/>
        <p:txBody>
          <a:bodyPr/>
          <a:lstStyle>
            <a:lvl1pPr>
              <a:defRPr/>
            </a:lvl1pPr>
          </a:lstStyle>
          <a:p>
            <a:endParaRPr lang="cs-CZ"/>
          </a:p>
        </p:txBody>
      </p:sp>
      <p:sp>
        <p:nvSpPr>
          <p:cNvPr id="6" name="Slide Number Placeholder 5"/>
          <p:cNvSpPr>
            <a:spLocks noGrp="1"/>
          </p:cNvSpPr>
          <p:nvPr>
            <p:ph type="sldNum" sz="quarter" idx="12"/>
          </p:nvPr>
        </p:nvSpPr>
        <p:spPr/>
        <p:txBody>
          <a:bodyPr/>
          <a:lstStyle>
            <a:lvl1pPr>
              <a:defRPr/>
            </a:lvl1pPr>
          </a:lstStyle>
          <a:p>
            <a:fld id="{9CE02A2D-5ADA-4081-94D0-FB24D200CA28}" type="slidenum">
              <a:rPr lang="cs-CZ"/>
              <a:pPr/>
              <a:t>‹#›</a:t>
            </a:fld>
            <a:endParaRPr lang="cs-CZ"/>
          </a:p>
        </p:txBody>
      </p:sp>
    </p:spTree>
    <p:extLst>
      <p:ext uri="{BB962C8B-B14F-4D97-AF65-F5344CB8AC3E}">
        <p14:creationId xmlns:p14="http://schemas.microsoft.com/office/powerpoint/2010/main" val="1263233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sz="half" idx="1"/>
          </p:nvPr>
        </p:nvSpPr>
        <p:spPr>
          <a:xfrm>
            <a:off x="914400" y="990600"/>
            <a:ext cx="39243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Content Placeholder 3"/>
          <p:cNvSpPr>
            <a:spLocks noGrp="1"/>
          </p:cNvSpPr>
          <p:nvPr>
            <p:ph sz="half" idx="2"/>
          </p:nvPr>
        </p:nvSpPr>
        <p:spPr>
          <a:xfrm>
            <a:off x="4991100" y="990600"/>
            <a:ext cx="39243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Date Placeholder 4"/>
          <p:cNvSpPr>
            <a:spLocks noGrp="1"/>
          </p:cNvSpPr>
          <p:nvPr>
            <p:ph type="dt" sz="half" idx="10"/>
          </p:nvPr>
        </p:nvSpPr>
        <p:spPr/>
        <p:txBody>
          <a:bodyPr/>
          <a:lstStyle>
            <a:lvl1pPr>
              <a:defRPr/>
            </a:lvl1pPr>
          </a:lstStyle>
          <a:p>
            <a:endParaRPr lang="cs-CZ"/>
          </a:p>
        </p:txBody>
      </p:sp>
      <p:sp>
        <p:nvSpPr>
          <p:cNvPr id="6" name="Footer Placeholder 5"/>
          <p:cNvSpPr>
            <a:spLocks noGrp="1"/>
          </p:cNvSpPr>
          <p:nvPr>
            <p:ph type="ftr" sz="quarter" idx="11"/>
          </p:nvPr>
        </p:nvSpPr>
        <p:spPr/>
        <p:txBody>
          <a:bodyPr/>
          <a:lstStyle>
            <a:lvl1pPr>
              <a:defRPr/>
            </a:lvl1pPr>
          </a:lstStyle>
          <a:p>
            <a:endParaRPr lang="cs-CZ"/>
          </a:p>
        </p:txBody>
      </p:sp>
      <p:sp>
        <p:nvSpPr>
          <p:cNvPr id="7" name="Slide Number Placeholder 6"/>
          <p:cNvSpPr>
            <a:spLocks noGrp="1"/>
          </p:cNvSpPr>
          <p:nvPr>
            <p:ph type="sldNum" sz="quarter" idx="12"/>
          </p:nvPr>
        </p:nvSpPr>
        <p:spPr/>
        <p:txBody>
          <a:bodyPr/>
          <a:lstStyle>
            <a:lvl1pPr>
              <a:defRPr/>
            </a:lvl1pPr>
          </a:lstStyle>
          <a:p>
            <a:fld id="{3A89D038-9425-4F7C-B715-4272A288B426}" type="slidenum">
              <a:rPr lang="cs-CZ"/>
              <a:pPr/>
              <a:t>‹#›</a:t>
            </a:fld>
            <a:endParaRPr lang="cs-CZ"/>
          </a:p>
        </p:txBody>
      </p:sp>
    </p:spTree>
    <p:extLst>
      <p:ext uri="{BB962C8B-B14F-4D97-AF65-F5344CB8AC3E}">
        <p14:creationId xmlns:p14="http://schemas.microsoft.com/office/powerpoint/2010/main" val="4020639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cs-CZ"/>
              <a:t>Kliknutím lze upravit styl.</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6"/>
          <p:cNvSpPr>
            <a:spLocks noGrp="1"/>
          </p:cNvSpPr>
          <p:nvPr>
            <p:ph type="dt" sz="half" idx="10"/>
          </p:nvPr>
        </p:nvSpPr>
        <p:spPr/>
        <p:txBody>
          <a:bodyPr/>
          <a:lstStyle>
            <a:lvl1pPr>
              <a:defRPr/>
            </a:lvl1pPr>
          </a:lstStyle>
          <a:p>
            <a:endParaRPr lang="cs-CZ"/>
          </a:p>
        </p:txBody>
      </p:sp>
      <p:sp>
        <p:nvSpPr>
          <p:cNvPr id="8" name="Footer Placeholder 7"/>
          <p:cNvSpPr>
            <a:spLocks noGrp="1"/>
          </p:cNvSpPr>
          <p:nvPr>
            <p:ph type="ftr" sz="quarter" idx="11"/>
          </p:nvPr>
        </p:nvSpPr>
        <p:spPr/>
        <p:txBody>
          <a:bodyPr/>
          <a:lstStyle>
            <a:lvl1pPr>
              <a:defRPr/>
            </a:lvl1pPr>
          </a:lstStyle>
          <a:p>
            <a:endParaRPr lang="cs-CZ"/>
          </a:p>
        </p:txBody>
      </p:sp>
      <p:sp>
        <p:nvSpPr>
          <p:cNvPr id="9" name="Slide Number Placeholder 8"/>
          <p:cNvSpPr>
            <a:spLocks noGrp="1"/>
          </p:cNvSpPr>
          <p:nvPr>
            <p:ph type="sldNum" sz="quarter" idx="12"/>
          </p:nvPr>
        </p:nvSpPr>
        <p:spPr/>
        <p:txBody>
          <a:bodyPr/>
          <a:lstStyle>
            <a:lvl1pPr>
              <a:defRPr/>
            </a:lvl1pPr>
          </a:lstStyle>
          <a:p>
            <a:fld id="{D674C701-20DC-41C6-A955-E550D3AD1D91}" type="slidenum">
              <a:rPr lang="cs-CZ"/>
              <a:pPr/>
              <a:t>‹#›</a:t>
            </a:fld>
            <a:endParaRPr lang="cs-CZ"/>
          </a:p>
        </p:txBody>
      </p:sp>
    </p:spTree>
    <p:extLst>
      <p:ext uri="{BB962C8B-B14F-4D97-AF65-F5344CB8AC3E}">
        <p14:creationId xmlns:p14="http://schemas.microsoft.com/office/powerpoint/2010/main" val="675250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Date Placeholder 2"/>
          <p:cNvSpPr>
            <a:spLocks noGrp="1"/>
          </p:cNvSpPr>
          <p:nvPr>
            <p:ph type="dt" sz="half" idx="10"/>
          </p:nvPr>
        </p:nvSpPr>
        <p:spPr/>
        <p:txBody>
          <a:bodyPr/>
          <a:lstStyle>
            <a:lvl1pPr>
              <a:defRPr/>
            </a:lvl1pPr>
          </a:lstStyle>
          <a:p>
            <a:endParaRPr lang="cs-CZ"/>
          </a:p>
        </p:txBody>
      </p:sp>
      <p:sp>
        <p:nvSpPr>
          <p:cNvPr id="4" name="Footer Placeholder 3"/>
          <p:cNvSpPr>
            <a:spLocks noGrp="1"/>
          </p:cNvSpPr>
          <p:nvPr>
            <p:ph type="ftr" sz="quarter" idx="11"/>
          </p:nvPr>
        </p:nvSpPr>
        <p:spPr/>
        <p:txBody>
          <a:bodyPr/>
          <a:lstStyle>
            <a:lvl1pPr>
              <a:defRPr/>
            </a:lvl1pPr>
          </a:lstStyle>
          <a:p>
            <a:endParaRPr lang="cs-CZ"/>
          </a:p>
        </p:txBody>
      </p:sp>
      <p:sp>
        <p:nvSpPr>
          <p:cNvPr id="5" name="Slide Number Placeholder 4"/>
          <p:cNvSpPr>
            <a:spLocks noGrp="1"/>
          </p:cNvSpPr>
          <p:nvPr>
            <p:ph type="sldNum" sz="quarter" idx="12"/>
          </p:nvPr>
        </p:nvSpPr>
        <p:spPr/>
        <p:txBody>
          <a:bodyPr/>
          <a:lstStyle>
            <a:lvl1pPr>
              <a:defRPr/>
            </a:lvl1pPr>
          </a:lstStyle>
          <a:p>
            <a:fld id="{830154BD-AC76-407C-A192-58696103BE3F}" type="slidenum">
              <a:rPr lang="cs-CZ"/>
              <a:pPr/>
              <a:t>‹#›</a:t>
            </a:fld>
            <a:endParaRPr lang="cs-CZ"/>
          </a:p>
        </p:txBody>
      </p:sp>
    </p:spTree>
    <p:extLst>
      <p:ext uri="{BB962C8B-B14F-4D97-AF65-F5344CB8AC3E}">
        <p14:creationId xmlns:p14="http://schemas.microsoft.com/office/powerpoint/2010/main" val="1496620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cs-CZ"/>
          </a:p>
        </p:txBody>
      </p:sp>
      <p:sp>
        <p:nvSpPr>
          <p:cNvPr id="3" name="Footer Placeholder 2"/>
          <p:cNvSpPr>
            <a:spLocks noGrp="1"/>
          </p:cNvSpPr>
          <p:nvPr>
            <p:ph type="ftr" sz="quarter" idx="11"/>
          </p:nvPr>
        </p:nvSpPr>
        <p:spPr/>
        <p:txBody>
          <a:bodyPr/>
          <a:lstStyle>
            <a:lvl1pPr>
              <a:defRPr/>
            </a:lvl1pPr>
          </a:lstStyle>
          <a:p>
            <a:endParaRPr lang="cs-CZ"/>
          </a:p>
        </p:txBody>
      </p:sp>
      <p:sp>
        <p:nvSpPr>
          <p:cNvPr id="4" name="Slide Number Placeholder 3"/>
          <p:cNvSpPr>
            <a:spLocks noGrp="1"/>
          </p:cNvSpPr>
          <p:nvPr>
            <p:ph type="sldNum" sz="quarter" idx="12"/>
          </p:nvPr>
        </p:nvSpPr>
        <p:spPr/>
        <p:txBody>
          <a:bodyPr/>
          <a:lstStyle>
            <a:lvl1pPr>
              <a:defRPr/>
            </a:lvl1pPr>
          </a:lstStyle>
          <a:p>
            <a:fld id="{4181D96A-98A3-4552-91A2-872AC23E0E62}" type="slidenum">
              <a:rPr lang="cs-CZ"/>
              <a:pPr/>
              <a:t>‹#›</a:t>
            </a:fld>
            <a:endParaRPr lang="cs-CZ"/>
          </a:p>
        </p:txBody>
      </p:sp>
    </p:spTree>
    <p:extLst>
      <p:ext uri="{BB962C8B-B14F-4D97-AF65-F5344CB8AC3E}">
        <p14:creationId xmlns:p14="http://schemas.microsoft.com/office/powerpoint/2010/main" val="3811006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lvl1pPr>
              <a:defRPr/>
            </a:lvl1pPr>
          </a:lstStyle>
          <a:p>
            <a:endParaRPr lang="cs-CZ"/>
          </a:p>
        </p:txBody>
      </p:sp>
      <p:sp>
        <p:nvSpPr>
          <p:cNvPr id="6" name="Footer Placeholder 5"/>
          <p:cNvSpPr>
            <a:spLocks noGrp="1"/>
          </p:cNvSpPr>
          <p:nvPr>
            <p:ph type="ftr" sz="quarter" idx="11"/>
          </p:nvPr>
        </p:nvSpPr>
        <p:spPr/>
        <p:txBody>
          <a:bodyPr/>
          <a:lstStyle>
            <a:lvl1pPr>
              <a:defRPr/>
            </a:lvl1pPr>
          </a:lstStyle>
          <a:p>
            <a:endParaRPr lang="cs-CZ"/>
          </a:p>
        </p:txBody>
      </p:sp>
      <p:sp>
        <p:nvSpPr>
          <p:cNvPr id="7" name="Slide Number Placeholder 6"/>
          <p:cNvSpPr>
            <a:spLocks noGrp="1"/>
          </p:cNvSpPr>
          <p:nvPr>
            <p:ph type="sldNum" sz="quarter" idx="12"/>
          </p:nvPr>
        </p:nvSpPr>
        <p:spPr/>
        <p:txBody>
          <a:bodyPr/>
          <a:lstStyle>
            <a:lvl1pPr>
              <a:defRPr/>
            </a:lvl1pPr>
          </a:lstStyle>
          <a:p>
            <a:fld id="{1DE3EC4C-895B-4363-8666-C581066AF618}" type="slidenum">
              <a:rPr lang="cs-CZ"/>
              <a:pPr/>
              <a:t>‹#›</a:t>
            </a:fld>
            <a:endParaRPr lang="cs-CZ"/>
          </a:p>
        </p:txBody>
      </p:sp>
    </p:spTree>
    <p:extLst>
      <p:ext uri="{BB962C8B-B14F-4D97-AF65-F5344CB8AC3E}">
        <p14:creationId xmlns:p14="http://schemas.microsoft.com/office/powerpoint/2010/main" val="4262401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lvl1pPr>
              <a:defRPr/>
            </a:lvl1pPr>
          </a:lstStyle>
          <a:p>
            <a:endParaRPr lang="cs-CZ"/>
          </a:p>
        </p:txBody>
      </p:sp>
      <p:sp>
        <p:nvSpPr>
          <p:cNvPr id="6" name="Footer Placeholder 5"/>
          <p:cNvSpPr>
            <a:spLocks noGrp="1"/>
          </p:cNvSpPr>
          <p:nvPr>
            <p:ph type="ftr" sz="quarter" idx="11"/>
          </p:nvPr>
        </p:nvSpPr>
        <p:spPr/>
        <p:txBody>
          <a:bodyPr/>
          <a:lstStyle>
            <a:lvl1pPr>
              <a:defRPr/>
            </a:lvl1pPr>
          </a:lstStyle>
          <a:p>
            <a:endParaRPr lang="cs-CZ"/>
          </a:p>
        </p:txBody>
      </p:sp>
      <p:sp>
        <p:nvSpPr>
          <p:cNvPr id="7" name="Slide Number Placeholder 6"/>
          <p:cNvSpPr>
            <a:spLocks noGrp="1"/>
          </p:cNvSpPr>
          <p:nvPr>
            <p:ph type="sldNum" sz="quarter" idx="12"/>
          </p:nvPr>
        </p:nvSpPr>
        <p:spPr/>
        <p:txBody>
          <a:bodyPr/>
          <a:lstStyle>
            <a:lvl1pPr>
              <a:defRPr/>
            </a:lvl1pPr>
          </a:lstStyle>
          <a:p>
            <a:fld id="{339899CB-9D69-4CDE-8B1F-931B6BE98FC2}" type="slidenum">
              <a:rPr lang="cs-CZ"/>
              <a:pPr/>
              <a:t>‹#›</a:t>
            </a:fld>
            <a:endParaRPr lang="cs-CZ"/>
          </a:p>
        </p:txBody>
      </p:sp>
    </p:spTree>
    <p:extLst>
      <p:ext uri="{BB962C8B-B14F-4D97-AF65-F5344CB8AC3E}">
        <p14:creationId xmlns:p14="http://schemas.microsoft.com/office/powerpoint/2010/main" val="4008989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0"/>
            <a:ext cx="8001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1027" name="Rectangle 3"/>
          <p:cNvSpPr>
            <a:spLocks noGrp="1" noChangeArrowheads="1"/>
          </p:cNvSpPr>
          <p:nvPr>
            <p:ph type="body" idx="1"/>
          </p:nvPr>
        </p:nvSpPr>
        <p:spPr bwMode="auto">
          <a:xfrm>
            <a:off x="914400" y="990600"/>
            <a:ext cx="80010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0" y="65532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cs-CZ"/>
          </a:p>
        </p:txBody>
      </p:sp>
      <p:sp>
        <p:nvSpPr>
          <p:cNvPr id="1029" name="Rectangle 5"/>
          <p:cNvSpPr>
            <a:spLocks noGrp="1" noChangeArrowheads="1"/>
          </p:cNvSpPr>
          <p:nvPr>
            <p:ph type="ftr" sz="quarter" idx="3"/>
          </p:nvPr>
        </p:nvSpPr>
        <p:spPr bwMode="auto">
          <a:xfrm>
            <a:off x="3124200" y="6553200"/>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cs-CZ"/>
          </a:p>
        </p:txBody>
      </p:sp>
      <p:sp>
        <p:nvSpPr>
          <p:cNvPr id="1030" name="Rectangle 6"/>
          <p:cNvSpPr>
            <a:spLocks noGrp="1" noChangeArrowheads="1"/>
          </p:cNvSpPr>
          <p:nvPr>
            <p:ph type="sldNum" sz="quarter" idx="4"/>
          </p:nvPr>
        </p:nvSpPr>
        <p:spPr bwMode="auto">
          <a:xfrm>
            <a:off x="7239000" y="65532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EF46D2C-C820-4349-B902-2C09140625B0}" type="slidenum">
              <a:rPr lang="cs-CZ"/>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Impact" pitchFamily="34" charset="0"/>
        </a:defRPr>
      </a:lvl2pPr>
      <a:lvl3pPr algn="l" rtl="0" eaLnBrk="1" fontAlgn="base" hangingPunct="1">
        <a:spcBef>
          <a:spcPct val="0"/>
        </a:spcBef>
        <a:spcAft>
          <a:spcPct val="0"/>
        </a:spcAft>
        <a:defRPr sz="4000">
          <a:solidFill>
            <a:schemeClr val="tx2"/>
          </a:solidFill>
          <a:latin typeface="Impact" pitchFamily="34" charset="0"/>
        </a:defRPr>
      </a:lvl3pPr>
      <a:lvl4pPr algn="l" rtl="0" eaLnBrk="1" fontAlgn="base" hangingPunct="1">
        <a:spcBef>
          <a:spcPct val="0"/>
        </a:spcBef>
        <a:spcAft>
          <a:spcPct val="0"/>
        </a:spcAft>
        <a:defRPr sz="4000">
          <a:solidFill>
            <a:schemeClr val="tx2"/>
          </a:solidFill>
          <a:latin typeface="Impact" pitchFamily="34" charset="0"/>
        </a:defRPr>
      </a:lvl4pPr>
      <a:lvl5pPr algn="l" rtl="0" eaLnBrk="1" fontAlgn="base" hangingPunct="1">
        <a:spcBef>
          <a:spcPct val="0"/>
        </a:spcBef>
        <a:spcAft>
          <a:spcPct val="0"/>
        </a:spcAft>
        <a:defRPr sz="4000">
          <a:solidFill>
            <a:schemeClr val="tx2"/>
          </a:solidFill>
          <a:latin typeface="Impact" pitchFamily="34" charset="0"/>
        </a:defRPr>
      </a:lvl5pPr>
      <a:lvl6pPr marL="457200" algn="l" rtl="0" eaLnBrk="1" fontAlgn="base" hangingPunct="1">
        <a:spcBef>
          <a:spcPct val="0"/>
        </a:spcBef>
        <a:spcAft>
          <a:spcPct val="0"/>
        </a:spcAft>
        <a:defRPr sz="4000">
          <a:solidFill>
            <a:schemeClr val="tx2"/>
          </a:solidFill>
          <a:latin typeface="Impact" pitchFamily="34" charset="0"/>
        </a:defRPr>
      </a:lvl6pPr>
      <a:lvl7pPr marL="914400" algn="l" rtl="0" eaLnBrk="1" fontAlgn="base" hangingPunct="1">
        <a:spcBef>
          <a:spcPct val="0"/>
        </a:spcBef>
        <a:spcAft>
          <a:spcPct val="0"/>
        </a:spcAft>
        <a:defRPr sz="4000">
          <a:solidFill>
            <a:schemeClr val="tx2"/>
          </a:solidFill>
          <a:latin typeface="Impact" pitchFamily="34" charset="0"/>
        </a:defRPr>
      </a:lvl7pPr>
      <a:lvl8pPr marL="1371600" algn="l" rtl="0" eaLnBrk="1" fontAlgn="base" hangingPunct="1">
        <a:spcBef>
          <a:spcPct val="0"/>
        </a:spcBef>
        <a:spcAft>
          <a:spcPct val="0"/>
        </a:spcAft>
        <a:defRPr sz="4000">
          <a:solidFill>
            <a:schemeClr val="tx2"/>
          </a:solidFill>
          <a:latin typeface="Impact" pitchFamily="34" charset="0"/>
        </a:defRPr>
      </a:lvl8pPr>
      <a:lvl9pPr marL="1828800" algn="l" rtl="0" eaLnBrk="1" fontAlgn="base" hangingPunct="1">
        <a:spcBef>
          <a:spcPct val="0"/>
        </a:spcBef>
        <a:spcAft>
          <a:spcPct val="0"/>
        </a:spcAft>
        <a:defRPr sz="4000">
          <a:solidFill>
            <a:schemeClr val="tx2"/>
          </a:solidFill>
          <a:latin typeface="Impact" pitchFamily="34" charset="0"/>
        </a:defRPr>
      </a:lvl9pPr>
    </p:titleStyle>
    <p:bodyStyle>
      <a:lvl1pPr marL="342900" indent="-342900" algn="l" rtl="0" eaLnBrk="1" fontAlgn="base" hangingPunct="1">
        <a:spcBef>
          <a:spcPct val="20000"/>
        </a:spcBef>
        <a:spcAft>
          <a:spcPct val="0"/>
        </a:spcAft>
        <a:buChar char="•"/>
        <a:defRPr sz="32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a:solidFill>
            <a:schemeClr val="tx1"/>
          </a:solidFill>
          <a:latin typeface="+mn-lt"/>
        </a:defRPr>
      </a:lvl2pPr>
      <a:lvl3pPr marL="1143000" indent="-228600" algn="l" rtl="0" eaLnBrk="1" fontAlgn="base" hangingPunct="1">
        <a:spcBef>
          <a:spcPct val="20000"/>
        </a:spcBef>
        <a:spcAft>
          <a:spcPct val="0"/>
        </a:spcAft>
        <a:buChar char="•"/>
        <a:defRPr sz="2400" b="1">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356BC1D2-4882-4C10-920E-E26B54BCD7CB}" type="datetimeFigureOut">
              <a:rPr lang="cs-CZ" smtClean="0"/>
              <a:t>13.05.2024</a:t>
            </a:fld>
            <a:endParaRPr lang="cs-CZ"/>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fld id="{1AFA078F-B161-44C7-9BEB-FAD77CC12D33}" type="slidenum">
              <a:rPr lang="cs-CZ" smtClean="0"/>
              <a:t>‹#›</a:t>
            </a:fld>
            <a:endParaRPr lang="cs-CZ"/>
          </a:p>
        </p:txBody>
      </p:sp>
    </p:spTree>
    <p:extLst>
      <p:ext uri="{BB962C8B-B14F-4D97-AF65-F5344CB8AC3E}">
        <p14:creationId xmlns:p14="http://schemas.microsoft.com/office/powerpoint/2010/main" val="11750275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png"/><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2.e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15.emf"/><Relationship Id="rId4" Type="http://schemas.openxmlformats.org/officeDocument/2006/relationships/oleObject" Target="../embeddings/oleObject4.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8.png"/><Relationship Id="rId5" Type="http://schemas.openxmlformats.org/officeDocument/2006/relationships/image" Target="../media/image17.wmf"/><Relationship Id="rId4" Type="http://schemas.openxmlformats.org/officeDocument/2006/relationships/oleObject" Target="../embeddings/oleObject6.bin"/></Relationships>
</file>

<file path=ppt/slides/_rels/slide3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838200" y="548680"/>
            <a:ext cx="6172200" cy="850900"/>
          </a:xfrm>
        </p:spPr>
        <p:txBody>
          <a:bodyPr/>
          <a:lstStyle/>
          <a:p>
            <a:r>
              <a:rPr lang="cs-CZ" b="1" dirty="0">
                <a:solidFill>
                  <a:schemeClr val="tx1"/>
                </a:solidFill>
              </a:rPr>
              <a:t>STATISTIKA</a:t>
            </a:r>
            <a:endParaRPr lang="cs-CZ" dirty="0">
              <a:solidFill>
                <a:schemeClr val="tx1"/>
              </a:solidFill>
            </a:endParaRPr>
          </a:p>
        </p:txBody>
      </p:sp>
      <p:sp>
        <p:nvSpPr>
          <p:cNvPr id="26627" name="Rectangle 3"/>
          <p:cNvSpPr>
            <a:spLocks noGrp="1" noChangeArrowheads="1"/>
          </p:cNvSpPr>
          <p:nvPr>
            <p:ph type="subTitle" idx="1"/>
          </p:nvPr>
        </p:nvSpPr>
        <p:spPr>
          <a:xfrm>
            <a:off x="899592" y="4479776"/>
            <a:ext cx="6248400" cy="533400"/>
          </a:xfrm>
        </p:spPr>
        <p:txBody>
          <a:bodyPr/>
          <a:lstStyle/>
          <a:p>
            <a:r>
              <a:rPr lang="cs-CZ" dirty="0"/>
              <a:t>Martin Sebera, </a:t>
            </a:r>
            <a:r>
              <a:rPr lang="cs-CZ" dirty="0" err="1"/>
              <a:t>FSpS</a:t>
            </a:r>
            <a:r>
              <a:rPr lang="cs-CZ" dirty="0"/>
              <a:t> MU, 12.2.2014</a:t>
            </a:r>
          </a:p>
        </p:txBody>
      </p:sp>
      <p:sp>
        <p:nvSpPr>
          <p:cNvPr id="4" name="Rectangle 2"/>
          <p:cNvSpPr txBox="1">
            <a:spLocks noChangeArrowheads="1"/>
          </p:cNvSpPr>
          <p:nvPr/>
        </p:nvSpPr>
        <p:spPr bwMode="auto">
          <a:xfrm>
            <a:off x="970779" y="1772816"/>
            <a:ext cx="6172200" cy="2376264"/>
          </a:xfrm>
          <a:prstGeom prst="rect">
            <a:avLst/>
          </a:prstGeom>
          <a:solidFill>
            <a:schemeClr val="bg1">
              <a:lumMod val="20000"/>
              <a:lumOff val="80000"/>
            </a:schemeClr>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Impact" pitchFamily="34" charset="0"/>
              </a:defRPr>
            </a:lvl2pPr>
            <a:lvl3pPr algn="l" rtl="0" eaLnBrk="1" fontAlgn="base" hangingPunct="1">
              <a:spcBef>
                <a:spcPct val="0"/>
              </a:spcBef>
              <a:spcAft>
                <a:spcPct val="0"/>
              </a:spcAft>
              <a:defRPr sz="4000">
                <a:solidFill>
                  <a:schemeClr val="tx2"/>
                </a:solidFill>
                <a:latin typeface="Impact" pitchFamily="34" charset="0"/>
              </a:defRPr>
            </a:lvl3pPr>
            <a:lvl4pPr algn="l" rtl="0" eaLnBrk="1" fontAlgn="base" hangingPunct="1">
              <a:spcBef>
                <a:spcPct val="0"/>
              </a:spcBef>
              <a:spcAft>
                <a:spcPct val="0"/>
              </a:spcAft>
              <a:defRPr sz="4000">
                <a:solidFill>
                  <a:schemeClr val="tx2"/>
                </a:solidFill>
                <a:latin typeface="Impact" pitchFamily="34" charset="0"/>
              </a:defRPr>
            </a:lvl4pPr>
            <a:lvl5pPr algn="l" rtl="0" eaLnBrk="1" fontAlgn="base" hangingPunct="1">
              <a:spcBef>
                <a:spcPct val="0"/>
              </a:spcBef>
              <a:spcAft>
                <a:spcPct val="0"/>
              </a:spcAft>
              <a:defRPr sz="4000">
                <a:solidFill>
                  <a:schemeClr val="tx2"/>
                </a:solidFill>
                <a:latin typeface="Impact" pitchFamily="34" charset="0"/>
              </a:defRPr>
            </a:lvl5pPr>
            <a:lvl6pPr marL="457200" algn="l" rtl="0" eaLnBrk="1" fontAlgn="base" hangingPunct="1">
              <a:spcBef>
                <a:spcPct val="0"/>
              </a:spcBef>
              <a:spcAft>
                <a:spcPct val="0"/>
              </a:spcAft>
              <a:defRPr sz="4000">
                <a:solidFill>
                  <a:schemeClr val="tx2"/>
                </a:solidFill>
                <a:latin typeface="Impact" pitchFamily="34" charset="0"/>
              </a:defRPr>
            </a:lvl6pPr>
            <a:lvl7pPr marL="914400" algn="l" rtl="0" eaLnBrk="1" fontAlgn="base" hangingPunct="1">
              <a:spcBef>
                <a:spcPct val="0"/>
              </a:spcBef>
              <a:spcAft>
                <a:spcPct val="0"/>
              </a:spcAft>
              <a:defRPr sz="4000">
                <a:solidFill>
                  <a:schemeClr val="tx2"/>
                </a:solidFill>
                <a:latin typeface="Impact" pitchFamily="34" charset="0"/>
              </a:defRPr>
            </a:lvl7pPr>
            <a:lvl8pPr marL="1371600" algn="l" rtl="0" eaLnBrk="1" fontAlgn="base" hangingPunct="1">
              <a:spcBef>
                <a:spcPct val="0"/>
              </a:spcBef>
              <a:spcAft>
                <a:spcPct val="0"/>
              </a:spcAft>
              <a:defRPr sz="4000">
                <a:solidFill>
                  <a:schemeClr val="tx2"/>
                </a:solidFill>
                <a:latin typeface="Impact" pitchFamily="34" charset="0"/>
              </a:defRPr>
            </a:lvl8pPr>
            <a:lvl9pPr marL="1828800" algn="l" rtl="0" eaLnBrk="1" fontAlgn="base" hangingPunct="1">
              <a:spcBef>
                <a:spcPct val="0"/>
              </a:spcBef>
              <a:spcAft>
                <a:spcPct val="0"/>
              </a:spcAft>
              <a:defRPr sz="4000">
                <a:solidFill>
                  <a:schemeClr val="tx2"/>
                </a:solidFill>
                <a:latin typeface="Impact" pitchFamily="34" charset="0"/>
              </a:defRPr>
            </a:lvl9pPr>
          </a:lstStyle>
          <a:p>
            <a:r>
              <a:rPr lang="cs-CZ" sz="2900" b="1" dirty="0">
                <a:solidFill>
                  <a:srgbClr val="FF0000"/>
                </a:solidFill>
                <a:latin typeface="Calibri" panose="020F0502020204030204" pitchFamily="34" charset="0"/>
              </a:rPr>
              <a:t>Sázíte-li ve Sportce, je to hazard. Sázíte-li se, že vám v kartách přijdou tři postupky po sobě, je to zábava. Vsadíte-li se, že cena plynu stoupne o 10 </a:t>
            </a:r>
            <a:r>
              <a:rPr lang="en-US" sz="2900" b="1" dirty="0">
                <a:solidFill>
                  <a:srgbClr val="FF0000"/>
                </a:solidFill>
                <a:latin typeface="Calibri" panose="020F0502020204030204" pitchFamily="34" charset="0"/>
              </a:rPr>
              <a:t>%</a:t>
            </a:r>
            <a:r>
              <a:rPr lang="cs-CZ" sz="2900" b="1" dirty="0">
                <a:solidFill>
                  <a:srgbClr val="FF0000"/>
                </a:solidFill>
                <a:latin typeface="Calibri" panose="020F0502020204030204" pitchFamily="34" charset="0"/>
              </a:rPr>
              <a:t>, je to podnikání. Vidíte ten rozdíl?</a:t>
            </a:r>
            <a:endParaRPr lang="cs-CZ" sz="2900" b="1" kern="0" dirty="0">
              <a:solidFill>
                <a:srgbClr val="FF0000"/>
              </a:solidFill>
              <a:latin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p:cNvGraphicFramePr>
            <a:graphicFrameLocks noChangeAspect="1"/>
          </p:cNvGraphicFramePr>
          <p:nvPr>
            <p:extLst>
              <p:ext uri="{D42A27DB-BD31-4B8C-83A1-F6EECF244321}">
                <p14:modId xmlns:p14="http://schemas.microsoft.com/office/powerpoint/2010/main" val="3958570988"/>
              </p:ext>
            </p:extLst>
          </p:nvPr>
        </p:nvGraphicFramePr>
        <p:xfrm>
          <a:off x="1043608" y="1341438"/>
          <a:ext cx="7772400" cy="4248150"/>
        </p:xfrm>
        <a:graphic>
          <a:graphicData uri="http://schemas.openxmlformats.org/presentationml/2006/ole">
            <mc:AlternateContent xmlns:mc="http://schemas.openxmlformats.org/markup-compatibility/2006">
              <mc:Choice xmlns:v="urn:schemas-microsoft-com:vml" Requires="v">
                <p:oleObj spid="_x0000_s1032" name="Rastrový obrázek" r:id="rId4" imgW="7811590" imgH="3715269" progId="PBrush">
                  <p:embed/>
                </p:oleObj>
              </mc:Choice>
              <mc:Fallback>
                <p:oleObj name="Rastrový obrázek" r:id="rId4" imgW="7811590" imgH="3715269" progId="PBrush">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1341438"/>
                        <a:ext cx="7772400" cy="4248150"/>
                      </a:xfrm>
                      <a:prstGeom prst="rect">
                        <a:avLst/>
                      </a:prstGeom>
                      <a:noFill/>
                      <a:ln w="38100" cmpd="sng">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708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1"/>
                </a:solidFill>
              </a:rPr>
              <a:t>Základní statistické charakteristiky</a:t>
            </a:r>
          </a:p>
        </p:txBody>
      </p:sp>
      <p:sp>
        <p:nvSpPr>
          <p:cNvPr id="3" name="Zástupný symbol pro obsah 2"/>
          <p:cNvSpPr>
            <a:spLocks noGrp="1"/>
          </p:cNvSpPr>
          <p:nvPr>
            <p:ph idx="1"/>
          </p:nvPr>
        </p:nvSpPr>
        <p:spPr/>
        <p:txBody>
          <a:bodyPr/>
          <a:lstStyle/>
          <a:p>
            <a:r>
              <a:rPr lang="cs-CZ" dirty="0"/>
              <a:t>Míry střední hodnota</a:t>
            </a:r>
          </a:p>
          <a:p>
            <a:pPr lvl="1"/>
            <a:r>
              <a:rPr lang="cs-CZ" dirty="0"/>
              <a:t>Aritmetický a geometrický průměr, modus, medián</a:t>
            </a:r>
          </a:p>
          <a:p>
            <a:r>
              <a:rPr lang="cs-CZ" dirty="0"/>
              <a:t>Míry variability</a:t>
            </a:r>
          </a:p>
          <a:p>
            <a:pPr lvl="1"/>
            <a:r>
              <a:rPr lang="cs-CZ" dirty="0"/>
              <a:t>variační rozpětí, kvantily, rozptyl, směrodatná odchylka, variační koeficient</a:t>
            </a:r>
          </a:p>
          <a:p>
            <a:r>
              <a:rPr lang="cs-CZ" dirty="0"/>
              <a:t>ztrácíme mnoho cenných informací o původních datech</a:t>
            </a:r>
          </a:p>
          <a:p>
            <a:pPr lvl="1"/>
            <a:r>
              <a:rPr lang="cs-CZ" sz="1800" dirty="0"/>
              <a:t>1; 10; 22		průměr 11	SD 10,53 	n = 3</a:t>
            </a:r>
          </a:p>
          <a:p>
            <a:pPr lvl="1"/>
            <a:r>
              <a:rPr lang="cs-CZ" sz="1800" dirty="0"/>
              <a:t>11; 11; 11		průměr 11	SD 0 		n = 3</a:t>
            </a:r>
          </a:p>
          <a:p>
            <a:pPr lvl="1"/>
            <a:endParaRPr lang="cs-CZ" dirty="0"/>
          </a:p>
        </p:txBody>
      </p:sp>
    </p:spTree>
    <p:extLst>
      <p:ext uri="{BB962C8B-B14F-4D97-AF65-F5344CB8AC3E}">
        <p14:creationId xmlns:p14="http://schemas.microsoft.com/office/powerpoint/2010/main" val="2305453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8E2F03D7-87A4-68FD-8766-774C8C694F86}"/>
              </a:ext>
            </a:extLst>
          </p:cNvPr>
          <p:cNvSpPr>
            <a:spLocks noGrp="1"/>
          </p:cNvSpPr>
          <p:nvPr>
            <p:ph type="title"/>
          </p:nvPr>
        </p:nvSpPr>
        <p:spPr>
          <a:xfrm>
            <a:off x="914400" y="0"/>
            <a:ext cx="8001000" cy="914400"/>
          </a:xfrm>
        </p:spPr>
        <p:txBody>
          <a:bodyPr/>
          <a:lstStyle/>
          <a:p>
            <a:r>
              <a:rPr lang="cs-CZ" sz="3500" dirty="0">
                <a:solidFill>
                  <a:schemeClr val="tx1"/>
                </a:solidFill>
              </a:rPr>
              <a:t>Časté chyby při statistických výpočtech</a:t>
            </a:r>
          </a:p>
        </p:txBody>
      </p:sp>
      <p:sp>
        <p:nvSpPr>
          <p:cNvPr id="5" name="Zástupný symbol pro obsah 2">
            <a:extLst>
              <a:ext uri="{FF2B5EF4-FFF2-40B4-BE49-F238E27FC236}">
                <a16:creationId xmlns:a16="http://schemas.microsoft.com/office/drawing/2014/main" id="{3BA02DFC-AFA1-28E2-01F3-00FE2BADF5D7}"/>
              </a:ext>
            </a:extLst>
          </p:cNvPr>
          <p:cNvSpPr>
            <a:spLocks noGrp="1"/>
          </p:cNvSpPr>
          <p:nvPr>
            <p:ph idx="1"/>
          </p:nvPr>
        </p:nvSpPr>
        <p:spPr>
          <a:xfrm>
            <a:off x="914400" y="990600"/>
            <a:ext cx="8001000" cy="5410200"/>
          </a:xfrm>
        </p:spPr>
        <p:txBody>
          <a:bodyPr/>
          <a:lstStyle/>
          <a:p>
            <a:r>
              <a:rPr lang="cs-CZ" sz="2200" b="0" dirty="0"/>
              <a:t>Uvedení </a:t>
            </a:r>
            <a:r>
              <a:rPr lang="cs-CZ" sz="2200" b="0" dirty="0">
                <a:solidFill>
                  <a:srgbClr val="FF0000"/>
                </a:solidFill>
              </a:rPr>
              <a:t>průměru</a:t>
            </a:r>
            <a:r>
              <a:rPr lang="cs-CZ" sz="2200" b="0" dirty="0"/>
              <a:t> bez směrodatné odchylky </a:t>
            </a:r>
            <a:r>
              <a:rPr lang="cs-CZ" sz="2200" b="0" dirty="0">
                <a:solidFill>
                  <a:srgbClr val="FF0000"/>
                </a:solidFill>
              </a:rPr>
              <a:t>SD</a:t>
            </a:r>
            <a:r>
              <a:rPr lang="cs-CZ" sz="2200" b="0" dirty="0"/>
              <a:t> a bez </a:t>
            </a:r>
            <a:r>
              <a:rPr lang="cs-CZ" sz="2200" b="0" dirty="0">
                <a:solidFill>
                  <a:srgbClr val="FF0000"/>
                </a:solidFill>
              </a:rPr>
              <a:t>N</a:t>
            </a:r>
          </a:p>
          <a:p>
            <a:r>
              <a:rPr lang="cs-CZ" sz="2200" b="0" dirty="0"/>
              <a:t>Procenta</a:t>
            </a:r>
          </a:p>
          <a:p>
            <a:pPr lvl="1"/>
            <a:r>
              <a:rPr lang="cs-CZ" sz="1800" b="0" dirty="0"/>
              <a:t>Regulovaná složka stoupla o 200 </a:t>
            </a:r>
            <a:r>
              <a:rPr lang="en-US" sz="1800" b="0" dirty="0"/>
              <a:t>%, </a:t>
            </a:r>
            <a:r>
              <a:rPr lang="en-US" sz="1800" b="0" dirty="0" err="1"/>
              <a:t>silov</a:t>
            </a:r>
            <a:r>
              <a:rPr lang="cs-CZ" sz="1800" b="0" dirty="0"/>
              <a:t>á zlevnila o 20 </a:t>
            </a:r>
            <a:r>
              <a:rPr lang="en-US" sz="1800" b="0" dirty="0"/>
              <a:t>%</a:t>
            </a:r>
            <a:r>
              <a:rPr lang="cs-CZ" sz="1800" b="0" dirty="0"/>
              <a:t>. Jak se změnila celková cena?</a:t>
            </a:r>
          </a:p>
          <a:p>
            <a:pPr lvl="1"/>
            <a:r>
              <a:rPr lang="cs-CZ" sz="1800" b="0" dirty="0" err="1"/>
              <a:t>Regul</a:t>
            </a:r>
            <a:r>
              <a:rPr lang="cs-CZ" sz="1800" b="0" dirty="0"/>
              <a:t>:	  100,- Kč →   300,- Kč	</a:t>
            </a:r>
            <a:r>
              <a:rPr lang="cs-CZ" sz="1800" dirty="0"/>
              <a:t>původní cena 	3100,- Kč</a:t>
            </a:r>
          </a:p>
          <a:p>
            <a:pPr lvl="1"/>
            <a:r>
              <a:rPr lang="cs-CZ" sz="1800" b="0" dirty="0"/>
              <a:t>Silová:	3000,- Kč → 2700,- Kč	</a:t>
            </a:r>
            <a:r>
              <a:rPr lang="cs-CZ" sz="1800" dirty="0"/>
              <a:t>nová cena: 	3000,- Kč</a:t>
            </a:r>
          </a:p>
          <a:p>
            <a:pPr lvl="1"/>
            <a:r>
              <a:rPr lang="cs-CZ" sz="1800" b="0" dirty="0"/>
              <a:t>Nejen procenta, ale i z jakých základů se počítají</a:t>
            </a:r>
          </a:p>
          <a:p>
            <a:r>
              <a:rPr lang="cs-CZ" sz="2200" b="0" i="0" u="none" strike="noStrike" baseline="0" dirty="0">
                <a:solidFill>
                  <a:srgbClr val="000000"/>
                </a:solidFill>
              </a:rPr>
              <a:t>snížení platu o 30 % a jeho následné zvýšení o 30 % </a:t>
            </a:r>
          </a:p>
          <a:p>
            <a:pPr lvl="1"/>
            <a:r>
              <a:rPr lang="cs-CZ" sz="1800" b="0" i="0" u="none" strike="noStrike" baseline="0" dirty="0">
                <a:solidFill>
                  <a:srgbClr val="000000"/>
                </a:solidFill>
              </a:rPr>
              <a:t>při původním platu </a:t>
            </a:r>
            <a:r>
              <a:rPr lang="cs-CZ" sz="1800" b="0" i="0" u="none" strike="noStrike" baseline="0" dirty="0">
                <a:solidFill>
                  <a:srgbClr val="FF0000"/>
                </a:solidFill>
              </a:rPr>
              <a:t>100 Kč </a:t>
            </a:r>
            <a:r>
              <a:rPr lang="cs-CZ" sz="1800" b="0" i="0" u="none" strike="noStrike" baseline="0" dirty="0">
                <a:solidFill>
                  <a:srgbClr val="000000"/>
                </a:solidFill>
              </a:rPr>
              <a:t>je plat po snížení 70 Kč (-30 %), ale po následném zvýšení o 30 % pouze </a:t>
            </a:r>
            <a:r>
              <a:rPr lang="cs-CZ" sz="1800" b="0" i="0" u="none" strike="noStrike" baseline="0" dirty="0">
                <a:solidFill>
                  <a:srgbClr val="FF0000"/>
                </a:solidFill>
              </a:rPr>
              <a:t>91 Kč</a:t>
            </a:r>
            <a:r>
              <a:rPr lang="cs-CZ" sz="1800" b="0" i="0" u="none" strike="noStrike" baseline="0" dirty="0">
                <a:solidFill>
                  <a:srgbClr val="000000"/>
                </a:solidFill>
              </a:rPr>
              <a:t>. </a:t>
            </a:r>
          </a:p>
          <a:p>
            <a:endParaRPr lang="cs-CZ" sz="1800" b="0" i="0" u="none" strike="noStrike" baseline="0" dirty="0">
              <a:solidFill>
                <a:srgbClr val="000000"/>
              </a:solidFill>
            </a:endParaRPr>
          </a:p>
          <a:p>
            <a:endParaRPr lang="cs-CZ" sz="1800" b="0" dirty="0"/>
          </a:p>
        </p:txBody>
      </p:sp>
    </p:spTree>
    <p:extLst>
      <p:ext uri="{BB962C8B-B14F-4D97-AF65-F5344CB8AC3E}">
        <p14:creationId xmlns:p14="http://schemas.microsoft.com/office/powerpoint/2010/main" val="3274228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endParaRPr lang="cs-CZ"/>
          </a:p>
        </p:txBody>
      </p:sp>
      <p:graphicFrame>
        <p:nvGraphicFramePr>
          <p:cNvPr id="5" name="Objekt 4"/>
          <p:cNvGraphicFramePr>
            <a:graphicFrameLocks noChangeAspect="1"/>
          </p:cNvGraphicFramePr>
          <p:nvPr/>
        </p:nvGraphicFramePr>
        <p:xfrm>
          <a:off x="468313" y="1016000"/>
          <a:ext cx="8207375" cy="5554663"/>
        </p:xfrm>
        <a:graphic>
          <a:graphicData uri="http://schemas.openxmlformats.org/presentationml/2006/ole">
            <mc:AlternateContent xmlns:mc="http://schemas.openxmlformats.org/markup-compatibility/2006">
              <mc:Choice xmlns:v="urn:schemas-microsoft-com:vml" Requires="v">
                <p:oleObj spid="_x0000_s2056" name="Rastrový obrázek" r:id="rId4" imgW="6361905" imgH="4304762" progId="PBrush">
                  <p:embed/>
                </p:oleObj>
              </mc:Choice>
              <mc:Fallback>
                <p:oleObj name="Rastrový obrázek" r:id="rId4" imgW="6361905" imgH="4304762" progId="PBrush">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1016000"/>
                        <a:ext cx="8207375" cy="5554663"/>
                      </a:xfrm>
                      <a:prstGeom prst="rect">
                        <a:avLst/>
                      </a:prstGeom>
                      <a:noFill/>
                      <a:ln w="38100"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5429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95155353-3C83-3FCE-7790-205705352B67}"/>
              </a:ext>
            </a:extLst>
          </p:cNvPr>
          <p:cNvSpPr>
            <a:spLocks noGrp="1"/>
          </p:cNvSpPr>
          <p:nvPr>
            <p:ph type="title"/>
          </p:nvPr>
        </p:nvSpPr>
        <p:spPr>
          <a:xfrm>
            <a:off x="914400" y="0"/>
            <a:ext cx="8001000" cy="914400"/>
          </a:xfrm>
        </p:spPr>
        <p:txBody>
          <a:bodyPr/>
          <a:lstStyle/>
          <a:p>
            <a:r>
              <a:rPr lang="cs-CZ" sz="2000" dirty="0">
                <a:solidFill>
                  <a:schemeClr val="tx1"/>
                </a:solidFill>
              </a:rPr>
              <a:t>Testování hypotéz, koncept věcné vs. statistické významnosti</a:t>
            </a:r>
          </a:p>
        </p:txBody>
      </p:sp>
      <p:sp>
        <p:nvSpPr>
          <p:cNvPr id="5" name="Zástupný symbol pro obsah 2">
            <a:extLst>
              <a:ext uri="{FF2B5EF4-FFF2-40B4-BE49-F238E27FC236}">
                <a16:creationId xmlns:a16="http://schemas.microsoft.com/office/drawing/2014/main" id="{52CA7C86-28F7-811A-0B72-411DC07D7676}"/>
              </a:ext>
            </a:extLst>
          </p:cNvPr>
          <p:cNvSpPr>
            <a:spLocks noGrp="1"/>
          </p:cNvSpPr>
          <p:nvPr>
            <p:ph idx="1"/>
          </p:nvPr>
        </p:nvSpPr>
        <p:spPr>
          <a:xfrm>
            <a:off x="914400" y="990600"/>
            <a:ext cx="8001000" cy="5410200"/>
          </a:xfrm>
        </p:spPr>
        <p:txBody>
          <a:bodyPr/>
          <a:lstStyle/>
          <a:p>
            <a:pPr marL="0" indent="0">
              <a:buNone/>
            </a:pPr>
            <a:r>
              <a:rPr lang="cs-CZ" sz="1800" b="0" i="0" u="none" strike="noStrike" baseline="0" dirty="0">
                <a:solidFill>
                  <a:srgbClr val="000000"/>
                </a:solidFill>
                <a:latin typeface="Cambria" panose="02040503050406030204" pitchFamily="18" charset="0"/>
                <a:ea typeface="Cambria" panose="02040503050406030204" pitchFamily="18" charset="0"/>
              </a:rPr>
              <a:t>Postup testování hypotéz → poměrně jasný a jednoduchý. </a:t>
            </a:r>
          </a:p>
          <a:p>
            <a:r>
              <a:rPr lang="cs-CZ" sz="1800" b="0" i="0" u="none" strike="noStrike" baseline="0" dirty="0">
                <a:solidFill>
                  <a:srgbClr val="000000"/>
                </a:solidFill>
                <a:latin typeface="Cambria" panose="02040503050406030204" pitchFamily="18" charset="0"/>
                <a:ea typeface="Cambria" panose="02040503050406030204" pitchFamily="18" charset="0"/>
              </a:rPr>
              <a:t>Vytvoříme hypotézu H</a:t>
            </a:r>
            <a:r>
              <a:rPr lang="cs-CZ" sz="1800" b="0" i="0" u="none" strike="noStrike" baseline="-25000" dirty="0">
                <a:solidFill>
                  <a:srgbClr val="000000"/>
                </a:solidFill>
                <a:latin typeface="Cambria" panose="02040503050406030204" pitchFamily="18" charset="0"/>
                <a:ea typeface="Cambria" panose="02040503050406030204" pitchFamily="18" charset="0"/>
              </a:rPr>
              <a:t>0</a:t>
            </a:r>
            <a:r>
              <a:rPr lang="cs-CZ" sz="1800" b="0" i="0" u="none" strike="noStrike" baseline="0" dirty="0">
                <a:solidFill>
                  <a:srgbClr val="000000"/>
                </a:solidFill>
                <a:latin typeface="Cambria" panose="02040503050406030204" pitchFamily="18" charset="0"/>
                <a:ea typeface="Cambria" panose="02040503050406030204" pitchFamily="18" charset="0"/>
              </a:rPr>
              <a:t>, o které předpokládáme, že platí. Proti ní postavíme alternativu (H</a:t>
            </a:r>
            <a:r>
              <a:rPr lang="cs-CZ" sz="1800" b="0" i="0" u="none" strike="noStrike" baseline="-25000" dirty="0">
                <a:solidFill>
                  <a:srgbClr val="000000"/>
                </a:solidFill>
                <a:latin typeface="Cambria" panose="02040503050406030204" pitchFamily="18" charset="0"/>
                <a:ea typeface="Cambria" panose="02040503050406030204" pitchFamily="18" charset="0"/>
              </a:rPr>
              <a:t>A</a:t>
            </a:r>
            <a:r>
              <a:rPr lang="cs-CZ" sz="1800" b="0" i="0" u="none" strike="noStrike" baseline="0" dirty="0">
                <a:solidFill>
                  <a:srgbClr val="000000"/>
                </a:solidFill>
                <a:latin typeface="Cambria" panose="02040503050406030204" pitchFamily="18" charset="0"/>
                <a:ea typeface="Cambria" panose="02040503050406030204" pitchFamily="18" charset="0"/>
              </a:rPr>
              <a:t>). Sesbíráme data. Najdeme věrohodný aparát, který konstatuje, zda domněnka platí nebo ne → statistický test.</a:t>
            </a:r>
          </a:p>
          <a:p>
            <a:r>
              <a:rPr lang="cs-CZ" sz="18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chyba 1. druhu</a:t>
            </a:r>
            <a:r>
              <a:rPr lang="cs-CZ" sz="1800" dirty="0">
                <a:effectLst/>
                <a:latin typeface="Calibri" panose="020F0502020204030204" pitchFamily="34" charset="0"/>
                <a:ea typeface="Times New Roman" panose="02020603050405020304" pitchFamily="18" charset="0"/>
                <a:cs typeface="Calibri" panose="020F0502020204030204" pitchFamily="34" charset="0"/>
              </a:rPr>
              <a:t> </a:t>
            </a:r>
            <a:r>
              <a:rPr lang="cs-CZ" sz="1800" b="0" dirty="0">
                <a:effectLst/>
                <a:latin typeface="Calibri" panose="020F0502020204030204" pitchFamily="34" charset="0"/>
                <a:ea typeface="Times New Roman" panose="02020603050405020304" pitchFamily="18" charset="0"/>
                <a:cs typeface="Calibri" panose="020F0502020204030204" pitchFamily="34" charset="0"/>
              </a:rPr>
              <a:t>se značí</a:t>
            </a:r>
            <a:r>
              <a:rPr lang="cs-CZ" sz="1800" dirty="0">
                <a:effectLst/>
                <a:latin typeface="Cambria" panose="02040503050406030204" pitchFamily="18" charset="0"/>
                <a:ea typeface="Cambria" panose="02040503050406030204" pitchFamily="18" charset="0"/>
                <a:cs typeface="Calibri" panose="020F0502020204030204" pitchFamily="34" charset="0"/>
              </a:rPr>
              <a:t> </a:t>
            </a:r>
            <a:r>
              <a:rPr lang="cs-CZ" sz="1800" dirty="0">
                <a:solidFill>
                  <a:srgbClr val="0070C0"/>
                </a:solidFill>
                <a:effectLst/>
                <a:latin typeface="Symbol" panose="05050102010706020507" pitchFamily="18" charset="2"/>
                <a:ea typeface="Times New Roman" panose="02020603050405020304" pitchFamily="18" charset="0"/>
                <a:cs typeface="Calibri" panose="020F0502020204030204" pitchFamily="34" charset="0"/>
              </a:rPr>
              <a:t>a</a:t>
            </a:r>
            <a:r>
              <a:rPr lang="cs-CZ" sz="1800" b="0" dirty="0">
                <a:effectLst/>
                <a:latin typeface="Calibri" panose="020F0502020204030204" pitchFamily="34" charset="0"/>
                <a:ea typeface="Times New Roman" panose="02020603050405020304" pitchFamily="18" charset="0"/>
                <a:cs typeface="Calibri" panose="020F0502020204030204" pitchFamily="34" charset="0"/>
              </a:rPr>
              <a:t> </a:t>
            </a:r>
            <a:r>
              <a:rPr lang="cs-CZ" sz="1800" b="0" dirty="0" err="1">
                <a:effectLst/>
                <a:latin typeface="Calibri" panose="020F0502020204030204" pitchFamily="34" charset="0"/>
                <a:ea typeface="Times New Roman" panose="02020603050405020304" pitchFamily="18" charset="0"/>
                <a:cs typeface="Calibri" panose="020F0502020204030204" pitchFamily="34" charset="0"/>
              </a:rPr>
              <a:t>a</a:t>
            </a:r>
            <a:r>
              <a:rPr lang="cs-CZ" sz="1800" b="0" dirty="0">
                <a:effectLst/>
                <a:latin typeface="Calibri" panose="020F0502020204030204" pitchFamily="34" charset="0"/>
                <a:ea typeface="Times New Roman" panose="02020603050405020304" pitchFamily="18" charset="0"/>
                <a:cs typeface="Calibri" panose="020F0502020204030204" pitchFamily="34" charset="0"/>
              </a:rPr>
              <a:t> nazývá se </a:t>
            </a:r>
            <a:r>
              <a:rPr lang="cs-CZ" sz="1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hladina významnosti</a:t>
            </a:r>
            <a:r>
              <a:rPr lang="cs-CZ" sz="1800" dirty="0">
                <a:effectLst/>
                <a:latin typeface="Calibri" panose="020F0502020204030204" pitchFamily="34" charset="0"/>
                <a:ea typeface="Times New Roman" panose="02020603050405020304" pitchFamily="18" charset="0"/>
                <a:cs typeface="Calibri" panose="020F0502020204030204" pitchFamily="34" charset="0"/>
              </a:rPr>
              <a:t>. </a:t>
            </a:r>
            <a:r>
              <a:rPr lang="cs-CZ" sz="1800" b="0" dirty="0">
                <a:effectLst/>
                <a:latin typeface="Calibri" panose="020F0502020204030204" pitchFamily="34" charset="0"/>
                <a:ea typeface="Times New Roman" panose="02020603050405020304" pitchFamily="18" charset="0"/>
                <a:cs typeface="Calibri" panose="020F0502020204030204" pitchFamily="34" charset="0"/>
              </a:rPr>
              <a:t>Výraz </a:t>
            </a:r>
            <a:r>
              <a:rPr lang="cs-CZ" sz="18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1 - </a:t>
            </a:r>
            <a:r>
              <a:rPr lang="cs-CZ" sz="1800" dirty="0">
                <a:solidFill>
                  <a:srgbClr val="FF0000"/>
                </a:solidFill>
                <a:effectLst/>
                <a:latin typeface="Symbol" panose="05050102010706020507" pitchFamily="18" charset="2"/>
                <a:ea typeface="Times New Roman" panose="02020603050405020304" pitchFamily="18" charset="0"/>
                <a:cs typeface="Calibri" panose="020F0502020204030204" pitchFamily="34" charset="0"/>
              </a:rPr>
              <a:t>a</a:t>
            </a:r>
            <a:r>
              <a:rPr lang="cs-CZ" sz="1800" dirty="0">
                <a:effectLst/>
                <a:latin typeface="Symbol" panose="05050102010706020507" pitchFamily="18" charset="2"/>
                <a:ea typeface="Times New Roman" panose="02020603050405020304" pitchFamily="18" charset="0"/>
                <a:cs typeface="Calibri" panose="020F0502020204030204" pitchFamily="34" charset="0"/>
              </a:rPr>
              <a:t> </a:t>
            </a:r>
            <a:r>
              <a:rPr lang="cs-CZ" sz="1800" b="0" dirty="0">
                <a:effectLst/>
                <a:latin typeface="Calibri" panose="020F0502020204030204" pitchFamily="34" charset="0"/>
                <a:ea typeface="Times New Roman" panose="02020603050405020304" pitchFamily="18" charset="0"/>
                <a:cs typeface="Calibri" panose="020F0502020204030204" pitchFamily="34" charset="0"/>
              </a:rPr>
              <a:t>se nazývá </a:t>
            </a:r>
            <a:r>
              <a:rPr lang="cs-CZ" sz="1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spolehlivost</a:t>
            </a:r>
            <a:endParaRPr lang="cs-CZ" sz="1800" b="1" dirty="0">
              <a:solidFill>
                <a:srgbClr val="FF0000"/>
              </a:solidFill>
              <a:latin typeface="Calibri" panose="020F0502020204030204" pitchFamily="34" charset="0"/>
              <a:ea typeface="Times New Roman" panose="02020603050405020304" pitchFamily="18" charset="0"/>
              <a:cs typeface="Calibri" panose="020F0502020204030204" pitchFamily="34" charset="0"/>
            </a:endParaRPr>
          </a:p>
          <a:p>
            <a:r>
              <a:rPr lang="cs-CZ" sz="1800"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chyba 2. druhu </a:t>
            </a:r>
            <a:r>
              <a:rPr lang="cs-CZ" sz="1800" b="0" dirty="0">
                <a:effectLst/>
                <a:latin typeface="Calibri" panose="020F0502020204030204" pitchFamily="34" charset="0"/>
                <a:ea typeface="Times New Roman" panose="02020603050405020304" pitchFamily="18" charset="0"/>
                <a:cs typeface="Calibri" panose="020F0502020204030204" pitchFamily="34" charset="0"/>
              </a:rPr>
              <a:t>se značí </a:t>
            </a:r>
            <a:r>
              <a:rPr lang="cs-CZ" sz="1800" dirty="0">
                <a:solidFill>
                  <a:srgbClr val="00B050"/>
                </a:solidFill>
                <a:effectLst/>
                <a:latin typeface="Symbol" panose="05050102010706020507" pitchFamily="18" charset="2"/>
                <a:ea typeface="Times New Roman" panose="02020603050405020304" pitchFamily="18" charset="0"/>
                <a:cs typeface="Calibri" panose="020F0502020204030204" pitchFamily="34" charset="0"/>
              </a:rPr>
              <a:t>b</a:t>
            </a:r>
            <a:r>
              <a:rPr lang="cs-CZ" sz="1800" dirty="0">
                <a:effectLst/>
                <a:latin typeface="Symbol" panose="05050102010706020507" pitchFamily="18" charset="2"/>
                <a:ea typeface="Times New Roman" panose="02020603050405020304" pitchFamily="18" charset="0"/>
                <a:cs typeface="Calibri" panose="020F0502020204030204" pitchFamily="34" charset="0"/>
              </a:rPr>
              <a:t>. </a:t>
            </a:r>
            <a:r>
              <a:rPr lang="cs-CZ" sz="1800" b="0" dirty="0">
                <a:effectLst/>
                <a:latin typeface="Calibri" panose="020F0502020204030204" pitchFamily="34" charset="0"/>
                <a:ea typeface="Times New Roman" panose="02020603050405020304" pitchFamily="18" charset="0"/>
                <a:cs typeface="Calibri" panose="020F0502020204030204" pitchFamily="34" charset="0"/>
              </a:rPr>
              <a:t>Výraz </a:t>
            </a:r>
            <a:r>
              <a:rPr lang="cs-CZ" sz="1800"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1 -</a:t>
            </a:r>
            <a:r>
              <a:rPr lang="cs-CZ" sz="1800" dirty="0">
                <a:solidFill>
                  <a:srgbClr val="7030A0"/>
                </a:solidFill>
                <a:effectLst/>
                <a:latin typeface="Symbol" panose="05050102010706020507" pitchFamily="18" charset="2"/>
                <a:ea typeface="Times New Roman" panose="02020603050405020304" pitchFamily="18" charset="0"/>
                <a:cs typeface="Calibri" panose="020F0502020204030204" pitchFamily="34" charset="0"/>
              </a:rPr>
              <a:t> b</a:t>
            </a:r>
            <a:r>
              <a:rPr lang="cs-CZ" sz="1800" dirty="0">
                <a:effectLst/>
                <a:latin typeface="Calibri" panose="020F0502020204030204" pitchFamily="34" charset="0"/>
                <a:ea typeface="Times New Roman" panose="02020603050405020304" pitchFamily="18" charset="0"/>
                <a:cs typeface="Calibri" panose="020F0502020204030204" pitchFamily="34" charset="0"/>
              </a:rPr>
              <a:t> </a:t>
            </a:r>
            <a:r>
              <a:rPr lang="cs-CZ" sz="1800" b="0" dirty="0">
                <a:effectLst/>
                <a:latin typeface="Calibri" panose="020F0502020204030204" pitchFamily="34" charset="0"/>
                <a:ea typeface="Times New Roman" panose="02020603050405020304" pitchFamily="18" charset="0"/>
                <a:cs typeface="Calibri" panose="020F0502020204030204" pitchFamily="34" charset="0"/>
              </a:rPr>
              <a:t>se nazývá </a:t>
            </a:r>
            <a:r>
              <a:rPr lang="cs-CZ" sz="1800"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síla testu</a:t>
            </a:r>
            <a:endParaRPr lang="cs-CZ" sz="1800" dirty="0">
              <a:solidFill>
                <a:srgbClr val="7030A0"/>
              </a:solidFill>
              <a:latin typeface="Calibri" panose="020F0502020204030204" pitchFamily="34" charset="0"/>
              <a:ea typeface="Times New Roman" panose="02020603050405020304" pitchFamily="18" charset="0"/>
              <a:cs typeface="Times New Roman" panose="02020603050405020304" pitchFamily="18" charset="0"/>
            </a:endParaRPr>
          </a:p>
          <a:p>
            <a:r>
              <a:rPr lang="cs-CZ" sz="1800" b="0" i="0" u="none" strike="noStrike" baseline="0" dirty="0">
                <a:solidFill>
                  <a:srgbClr val="000000"/>
                </a:solidFill>
                <a:latin typeface="Cambria" panose="02040503050406030204" pitchFamily="18" charset="0"/>
                <a:ea typeface="Cambria" panose="02040503050406030204" pitchFamily="18" charset="0"/>
              </a:rPr>
              <a:t>Obvyklé hodnoty spolehlivost: 0,95 nebo 0,99; </a:t>
            </a:r>
          </a:p>
          <a:p>
            <a:r>
              <a:rPr lang="cs-CZ" sz="1800" b="0" i="0" u="none" strike="noStrike" baseline="0" dirty="0">
                <a:solidFill>
                  <a:srgbClr val="000000"/>
                </a:solidFill>
                <a:latin typeface="Cambria" panose="02040503050406030204" pitchFamily="18" charset="0"/>
                <a:ea typeface="Cambria" panose="02040503050406030204" pitchFamily="18" charset="0"/>
              </a:rPr>
              <a:t>síla testu např. 0,8 → volíme např. hladinu významnosti </a:t>
            </a:r>
            <a:r>
              <a:rPr lang="cs-CZ" sz="1800" b="0" i="0" u="none" strike="noStrike" baseline="0" dirty="0">
                <a:solidFill>
                  <a:srgbClr val="000000"/>
                </a:solidFill>
                <a:latin typeface="Symbol" panose="05050102010706020507" pitchFamily="18" charset="2"/>
                <a:ea typeface="Cambria" panose="02040503050406030204" pitchFamily="18" charset="0"/>
              </a:rPr>
              <a:t>a =</a:t>
            </a:r>
            <a:r>
              <a:rPr lang="cs-CZ" sz="1800" b="0" i="0" u="none" strike="noStrike" baseline="0" dirty="0">
                <a:solidFill>
                  <a:srgbClr val="000000"/>
                </a:solidFill>
                <a:latin typeface="Cambria" panose="02040503050406030204" pitchFamily="18" charset="0"/>
                <a:ea typeface="Cambria" panose="02040503050406030204" pitchFamily="18" charset="0"/>
              </a:rPr>
              <a:t> 0,05 nebo 0,01.</a:t>
            </a:r>
          </a:p>
        </p:txBody>
      </p:sp>
      <p:graphicFrame>
        <p:nvGraphicFramePr>
          <p:cNvPr id="8" name="Tabulka 7">
            <a:extLst>
              <a:ext uri="{FF2B5EF4-FFF2-40B4-BE49-F238E27FC236}">
                <a16:creationId xmlns:a16="http://schemas.microsoft.com/office/drawing/2014/main" id="{566960F9-5203-9D38-65D1-9686C9C79B61}"/>
              </a:ext>
            </a:extLst>
          </p:cNvPr>
          <p:cNvGraphicFramePr>
            <a:graphicFrameLocks noGrp="1"/>
          </p:cNvGraphicFramePr>
          <p:nvPr>
            <p:extLst>
              <p:ext uri="{D42A27DB-BD31-4B8C-83A1-F6EECF244321}">
                <p14:modId xmlns:p14="http://schemas.microsoft.com/office/powerpoint/2010/main" val="247268511"/>
              </p:ext>
            </p:extLst>
          </p:nvPr>
        </p:nvGraphicFramePr>
        <p:xfrm>
          <a:off x="934399" y="3789040"/>
          <a:ext cx="7906072" cy="2534668"/>
        </p:xfrm>
        <a:graphic>
          <a:graphicData uri="http://schemas.openxmlformats.org/drawingml/2006/table">
            <a:tbl>
              <a:tblPr firstRow="1" firstCol="1" bandRow="1">
                <a:tableStyleId>{5C22544A-7EE6-4342-B048-85BDC9FD1C3A}</a:tableStyleId>
              </a:tblPr>
              <a:tblGrid>
                <a:gridCol w="1976518">
                  <a:extLst>
                    <a:ext uri="{9D8B030D-6E8A-4147-A177-3AD203B41FA5}">
                      <a16:colId xmlns:a16="http://schemas.microsoft.com/office/drawing/2014/main" val="2096009324"/>
                    </a:ext>
                  </a:extLst>
                </a:gridCol>
                <a:gridCol w="1976518">
                  <a:extLst>
                    <a:ext uri="{9D8B030D-6E8A-4147-A177-3AD203B41FA5}">
                      <a16:colId xmlns:a16="http://schemas.microsoft.com/office/drawing/2014/main" val="3185760934"/>
                    </a:ext>
                  </a:extLst>
                </a:gridCol>
                <a:gridCol w="1976518">
                  <a:extLst>
                    <a:ext uri="{9D8B030D-6E8A-4147-A177-3AD203B41FA5}">
                      <a16:colId xmlns:a16="http://schemas.microsoft.com/office/drawing/2014/main" val="2964930890"/>
                    </a:ext>
                  </a:extLst>
                </a:gridCol>
                <a:gridCol w="1976518">
                  <a:extLst>
                    <a:ext uri="{9D8B030D-6E8A-4147-A177-3AD203B41FA5}">
                      <a16:colId xmlns:a16="http://schemas.microsoft.com/office/drawing/2014/main" val="455807037"/>
                    </a:ext>
                  </a:extLst>
                </a:gridCol>
              </a:tblGrid>
              <a:tr h="633667">
                <a:tc rowSpan="2" gridSpan="2">
                  <a:txBody>
                    <a:bodyPr/>
                    <a:lstStyle/>
                    <a:p>
                      <a:pPr algn="ctr">
                        <a:lnSpc>
                          <a:spcPct val="115000"/>
                        </a:lnSpc>
                        <a:spcAft>
                          <a:spcPts val="1000"/>
                        </a:spcAft>
                      </a:pPr>
                      <a:r>
                        <a:rPr lang="cs-CZ" sz="1800" dirty="0">
                          <a:effectLst/>
                        </a:rPr>
                        <a:t>Testování hypotéz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rowSpan="2" hMerge="1">
                  <a:txBody>
                    <a:bodyPr/>
                    <a:lstStyle/>
                    <a:p>
                      <a:endParaRPr lang="cs-CZ"/>
                    </a:p>
                  </a:txBody>
                  <a:tcPr/>
                </a:tc>
                <a:tc gridSpan="2">
                  <a:txBody>
                    <a:bodyPr/>
                    <a:lstStyle/>
                    <a:p>
                      <a:pPr algn="ctr">
                        <a:lnSpc>
                          <a:spcPct val="115000"/>
                        </a:lnSpc>
                        <a:spcAft>
                          <a:spcPts val="1000"/>
                        </a:spcAft>
                      </a:pPr>
                      <a:r>
                        <a:rPr lang="cs-CZ" sz="1800" dirty="0">
                          <a:effectLst/>
                        </a:rPr>
                        <a:t>výsledek testu</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hMerge="1">
                  <a:txBody>
                    <a:bodyPr/>
                    <a:lstStyle/>
                    <a:p>
                      <a:endParaRPr lang="cs-CZ"/>
                    </a:p>
                  </a:txBody>
                  <a:tcPr/>
                </a:tc>
                <a:extLst>
                  <a:ext uri="{0D108BD9-81ED-4DB2-BD59-A6C34878D82A}">
                    <a16:rowId xmlns:a16="http://schemas.microsoft.com/office/drawing/2014/main" val="766509522"/>
                  </a:ext>
                </a:extLst>
              </a:tr>
              <a:tr h="633667">
                <a:tc gridSpan="2" vMerge="1">
                  <a:txBody>
                    <a:bodyPr/>
                    <a:lstStyle/>
                    <a:p>
                      <a:endParaRPr lang="cs-CZ"/>
                    </a:p>
                  </a:txBody>
                  <a:tcPr/>
                </a:tc>
                <a:tc hMerge="1" vMerge="1">
                  <a:txBody>
                    <a:bodyPr/>
                    <a:lstStyle/>
                    <a:p>
                      <a:endParaRPr lang="cs-CZ"/>
                    </a:p>
                  </a:txBody>
                  <a:tcPr/>
                </a:tc>
                <a:tc>
                  <a:txBody>
                    <a:bodyPr/>
                    <a:lstStyle/>
                    <a:p>
                      <a:pPr>
                        <a:lnSpc>
                          <a:spcPct val="115000"/>
                        </a:lnSpc>
                        <a:spcAft>
                          <a:spcPts val="1000"/>
                        </a:spcAft>
                      </a:pPr>
                      <a:r>
                        <a:rPr lang="cs-CZ" sz="1800" dirty="0">
                          <a:effectLst/>
                        </a:rPr>
                        <a:t>hypotéza H</a:t>
                      </a:r>
                      <a:r>
                        <a:rPr lang="cs-CZ" sz="1800" baseline="-25000" dirty="0">
                          <a:effectLst/>
                        </a:rPr>
                        <a:t>0</a:t>
                      </a:r>
                      <a:r>
                        <a:rPr lang="cs-CZ" sz="1800" dirty="0">
                          <a:effectLst/>
                        </a:rPr>
                        <a:t> platí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75000"/>
                      </a:schemeClr>
                    </a:solidFill>
                  </a:tcPr>
                </a:tc>
                <a:tc>
                  <a:txBody>
                    <a:bodyPr/>
                    <a:lstStyle/>
                    <a:p>
                      <a:pPr>
                        <a:lnSpc>
                          <a:spcPct val="115000"/>
                        </a:lnSpc>
                        <a:spcAft>
                          <a:spcPts val="1000"/>
                        </a:spcAft>
                      </a:pPr>
                      <a:r>
                        <a:rPr lang="cs-CZ" sz="1800" dirty="0">
                          <a:effectLst/>
                        </a:rPr>
                        <a:t>hypotéza H</a:t>
                      </a:r>
                      <a:r>
                        <a:rPr lang="cs-CZ" sz="1800" baseline="-25000" dirty="0">
                          <a:effectLst/>
                        </a:rPr>
                        <a:t>A</a:t>
                      </a:r>
                      <a:r>
                        <a:rPr lang="cs-CZ" sz="1800" dirty="0">
                          <a:effectLst/>
                        </a:rPr>
                        <a:t> platí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75000"/>
                      </a:schemeClr>
                    </a:solidFill>
                  </a:tcPr>
                </a:tc>
                <a:extLst>
                  <a:ext uri="{0D108BD9-81ED-4DB2-BD59-A6C34878D82A}">
                    <a16:rowId xmlns:a16="http://schemas.microsoft.com/office/drawing/2014/main" val="3488897292"/>
                  </a:ext>
                </a:extLst>
              </a:tr>
              <a:tr h="633667">
                <a:tc rowSpan="2">
                  <a:txBody>
                    <a:bodyPr/>
                    <a:lstStyle/>
                    <a:p>
                      <a:pPr>
                        <a:lnSpc>
                          <a:spcPct val="115000"/>
                        </a:lnSpc>
                        <a:spcAft>
                          <a:spcPts val="1000"/>
                        </a:spcAft>
                      </a:pPr>
                      <a:r>
                        <a:rPr lang="cs-CZ" sz="1800">
                          <a:effectLst/>
                        </a:rPr>
                        <a:t>reálná situace</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nSpc>
                          <a:spcPct val="115000"/>
                        </a:lnSpc>
                        <a:spcAft>
                          <a:spcPts val="1000"/>
                        </a:spcAft>
                      </a:pPr>
                      <a:r>
                        <a:rPr lang="cs-CZ" sz="1800" dirty="0">
                          <a:effectLst/>
                        </a:rPr>
                        <a:t>hypotéza H</a:t>
                      </a:r>
                      <a:r>
                        <a:rPr lang="cs-CZ" sz="1800" baseline="-25000" dirty="0">
                          <a:effectLst/>
                        </a:rPr>
                        <a:t>0</a:t>
                      </a:r>
                      <a:r>
                        <a:rPr lang="cs-CZ" sz="1800" dirty="0">
                          <a:effectLst/>
                        </a:rPr>
                        <a:t> platí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75000"/>
                      </a:schemeClr>
                    </a:solidFill>
                  </a:tcPr>
                </a:tc>
                <a:tc>
                  <a:txBody>
                    <a:bodyPr/>
                    <a:lstStyle/>
                    <a:p>
                      <a:pPr algn="ctr">
                        <a:lnSpc>
                          <a:spcPct val="115000"/>
                        </a:lnSpc>
                        <a:spcAft>
                          <a:spcPts val="1000"/>
                        </a:spcAft>
                      </a:pPr>
                      <a:r>
                        <a:rPr lang="cs-CZ" sz="1800" dirty="0">
                          <a:effectLst/>
                        </a:rPr>
                        <a:t>správné rozhodnutí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115000"/>
                        </a:lnSpc>
                        <a:spcAft>
                          <a:spcPts val="1000"/>
                        </a:spcAft>
                      </a:pPr>
                      <a:r>
                        <a:rPr lang="cs-CZ" sz="1800" dirty="0">
                          <a:effectLst/>
                        </a:rPr>
                        <a:t>chyba 1. druhu</a:t>
                      </a:r>
                      <a:br>
                        <a:rPr lang="cs-CZ" sz="1800" dirty="0">
                          <a:effectLst/>
                          <a:latin typeface="Calibri" panose="020F0502020204030204" pitchFamily="34" charset="0"/>
                          <a:cs typeface="Times New Roman" panose="02020603050405020304" pitchFamily="18" charset="0"/>
                        </a:rPr>
                      </a:br>
                      <a:r>
                        <a:rPr lang="cs-CZ" sz="1800" dirty="0">
                          <a:effectLst/>
                          <a:latin typeface="Calibri" panose="020F0502020204030204" pitchFamily="34" charset="0"/>
                          <a:cs typeface="Times New Roman" panose="02020603050405020304" pitchFamily="18" charset="0"/>
                        </a:rPr>
                        <a:t>značí se </a:t>
                      </a:r>
                      <a:r>
                        <a:rPr lang="cs-CZ" sz="1800" dirty="0">
                          <a:effectLst/>
                          <a:latin typeface="Symbol" panose="05050102010706020507" pitchFamily="18" charset="2"/>
                          <a:cs typeface="Times New Roman" panose="02020603050405020304" pitchFamily="18" charset="0"/>
                        </a:rPr>
                        <a:t>a</a:t>
                      </a:r>
                      <a:endParaRPr lang="cs-CZ" sz="1800" dirty="0">
                        <a:effectLst/>
                        <a:latin typeface="Symbol" panose="05050102010706020507" pitchFamily="18" charset="2"/>
                      </a:endParaRPr>
                    </a:p>
                  </a:txBody>
                  <a:tcPr marL="68580" marR="68580" marT="0" marB="0" anchor="ctr">
                    <a:noFill/>
                  </a:tcPr>
                </a:tc>
                <a:extLst>
                  <a:ext uri="{0D108BD9-81ED-4DB2-BD59-A6C34878D82A}">
                    <a16:rowId xmlns:a16="http://schemas.microsoft.com/office/drawing/2014/main" val="3281635025"/>
                  </a:ext>
                </a:extLst>
              </a:tr>
              <a:tr h="633667">
                <a:tc vMerge="1">
                  <a:txBody>
                    <a:bodyPr/>
                    <a:lstStyle/>
                    <a:p>
                      <a:endParaRPr lang="cs-CZ"/>
                    </a:p>
                  </a:txBody>
                  <a:tcPr/>
                </a:tc>
                <a:tc>
                  <a:txBody>
                    <a:bodyPr/>
                    <a:lstStyle/>
                    <a:p>
                      <a:pPr>
                        <a:lnSpc>
                          <a:spcPct val="115000"/>
                        </a:lnSpc>
                        <a:spcAft>
                          <a:spcPts val="1000"/>
                        </a:spcAft>
                      </a:pPr>
                      <a:r>
                        <a:rPr lang="cs-CZ" sz="1800" dirty="0">
                          <a:effectLst/>
                        </a:rPr>
                        <a:t>hypotéza H</a:t>
                      </a:r>
                      <a:r>
                        <a:rPr lang="cs-CZ" sz="1800" baseline="-25000" dirty="0">
                          <a:effectLst/>
                        </a:rPr>
                        <a:t>A</a:t>
                      </a:r>
                      <a:r>
                        <a:rPr lang="cs-CZ" sz="1800" dirty="0">
                          <a:effectLst/>
                        </a:rPr>
                        <a:t> platí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75000"/>
                      </a:schemeClr>
                    </a:solidFill>
                  </a:tcPr>
                </a:tc>
                <a:tc>
                  <a:txBody>
                    <a:bodyPr/>
                    <a:lstStyle/>
                    <a:p>
                      <a:pPr algn="ctr">
                        <a:lnSpc>
                          <a:spcPct val="115000"/>
                        </a:lnSpc>
                        <a:spcAft>
                          <a:spcPts val="1000"/>
                        </a:spcAft>
                      </a:pPr>
                      <a:r>
                        <a:rPr lang="cs-CZ" sz="1800" dirty="0">
                          <a:effectLst/>
                        </a:rPr>
                        <a:t>chyba 2. druhu</a:t>
                      </a:r>
                      <a:br>
                        <a:rPr lang="cs-CZ" sz="1800" dirty="0">
                          <a:effectLst/>
                        </a:rPr>
                      </a:br>
                      <a:r>
                        <a:rPr lang="cs-CZ" sz="1800" dirty="0">
                          <a:effectLst/>
                        </a:rPr>
                        <a:t>značí se </a:t>
                      </a:r>
                      <a:r>
                        <a:rPr lang="cs-CZ" sz="1800" dirty="0">
                          <a:effectLst/>
                          <a:latin typeface="Symbol" panose="05050102010706020507" pitchFamily="18" charset="2"/>
                        </a:rPr>
                        <a:t>b</a:t>
                      </a:r>
                      <a:endParaRPr lang="cs-CZ" sz="1800" dirty="0">
                        <a:effectLst/>
                        <a:latin typeface="Symbol" panose="05050102010706020507" pitchFamily="18" charset="2"/>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lnSpc>
                          <a:spcPct val="115000"/>
                        </a:lnSpc>
                        <a:spcAft>
                          <a:spcPts val="1000"/>
                        </a:spcAft>
                      </a:pPr>
                      <a:r>
                        <a:rPr lang="cs-CZ" sz="1800" dirty="0">
                          <a:effectLst/>
                        </a:rPr>
                        <a:t>správné rozhodnutí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182346716"/>
                  </a:ext>
                </a:extLst>
              </a:tr>
            </a:tbl>
          </a:graphicData>
        </a:graphic>
      </p:graphicFrame>
    </p:spTree>
    <p:extLst>
      <p:ext uri="{BB962C8B-B14F-4D97-AF65-F5344CB8AC3E}">
        <p14:creationId xmlns:p14="http://schemas.microsoft.com/office/powerpoint/2010/main" val="22486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D71A449D-DC7C-A459-39A8-D9192D49662D}"/>
              </a:ext>
            </a:extLst>
          </p:cNvPr>
          <p:cNvSpPr>
            <a:spLocks noGrp="1"/>
          </p:cNvSpPr>
          <p:nvPr>
            <p:ph type="title"/>
          </p:nvPr>
        </p:nvSpPr>
        <p:spPr>
          <a:xfrm>
            <a:off x="914400" y="0"/>
            <a:ext cx="8001000" cy="914400"/>
          </a:xfrm>
        </p:spPr>
        <p:txBody>
          <a:bodyPr/>
          <a:lstStyle/>
          <a:p>
            <a:r>
              <a:rPr lang="cs-CZ" sz="2000" dirty="0">
                <a:solidFill>
                  <a:schemeClr val="tx1"/>
                </a:solidFill>
              </a:rPr>
              <a:t>Koncept věcné významnosti</a:t>
            </a:r>
          </a:p>
        </p:txBody>
      </p:sp>
      <p:sp>
        <p:nvSpPr>
          <p:cNvPr id="5" name="Zástupný symbol pro obsah 2">
            <a:extLst>
              <a:ext uri="{FF2B5EF4-FFF2-40B4-BE49-F238E27FC236}">
                <a16:creationId xmlns:a16="http://schemas.microsoft.com/office/drawing/2014/main" id="{5F9DE7C7-91FB-8CEF-5A94-6B2ACB84AA49}"/>
              </a:ext>
            </a:extLst>
          </p:cNvPr>
          <p:cNvSpPr>
            <a:spLocks noGrp="1"/>
          </p:cNvSpPr>
          <p:nvPr>
            <p:ph idx="1"/>
          </p:nvPr>
        </p:nvSpPr>
        <p:spPr>
          <a:xfrm>
            <a:off x="914400" y="990600"/>
            <a:ext cx="8001000" cy="5410200"/>
          </a:xfrm>
        </p:spPr>
        <p:txBody>
          <a:bodyPr/>
          <a:lstStyle/>
          <a:p>
            <a:pPr marL="92075" indent="0">
              <a:lnSpc>
                <a:spcPct val="115000"/>
              </a:lnSpc>
              <a:spcAft>
                <a:spcPts val="1000"/>
              </a:spcAft>
              <a:buNone/>
            </a:pPr>
            <a:r>
              <a:rPr lang="cs-CZ" sz="1800" b="0" dirty="0">
                <a:effectLst/>
                <a:latin typeface="Cambria" panose="02040503050406030204" pitchFamily="18" charset="0"/>
                <a:ea typeface="Cambria" panose="02040503050406030204" pitchFamily="18" charset="0"/>
                <a:cs typeface="Calibri" panose="020F0502020204030204" pitchFamily="34" charset="0"/>
              </a:rPr>
              <a:t>Alternativou k statistické významnosti je posuzování tzv. věcné významnosti (</a:t>
            </a:r>
            <a:r>
              <a:rPr lang="cs-CZ" sz="1800" b="0" dirty="0" err="1">
                <a:effectLst/>
                <a:latin typeface="Cambria" panose="02040503050406030204" pitchFamily="18" charset="0"/>
                <a:ea typeface="Cambria" panose="02040503050406030204" pitchFamily="18" charset="0"/>
                <a:cs typeface="Calibri" panose="020F0502020204030204" pitchFamily="34" charset="0"/>
              </a:rPr>
              <a:t>effect</a:t>
            </a:r>
            <a:r>
              <a:rPr lang="cs-CZ" sz="1800" b="0" dirty="0">
                <a:effectLst/>
                <a:latin typeface="Cambria" panose="02040503050406030204" pitchFamily="18" charset="0"/>
                <a:ea typeface="Cambria" panose="02040503050406030204" pitchFamily="18" charset="0"/>
                <a:cs typeface="Calibri" panose="020F0502020204030204" pitchFamily="34" charset="0"/>
              </a:rPr>
              <a:t> </a:t>
            </a:r>
            <a:r>
              <a:rPr lang="cs-CZ" sz="1800" b="0" dirty="0" err="1">
                <a:effectLst/>
                <a:latin typeface="Cambria" panose="02040503050406030204" pitchFamily="18" charset="0"/>
                <a:ea typeface="Cambria" panose="02040503050406030204" pitchFamily="18" charset="0"/>
                <a:cs typeface="Calibri" panose="020F0502020204030204" pitchFamily="34" charset="0"/>
              </a:rPr>
              <a:t>size</a:t>
            </a:r>
            <a:r>
              <a:rPr lang="cs-CZ" sz="1800" b="0" dirty="0">
                <a:effectLst/>
                <a:latin typeface="Cambria" panose="02040503050406030204" pitchFamily="18" charset="0"/>
                <a:ea typeface="Cambria" panose="02040503050406030204" pitchFamily="18" charset="0"/>
                <a:cs typeface="Calibri" panose="020F0502020204030204" pitchFamily="34" charset="0"/>
              </a:rPr>
              <a:t>). Lze ji stanovit jako:</a:t>
            </a:r>
            <a:endParaRPr lang="cs-CZ" sz="1800" b="0"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cs-CZ" sz="1800" b="0" dirty="0">
                <a:effectLst/>
                <a:latin typeface="Cambria" panose="02040503050406030204" pitchFamily="18" charset="0"/>
                <a:ea typeface="Cambria" panose="02040503050406030204" pitchFamily="18" charset="0"/>
                <a:cs typeface="Calibri" panose="020F0502020204030204" pitchFamily="34" charset="0"/>
              </a:rPr>
              <a:t>minimální hodnotu v absolutních hodnotách znamenající věcnou významnost</a:t>
            </a:r>
            <a:endParaRPr lang="cs-CZ" sz="1800" b="0" dirty="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cs-CZ" sz="1800" b="0" dirty="0">
                <a:effectLst/>
                <a:latin typeface="Cambria" panose="02040503050406030204" pitchFamily="18" charset="0"/>
                <a:ea typeface="Cambria" panose="02040503050406030204" pitchFamily="18" charset="0"/>
                <a:cs typeface="Calibri" panose="020F0502020204030204" pitchFamily="34" charset="0"/>
              </a:rPr>
              <a:t>minimální vysvětlené procento rozptylu (relativní zhodnocení podílu ostatních faktorů – koeficient </a:t>
            </a:r>
            <a:r>
              <a:rPr lang="cs-CZ" sz="1800" b="0" dirty="0">
                <a:effectLst/>
                <a:latin typeface="Symbol" panose="05050102010706020507" pitchFamily="18" charset="2"/>
                <a:ea typeface="Cambria" panose="02040503050406030204" pitchFamily="18" charset="0"/>
                <a:cs typeface="Calibri" panose="020F0502020204030204" pitchFamily="34" charset="0"/>
              </a:rPr>
              <a:t>w</a:t>
            </a:r>
            <a:r>
              <a:rPr lang="cs-CZ" sz="1800" b="0" baseline="30000" dirty="0">
                <a:effectLst/>
                <a:latin typeface="Cambria" panose="02040503050406030204" pitchFamily="18" charset="0"/>
                <a:ea typeface="Cambria" panose="02040503050406030204" pitchFamily="18" charset="0"/>
                <a:cs typeface="Calibri" panose="020F0502020204030204" pitchFamily="34" charset="0"/>
              </a:rPr>
              <a:t>2</a:t>
            </a:r>
            <a:r>
              <a:rPr lang="cs-CZ" sz="1800" b="0" dirty="0">
                <a:effectLst/>
                <a:latin typeface="Cambria" panose="02040503050406030204" pitchFamily="18" charset="0"/>
                <a:ea typeface="Cambria" panose="02040503050406030204" pitchFamily="18" charset="0"/>
                <a:cs typeface="Calibri" panose="020F0502020204030204" pitchFamily="34" charset="0"/>
              </a:rPr>
              <a:t>)</a:t>
            </a:r>
            <a:endParaRPr lang="cs-CZ" sz="1800" b="0" dirty="0">
              <a:effectLst/>
              <a:latin typeface="Cambria" panose="02040503050406030204" pitchFamily="18" charset="0"/>
              <a:ea typeface="Cambria" panose="02040503050406030204" pitchFamily="18" charset="0"/>
              <a:cs typeface="Times New Roman" panose="02020603050405020304" pitchFamily="18" charset="0"/>
            </a:endParaRPr>
          </a:p>
          <a:p>
            <a:pPr marL="0" indent="0">
              <a:lnSpc>
                <a:spcPct val="115000"/>
              </a:lnSpc>
              <a:spcAft>
                <a:spcPts val="1000"/>
              </a:spcAft>
              <a:buNone/>
            </a:pPr>
            <a:r>
              <a:rPr lang="cs-CZ" sz="1800" b="0" dirty="0">
                <a:effectLst/>
                <a:latin typeface="Cambria" panose="02040503050406030204" pitchFamily="18" charset="0"/>
                <a:ea typeface="Cambria" panose="02040503050406030204" pitchFamily="18" charset="0"/>
                <a:cs typeface="Calibri" panose="020F0502020204030204" pitchFamily="34" charset="0"/>
              </a:rPr>
              <a:t>Pro jednotlivé testy lze v literatuře nalézt mnoho tzv. koeficientů věcné významnosti. </a:t>
            </a:r>
            <a:r>
              <a:rPr lang="cs-CZ" sz="1800" dirty="0">
                <a:effectLst/>
                <a:latin typeface="Cambria" panose="02040503050406030204" pitchFamily="18" charset="0"/>
                <a:ea typeface="Cambria" panose="02040503050406030204" pitchFamily="18" charset="0"/>
                <a:cs typeface="Calibri" panose="020F0502020204030204" pitchFamily="34" charset="0"/>
              </a:rPr>
              <a:t>Jednou z výhod konceptu věcné významnosti je nezávislost na počtu měření N</a:t>
            </a:r>
            <a:r>
              <a:rPr lang="cs-CZ" sz="1800" b="0" dirty="0">
                <a:effectLst/>
                <a:latin typeface="Cambria" panose="02040503050406030204" pitchFamily="18" charset="0"/>
                <a:ea typeface="Cambria" panose="02040503050406030204" pitchFamily="18" charset="0"/>
                <a:cs typeface="Calibri" panose="020F0502020204030204" pitchFamily="34" charset="0"/>
              </a:rPr>
              <a:t>.</a:t>
            </a:r>
          </a:p>
          <a:p>
            <a:pPr marL="0" indent="0">
              <a:lnSpc>
                <a:spcPct val="115000"/>
              </a:lnSpc>
              <a:spcAft>
                <a:spcPts val="1000"/>
              </a:spcAft>
              <a:buNone/>
            </a:pPr>
            <a:endParaRPr lang="cs-CZ" sz="1800" b="0" dirty="0">
              <a:effectLst/>
              <a:latin typeface="Cambria" panose="02040503050406030204" pitchFamily="18" charset="0"/>
              <a:ea typeface="Cambria" panose="02040503050406030204" pitchFamily="18" charset="0"/>
              <a:cs typeface="Times New Roman" panose="02020603050405020304" pitchFamily="18" charset="0"/>
            </a:endParaRPr>
          </a:p>
        </p:txBody>
      </p:sp>
      <p:graphicFrame>
        <p:nvGraphicFramePr>
          <p:cNvPr id="7" name="Tabulka 6">
            <a:extLst>
              <a:ext uri="{FF2B5EF4-FFF2-40B4-BE49-F238E27FC236}">
                <a16:creationId xmlns:a16="http://schemas.microsoft.com/office/drawing/2014/main" id="{D7F30993-687F-B819-E22D-3FDA0463A338}"/>
              </a:ext>
            </a:extLst>
          </p:cNvPr>
          <p:cNvGraphicFramePr>
            <a:graphicFrameLocks noGrp="1"/>
          </p:cNvGraphicFramePr>
          <p:nvPr>
            <p:extLst>
              <p:ext uri="{D42A27DB-BD31-4B8C-83A1-F6EECF244321}">
                <p14:modId xmlns:p14="http://schemas.microsoft.com/office/powerpoint/2010/main" val="2028260542"/>
              </p:ext>
            </p:extLst>
          </p:nvPr>
        </p:nvGraphicFramePr>
        <p:xfrm>
          <a:off x="926689" y="4581128"/>
          <a:ext cx="8001000" cy="2011330"/>
        </p:xfrm>
        <a:graphic>
          <a:graphicData uri="http://schemas.openxmlformats.org/drawingml/2006/table">
            <a:tbl>
              <a:tblPr firstRow="1" firstCol="1" bandRow="1">
                <a:tableStyleId>{5C22544A-7EE6-4342-B048-85BDC9FD1C3A}</a:tableStyleId>
              </a:tblPr>
              <a:tblGrid>
                <a:gridCol w="2073424">
                  <a:extLst>
                    <a:ext uri="{9D8B030D-6E8A-4147-A177-3AD203B41FA5}">
                      <a16:colId xmlns:a16="http://schemas.microsoft.com/office/drawing/2014/main" val="1306763225"/>
                    </a:ext>
                  </a:extLst>
                </a:gridCol>
                <a:gridCol w="2448272">
                  <a:extLst>
                    <a:ext uri="{9D8B030D-6E8A-4147-A177-3AD203B41FA5}">
                      <a16:colId xmlns:a16="http://schemas.microsoft.com/office/drawing/2014/main" val="1459968626"/>
                    </a:ext>
                  </a:extLst>
                </a:gridCol>
                <a:gridCol w="3479304">
                  <a:extLst>
                    <a:ext uri="{9D8B030D-6E8A-4147-A177-3AD203B41FA5}">
                      <a16:colId xmlns:a16="http://schemas.microsoft.com/office/drawing/2014/main" val="1724311275"/>
                    </a:ext>
                  </a:extLst>
                </a:gridCol>
              </a:tblGrid>
              <a:tr h="212051">
                <a:tc>
                  <a:txBody>
                    <a:bodyPr/>
                    <a:lstStyle/>
                    <a:p>
                      <a:pPr algn="ctr">
                        <a:lnSpc>
                          <a:spcPct val="115000"/>
                        </a:lnSpc>
                        <a:spcAft>
                          <a:spcPts val="1000"/>
                        </a:spcAft>
                      </a:pPr>
                      <a:endParaRPr lang="cs-CZ"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cs-CZ" sz="1500">
                          <a:solidFill>
                            <a:schemeClr val="tx1"/>
                          </a:solidFill>
                          <a:effectLst/>
                        </a:rPr>
                        <a:t>koeficient</a:t>
                      </a:r>
                      <a:endParaRPr lang="cs-CZ"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cs-CZ" sz="1500" dirty="0">
                          <a:solidFill>
                            <a:schemeClr val="tx1"/>
                          </a:solidFill>
                          <a:effectLst/>
                        </a:rPr>
                        <a:t>hodnocení efektu</a:t>
                      </a:r>
                      <a:endParaRPr lang="cs-CZ"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02758549"/>
                  </a:ext>
                </a:extLst>
              </a:tr>
              <a:tr h="832660">
                <a:tc>
                  <a:txBody>
                    <a:bodyPr/>
                    <a:lstStyle/>
                    <a:p>
                      <a:pPr algn="ctr">
                        <a:lnSpc>
                          <a:spcPct val="100000"/>
                        </a:lnSpc>
                        <a:spcAft>
                          <a:spcPts val="0"/>
                        </a:spcAft>
                      </a:pPr>
                      <a:r>
                        <a:rPr lang="cs-CZ" sz="1500" dirty="0">
                          <a:solidFill>
                            <a:schemeClr val="tx1"/>
                          </a:solidFill>
                          <a:effectLst/>
                        </a:rPr>
                        <a:t>Korelační koeficient r</a:t>
                      </a:r>
                      <a:endParaRPr lang="cs-CZ"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cs-CZ" sz="1500" dirty="0">
                          <a:solidFill>
                            <a:schemeClr val="tx1"/>
                          </a:solidFill>
                          <a:effectLst/>
                        </a:rPr>
                        <a:t>r</a:t>
                      </a:r>
                      <a:r>
                        <a:rPr lang="cs-CZ" sz="1500" baseline="30000" dirty="0">
                          <a:solidFill>
                            <a:schemeClr val="tx1"/>
                          </a:solidFill>
                          <a:effectLst/>
                        </a:rPr>
                        <a:t>2</a:t>
                      </a:r>
                      <a:endParaRPr lang="cs-CZ" sz="1500" dirty="0">
                        <a:solidFill>
                          <a:schemeClr val="tx1"/>
                        </a:solidFill>
                        <a:effectLst/>
                      </a:endParaRPr>
                    </a:p>
                    <a:p>
                      <a:pPr algn="ctr">
                        <a:lnSpc>
                          <a:spcPct val="100000"/>
                        </a:lnSpc>
                        <a:spcAft>
                          <a:spcPts val="0"/>
                        </a:spcAft>
                      </a:pPr>
                      <a:r>
                        <a:rPr lang="cs-CZ" sz="1500" dirty="0">
                          <a:solidFill>
                            <a:schemeClr val="tx1"/>
                          </a:solidFill>
                          <a:effectLst/>
                        </a:rPr>
                        <a:t>koeficient determinace</a:t>
                      </a:r>
                      <a:endParaRPr lang="cs-CZ"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0000"/>
                        </a:lnSpc>
                        <a:spcAft>
                          <a:spcPts val="0"/>
                        </a:spcAft>
                      </a:pPr>
                      <a:r>
                        <a:rPr lang="cs-CZ" sz="1500" dirty="0">
                          <a:solidFill>
                            <a:schemeClr val="tx1"/>
                          </a:solidFill>
                          <a:effectLst/>
                        </a:rPr>
                        <a:t>malý (nízký) efekt: r = 0,10 – 0,30</a:t>
                      </a:r>
                    </a:p>
                    <a:p>
                      <a:pPr algn="l">
                        <a:lnSpc>
                          <a:spcPct val="100000"/>
                        </a:lnSpc>
                        <a:spcAft>
                          <a:spcPts val="0"/>
                        </a:spcAft>
                      </a:pPr>
                      <a:r>
                        <a:rPr lang="cs-CZ" sz="1500" dirty="0">
                          <a:solidFill>
                            <a:schemeClr val="tx1"/>
                          </a:solidFill>
                          <a:effectLst/>
                        </a:rPr>
                        <a:t>střední efekt: r = 0,31 – 0,70</a:t>
                      </a:r>
                    </a:p>
                    <a:p>
                      <a:pPr algn="l">
                        <a:lnSpc>
                          <a:spcPct val="100000"/>
                        </a:lnSpc>
                        <a:spcAft>
                          <a:spcPts val="0"/>
                        </a:spcAft>
                      </a:pPr>
                      <a:r>
                        <a:rPr lang="cs-CZ" sz="1500" dirty="0">
                          <a:solidFill>
                            <a:schemeClr val="tx1"/>
                          </a:solidFill>
                          <a:effectLst/>
                        </a:rPr>
                        <a:t>velký (výrazný) efekt: r = 0,71 – 1</a:t>
                      </a:r>
                      <a:endParaRPr lang="cs-CZ"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75587749"/>
                  </a:ext>
                </a:extLst>
              </a:tr>
              <a:tr h="931210">
                <a:tc>
                  <a:txBody>
                    <a:bodyPr/>
                    <a:lstStyle/>
                    <a:p>
                      <a:pPr algn="ctr">
                        <a:lnSpc>
                          <a:spcPct val="115000"/>
                        </a:lnSpc>
                        <a:spcAft>
                          <a:spcPts val="1000"/>
                        </a:spcAft>
                      </a:pPr>
                      <a:r>
                        <a:rPr lang="cs-CZ" sz="1500" dirty="0">
                          <a:solidFill>
                            <a:schemeClr val="tx1"/>
                          </a:solidFill>
                          <a:effectLst/>
                        </a:rPr>
                        <a:t>t-test</a:t>
                      </a:r>
                      <a:endParaRPr lang="cs-CZ"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cs-CZ" sz="1500">
                          <a:solidFill>
                            <a:schemeClr val="tx1"/>
                          </a:solidFill>
                          <a:effectLst/>
                        </a:rPr>
                        <a:t>Cohenovo d</a:t>
                      </a:r>
                      <a:endParaRPr lang="cs-CZ"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0000"/>
                        </a:lnSpc>
                        <a:spcAft>
                          <a:spcPts val="1000"/>
                        </a:spcAft>
                      </a:pPr>
                      <a:r>
                        <a:rPr lang="cs-CZ" sz="1500" dirty="0">
                          <a:solidFill>
                            <a:schemeClr val="tx1"/>
                          </a:solidFill>
                          <a:effectLst/>
                        </a:rPr>
                        <a:t>d = 0,20 malý efekt</a:t>
                      </a:r>
                      <a:br>
                        <a:rPr lang="cs-CZ" sz="1500" dirty="0">
                          <a:solidFill>
                            <a:schemeClr val="tx1"/>
                          </a:solidFill>
                          <a:effectLst/>
                        </a:rPr>
                      </a:br>
                      <a:r>
                        <a:rPr lang="cs-CZ" sz="1500" dirty="0">
                          <a:solidFill>
                            <a:schemeClr val="tx1"/>
                          </a:solidFill>
                          <a:effectLst/>
                        </a:rPr>
                        <a:t>d = 0,50 střední efekt</a:t>
                      </a:r>
                      <a:br>
                        <a:rPr lang="cs-CZ" sz="1500" dirty="0">
                          <a:solidFill>
                            <a:schemeClr val="tx1"/>
                          </a:solidFill>
                          <a:effectLst/>
                        </a:rPr>
                      </a:br>
                      <a:r>
                        <a:rPr lang="cs-CZ" sz="1500" dirty="0">
                          <a:solidFill>
                            <a:schemeClr val="tx1"/>
                          </a:solidFill>
                          <a:effectLst/>
                        </a:rPr>
                        <a:t>d = 0,80 velký efekt</a:t>
                      </a:r>
                      <a:endParaRPr lang="cs-CZ"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64248786"/>
                  </a:ext>
                </a:extLst>
              </a:tr>
            </a:tbl>
          </a:graphicData>
        </a:graphic>
      </p:graphicFrame>
    </p:spTree>
    <p:extLst>
      <p:ext uri="{BB962C8B-B14F-4D97-AF65-F5344CB8AC3E}">
        <p14:creationId xmlns:p14="http://schemas.microsoft.com/office/powerpoint/2010/main" val="2946942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2A694C88-718B-CF47-D5BD-1184DE9E350C}"/>
              </a:ext>
            </a:extLst>
          </p:cNvPr>
          <p:cNvSpPr>
            <a:spLocks noGrp="1"/>
          </p:cNvSpPr>
          <p:nvPr>
            <p:ph type="title"/>
          </p:nvPr>
        </p:nvSpPr>
        <p:spPr>
          <a:xfrm>
            <a:off x="914400" y="0"/>
            <a:ext cx="8001000" cy="914400"/>
          </a:xfrm>
        </p:spPr>
        <p:txBody>
          <a:bodyPr/>
          <a:lstStyle/>
          <a:p>
            <a:r>
              <a:rPr lang="cs-CZ" dirty="0">
                <a:solidFill>
                  <a:schemeClr val="tx1"/>
                </a:solidFill>
              </a:rPr>
              <a:t>Normalita</a:t>
            </a:r>
          </a:p>
        </p:txBody>
      </p:sp>
      <p:sp>
        <p:nvSpPr>
          <p:cNvPr id="5" name="Zástupný symbol pro obsah 2">
            <a:extLst>
              <a:ext uri="{FF2B5EF4-FFF2-40B4-BE49-F238E27FC236}">
                <a16:creationId xmlns:a16="http://schemas.microsoft.com/office/drawing/2014/main" id="{0AAAFB06-8048-1C85-EBB3-97C481647098}"/>
              </a:ext>
            </a:extLst>
          </p:cNvPr>
          <p:cNvSpPr>
            <a:spLocks noGrp="1"/>
          </p:cNvSpPr>
          <p:nvPr>
            <p:ph idx="1"/>
          </p:nvPr>
        </p:nvSpPr>
        <p:spPr>
          <a:xfrm>
            <a:off x="914400" y="990600"/>
            <a:ext cx="8001000" cy="5410200"/>
          </a:xfrm>
        </p:spPr>
        <p:txBody>
          <a:bodyPr/>
          <a:lstStyle/>
          <a:p>
            <a:r>
              <a:rPr lang="cs-CZ" sz="2800" dirty="0" err="1"/>
              <a:t>Kolmogorov-Smirnov</a:t>
            </a:r>
            <a:r>
              <a:rPr lang="cs-CZ" sz="2800" dirty="0"/>
              <a:t> a </a:t>
            </a:r>
            <a:r>
              <a:rPr lang="cs-CZ" sz="2800" dirty="0" err="1"/>
              <a:t>Shapiro-Wilks</a:t>
            </a:r>
            <a:r>
              <a:rPr lang="cs-CZ" sz="2800" dirty="0"/>
              <a:t> test</a:t>
            </a:r>
          </a:p>
          <a:p>
            <a:r>
              <a:rPr lang="cs-CZ" sz="2800" dirty="0">
                <a:solidFill>
                  <a:srgbClr val="FF0000"/>
                </a:solidFill>
              </a:rPr>
              <a:t>Proč? </a:t>
            </a:r>
            <a:br>
              <a:rPr lang="cs-CZ" sz="2800" dirty="0">
                <a:solidFill>
                  <a:srgbClr val="FF0000"/>
                </a:solidFill>
              </a:rPr>
            </a:br>
            <a:r>
              <a:rPr lang="cs-CZ" sz="2800" dirty="0">
                <a:solidFill>
                  <a:srgbClr val="FF0000"/>
                </a:solidFill>
              </a:rPr>
              <a:t>rozhodnutí, zda použít parametrické nebo neparametrické testy</a:t>
            </a:r>
          </a:p>
        </p:txBody>
      </p:sp>
      <p:pic>
        <p:nvPicPr>
          <p:cNvPr id="6" name="Picture 2" descr="http://www.scio.cz/images/vyvoj_testu/1000px-Standard_deviation_diagram_%28decimal_comma%29_svg.png">
            <a:extLst>
              <a:ext uri="{FF2B5EF4-FFF2-40B4-BE49-F238E27FC236}">
                <a16:creationId xmlns:a16="http://schemas.microsoft.com/office/drawing/2014/main" id="{CFF7F883-5DD2-50CF-55B1-217F2BDA89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1345" y="3469420"/>
            <a:ext cx="6343650" cy="317182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extovéPole 6">
            <a:extLst>
              <a:ext uri="{FF2B5EF4-FFF2-40B4-BE49-F238E27FC236}">
                <a16:creationId xmlns:a16="http://schemas.microsoft.com/office/drawing/2014/main" id="{3204873E-7332-1EFD-D2AF-4C07DC5CD1CA}"/>
              </a:ext>
            </a:extLst>
          </p:cNvPr>
          <p:cNvSpPr txBox="1"/>
          <p:nvPr/>
        </p:nvSpPr>
        <p:spPr>
          <a:xfrm>
            <a:off x="5499635" y="2788415"/>
            <a:ext cx="3775968" cy="1200329"/>
          </a:xfrm>
          <a:prstGeom prst="rect">
            <a:avLst/>
          </a:prstGeom>
          <a:noFill/>
        </p:spPr>
        <p:txBody>
          <a:bodyPr wrap="square" rtlCol="0">
            <a:spAutoFit/>
          </a:bodyPr>
          <a:lstStyle/>
          <a:p>
            <a:r>
              <a:rPr lang="cs-CZ" sz="1800" b="0" i="0" u="none" strike="noStrike" baseline="0" dirty="0">
                <a:solidFill>
                  <a:srgbClr val="000000"/>
                </a:solidFill>
                <a:latin typeface="Cambria" panose="02040503050406030204" pitchFamily="18" charset="0"/>
              </a:rPr>
              <a:t>Pro normální rozložení platí: </a:t>
            </a:r>
          </a:p>
          <a:p>
            <a:r>
              <a:rPr lang="cs-CZ" sz="1800" b="0" i="0" u="none" strike="noStrike" baseline="0" dirty="0">
                <a:solidFill>
                  <a:srgbClr val="000000"/>
                </a:solidFill>
                <a:latin typeface="Calibri" panose="020F0502020204030204" pitchFamily="34" charset="0"/>
              </a:rPr>
              <a:t>- </a:t>
            </a:r>
            <a:r>
              <a:rPr lang="cs-CZ" sz="1800" b="0" i="0" u="none" strike="noStrike" baseline="0" dirty="0">
                <a:solidFill>
                  <a:srgbClr val="000000"/>
                </a:solidFill>
                <a:latin typeface="Cambria" panose="02040503050406030204" pitchFamily="18" charset="0"/>
              </a:rPr>
              <a:t>průměr ± 1 SD cca 68 % případů </a:t>
            </a:r>
          </a:p>
          <a:p>
            <a:r>
              <a:rPr lang="cs-CZ" sz="1800" b="0" i="0" u="none" strike="noStrike" baseline="0" dirty="0">
                <a:solidFill>
                  <a:srgbClr val="000000"/>
                </a:solidFill>
                <a:latin typeface="Calibri" panose="020F0502020204030204" pitchFamily="34" charset="0"/>
              </a:rPr>
              <a:t>- </a:t>
            </a:r>
            <a:r>
              <a:rPr lang="cs-CZ" sz="1800" b="0" i="0" u="none" strike="noStrike" baseline="0" dirty="0">
                <a:solidFill>
                  <a:srgbClr val="000000"/>
                </a:solidFill>
                <a:latin typeface="Cambria" panose="02040503050406030204" pitchFamily="18" charset="0"/>
              </a:rPr>
              <a:t>průměr ± 2 SD cca 95 % případů </a:t>
            </a:r>
          </a:p>
          <a:p>
            <a:r>
              <a:rPr lang="cs-CZ" sz="1800" b="0" i="0" u="none" strike="noStrike" baseline="0" dirty="0">
                <a:solidFill>
                  <a:srgbClr val="000000"/>
                </a:solidFill>
                <a:latin typeface="Calibri" panose="020F0502020204030204" pitchFamily="34" charset="0"/>
              </a:rPr>
              <a:t>- </a:t>
            </a:r>
            <a:r>
              <a:rPr lang="cs-CZ" sz="1800" b="0" i="0" u="none" strike="noStrike" baseline="0" dirty="0">
                <a:solidFill>
                  <a:srgbClr val="000000"/>
                </a:solidFill>
                <a:latin typeface="Cambria" panose="02040503050406030204" pitchFamily="18" charset="0"/>
              </a:rPr>
              <a:t>průměr ± 3 SD cca 99 % případů </a:t>
            </a:r>
          </a:p>
        </p:txBody>
      </p:sp>
    </p:spTree>
    <p:extLst>
      <p:ext uri="{BB962C8B-B14F-4D97-AF65-F5344CB8AC3E}">
        <p14:creationId xmlns:p14="http://schemas.microsoft.com/office/powerpoint/2010/main" val="367156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sz="3900" dirty="0">
                <a:solidFill>
                  <a:schemeClr val="tx1"/>
                </a:solidFill>
              </a:rPr>
              <a:t>Korelace ANEB korelace není kauzalita</a:t>
            </a:r>
          </a:p>
        </p:txBody>
      </p:sp>
      <p:sp>
        <p:nvSpPr>
          <p:cNvPr id="5" name="Zástupný symbol pro obsah 4"/>
          <p:cNvSpPr>
            <a:spLocks noGrp="1"/>
          </p:cNvSpPr>
          <p:nvPr>
            <p:ph idx="1"/>
          </p:nvPr>
        </p:nvSpPr>
        <p:spPr/>
        <p:txBody>
          <a:bodyPr/>
          <a:lstStyle/>
          <a:p>
            <a:r>
              <a:rPr lang="cs-CZ" dirty="0"/>
              <a:t>= vzájemný vztah mezi veličinami proměnnými, jevy </a:t>
            </a:r>
            <a:r>
              <a:rPr lang="cs-CZ" sz="2200" dirty="0"/>
              <a:t>(dostatečně velký rozsah)</a:t>
            </a:r>
          </a:p>
          <a:p>
            <a:r>
              <a:rPr lang="cs-CZ" dirty="0"/>
              <a:t>Úkol: zjistit závislost a popsat ji</a:t>
            </a:r>
          </a:p>
          <a:p>
            <a:r>
              <a:rPr lang="cs-CZ" dirty="0"/>
              <a:t>Př. 3 proměnné:</a:t>
            </a:r>
          </a:p>
          <a:p>
            <a:pPr lvl="1"/>
            <a:r>
              <a:rPr lang="cs-CZ" dirty="0"/>
              <a:t>BMI</a:t>
            </a:r>
          </a:p>
          <a:p>
            <a:pPr lvl="1"/>
            <a:r>
              <a:rPr lang="cs-CZ" dirty="0"/>
              <a:t>% fat</a:t>
            </a:r>
          </a:p>
          <a:p>
            <a:pPr lvl="1"/>
            <a:r>
              <a:rPr lang="cs-CZ" dirty="0"/>
              <a:t>WHR</a:t>
            </a:r>
          </a:p>
          <a:p>
            <a:endParaRPr lang="cs-CZ"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3" name="Objekt 2"/>
          <p:cNvGraphicFramePr>
            <a:graphicFrameLocks noChangeAspect="1"/>
          </p:cNvGraphicFramePr>
          <p:nvPr>
            <p:extLst>
              <p:ext uri="{D42A27DB-BD31-4B8C-83A1-F6EECF244321}">
                <p14:modId xmlns:p14="http://schemas.microsoft.com/office/powerpoint/2010/main" val="1263118549"/>
              </p:ext>
            </p:extLst>
          </p:nvPr>
        </p:nvGraphicFramePr>
        <p:xfrm>
          <a:off x="4156824" y="3140968"/>
          <a:ext cx="4951801" cy="3716342"/>
        </p:xfrm>
        <a:graphic>
          <a:graphicData uri="http://schemas.openxmlformats.org/presentationml/2006/ole">
            <mc:AlternateContent xmlns:mc="http://schemas.openxmlformats.org/markup-compatibility/2006">
              <mc:Choice xmlns:v="urn:schemas-microsoft-com:vml" Requires="v">
                <p:oleObj spid="_x0000_s3080" name="Graph" r:id="rId4" imgW="4727520" imgH="3552840" progId="STATISTICA.Graph">
                  <p:embed/>
                </p:oleObj>
              </mc:Choice>
              <mc:Fallback>
                <p:oleObj name="Graph" r:id="rId4" imgW="4727520" imgH="3552840" progId="STATISTICA.Graph">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6824" y="3140968"/>
                        <a:ext cx="4951801" cy="3716342"/>
                      </a:xfrm>
                      <a:prstGeom prst="rect">
                        <a:avLst/>
                      </a:prstGeom>
                      <a:noFill/>
                    </p:spPr>
                  </p:pic>
                </p:oleObj>
              </mc:Fallback>
            </mc:AlternateContent>
          </a:graphicData>
        </a:graphic>
      </p:graphicFrame>
    </p:spTree>
    <p:extLst>
      <p:ext uri="{BB962C8B-B14F-4D97-AF65-F5344CB8AC3E}">
        <p14:creationId xmlns:p14="http://schemas.microsoft.com/office/powerpoint/2010/main" val="36179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solidFill>
                  <a:schemeClr val="tx1"/>
                </a:solidFill>
              </a:rPr>
              <a:t>Korelační koeficient</a:t>
            </a:r>
          </a:p>
        </p:txBody>
      </p:sp>
      <p:sp>
        <p:nvSpPr>
          <p:cNvPr id="5" name="Zástupný symbol pro obsah 4"/>
          <p:cNvSpPr>
            <a:spLocks noGrp="1"/>
          </p:cNvSpPr>
          <p:nvPr>
            <p:ph idx="1"/>
          </p:nvPr>
        </p:nvSpPr>
        <p:spPr/>
        <p:txBody>
          <a:bodyPr/>
          <a:lstStyle/>
          <a:p>
            <a:r>
              <a:rPr lang="cs-CZ" i="1" dirty="0"/>
              <a:t>R</a:t>
            </a:r>
            <a:r>
              <a:rPr lang="cs-CZ" dirty="0"/>
              <a:t>: </a:t>
            </a:r>
            <a:r>
              <a:rPr lang="en-US" dirty="0"/>
              <a:t>&lt;</a:t>
            </a:r>
            <a:r>
              <a:rPr lang="cs-CZ" dirty="0"/>
              <a:t>-1 do 1</a:t>
            </a:r>
            <a:r>
              <a:rPr lang="en-US" dirty="0"/>
              <a:t>&gt;</a:t>
            </a:r>
            <a:endParaRPr lang="cs-CZ" dirty="0"/>
          </a:p>
          <a:p>
            <a:r>
              <a:rPr lang="cs-CZ" dirty="0"/>
              <a:t>Omezení:</a:t>
            </a:r>
          </a:p>
          <a:p>
            <a:pPr lvl="1"/>
            <a:r>
              <a:rPr lang="cs-CZ" dirty="0"/>
              <a:t>předpokládá 2-rozměrné </a:t>
            </a:r>
            <a:r>
              <a:rPr lang="cs-CZ" dirty="0" err="1"/>
              <a:t>norm.rozdělení</a:t>
            </a:r>
            <a:endParaRPr lang="cs-CZ" dirty="0"/>
          </a:p>
          <a:p>
            <a:pPr lvl="1"/>
            <a:r>
              <a:rPr lang="cs-CZ" dirty="0"/>
              <a:t>měří pouze vztahy lineární</a:t>
            </a:r>
          </a:p>
          <a:p>
            <a:pPr lvl="1"/>
            <a:r>
              <a:rPr lang="cs-CZ" dirty="0"/>
              <a:t>nerozeznává, která proměnná je závislá a která nezávislá. Nelze rozhodnout o příčinnosti vztahu mezi proměnnými</a:t>
            </a:r>
          </a:p>
          <a:p>
            <a:r>
              <a:rPr lang="cs-CZ" dirty="0"/>
              <a:t>interpretace </a:t>
            </a:r>
            <a:r>
              <a:rPr lang="cs-CZ" dirty="0">
                <a:sym typeface="Symbol"/>
              </a:rPr>
              <a:t></a:t>
            </a:r>
            <a:r>
              <a:rPr lang="cs-CZ" dirty="0"/>
              <a:t> dodatečné koeficienty, např. index determinace </a:t>
            </a:r>
            <a:r>
              <a:rPr lang="cs-CZ" i="1" dirty="0"/>
              <a:t>r</a:t>
            </a:r>
            <a:r>
              <a:rPr lang="cs-CZ" i="1" baseline="30000" dirty="0"/>
              <a:t>2</a:t>
            </a:r>
          </a:p>
          <a:p>
            <a:r>
              <a:rPr lang="cs-CZ" sz="3000" i="1" dirty="0" err="1"/>
              <a:t>Pearsonův</a:t>
            </a:r>
            <a:r>
              <a:rPr lang="cs-CZ" sz="3000" i="1" dirty="0"/>
              <a:t>, </a:t>
            </a:r>
            <a:r>
              <a:rPr lang="cs-CZ" sz="3000" i="1" dirty="0" err="1"/>
              <a:t>neparametrický</a:t>
            </a:r>
            <a:r>
              <a:rPr lang="cs-CZ" sz="3000" i="1" dirty="0"/>
              <a:t> </a:t>
            </a:r>
            <a:r>
              <a:rPr lang="cs-CZ" sz="3000" i="1" dirty="0" err="1"/>
              <a:t>Spearmonův</a:t>
            </a:r>
            <a:endParaRPr lang="cs-CZ" sz="3000" i="1" dirty="0"/>
          </a:p>
          <a:p>
            <a:r>
              <a:rPr lang="cs-CZ" sz="3000" i="1" dirty="0"/>
              <a:t>jednoduchý, parciální, mnohonásobný</a:t>
            </a:r>
            <a:endParaRPr lang="cs-CZ" sz="3000" dirty="0"/>
          </a:p>
        </p:txBody>
      </p:sp>
    </p:spTree>
    <p:extLst>
      <p:ext uri="{BB962C8B-B14F-4D97-AF65-F5344CB8AC3E}">
        <p14:creationId xmlns:p14="http://schemas.microsoft.com/office/powerpoint/2010/main" val="2075540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upload.wikimedia.org/wikipedia/commons/thumb/d/d4/Correlation_examples2.svg/506px-Correlation_examples2.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230" y="1556792"/>
            <a:ext cx="8832982"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103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800" dirty="0">
                <a:solidFill>
                  <a:schemeClr val="tx1"/>
                </a:solidFill>
              </a:rPr>
              <a:t>Pravidla výzkumu z pohledu analýzy dat</a:t>
            </a:r>
          </a:p>
        </p:txBody>
      </p:sp>
      <p:sp>
        <p:nvSpPr>
          <p:cNvPr id="3" name="Zástupný symbol pro obsah 2"/>
          <p:cNvSpPr>
            <a:spLocks noGrp="1"/>
          </p:cNvSpPr>
          <p:nvPr>
            <p:ph idx="1"/>
          </p:nvPr>
        </p:nvSpPr>
        <p:spPr/>
        <p:txBody>
          <a:bodyPr/>
          <a:lstStyle/>
          <a:p>
            <a:pPr marL="514350" indent="-514350">
              <a:buFont typeface="+mj-lt"/>
              <a:buAutoNum type="arabicPeriod"/>
            </a:pPr>
            <a:r>
              <a:rPr lang="cs-CZ" dirty="0"/>
              <a:t>příprava výzkumného šetření je nejdůležitější část</a:t>
            </a:r>
          </a:p>
          <a:p>
            <a:pPr marL="514350" indent="-514350">
              <a:buFont typeface="+mj-lt"/>
              <a:buAutoNum type="arabicPeriod"/>
            </a:pPr>
            <a:r>
              <a:rPr lang="cs-CZ" dirty="0"/>
              <a:t>sběr a analýza dat slouží k zamítnutí/nezamítnutí předem stanovených úkolů práce a hypotéz (explorační vs. konfirmační přístup)</a:t>
            </a:r>
          </a:p>
          <a:p>
            <a:pPr marL="514350" indent="-514350">
              <a:buFont typeface="+mj-lt"/>
              <a:buAutoNum type="arabicPeriod"/>
            </a:pPr>
            <a:r>
              <a:rPr lang="cs-CZ" dirty="0"/>
              <a:t>vždy mít na paměti věcné hledisko výzkumu, zejména v souvislosti s interpretací statistických výsledků</a:t>
            </a:r>
          </a:p>
        </p:txBody>
      </p:sp>
    </p:spTree>
    <p:extLst>
      <p:ext uri="{BB962C8B-B14F-4D97-AF65-F5344CB8AC3E}">
        <p14:creationId xmlns:p14="http://schemas.microsoft.com/office/powerpoint/2010/main" val="3714234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ulka 2"/>
          <p:cNvGraphicFramePr>
            <a:graphicFrameLocks noGrp="1"/>
          </p:cNvGraphicFramePr>
          <p:nvPr>
            <p:extLst>
              <p:ext uri="{D42A27DB-BD31-4B8C-83A1-F6EECF244321}">
                <p14:modId xmlns:p14="http://schemas.microsoft.com/office/powerpoint/2010/main" val="2154453011"/>
              </p:ext>
            </p:extLst>
          </p:nvPr>
        </p:nvGraphicFramePr>
        <p:xfrm>
          <a:off x="1524000" y="1772816"/>
          <a:ext cx="6096000" cy="1704975"/>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pPr algn="ctr"/>
                      <a:endParaRPr lang="cs-CZ" sz="2600" dirty="0"/>
                    </a:p>
                  </a:txBody>
                  <a:tcPr/>
                </a:tc>
                <a:tc>
                  <a:txBody>
                    <a:bodyPr/>
                    <a:lstStyle/>
                    <a:p>
                      <a:pPr algn="ctr" fontAlgn="ctr"/>
                      <a:r>
                        <a:rPr lang="cs-CZ" sz="2600" b="0" i="0" u="none" strike="noStrike">
                          <a:solidFill>
                            <a:srgbClr val="000000"/>
                          </a:solidFill>
                          <a:effectLst/>
                          <a:latin typeface="Arial"/>
                        </a:rPr>
                        <a:t>% fat</a:t>
                      </a:r>
                    </a:p>
                  </a:txBody>
                  <a:tcPr marL="9525" marR="9525" marT="9525" marB="0" anchor="ctr"/>
                </a:tc>
                <a:tc>
                  <a:txBody>
                    <a:bodyPr/>
                    <a:lstStyle/>
                    <a:p>
                      <a:pPr algn="ctr" fontAlgn="ctr"/>
                      <a:r>
                        <a:rPr lang="cs-CZ" sz="2600" b="0" i="0" u="none" strike="noStrike">
                          <a:solidFill>
                            <a:srgbClr val="000000"/>
                          </a:solidFill>
                          <a:effectLst/>
                          <a:latin typeface="Arial"/>
                        </a:rPr>
                        <a:t>WHR</a:t>
                      </a:r>
                    </a:p>
                  </a:txBody>
                  <a:tcPr marL="9525" marR="9525" marT="9525" marB="0" anchor="ctr"/>
                </a:tc>
                <a:tc>
                  <a:txBody>
                    <a:bodyPr/>
                    <a:lstStyle/>
                    <a:p>
                      <a:pPr algn="ctr" fontAlgn="ctr"/>
                      <a:r>
                        <a:rPr lang="cs-CZ" sz="2600" b="0" i="0" u="none" strike="noStrike">
                          <a:solidFill>
                            <a:srgbClr val="000000"/>
                          </a:solidFill>
                          <a:effectLst/>
                          <a:latin typeface="Arial"/>
                        </a:rPr>
                        <a:t>BMI</a:t>
                      </a:r>
                    </a:p>
                  </a:txBody>
                  <a:tcPr marL="9525" marR="9525" marT="9525" marB="0" anchor="ctr"/>
                </a:tc>
                <a:extLst>
                  <a:ext uri="{0D108BD9-81ED-4DB2-BD59-A6C34878D82A}">
                    <a16:rowId xmlns:a16="http://schemas.microsoft.com/office/drawing/2014/main" val="10000"/>
                  </a:ext>
                </a:extLst>
              </a:tr>
              <a:tr h="370840">
                <a:tc>
                  <a:txBody>
                    <a:bodyPr/>
                    <a:lstStyle/>
                    <a:p>
                      <a:pPr algn="ctr" fontAlgn="ctr"/>
                      <a:r>
                        <a:rPr lang="cs-CZ" sz="2600" b="0" i="0" u="none" strike="noStrike">
                          <a:solidFill>
                            <a:srgbClr val="000000"/>
                          </a:solidFill>
                          <a:effectLst/>
                          <a:latin typeface="Arial"/>
                        </a:rPr>
                        <a:t>% fat</a:t>
                      </a:r>
                    </a:p>
                  </a:txBody>
                  <a:tcPr marL="9525" marR="9525" marT="9525" marB="0" anchor="ctr"/>
                </a:tc>
                <a:tc>
                  <a:txBody>
                    <a:bodyPr/>
                    <a:lstStyle/>
                    <a:p>
                      <a:pPr algn="ctr" fontAlgn="ctr"/>
                      <a:r>
                        <a:rPr lang="cs-CZ" sz="2600" b="0" i="0" u="none" strike="noStrike">
                          <a:solidFill>
                            <a:srgbClr val="000000"/>
                          </a:solidFill>
                          <a:effectLst/>
                          <a:latin typeface="Arial"/>
                        </a:rPr>
                        <a:t>1</a:t>
                      </a:r>
                    </a:p>
                  </a:txBody>
                  <a:tcPr marL="9525" marR="9525" marT="9525" marB="0" anchor="ctr"/>
                </a:tc>
                <a:tc>
                  <a:txBody>
                    <a:bodyPr/>
                    <a:lstStyle/>
                    <a:p>
                      <a:pPr algn="ctr" fontAlgn="ctr"/>
                      <a:r>
                        <a:rPr lang="cs-CZ" sz="2600" b="0" i="0" u="none" strike="noStrike" dirty="0">
                          <a:solidFill>
                            <a:srgbClr val="FF0000"/>
                          </a:solidFill>
                          <a:effectLst/>
                          <a:latin typeface="Arial"/>
                        </a:rPr>
                        <a:t>0,36</a:t>
                      </a:r>
                    </a:p>
                  </a:txBody>
                  <a:tcPr marL="9525" marR="9525" marT="9525" marB="0" anchor="ctr"/>
                </a:tc>
                <a:tc>
                  <a:txBody>
                    <a:bodyPr/>
                    <a:lstStyle/>
                    <a:p>
                      <a:pPr algn="ctr" fontAlgn="ctr"/>
                      <a:r>
                        <a:rPr lang="cs-CZ" sz="2600" b="0" i="0" u="none" strike="noStrike" dirty="0">
                          <a:solidFill>
                            <a:srgbClr val="FF0000"/>
                          </a:solidFill>
                          <a:effectLst/>
                          <a:latin typeface="Arial"/>
                        </a:rPr>
                        <a:t>0,41</a:t>
                      </a:r>
                    </a:p>
                  </a:txBody>
                  <a:tcPr marL="9525" marR="9525" marT="9525" marB="0" anchor="ctr"/>
                </a:tc>
                <a:extLst>
                  <a:ext uri="{0D108BD9-81ED-4DB2-BD59-A6C34878D82A}">
                    <a16:rowId xmlns:a16="http://schemas.microsoft.com/office/drawing/2014/main" val="10001"/>
                  </a:ext>
                </a:extLst>
              </a:tr>
              <a:tr h="370840">
                <a:tc>
                  <a:txBody>
                    <a:bodyPr/>
                    <a:lstStyle/>
                    <a:p>
                      <a:pPr algn="ctr" fontAlgn="ctr"/>
                      <a:r>
                        <a:rPr lang="cs-CZ" sz="2600" b="0" i="0" u="none" strike="noStrike">
                          <a:solidFill>
                            <a:srgbClr val="000000"/>
                          </a:solidFill>
                          <a:effectLst/>
                          <a:latin typeface="Arial"/>
                        </a:rPr>
                        <a:t>WHR</a:t>
                      </a:r>
                    </a:p>
                  </a:txBody>
                  <a:tcPr marL="9525" marR="9525" marT="9525" marB="0" anchor="ctr"/>
                </a:tc>
                <a:tc>
                  <a:txBody>
                    <a:bodyPr/>
                    <a:lstStyle/>
                    <a:p>
                      <a:pPr algn="ctr" fontAlgn="ctr"/>
                      <a:r>
                        <a:rPr lang="cs-CZ" sz="2600" b="0" i="0" u="none" strike="noStrike" dirty="0">
                          <a:solidFill>
                            <a:srgbClr val="FF0000"/>
                          </a:solidFill>
                          <a:effectLst/>
                          <a:latin typeface="Arial"/>
                        </a:rPr>
                        <a:t>0,36</a:t>
                      </a:r>
                    </a:p>
                  </a:txBody>
                  <a:tcPr marL="9525" marR="9525" marT="9525" marB="0" anchor="ctr"/>
                </a:tc>
                <a:tc>
                  <a:txBody>
                    <a:bodyPr/>
                    <a:lstStyle/>
                    <a:p>
                      <a:pPr algn="ctr" fontAlgn="ctr"/>
                      <a:r>
                        <a:rPr lang="cs-CZ" sz="2600" b="0" i="0" u="none" strike="noStrike" dirty="0">
                          <a:solidFill>
                            <a:srgbClr val="000000"/>
                          </a:solidFill>
                          <a:effectLst/>
                          <a:latin typeface="Arial"/>
                        </a:rPr>
                        <a:t>1</a:t>
                      </a:r>
                    </a:p>
                  </a:txBody>
                  <a:tcPr marL="9525" marR="9525" marT="9525" marB="0" anchor="ctr"/>
                </a:tc>
                <a:tc>
                  <a:txBody>
                    <a:bodyPr/>
                    <a:lstStyle/>
                    <a:p>
                      <a:pPr algn="ctr" fontAlgn="ctr"/>
                      <a:r>
                        <a:rPr lang="cs-CZ" sz="2600" b="0" i="0" u="none" strike="noStrike" dirty="0">
                          <a:solidFill>
                            <a:srgbClr val="FF0000"/>
                          </a:solidFill>
                          <a:effectLst/>
                          <a:latin typeface="Arial"/>
                        </a:rPr>
                        <a:t>0,85</a:t>
                      </a:r>
                    </a:p>
                  </a:txBody>
                  <a:tcPr marL="9525" marR="9525" marT="9525" marB="0" anchor="ctr"/>
                </a:tc>
                <a:extLst>
                  <a:ext uri="{0D108BD9-81ED-4DB2-BD59-A6C34878D82A}">
                    <a16:rowId xmlns:a16="http://schemas.microsoft.com/office/drawing/2014/main" val="10002"/>
                  </a:ext>
                </a:extLst>
              </a:tr>
              <a:tr h="370840">
                <a:tc>
                  <a:txBody>
                    <a:bodyPr/>
                    <a:lstStyle/>
                    <a:p>
                      <a:pPr algn="ctr" fontAlgn="ctr"/>
                      <a:r>
                        <a:rPr lang="cs-CZ" sz="2600" b="0" i="0" u="none" strike="noStrike" dirty="0">
                          <a:solidFill>
                            <a:srgbClr val="000000"/>
                          </a:solidFill>
                          <a:effectLst/>
                          <a:latin typeface="Arial"/>
                        </a:rPr>
                        <a:t>BMI</a:t>
                      </a:r>
                    </a:p>
                  </a:txBody>
                  <a:tcPr marL="9525" marR="9525" marT="9525" marB="0" anchor="ctr"/>
                </a:tc>
                <a:tc>
                  <a:txBody>
                    <a:bodyPr/>
                    <a:lstStyle/>
                    <a:p>
                      <a:pPr algn="ctr" fontAlgn="ctr"/>
                      <a:r>
                        <a:rPr lang="cs-CZ" sz="2600" b="0" i="0" u="none" strike="noStrike" dirty="0">
                          <a:solidFill>
                            <a:srgbClr val="FF0000"/>
                          </a:solidFill>
                          <a:effectLst/>
                          <a:latin typeface="Arial"/>
                        </a:rPr>
                        <a:t>0,41</a:t>
                      </a:r>
                    </a:p>
                  </a:txBody>
                  <a:tcPr marL="9525" marR="9525" marT="9525" marB="0" anchor="ctr"/>
                </a:tc>
                <a:tc>
                  <a:txBody>
                    <a:bodyPr/>
                    <a:lstStyle/>
                    <a:p>
                      <a:pPr algn="ctr" fontAlgn="ctr"/>
                      <a:r>
                        <a:rPr lang="cs-CZ" sz="2600" b="0" i="0" u="none" strike="noStrike" dirty="0">
                          <a:solidFill>
                            <a:srgbClr val="FF0000"/>
                          </a:solidFill>
                          <a:effectLst/>
                          <a:latin typeface="Arial"/>
                        </a:rPr>
                        <a:t>0,85</a:t>
                      </a:r>
                    </a:p>
                  </a:txBody>
                  <a:tcPr marL="9525" marR="9525" marT="9525" marB="0" anchor="ctr"/>
                </a:tc>
                <a:tc>
                  <a:txBody>
                    <a:bodyPr/>
                    <a:lstStyle/>
                    <a:p>
                      <a:pPr algn="ctr" fontAlgn="ctr"/>
                      <a:r>
                        <a:rPr lang="cs-CZ" sz="2600" b="0" i="0" u="none" strike="noStrike" dirty="0">
                          <a:solidFill>
                            <a:srgbClr val="000000"/>
                          </a:solidFill>
                          <a:effectLst/>
                          <a:latin typeface="Arial"/>
                        </a:rPr>
                        <a:t>1</a:t>
                      </a:r>
                    </a:p>
                  </a:txBody>
                  <a:tcPr marL="9525" marR="9525" marT="9525" marB="0" anchor="ctr"/>
                </a:tc>
                <a:extLst>
                  <a:ext uri="{0D108BD9-81ED-4DB2-BD59-A6C34878D82A}">
                    <a16:rowId xmlns:a16="http://schemas.microsoft.com/office/drawing/2014/main" val="10003"/>
                  </a:ext>
                </a:extLst>
              </a:tr>
            </a:tbl>
          </a:graphicData>
        </a:graphic>
      </p:graphicFrame>
      <p:sp>
        <p:nvSpPr>
          <p:cNvPr id="6" name="Obdélník 5"/>
          <p:cNvSpPr/>
          <p:nvPr/>
        </p:nvSpPr>
        <p:spPr>
          <a:xfrm>
            <a:off x="1259632" y="3789040"/>
            <a:ext cx="7200800" cy="2677656"/>
          </a:xfrm>
          <a:prstGeom prst="rect">
            <a:avLst/>
          </a:prstGeom>
        </p:spPr>
        <p:txBody>
          <a:bodyPr wrap="square">
            <a:spAutoFit/>
          </a:bodyPr>
          <a:lstStyle/>
          <a:p>
            <a:r>
              <a:rPr lang="cs-CZ" sz="2800" dirty="0"/>
              <a:t>Nejvyšší </a:t>
            </a:r>
            <a:r>
              <a:rPr lang="cs-CZ" sz="2800" b="1" dirty="0"/>
              <a:t>jednoduchý</a:t>
            </a:r>
            <a:r>
              <a:rPr lang="cs-CZ" sz="2800" dirty="0"/>
              <a:t> korelační koeficient je mezi proměnnými BMI a WHR a to 0,85. Celkem vysvětluje 72,2 % procent celkové variability mezi těmi to proměnnými. K číslu 72,2 % jsme dospěli pomocí koeficientu determinace (r</a:t>
            </a:r>
            <a:r>
              <a:rPr lang="cs-CZ" sz="2800" baseline="30000" dirty="0"/>
              <a:t>2</a:t>
            </a:r>
            <a:r>
              <a:rPr lang="cs-CZ" sz="2800" dirty="0"/>
              <a:t> = 0,85</a:t>
            </a:r>
            <a:r>
              <a:rPr lang="cs-CZ" sz="2800" baseline="30000" dirty="0"/>
              <a:t>2</a:t>
            </a:r>
            <a:r>
              <a:rPr lang="cs-CZ" sz="2800" dirty="0"/>
              <a:t> = 0,722).</a:t>
            </a:r>
          </a:p>
        </p:txBody>
      </p:sp>
      <p:sp>
        <p:nvSpPr>
          <p:cNvPr id="7" name="Obdélník 6"/>
          <p:cNvSpPr/>
          <p:nvPr/>
        </p:nvSpPr>
        <p:spPr>
          <a:xfrm>
            <a:off x="1241052" y="1124744"/>
            <a:ext cx="4572000" cy="523220"/>
          </a:xfrm>
          <a:prstGeom prst="rect">
            <a:avLst/>
          </a:prstGeom>
        </p:spPr>
        <p:txBody>
          <a:bodyPr>
            <a:spAutoFit/>
          </a:bodyPr>
          <a:lstStyle/>
          <a:p>
            <a:r>
              <a:rPr lang="cs-CZ" sz="2800" b="1" dirty="0"/>
              <a:t>Příklad</a:t>
            </a:r>
          </a:p>
        </p:txBody>
      </p:sp>
    </p:spTree>
    <p:extLst>
      <p:ext uri="{BB962C8B-B14F-4D97-AF65-F5344CB8AC3E}">
        <p14:creationId xmlns:p14="http://schemas.microsoft.com/office/powerpoint/2010/main" val="1959284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3A60A7-E066-4956-A203-63C3A7AA458B}"/>
              </a:ext>
            </a:extLst>
          </p:cNvPr>
          <p:cNvSpPr>
            <a:spLocks noGrp="1"/>
          </p:cNvSpPr>
          <p:nvPr>
            <p:ph type="ctrTitle"/>
          </p:nvPr>
        </p:nvSpPr>
        <p:spPr/>
        <p:txBody>
          <a:bodyPr/>
          <a:lstStyle/>
          <a:p>
            <a:r>
              <a:rPr lang="cs-CZ" b="1" dirty="0"/>
              <a:t>Korelace vs. kauzalita</a:t>
            </a:r>
          </a:p>
        </p:txBody>
      </p:sp>
      <p:sp>
        <p:nvSpPr>
          <p:cNvPr id="3" name="Podnadpis 2">
            <a:extLst>
              <a:ext uri="{FF2B5EF4-FFF2-40B4-BE49-F238E27FC236}">
                <a16:creationId xmlns:a16="http://schemas.microsoft.com/office/drawing/2014/main" id="{8ACCDFAF-A18D-4B61-BA94-79E5BB748068}"/>
              </a:ext>
            </a:extLst>
          </p:cNvPr>
          <p:cNvSpPr>
            <a:spLocks noGrp="1"/>
          </p:cNvSpPr>
          <p:nvPr>
            <p:ph type="subTitle" idx="1"/>
          </p:nvPr>
        </p:nvSpPr>
        <p:spPr/>
        <p:txBody>
          <a:bodyPr>
            <a:normAutofit/>
          </a:bodyPr>
          <a:lstStyle/>
          <a:p>
            <a:r>
              <a:rPr lang="cs-CZ" sz="2250" dirty="0"/>
              <a:t>Michal Bozděch</a:t>
            </a:r>
          </a:p>
        </p:txBody>
      </p:sp>
    </p:spTree>
    <p:extLst>
      <p:ext uri="{BB962C8B-B14F-4D97-AF65-F5344CB8AC3E}">
        <p14:creationId xmlns:p14="http://schemas.microsoft.com/office/powerpoint/2010/main" val="4254967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427F9B-EEB0-4094-A848-F317B509D1A4}"/>
              </a:ext>
            </a:extLst>
          </p:cNvPr>
          <p:cNvSpPr>
            <a:spLocks noGrp="1"/>
          </p:cNvSpPr>
          <p:nvPr>
            <p:ph type="title"/>
          </p:nvPr>
        </p:nvSpPr>
        <p:spPr/>
        <p:txBody>
          <a:bodyPr>
            <a:noAutofit/>
          </a:bodyPr>
          <a:lstStyle/>
          <a:p>
            <a:r>
              <a:rPr lang="cs-CZ" sz="3150" b="1" dirty="0">
                <a:latin typeface="Times New Roman" panose="02020603050405020304" pitchFamily="18" charset="0"/>
                <a:ea typeface="Calibri" panose="020F0502020204030204" pitchFamily="34" charset="0"/>
                <a:cs typeface="Times New Roman" panose="02020603050405020304" pitchFamily="18" charset="0"/>
              </a:rPr>
              <a:t>Příklad 1: pozitivní korelace (vítr a větrná elektrárna)</a:t>
            </a:r>
            <a:endParaRPr lang="cs-CZ" sz="3150" dirty="0"/>
          </a:p>
        </p:txBody>
      </p:sp>
      <p:sp>
        <p:nvSpPr>
          <p:cNvPr id="3" name="Zástupný obsah 2">
            <a:extLst>
              <a:ext uri="{FF2B5EF4-FFF2-40B4-BE49-F238E27FC236}">
                <a16:creationId xmlns:a16="http://schemas.microsoft.com/office/drawing/2014/main" id="{96039667-9B94-442F-9D4F-E76EEBF41A99}"/>
              </a:ext>
            </a:extLst>
          </p:cNvPr>
          <p:cNvSpPr>
            <a:spLocks noGrp="1"/>
          </p:cNvSpPr>
          <p:nvPr>
            <p:ph idx="1"/>
          </p:nvPr>
        </p:nvSpPr>
        <p:spPr/>
        <p:txBody>
          <a:bodyPr>
            <a:normAutofit/>
          </a:bodyPr>
          <a:lstStyle/>
          <a:p>
            <a:endParaRPr lang="cs-CZ" sz="2250" dirty="0"/>
          </a:p>
        </p:txBody>
      </p:sp>
    </p:spTree>
    <p:extLst>
      <p:ext uri="{BB962C8B-B14F-4D97-AF65-F5344CB8AC3E}">
        <p14:creationId xmlns:p14="http://schemas.microsoft.com/office/powerpoint/2010/main" val="221874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EBC46519-A4E1-4E0C-9791-FB80ECDE2E6E}"/>
              </a:ext>
            </a:extLst>
          </p:cNvPr>
          <p:cNvSpPr>
            <a:spLocks noGrp="1"/>
          </p:cNvSpPr>
          <p:nvPr>
            <p:ph type="title"/>
          </p:nvPr>
        </p:nvSpPr>
        <p:spPr>
          <a:xfrm>
            <a:off x="508001" y="1314450"/>
            <a:ext cx="6447501" cy="990600"/>
          </a:xfrm>
        </p:spPr>
        <p:txBody>
          <a:bodyPr>
            <a:noAutofit/>
          </a:bodyPr>
          <a:lstStyle/>
          <a:p>
            <a:r>
              <a:rPr lang="cs-CZ" sz="3150" b="1" dirty="0">
                <a:latin typeface="Times New Roman" panose="02020603050405020304" pitchFamily="18" charset="0"/>
                <a:ea typeface="Calibri" panose="020F0502020204030204" pitchFamily="34" charset="0"/>
                <a:cs typeface="Times New Roman" panose="02020603050405020304" pitchFamily="18" charset="0"/>
              </a:rPr>
              <a:t>Příklad 1: pozitivní korelace (vítr a větrná elektrárna)</a:t>
            </a:r>
            <a:endParaRPr lang="cs-CZ" sz="3150" dirty="0"/>
          </a:p>
        </p:txBody>
      </p:sp>
      <p:sp>
        <p:nvSpPr>
          <p:cNvPr id="5" name="Zástupný obsah 2">
            <a:extLst>
              <a:ext uri="{FF2B5EF4-FFF2-40B4-BE49-F238E27FC236}">
                <a16:creationId xmlns:a16="http://schemas.microsoft.com/office/drawing/2014/main" id="{2FEA8B16-5F78-4A14-AF7D-5C6783F05F3B}"/>
              </a:ext>
            </a:extLst>
          </p:cNvPr>
          <p:cNvSpPr>
            <a:spLocks noGrp="1"/>
          </p:cNvSpPr>
          <p:nvPr>
            <p:ph idx="1"/>
          </p:nvPr>
        </p:nvSpPr>
        <p:spPr>
          <a:xfrm>
            <a:off x="508001" y="2477692"/>
            <a:ext cx="6447501" cy="2910580"/>
          </a:xfrm>
        </p:spPr>
        <p:txBody>
          <a:bodyPr>
            <a:normAutofit/>
          </a:bodyPr>
          <a:lstStyle/>
          <a:p>
            <a:r>
              <a:rPr lang="cs-CZ" sz="2250" dirty="0">
                <a:latin typeface="Times New Roman" panose="02020603050405020304" pitchFamily="18" charset="0"/>
                <a:ea typeface="Calibri" panose="020F0502020204030204" pitchFamily="34" charset="0"/>
                <a:cs typeface="Times New Roman" panose="02020603050405020304" pitchFamily="18" charset="0"/>
              </a:rPr>
              <a:t>Krásným příkladem pozitivní korelace je vztah mezi větrem a otáčením lopatek větrné elektrárny. Když fouká silný vítr, lopatky se rychleji otáčejí, což způsobuje zvýšenou produkci elektřiny. Nicméně nemůžeme tvrdit, že lopatky elektrárny jsou příčinou větru. Tady pozorujeme pouze pozitivní korelaci, nikoliv však kauzální vztah.</a:t>
            </a:r>
            <a:endParaRPr lang="cs-CZ" sz="2250" dirty="0">
              <a:latin typeface="Calibri" panose="020F0502020204030204" pitchFamily="34" charset="0"/>
              <a:ea typeface="Calibri" panose="020F0502020204030204" pitchFamily="34" charset="0"/>
              <a:cs typeface="Times New Roman" panose="02020603050405020304" pitchFamily="18" charset="0"/>
            </a:endParaRPr>
          </a:p>
          <a:p>
            <a:endParaRPr lang="cs-CZ" sz="2250" dirty="0"/>
          </a:p>
        </p:txBody>
      </p:sp>
    </p:spTree>
    <p:extLst>
      <p:ext uri="{BB962C8B-B14F-4D97-AF65-F5344CB8AC3E}">
        <p14:creationId xmlns:p14="http://schemas.microsoft.com/office/powerpoint/2010/main" val="2829364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DFECEC-0D60-4E54-A3CE-A159202DCACC}"/>
              </a:ext>
            </a:extLst>
          </p:cNvPr>
          <p:cNvSpPr>
            <a:spLocks noGrp="1"/>
          </p:cNvSpPr>
          <p:nvPr>
            <p:ph type="title"/>
          </p:nvPr>
        </p:nvSpPr>
        <p:spPr/>
        <p:txBody>
          <a:bodyPr>
            <a:noAutofit/>
          </a:bodyPr>
          <a:lstStyle/>
          <a:p>
            <a:r>
              <a:rPr lang="cs-CZ" sz="3150" b="1" dirty="0">
                <a:latin typeface="Times New Roman" panose="02020603050405020304" pitchFamily="18" charset="0"/>
                <a:ea typeface="Calibri" panose="020F0502020204030204" pitchFamily="34" charset="0"/>
              </a:rPr>
              <a:t>Příklad 2: nesprávná kauzalita (videohry a násilí)</a:t>
            </a:r>
            <a:endParaRPr lang="cs-CZ" sz="3150" dirty="0"/>
          </a:p>
        </p:txBody>
      </p:sp>
      <p:sp>
        <p:nvSpPr>
          <p:cNvPr id="3" name="Zástupný obsah 2">
            <a:extLst>
              <a:ext uri="{FF2B5EF4-FFF2-40B4-BE49-F238E27FC236}">
                <a16:creationId xmlns:a16="http://schemas.microsoft.com/office/drawing/2014/main" id="{7265B319-4C22-4966-9F56-8306D6B8DAF0}"/>
              </a:ext>
            </a:extLst>
          </p:cNvPr>
          <p:cNvSpPr>
            <a:spLocks noGrp="1"/>
          </p:cNvSpPr>
          <p:nvPr>
            <p:ph idx="1"/>
          </p:nvPr>
        </p:nvSpPr>
        <p:spPr/>
        <p:txBody>
          <a:bodyPr>
            <a:normAutofit/>
          </a:bodyPr>
          <a:lstStyle/>
          <a:p>
            <a:endParaRPr lang="cs-CZ" sz="2250" dirty="0"/>
          </a:p>
        </p:txBody>
      </p:sp>
    </p:spTree>
    <p:extLst>
      <p:ext uri="{BB962C8B-B14F-4D97-AF65-F5344CB8AC3E}">
        <p14:creationId xmlns:p14="http://schemas.microsoft.com/office/powerpoint/2010/main" val="2494872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08177ADB-21D6-40AC-A2D9-CF6774ACBBC1}"/>
              </a:ext>
            </a:extLst>
          </p:cNvPr>
          <p:cNvSpPr>
            <a:spLocks noGrp="1"/>
          </p:cNvSpPr>
          <p:nvPr>
            <p:ph type="title"/>
          </p:nvPr>
        </p:nvSpPr>
        <p:spPr>
          <a:xfrm>
            <a:off x="508001" y="1314450"/>
            <a:ext cx="6447501" cy="990600"/>
          </a:xfrm>
        </p:spPr>
        <p:txBody>
          <a:bodyPr>
            <a:noAutofit/>
          </a:bodyPr>
          <a:lstStyle/>
          <a:p>
            <a:r>
              <a:rPr lang="cs-CZ" sz="3150" b="1" dirty="0">
                <a:latin typeface="Times New Roman" panose="02020603050405020304" pitchFamily="18" charset="0"/>
                <a:ea typeface="Calibri" panose="020F0502020204030204" pitchFamily="34" charset="0"/>
              </a:rPr>
              <a:t>Příklad 2: nesprávná kauzalita (videohry a násilí)</a:t>
            </a:r>
            <a:endParaRPr lang="cs-CZ" sz="3150" dirty="0"/>
          </a:p>
        </p:txBody>
      </p:sp>
      <p:sp>
        <p:nvSpPr>
          <p:cNvPr id="5" name="Zástupný obsah 2">
            <a:extLst>
              <a:ext uri="{FF2B5EF4-FFF2-40B4-BE49-F238E27FC236}">
                <a16:creationId xmlns:a16="http://schemas.microsoft.com/office/drawing/2014/main" id="{9729CF69-47D8-4E5D-9D7F-F83EBCAB7B87}"/>
              </a:ext>
            </a:extLst>
          </p:cNvPr>
          <p:cNvSpPr>
            <a:spLocks noGrp="1"/>
          </p:cNvSpPr>
          <p:nvPr>
            <p:ph idx="1"/>
          </p:nvPr>
        </p:nvSpPr>
        <p:spPr>
          <a:xfrm>
            <a:off x="508001" y="2477692"/>
            <a:ext cx="6447501" cy="2910580"/>
          </a:xfrm>
        </p:spPr>
        <p:txBody>
          <a:bodyPr>
            <a:normAutofit lnSpcReduction="10000"/>
          </a:bodyPr>
          <a:lstStyle/>
          <a:p>
            <a:r>
              <a:rPr lang="cs-CZ" sz="2250" dirty="0">
                <a:latin typeface="Times New Roman" panose="02020603050405020304" pitchFamily="18" charset="0"/>
                <a:ea typeface="Calibri" panose="020F0502020204030204" pitchFamily="34" charset="0"/>
                <a:cs typeface="Times New Roman" panose="02020603050405020304" pitchFamily="18" charset="0"/>
              </a:rPr>
              <a:t>Často se můžete setkat s tvrzením, že násilí ve videohrách či televizi způsobuje, že děti se stávají více násilnými. Což je kauzální vztah. Avšak můžeme také tvrdit, že děti s přirozeným sklony k násilnému chování mají tendenci vyhledávat hry a pořady s násilnou tématikou. Proto nemůžeme přesně určit, zda A způsobuje B nebo B způsobuje A. V tomto případě se jedná pouze o korelaci, nikoliv o kauzalitu.</a:t>
            </a:r>
            <a:endParaRPr lang="cs-CZ" sz="2250" dirty="0">
              <a:latin typeface="Calibri" panose="020F0502020204030204" pitchFamily="34" charset="0"/>
              <a:ea typeface="Calibri" panose="020F0502020204030204" pitchFamily="34" charset="0"/>
              <a:cs typeface="Times New Roman" panose="02020603050405020304" pitchFamily="18" charset="0"/>
            </a:endParaRPr>
          </a:p>
          <a:p>
            <a:endParaRPr lang="cs-CZ" sz="2250" dirty="0"/>
          </a:p>
        </p:txBody>
      </p:sp>
    </p:spTree>
    <p:extLst>
      <p:ext uri="{BB962C8B-B14F-4D97-AF65-F5344CB8AC3E}">
        <p14:creationId xmlns:p14="http://schemas.microsoft.com/office/powerpoint/2010/main" val="2594814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A5DF69-48CD-4460-9CD3-780E80A7EA92}"/>
              </a:ext>
            </a:extLst>
          </p:cNvPr>
          <p:cNvSpPr>
            <a:spLocks noGrp="1"/>
          </p:cNvSpPr>
          <p:nvPr>
            <p:ph type="title"/>
          </p:nvPr>
        </p:nvSpPr>
        <p:spPr/>
        <p:txBody>
          <a:bodyPr>
            <a:noAutofit/>
          </a:bodyPr>
          <a:lstStyle/>
          <a:p>
            <a:r>
              <a:rPr lang="cs-CZ" sz="3150" b="1" dirty="0">
                <a:latin typeface="Times New Roman" panose="02020603050405020304" pitchFamily="18" charset="0"/>
                <a:ea typeface="Calibri" panose="020F0502020204030204" pitchFamily="34" charset="0"/>
                <a:cs typeface="Times New Roman" panose="02020603050405020304" pitchFamily="18" charset="0"/>
              </a:rPr>
              <a:t>Příklad 3: prodej zmrzliny a počet lidí s úpalem</a:t>
            </a:r>
            <a:endParaRPr lang="cs-CZ" sz="3150" dirty="0"/>
          </a:p>
        </p:txBody>
      </p:sp>
      <p:sp>
        <p:nvSpPr>
          <p:cNvPr id="3" name="Zástupný obsah 2">
            <a:extLst>
              <a:ext uri="{FF2B5EF4-FFF2-40B4-BE49-F238E27FC236}">
                <a16:creationId xmlns:a16="http://schemas.microsoft.com/office/drawing/2014/main" id="{95623DED-5347-493E-AEE8-1C4BFBB9959B}"/>
              </a:ext>
            </a:extLst>
          </p:cNvPr>
          <p:cNvSpPr>
            <a:spLocks noGrp="1"/>
          </p:cNvSpPr>
          <p:nvPr>
            <p:ph idx="1"/>
          </p:nvPr>
        </p:nvSpPr>
        <p:spPr/>
        <p:txBody>
          <a:bodyPr>
            <a:normAutofit/>
          </a:bodyPr>
          <a:lstStyle/>
          <a:p>
            <a:endParaRPr lang="cs-CZ" sz="2250" dirty="0"/>
          </a:p>
        </p:txBody>
      </p:sp>
    </p:spTree>
    <p:extLst>
      <p:ext uri="{BB962C8B-B14F-4D97-AF65-F5344CB8AC3E}">
        <p14:creationId xmlns:p14="http://schemas.microsoft.com/office/powerpoint/2010/main" val="1227677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5EC0E84C-5B88-42F4-9EB8-3F416D418814}"/>
              </a:ext>
            </a:extLst>
          </p:cNvPr>
          <p:cNvSpPr>
            <a:spLocks noGrp="1"/>
          </p:cNvSpPr>
          <p:nvPr>
            <p:ph type="title"/>
          </p:nvPr>
        </p:nvSpPr>
        <p:spPr>
          <a:xfrm>
            <a:off x="508001" y="1314450"/>
            <a:ext cx="6447501" cy="990600"/>
          </a:xfrm>
        </p:spPr>
        <p:txBody>
          <a:bodyPr>
            <a:noAutofit/>
          </a:bodyPr>
          <a:lstStyle/>
          <a:p>
            <a:r>
              <a:rPr lang="cs-CZ" sz="3150" b="1" dirty="0">
                <a:latin typeface="Times New Roman" panose="02020603050405020304" pitchFamily="18" charset="0"/>
                <a:ea typeface="Calibri" panose="020F0502020204030204" pitchFamily="34" charset="0"/>
                <a:cs typeface="Times New Roman" panose="02020603050405020304" pitchFamily="18" charset="0"/>
              </a:rPr>
              <a:t>Příklad 3: prodej zmrzliny a počet lidí s úpalem</a:t>
            </a:r>
            <a:endParaRPr lang="cs-CZ" sz="3150" dirty="0"/>
          </a:p>
        </p:txBody>
      </p:sp>
      <p:sp>
        <p:nvSpPr>
          <p:cNvPr id="5" name="Zástupný obsah 2">
            <a:extLst>
              <a:ext uri="{FF2B5EF4-FFF2-40B4-BE49-F238E27FC236}">
                <a16:creationId xmlns:a16="http://schemas.microsoft.com/office/drawing/2014/main" id="{51780471-CFD9-4456-A390-367C37FA867A}"/>
              </a:ext>
            </a:extLst>
          </p:cNvPr>
          <p:cNvSpPr>
            <a:spLocks noGrp="1"/>
          </p:cNvSpPr>
          <p:nvPr>
            <p:ph idx="1"/>
          </p:nvPr>
        </p:nvSpPr>
        <p:spPr>
          <a:xfrm>
            <a:off x="508001" y="2477692"/>
            <a:ext cx="6447501" cy="2910580"/>
          </a:xfrm>
        </p:spPr>
        <p:txBody>
          <a:bodyPr>
            <a:normAutofit fontScale="85000" lnSpcReduction="10000"/>
          </a:bodyPr>
          <a:lstStyle/>
          <a:p>
            <a:r>
              <a:rPr lang="cs-CZ" sz="2250" dirty="0">
                <a:latin typeface="Times New Roman" panose="02020603050405020304" pitchFamily="18" charset="0"/>
                <a:ea typeface="Calibri" panose="020F0502020204030204" pitchFamily="34" charset="0"/>
                <a:cs typeface="Times New Roman" panose="02020603050405020304" pitchFamily="18" charset="0"/>
              </a:rPr>
              <a:t>Krásným příkladem omylu třetí proměnné (</a:t>
            </a:r>
            <a:r>
              <a:rPr lang="cs-CZ" sz="2250" dirty="0" err="1">
                <a:latin typeface="Times New Roman" panose="02020603050405020304" pitchFamily="18" charset="0"/>
                <a:ea typeface="Calibri" panose="020F0502020204030204" pitchFamily="34" charset="0"/>
                <a:cs typeface="Times New Roman" panose="02020603050405020304" pitchFamily="18" charset="0"/>
              </a:rPr>
              <a:t>Third</a:t>
            </a:r>
            <a:r>
              <a:rPr lang="cs-CZ" sz="2250" dirty="0">
                <a:latin typeface="Times New Roman" panose="02020603050405020304" pitchFamily="18" charset="0"/>
                <a:ea typeface="Calibri" panose="020F0502020204030204" pitchFamily="34" charset="0"/>
                <a:cs typeface="Times New Roman" panose="02020603050405020304" pitchFamily="18" charset="0"/>
              </a:rPr>
              <a:t>-Cause </a:t>
            </a:r>
            <a:r>
              <a:rPr lang="cs-CZ" sz="2250" dirty="0" err="1">
                <a:latin typeface="Times New Roman" panose="02020603050405020304" pitchFamily="18" charset="0"/>
                <a:ea typeface="Calibri" panose="020F0502020204030204" pitchFamily="34" charset="0"/>
                <a:cs typeface="Times New Roman" panose="02020603050405020304" pitchFamily="18" charset="0"/>
              </a:rPr>
              <a:t>Fallacy</a:t>
            </a:r>
            <a:r>
              <a:rPr lang="cs-CZ" sz="2250" dirty="0">
                <a:latin typeface="Times New Roman" panose="02020603050405020304" pitchFamily="18" charset="0"/>
                <a:ea typeface="Calibri" panose="020F0502020204030204" pitchFamily="34" charset="0"/>
                <a:cs typeface="Times New Roman" panose="02020603050405020304" pitchFamily="18" charset="0"/>
              </a:rPr>
              <a:t>) je situace, kdy pozorujeme pozitivní korelaci mezi vyššími tržbami zmrzlinového stánku a zvýšeným výskytem úpalu u lidí. Na první pohled bychom mohli usoudit, že vyšší tržby způsobují úpal. Avšak ve skutečnosti je zde třetí proměnná, která ovlivňuje oba tyto faktory a lépe vysvětluje pozorovaný jev – počasí. V teplém počasí se lidé více snaží ochladit a vyhledávají zmrzlinové stánky, což vede k vyšším tržbám. Zároveň je v teplém počasí větší riziko úpalu. Tedy počasí je klíčovou proměnnou, která má vliv na oba tyto jevy.</a:t>
            </a:r>
            <a:endParaRPr lang="cs-CZ" sz="2250" dirty="0">
              <a:latin typeface="Calibri" panose="020F0502020204030204" pitchFamily="34" charset="0"/>
              <a:ea typeface="Calibri" panose="020F0502020204030204" pitchFamily="34" charset="0"/>
              <a:cs typeface="Times New Roman" panose="02020603050405020304" pitchFamily="18" charset="0"/>
            </a:endParaRPr>
          </a:p>
          <a:p>
            <a:endParaRPr lang="cs-CZ" sz="2250" dirty="0"/>
          </a:p>
        </p:txBody>
      </p:sp>
    </p:spTree>
    <p:extLst>
      <p:ext uri="{BB962C8B-B14F-4D97-AF65-F5344CB8AC3E}">
        <p14:creationId xmlns:p14="http://schemas.microsoft.com/office/powerpoint/2010/main" val="1894116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BCA8CA-C9C5-410C-9CA4-2ACE3E03A7C9}"/>
              </a:ext>
            </a:extLst>
          </p:cNvPr>
          <p:cNvSpPr>
            <a:spLocks noGrp="1"/>
          </p:cNvSpPr>
          <p:nvPr>
            <p:ph type="title"/>
          </p:nvPr>
        </p:nvSpPr>
        <p:spPr/>
        <p:txBody>
          <a:bodyPr>
            <a:noAutofit/>
          </a:bodyPr>
          <a:lstStyle/>
          <a:p>
            <a:r>
              <a:rPr lang="cs-CZ" sz="3150" b="1" dirty="0">
                <a:latin typeface="Times New Roman" panose="02020603050405020304" pitchFamily="18" charset="0"/>
                <a:ea typeface="Calibri" panose="020F0502020204030204" pitchFamily="34" charset="0"/>
              </a:rPr>
              <a:t>Příklad 4: Další příklad třetí proměnné (vši a zdraví)</a:t>
            </a:r>
            <a:endParaRPr lang="cs-CZ" sz="3150" dirty="0"/>
          </a:p>
        </p:txBody>
      </p:sp>
      <p:sp>
        <p:nvSpPr>
          <p:cNvPr id="3" name="Zástupný obsah 2">
            <a:extLst>
              <a:ext uri="{FF2B5EF4-FFF2-40B4-BE49-F238E27FC236}">
                <a16:creationId xmlns:a16="http://schemas.microsoft.com/office/drawing/2014/main" id="{3B3C14C7-1418-4B84-8282-E3B03A62E7EC}"/>
              </a:ext>
            </a:extLst>
          </p:cNvPr>
          <p:cNvSpPr>
            <a:spLocks noGrp="1"/>
          </p:cNvSpPr>
          <p:nvPr>
            <p:ph idx="1"/>
          </p:nvPr>
        </p:nvSpPr>
        <p:spPr/>
        <p:txBody>
          <a:bodyPr>
            <a:normAutofit/>
          </a:bodyPr>
          <a:lstStyle/>
          <a:p>
            <a:endParaRPr lang="cs-CZ" sz="2250" dirty="0"/>
          </a:p>
        </p:txBody>
      </p:sp>
    </p:spTree>
    <p:extLst>
      <p:ext uri="{BB962C8B-B14F-4D97-AF65-F5344CB8AC3E}">
        <p14:creationId xmlns:p14="http://schemas.microsoft.com/office/powerpoint/2010/main" val="1419676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F826078D-D8DD-4E4E-A40B-DD2258A852BB}"/>
              </a:ext>
            </a:extLst>
          </p:cNvPr>
          <p:cNvSpPr>
            <a:spLocks noGrp="1"/>
          </p:cNvSpPr>
          <p:nvPr>
            <p:ph type="title"/>
          </p:nvPr>
        </p:nvSpPr>
        <p:spPr>
          <a:xfrm>
            <a:off x="508001" y="1314450"/>
            <a:ext cx="6447501" cy="990600"/>
          </a:xfrm>
        </p:spPr>
        <p:txBody>
          <a:bodyPr>
            <a:noAutofit/>
          </a:bodyPr>
          <a:lstStyle/>
          <a:p>
            <a:r>
              <a:rPr lang="cs-CZ" sz="3150" b="1" dirty="0">
                <a:latin typeface="Times New Roman" panose="02020603050405020304" pitchFamily="18" charset="0"/>
                <a:ea typeface="Calibri" panose="020F0502020204030204" pitchFamily="34" charset="0"/>
              </a:rPr>
              <a:t>Příklad 4: Další příklad třetí proměnné (vši a zdraví)</a:t>
            </a:r>
            <a:endParaRPr lang="cs-CZ" sz="3150" dirty="0"/>
          </a:p>
        </p:txBody>
      </p:sp>
      <p:sp>
        <p:nvSpPr>
          <p:cNvPr id="5" name="Zástupný obsah 2">
            <a:extLst>
              <a:ext uri="{FF2B5EF4-FFF2-40B4-BE49-F238E27FC236}">
                <a16:creationId xmlns:a16="http://schemas.microsoft.com/office/drawing/2014/main" id="{EFBA9A66-548C-4AE2-AF2A-94229D1AA492}"/>
              </a:ext>
            </a:extLst>
          </p:cNvPr>
          <p:cNvSpPr>
            <a:spLocks noGrp="1"/>
          </p:cNvSpPr>
          <p:nvPr>
            <p:ph idx="1"/>
          </p:nvPr>
        </p:nvSpPr>
        <p:spPr>
          <a:xfrm>
            <a:off x="508001" y="2477692"/>
            <a:ext cx="6447501" cy="2910580"/>
          </a:xfrm>
        </p:spPr>
        <p:txBody>
          <a:bodyPr>
            <a:normAutofit fontScale="92500" lnSpcReduction="10000"/>
          </a:bodyPr>
          <a:lstStyle/>
          <a:p>
            <a:r>
              <a:rPr lang="cs-CZ" sz="2250" dirty="0">
                <a:latin typeface="Times New Roman" panose="02020603050405020304" pitchFamily="18" charset="0"/>
                <a:ea typeface="Calibri" panose="020F0502020204030204" pitchFamily="34" charset="0"/>
                <a:cs typeface="Times New Roman" panose="02020603050405020304" pitchFamily="18" charset="0"/>
              </a:rPr>
              <a:t>Ve středověku si lidé všimli, že jedinci, kteří mají vši, jsou zdravější, zatímco nezdraví jedinci málokdy mají vši. Na základě tohoto pozorování došli k závěru, že množství vší pozitivně koreluje se zdravotním stavem, a předpokládali, že vši způsobují lepší zdraví. Avšak toto zjištění bylo ovlivněno dalším faktorem. Konkrétně, vši jsou citlivé na změny teploty lidského těla, které jsou reakcí na přítomnost viru v těle. Proto nemocní neměli vši.</a:t>
            </a:r>
            <a:endParaRPr lang="cs-CZ" sz="2250" dirty="0">
              <a:latin typeface="Calibri" panose="020F0502020204030204" pitchFamily="34" charset="0"/>
              <a:ea typeface="Calibri" panose="020F0502020204030204" pitchFamily="34" charset="0"/>
              <a:cs typeface="Times New Roman" panose="02020603050405020304" pitchFamily="18" charset="0"/>
            </a:endParaRPr>
          </a:p>
          <a:p>
            <a:endParaRPr lang="cs-CZ" sz="2250" dirty="0"/>
          </a:p>
        </p:txBody>
      </p:sp>
    </p:spTree>
    <p:extLst>
      <p:ext uri="{BB962C8B-B14F-4D97-AF65-F5344CB8AC3E}">
        <p14:creationId xmlns:p14="http://schemas.microsoft.com/office/powerpoint/2010/main" val="2796586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1"/>
                </a:solidFill>
              </a:rPr>
              <a:t>Role statistiky</a:t>
            </a:r>
          </a:p>
        </p:txBody>
      </p:sp>
      <p:sp>
        <p:nvSpPr>
          <p:cNvPr id="3" name="Zástupný symbol pro obsah 2"/>
          <p:cNvSpPr>
            <a:spLocks noGrp="1"/>
          </p:cNvSpPr>
          <p:nvPr>
            <p:ph idx="1"/>
          </p:nvPr>
        </p:nvSpPr>
        <p:spPr/>
        <p:txBody>
          <a:bodyPr/>
          <a:lstStyle/>
          <a:p>
            <a:r>
              <a:rPr lang="cs-CZ" dirty="0"/>
              <a:t>Porozumění a zkoumání hromadných jevů</a:t>
            </a:r>
          </a:p>
          <a:p>
            <a:r>
              <a:rPr lang="cs-CZ" dirty="0"/>
              <a:t>Zjišťování zákonitostí </a:t>
            </a:r>
          </a:p>
          <a:p>
            <a:r>
              <a:rPr lang="cs-CZ" dirty="0"/>
              <a:t>V kvantitativním výzkumu (deduktivní princip) – pojítko mezi teorií a výzkumem</a:t>
            </a:r>
          </a:p>
          <a:p>
            <a:r>
              <a:rPr lang="cs-CZ" dirty="0"/>
              <a:t>Zpracování, popsání a analyzování dat</a:t>
            </a:r>
          </a:p>
          <a:p>
            <a:endParaRPr lang="cs-CZ" dirty="0"/>
          </a:p>
        </p:txBody>
      </p:sp>
    </p:spTree>
    <p:extLst>
      <p:ext uri="{BB962C8B-B14F-4D97-AF65-F5344CB8AC3E}">
        <p14:creationId xmlns:p14="http://schemas.microsoft.com/office/powerpoint/2010/main" val="483436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4D12D2-137A-4A42-8C95-3957FA9563C7}"/>
              </a:ext>
            </a:extLst>
          </p:cNvPr>
          <p:cNvSpPr>
            <a:spLocks noGrp="1"/>
          </p:cNvSpPr>
          <p:nvPr>
            <p:ph type="title"/>
          </p:nvPr>
        </p:nvSpPr>
        <p:spPr>
          <a:xfrm>
            <a:off x="508001" y="1314450"/>
            <a:ext cx="6851445" cy="990600"/>
          </a:xfrm>
        </p:spPr>
        <p:txBody>
          <a:bodyPr>
            <a:noAutofit/>
          </a:bodyPr>
          <a:lstStyle/>
          <a:p>
            <a:r>
              <a:rPr lang="cs-CZ" b="1" dirty="0">
                <a:effectLst/>
                <a:latin typeface="Times New Roman" panose="02020603050405020304" pitchFamily="18" charset="0"/>
                <a:ea typeface="Calibri" panose="020F0502020204030204" pitchFamily="34" charset="0"/>
              </a:rPr>
              <a:t>Příklad 5: Falešná korelace (konzumace sýra a úmrtí z důvodu zamotání se do prostěradla)</a:t>
            </a:r>
            <a:endParaRPr lang="cs-CZ" b="1" dirty="0"/>
          </a:p>
        </p:txBody>
      </p:sp>
      <p:sp>
        <p:nvSpPr>
          <p:cNvPr id="3" name="Zástupný obsah 2">
            <a:extLst>
              <a:ext uri="{FF2B5EF4-FFF2-40B4-BE49-F238E27FC236}">
                <a16:creationId xmlns:a16="http://schemas.microsoft.com/office/drawing/2014/main" id="{6AF7273A-D7F2-4C18-B168-D3953FABA5F5}"/>
              </a:ext>
            </a:extLst>
          </p:cNvPr>
          <p:cNvSpPr>
            <a:spLocks noGrp="1"/>
          </p:cNvSpPr>
          <p:nvPr>
            <p:ph idx="1"/>
          </p:nvPr>
        </p:nvSpPr>
        <p:spPr>
          <a:xfrm>
            <a:off x="331839" y="2226469"/>
            <a:ext cx="7919884" cy="3263504"/>
          </a:xfrm>
        </p:spPr>
        <p:txBody>
          <a:bodyPr>
            <a:noAutofit/>
          </a:bodyPr>
          <a:lstStyle/>
          <a:p>
            <a:endParaRPr lang="cs-CZ" sz="1875" dirty="0"/>
          </a:p>
        </p:txBody>
      </p:sp>
    </p:spTree>
    <p:extLst>
      <p:ext uri="{BB962C8B-B14F-4D97-AF65-F5344CB8AC3E}">
        <p14:creationId xmlns:p14="http://schemas.microsoft.com/office/powerpoint/2010/main" val="6061735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5E60002F-00B8-4CBD-B09A-59FD82659C51}"/>
              </a:ext>
            </a:extLst>
          </p:cNvPr>
          <p:cNvSpPr>
            <a:spLocks noGrp="1"/>
          </p:cNvSpPr>
          <p:nvPr>
            <p:ph type="title"/>
          </p:nvPr>
        </p:nvSpPr>
        <p:spPr>
          <a:xfrm>
            <a:off x="508001" y="908720"/>
            <a:ext cx="6851445" cy="990600"/>
          </a:xfrm>
        </p:spPr>
        <p:txBody>
          <a:bodyPr>
            <a:noAutofit/>
          </a:bodyPr>
          <a:lstStyle/>
          <a:p>
            <a:r>
              <a:rPr lang="cs-CZ" b="1" dirty="0">
                <a:effectLst/>
                <a:latin typeface="Times New Roman" panose="02020603050405020304" pitchFamily="18" charset="0"/>
                <a:ea typeface="Calibri" panose="020F0502020204030204" pitchFamily="34" charset="0"/>
              </a:rPr>
              <a:t>Příklad 5: Falešná korelace (konzumace </a:t>
            </a:r>
            <a:br>
              <a:rPr lang="cs-CZ" b="1" dirty="0">
                <a:effectLst/>
                <a:latin typeface="Times New Roman" panose="02020603050405020304" pitchFamily="18" charset="0"/>
                <a:ea typeface="Calibri" panose="020F0502020204030204" pitchFamily="34" charset="0"/>
              </a:rPr>
            </a:br>
            <a:r>
              <a:rPr lang="cs-CZ" b="1" dirty="0">
                <a:effectLst/>
                <a:latin typeface="Times New Roman" panose="02020603050405020304" pitchFamily="18" charset="0"/>
                <a:ea typeface="Calibri" panose="020F0502020204030204" pitchFamily="34" charset="0"/>
              </a:rPr>
              <a:t>sýra a úmrtí z důvodu zamotání se do prostěradla)</a:t>
            </a:r>
            <a:endParaRPr lang="cs-CZ" b="1" dirty="0"/>
          </a:p>
        </p:txBody>
      </p:sp>
      <p:sp>
        <p:nvSpPr>
          <p:cNvPr id="5" name="Zástupný obsah 2">
            <a:extLst>
              <a:ext uri="{FF2B5EF4-FFF2-40B4-BE49-F238E27FC236}">
                <a16:creationId xmlns:a16="http://schemas.microsoft.com/office/drawing/2014/main" id="{8DDDB776-7964-42CF-807F-71880A498E08}"/>
              </a:ext>
            </a:extLst>
          </p:cNvPr>
          <p:cNvSpPr>
            <a:spLocks noGrp="1"/>
          </p:cNvSpPr>
          <p:nvPr>
            <p:ph idx="1"/>
          </p:nvPr>
        </p:nvSpPr>
        <p:spPr>
          <a:xfrm>
            <a:off x="331839" y="2226469"/>
            <a:ext cx="7919884" cy="3263504"/>
          </a:xfrm>
        </p:spPr>
        <p:txBody>
          <a:bodyPr>
            <a:noAutofit/>
          </a:bodyPr>
          <a:lstStyle/>
          <a:p>
            <a:r>
              <a:rPr lang="cs-CZ" sz="1875" dirty="0">
                <a:latin typeface="Times New Roman" panose="02020603050405020304" pitchFamily="18" charset="0"/>
                <a:ea typeface="Calibri" panose="020F0502020204030204" pitchFamily="34" charset="0"/>
                <a:cs typeface="Times New Roman" panose="02020603050405020304" pitchFamily="18" charset="0"/>
              </a:rPr>
              <a:t>Falešná korelace (</a:t>
            </a:r>
            <a:r>
              <a:rPr lang="cs-CZ" sz="1875" dirty="0" err="1">
                <a:latin typeface="Times New Roman" panose="02020603050405020304" pitchFamily="18" charset="0"/>
                <a:ea typeface="Calibri" panose="020F0502020204030204" pitchFamily="34" charset="0"/>
                <a:cs typeface="Times New Roman" panose="02020603050405020304" pitchFamily="18" charset="0"/>
              </a:rPr>
              <a:t>false</a:t>
            </a:r>
            <a:r>
              <a:rPr lang="cs-CZ" sz="1875" dirty="0">
                <a:latin typeface="Times New Roman" panose="02020603050405020304" pitchFamily="18" charset="0"/>
                <a:ea typeface="Calibri" panose="020F0502020204030204" pitchFamily="34" charset="0"/>
                <a:cs typeface="Times New Roman" panose="02020603050405020304" pitchFamily="18" charset="0"/>
              </a:rPr>
              <a:t> </a:t>
            </a:r>
            <a:r>
              <a:rPr lang="cs-CZ" sz="1875" dirty="0" err="1">
                <a:latin typeface="Times New Roman" panose="02020603050405020304" pitchFamily="18" charset="0"/>
                <a:ea typeface="Calibri" panose="020F0502020204030204" pitchFamily="34" charset="0"/>
                <a:cs typeface="Times New Roman" panose="02020603050405020304" pitchFamily="18" charset="0"/>
              </a:rPr>
              <a:t>correlation</a:t>
            </a:r>
            <a:r>
              <a:rPr lang="cs-CZ" sz="1875" dirty="0">
                <a:latin typeface="Times New Roman" panose="02020603050405020304" pitchFamily="18" charset="0"/>
                <a:ea typeface="Calibri" panose="020F0502020204030204" pitchFamily="34" charset="0"/>
                <a:cs typeface="Times New Roman" panose="02020603050405020304" pitchFamily="18" charset="0"/>
              </a:rPr>
              <a:t>) je situace, kdy se zdá, že existuje vztah nebo spojitost mezi dvěma proměnnými, avšak ve skutečnosti není mezi nimi žádná příčinná souvislost. Jedná se o náhodnou nebo náhodně vzniklou korelaci, která není podložena žádným skutečným vztahem mezi studovanými proměnnými.</a:t>
            </a:r>
          </a:p>
          <a:p>
            <a:r>
              <a:rPr lang="cs-CZ" sz="1875" dirty="0">
                <a:latin typeface="Times New Roman" panose="02020603050405020304" pitchFamily="18" charset="0"/>
                <a:ea typeface="Calibri" panose="020F0502020204030204" pitchFamily="34" charset="0"/>
                <a:cs typeface="Times New Roman" panose="02020603050405020304" pitchFamily="18" charset="0"/>
              </a:rPr>
              <a:t>Jako příklad můžeme uvést situaci, kdy autoři publikovali studii, ve které zjistili silnou a pozitivní korelaci mezi roční konzumací sýra a počtem úmrtí způsobených zamotáním do prostěradla. Tento zdánlivý vztah je však pouhým náhodným jevem a nemá žádný logický základ. Neexistuje žádná přímá příčinná souvislost mezi konzumací sýra a úmrtími způsobenými zamotáním do prostěradla. Jedná se pouze o falešnou korelaci, která nemá žádný skutečný význam nebo vysvětlení.</a:t>
            </a:r>
            <a:endParaRPr lang="cs-CZ" sz="1875" dirty="0">
              <a:latin typeface="Calibri" panose="020F0502020204030204" pitchFamily="34" charset="0"/>
              <a:ea typeface="Calibri" panose="020F0502020204030204" pitchFamily="34" charset="0"/>
              <a:cs typeface="Times New Roman" panose="02020603050405020304" pitchFamily="18" charset="0"/>
            </a:endParaRPr>
          </a:p>
          <a:p>
            <a:endParaRPr lang="cs-CZ" sz="1875" dirty="0">
              <a:latin typeface="Calibri" panose="020F0502020204030204" pitchFamily="34" charset="0"/>
              <a:ea typeface="Calibri" panose="020F0502020204030204" pitchFamily="34" charset="0"/>
              <a:cs typeface="Times New Roman" panose="02020603050405020304" pitchFamily="18" charset="0"/>
            </a:endParaRPr>
          </a:p>
          <a:p>
            <a:endParaRPr lang="cs-CZ" sz="1875" dirty="0"/>
          </a:p>
        </p:txBody>
      </p:sp>
    </p:spTree>
    <p:extLst>
      <p:ext uri="{BB962C8B-B14F-4D97-AF65-F5344CB8AC3E}">
        <p14:creationId xmlns:p14="http://schemas.microsoft.com/office/powerpoint/2010/main" val="37797464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7EBB73-152F-447E-83D9-25AF952551FC}"/>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F0F718A6-F519-49AC-B104-E3371522FAFD}"/>
              </a:ext>
            </a:extLst>
          </p:cNvPr>
          <p:cNvSpPr>
            <a:spLocks noGrp="1"/>
          </p:cNvSpPr>
          <p:nvPr>
            <p:ph idx="1"/>
          </p:nvPr>
        </p:nvSpPr>
        <p:spPr/>
        <p:txBody>
          <a:bodyPr/>
          <a:lstStyle/>
          <a:p>
            <a:r>
              <a:rPr lang="cs-CZ" dirty="0">
                <a:latin typeface="Times New Roman" panose="02020603050405020304" pitchFamily="18" charset="0"/>
                <a:ea typeface="Calibri" panose="020F0502020204030204" pitchFamily="34" charset="0"/>
              </a:rPr>
              <a:t>Obrázek 10: Ukázka Falešné korelace (</a:t>
            </a:r>
            <a:r>
              <a:rPr lang="cs-CZ" i="1" dirty="0">
                <a:latin typeface="Times New Roman" panose="02020603050405020304" pitchFamily="18" charset="0"/>
                <a:ea typeface="Calibri" panose="020F0502020204030204" pitchFamily="34" charset="0"/>
              </a:rPr>
              <a:t>r</a:t>
            </a:r>
            <a:r>
              <a:rPr lang="cs-CZ" dirty="0">
                <a:latin typeface="Times New Roman" panose="02020603050405020304" pitchFamily="18" charset="0"/>
                <a:ea typeface="Calibri" panose="020F0502020204030204" pitchFamily="34" charset="0"/>
              </a:rPr>
              <a:t> = .947)</a:t>
            </a:r>
          </a:p>
          <a:p>
            <a:endParaRPr lang="cs-CZ" dirty="0"/>
          </a:p>
        </p:txBody>
      </p:sp>
      <p:pic>
        <p:nvPicPr>
          <p:cNvPr id="4" name="Obrázek 3">
            <a:extLst>
              <a:ext uri="{FF2B5EF4-FFF2-40B4-BE49-F238E27FC236}">
                <a16:creationId xmlns:a16="http://schemas.microsoft.com/office/drawing/2014/main" id="{FBF39CF4-4738-40F0-9E92-933CEEF072A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078" y="2851353"/>
            <a:ext cx="6447501" cy="2910581"/>
          </a:xfrm>
          <a:prstGeom prst="rect">
            <a:avLst/>
          </a:prstGeom>
          <a:noFill/>
        </p:spPr>
      </p:pic>
    </p:spTree>
    <p:extLst>
      <p:ext uri="{BB962C8B-B14F-4D97-AF65-F5344CB8AC3E}">
        <p14:creationId xmlns:p14="http://schemas.microsoft.com/office/powerpoint/2010/main" val="4060575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338676-7317-4D5E-8AB7-8CB1D525C0AA}"/>
              </a:ext>
            </a:extLst>
          </p:cNvPr>
          <p:cNvSpPr>
            <a:spLocks noGrp="1"/>
          </p:cNvSpPr>
          <p:nvPr>
            <p:ph type="title"/>
          </p:nvPr>
        </p:nvSpPr>
        <p:spPr/>
        <p:txBody>
          <a:bodyPr/>
          <a:lstStyle/>
          <a:p>
            <a:r>
              <a:rPr lang="cs-CZ" dirty="0">
                <a:effectLst/>
                <a:latin typeface="Times New Roman" panose="02020603050405020304" pitchFamily="18" charset="0"/>
                <a:ea typeface="Calibri" panose="020F0502020204030204" pitchFamily="34" charset="0"/>
                <a:cs typeface="Times New Roman" panose="02020603050405020304" pitchFamily="18" charset="0"/>
              </a:rPr>
              <a:t>Hádanka: s rostoucí produkcí CO</a:t>
            </a:r>
            <a:r>
              <a:rPr lang="cs-CZ"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cs-CZ" dirty="0">
                <a:effectLst/>
                <a:latin typeface="Times New Roman" panose="02020603050405020304" pitchFamily="18" charset="0"/>
                <a:ea typeface="Calibri" panose="020F0502020204030204" pitchFamily="34" charset="0"/>
                <a:cs typeface="Times New Roman" panose="02020603050405020304" pitchFamily="18" charset="0"/>
              </a:rPr>
              <a:t> se zvyšuje i počet lidí s obezitou</a:t>
            </a:r>
            <a:endParaRPr lang="cs-CZ" b="1" dirty="0"/>
          </a:p>
        </p:txBody>
      </p:sp>
      <p:sp>
        <p:nvSpPr>
          <p:cNvPr id="3" name="Zástupný obsah 2">
            <a:extLst>
              <a:ext uri="{FF2B5EF4-FFF2-40B4-BE49-F238E27FC236}">
                <a16:creationId xmlns:a16="http://schemas.microsoft.com/office/drawing/2014/main" id="{73076DAA-9452-4C58-97C3-ECE86101AE4A}"/>
              </a:ext>
            </a:extLst>
          </p:cNvPr>
          <p:cNvSpPr>
            <a:spLocks noGrp="1"/>
          </p:cNvSpPr>
          <p:nvPr>
            <p:ph idx="1"/>
          </p:nvPr>
        </p:nvSpPr>
        <p:spPr>
          <a:xfrm>
            <a:off x="199104" y="2226468"/>
            <a:ext cx="7541248" cy="4730923"/>
          </a:xfrm>
        </p:spPr>
        <p:txBody>
          <a:bodyPr>
            <a:noAutofit/>
          </a:bodyPr>
          <a:lstStyle/>
          <a:p>
            <a:r>
              <a:rPr lang="cs-CZ" sz="1875" dirty="0">
                <a:latin typeface="Times New Roman" panose="02020603050405020304" pitchFamily="18" charset="0"/>
                <a:ea typeface="Calibri" panose="020F0502020204030204" pitchFamily="34" charset="0"/>
                <a:cs typeface="Times New Roman" panose="02020603050405020304" pitchFamily="18" charset="0"/>
              </a:rPr>
              <a:t>Zde vzniká otázka, zda CO</a:t>
            </a:r>
            <a:r>
              <a:rPr lang="cs-CZ" sz="1875" baseline="-25000" dirty="0">
                <a:latin typeface="Times New Roman" panose="02020603050405020304" pitchFamily="18" charset="0"/>
                <a:ea typeface="Calibri" panose="020F0502020204030204" pitchFamily="34" charset="0"/>
                <a:cs typeface="Times New Roman" panose="02020603050405020304" pitchFamily="18" charset="0"/>
              </a:rPr>
              <a:t>2</a:t>
            </a:r>
            <a:r>
              <a:rPr lang="cs-CZ" sz="1875" dirty="0">
                <a:latin typeface="Times New Roman" panose="02020603050405020304" pitchFamily="18" charset="0"/>
                <a:ea typeface="Calibri" panose="020F0502020204030204" pitchFamily="34" charset="0"/>
                <a:cs typeface="Times New Roman" panose="02020603050405020304" pitchFamily="18" charset="0"/>
              </a:rPr>
              <a:t> způsobuje obezitu nebo zda je obezita zodpovědná za vyšší úroveň detekce CO</a:t>
            </a:r>
            <a:r>
              <a:rPr lang="cs-CZ" sz="1875" baseline="-25000" dirty="0">
                <a:latin typeface="Times New Roman" panose="02020603050405020304" pitchFamily="18" charset="0"/>
                <a:ea typeface="Calibri" panose="020F0502020204030204" pitchFamily="34" charset="0"/>
                <a:cs typeface="Times New Roman" panose="02020603050405020304" pitchFamily="18" charset="0"/>
              </a:rPr>
              <a:t>2</a:t>
            </a:r>
            <a:r>
              <a:rPr lang="cs-CZ" sz="1875" dirty="0">
                <a:latin typeface="Times New Roman" panose="02020603050405020304" pitchFamily="18" charset="0"/>
                <a:ea typeface="Calibri" panose="020F0502020204030204" pitchFamily="34" charset="0"/>
                <a:cs typeface="Times New Roman" panose="02020603050405020304" pitchFamily="18" charset="0"/>
              </a:rPr>
              <a:t>, například způsobenou větší plynatostí u lidí s obezitou. Mohlo by se také jednat o situaci, kdy populace konzumuje více potravin a produkuje více CO</a:t>
            </a:r>
            <a:r>
              <a:rPr lang="cs-CZ" sz="1875" baseline="-25000" dirty="0">
                <a:latin typeface="Times New Roman" panose="02020603050405020304" pitchFamily="18" charset="0"/>
                <a:ea typeface="Calibri" panose="020F0502020204030204" pitchFamily="34" charset="0"/>
                <a:cs typeface="Times New Roman" panose="02020603050405020304" pitchFamily="18" charset="0"/>
              </a:rPr>
              <a:t>2</a:t>
            </a:r>
            <a:r>
              <a:rPr lang="cs-CZ" sz="1875" dirty="0">
                <a:latin typeface="Times New Roman" panose="02020603050405020304" pitchFamily="18" charset="0"/>
                <a:ea typeface="Calibri" panose="020F0502020204030204" pitchFamily="34" charset="0"/>
                <a:cs typeface="Times New Roman" panose="02020603050405020304" pitchFamily="18" charset="0"/>
              </a:rPr>
              <a:t>, což je důsledek dnešní konzumní společnosti, a tak bohatství a je tou třetí vysvětlující proměnou. Musíme si uvědomit, že realita je často složitější, a i když přirozenou lidskou vlastností je rychle informace kategorizovat do přehledných „schránek“, tak existuje mnoho faktorů, které mohou ovlivňovat dané jevy. Ve vědeckém zkoumání je důležité pečlivě analyzovat data a provést další studie, abychom mohli identifikovat skutečnou příčinnou souvislost mezi proměnnými. Je zapotřebí přesněji rozlišovat mezi kauzalitou a pouhým korelačním vztahem, abychom mohli přijít ke správným závěrům.</a:t>
            </a:r>
          </a:p>
        </p:txBody>
      </p:sp>
    </p:spTree>
    <p:extLst>
      <p:ext uri="{BB962C8B-B14F-4D97-AF65-F5344CB8AC3E}">
        <p14:creationId xmlns:p14="http://schemas.microsoft.com/office/powerpoint/2010/main" val="24474008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B8E2497E-1A3C-4A5C-8C7D-8D18FA1BA6E1}"/>
              </a:ext>
            </a:extLst>
          </p:cNvPr>
          <p:cNvSpPr>
            <a:spLocks noGrp="1"/>
          </p:cNvSpPr>
          <p:nvPr>
            <p:ph type="title"/>
          </p:nvPr>
        </p:nvSpPr>
        <p:spPr>
          <a:xfrm>
            <a:off x="508001" y="476672"/>
            <a:ext cx="6447501" cy="990600"/>
          </a:xfrm>
        </p:spPr>
        <p:txBody>
          <a:bodyPr/>
          <a:lstStyle/>
          <a:p>
            <a:r>
              <a:rPr lang="cs-CZ" dirty="0">
                <a:effectLst/>
                <a:latin typeface="Times New Roman" panose="02020603050405020304" pitchFamily="18" charset="0"/>
                <a:ea typeface="Calibri" panose="020F0502020204030204" pitchFamily="34" charset="0"/>
                <a:cs typeface="Times New Roman" panose="02020603050405020304" pitchFamily="18" charset="0"/>
              </a:rPr>
              <a:t>Hádanka: s rostoucí produkcí CO</a:t>
            </a:r>
            <a:r>
              <a:rPr lang="cs-CZ"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cs-CZ" dirty="0">
                <a:effectLst/>
                <a:latin typeface="Times New Roman" panose="02020603050405020304" pitchFamily="18" charset="0"/>
                <a:ea typeface="Calibri" panose="020F0502020204030204" pitchFamily="34" charset="0"/>
                <a:cs typeface="Times New Roman" panose="02020603050405020304" pitchFamily="18" charset="0"/>
              </a:rPr>
              <a:t> se zvyšuje i počet lidí s obezitou</a:t>
            </a:r>
            <a:endParaRPr lang="cs-CZ" b="1" dirty="0"/>
          </a:p>
        </p:txBody>
      </p:sp>
      <p:sp>
        <p:nvSpPr>
          <p:cNvPr id="5" name="Zástupný obsah 2">
            <a:extLst>
              <a:ext uri="{FF2B5EF4-FFF2-40B4-BE49-F238E27FC236}">
                <a16:creationId xmlns:a16="http://schemas.microsoft.com/office/drawing/2014/main" id="{7D2DA01D-A55B-4C12-9FB3-1A983FD01B48}"/>
              </a:ext>
            </a:extLst>
          </p:cNvPr>
          <p:cNvSpPr>
            <a:spLocks noGrp="1"/>
          </p:cNvSpPr>
          <p:nvPr>
            <p:ph idx="1"/>
          </p:nvPr>
        </p:nvSpPr>
        <p:spPr>
          <a:xfrm>
            <a:off x="199104" y="1556792"/>
            <a:ext cx="7109200" cy="4104455"/>
          </a:xfrm>
        </p:spPr>
        <p:txBody>
          <a:bodyPr>
            <a:noAutofit/>
          </a:bodyPr>
          <a:lstStyle/>
          <a:p>
            <a:r>
              <a:rPr lang="cs-CZ" sz="1875" dirty="0">
                <a:latin typeface="Times New Roman" panose="02020603050405020304" pitchFamily="18" charset="0"/>
                <a:ea typeface="Calibri" panose="020F0502020204030204" pitchFamily="34" charset="0"/>
                <a:cs typeface="Times New Roman" panose="02020603050405020304" pitchFamily="18" charset="0"/>
              </a:rPr>
              <a:t>Zde vzniká otázka, zda CO</a:t>
            </a:r>
            <a:r>
              <a:rPr lang="cs-CZ" sz="1875" baseline="-25000" dirty="0">
                <a:latin typeface="Times New Roman" panose="02020603050405020304" pitchFamily="18" charset="0"/>
                <a:ea typeface="Calibri" panose="020F0502020204030204" pitchFamily="34" charset="0"/>
                <a:cs typeface="Times New Roman" panose="02020603050405020304" pitchFamily="18" charset="0"/>
              </a:rPr>
              <a:t>2</a:t>
            </a:r>
            <a:r>
              <a:rPr lang="cs-CZ" sz="1875" dirty="0">
                <a:latin typeface="Times New Roman" panose="02020603050405020304" pitchFamily="18" charset="0"/>
                <a:ea typeface="Calibri" panose="020F0502020204030204" pitchFamily="34" charset="0"/>
                <a:cs typeface="Times New Roman" panose="02020603050405020304" pitchFamily="18" charset="0"/>
              </a:rPr>
              <a:t> způsobuje obezitu nebo zda je obezita zodpovědná za vyšší úroveň detekce CO</a:t>
            </a:r>
            <a:r>
              <a:rPr lang="cs-CZ" sz="1875" baseline="-25000" dirty="0">
                <a:latin typeface="Times New Roman" panose="02020603050405020304" pitchFamily="18" charset="0"/>
                <a:ea typeface="Calibri" panose="020F0502020204030204" pitchFamily="34" charset="0"/>
                <a:cs typeface="Times New Roman" panose="02020603050405020304" pitchFamily="18" charset="0"/>
              </a:rPr>
              <a:t>2</a:t>
            </a:r>
            <a:r>
              <a:rPr lang="cs-CZ" sz="1875" dirty="0">
                <a:latin typeface="Times New Roman" panose="02020603050405020304" pitchFamily="18" charset="0"/>
                <a:ea typeface="Calibri" panose="020F0502020204030204" pitchFamily="34" charset="0"/>
                <a:cs typeface="Times New Roman" panose="02020603050405020304" pitchFamily="18" charset="0"/>
              </a:rPr>
              <a:t>, například způsobenou větší plynatostí u lidí s obezitou. Mohlo by se také jednat o situaci, kdy populace konzumuje více potravin a produkuje více CO</a:t>
            </a:r>
            <a:r>
              <a:rPr lang="cs-CZ" sz="1875" baseline="-25000" dirty="0">
                <a:latin typeface="Times New Roman" panose="02020603050405020304" pitchFamily="18" charset="0"/>
                <a:ea typeface="Calibri" panose="020F0502020204030204" pitchFamily="34" charset="0"/>
                <a:cs typeface="Times New Roman" panose="02020603050405020304" pitchFamily="18" charset="0"/>
              </a:rPr>
              <a:t>2</a:t>
            </a:r>
            <a:r>
              <a:rPr lang="cs-CZ" sz="1875" dirty="0">
                <a:latin typeface="Times New Roman" panose="02020603050405020304" pitchFamily="18" charset="0"/>
                <a:ea typeface="Calibri" panose="020F0502020204030204" pitchFamily="34" charset="0"/>
                <a:cs typeface="Times New Roman" panose="02020603050405020304" pitchFamily="18" charset="0"/>
              </a:rPr>
              <a:t>, což je důsledek dnešní konzumní společnosti, a tak bohatství a je tou třetí vysvětlující proměnou. Musíme si uvědomit, že realita je často složitější, a i když přirozenou lidskou vlastností je rychle informace kategorizovat do přehledných „schránek“, tak existuje mnoho faktorů, které mohou ovlivňovat dané jevy. Ve vědeckém zkoumání je důležité pečlivě analyzovat data a provést další studie, abychom mohli identifikovat skutečnou příčinnou souvislost mezi proměnnými. Je zapotřebí přesněji rozlišovat mezi kauzalitou a pouhým korelačním vztahem, abychom mohli přijít ke správným závěrům. </a:t>
            </a:r>
          </a:p>
          <a:p>
            <a:r>
              <a:rPr lang="cs-CZ" sz="187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Bohatství je správná odpověď na hádanku.</a:t>
            </a:r>
            <a:endParaRPr lang="cs-CZ" sz="1875"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endParaRPr lang="cs-CZ" sz="1875" dirty="0"/>
          </a:p>
        </p:txBody>
      </p:sp>
    </p:spTree>
    <p:extLst>
      <p:ext uri="{BB962C8B-B14F-4D97-AF65-F5344CB8AC3E}">
        <p14:creationId xmlns:p14="http://schemas.microsoft.com/office/powerpoint/2010/main" val="336193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914400" y="0"/>
            <a:ext cx="8001000" cy="914400"/>
          </a:xfrm>
        </p:spPr>
        <p:txBody>
          <a:bodyPr/>
          <a:lstStyle/>
          <a:p>
            <a:r>
              <a:rPr lang="cs-CZ" dirty="0">
                <a:solidFill>
                  <a:schemeClr val="tx1"/>
                </a:solidFill>
              </a:rPr>
              <a:t>T-testy</a:t>
            </a:r>
          </a:p>
        </p:txBody>
      </p:sp>
      <p:sp>
        <p:nvSpPr>
          <p:cNvPr id="5" name="Zástupný symbol pro obsah 4"/>
          <p:cNvSpPr>
            <a:spLocks noGrp="1"/>
          </p:cNvSpPr>
          <p:nvPr>
            <p:ph idx="1"/>
          </p:nvPr>
        </p:nvSpPr>
        <p:spPr>
          <a:xfrm>
            <a:off x="914400" y="990600"/>
            <a:ext cx="8001000" cy="5410200"/>
          </a:xfrm>
        </p:spPr>
        <p:txBody>
          <a:bodyPr/>
          <a:lstStyle/>
          <a:p>
            <a:r>
              <a:rPr lang="cs-CZ" dirty="0"/>
              <a:t>Testy o rovnosti středních hodnot dvou výběrů</a:t>
            </a:r>
          </a:p>
          <a:p>
            <a:r>
              <a:rPr lang="cs-CZ" dirty="0"/>
              <a:t>Jaký konkrétní t-test vybrat?</a:t>
            </a:r>
          </a:p>
          <a:p>
            <a:pPr lvl="0"/>
            <a:r>
              <a:rPr lang="cs-CZ" dirty="0"/>
              <a:t>varianta testu bude</a:t>
            </a:r>
          </a:p>
          <a:p>
            <a:pPr lvl="1"/>
            <a:r>
              <a:rPr lang="cs-CZ" dirty="0"/>
              <a:t>parametrická (závislé, nezávislé soubory)</a:t>
            </a:r>
          </a:p>
          <a:p>
            <a:pPr lvl="1"/>
            <a:r>
              <a:rPr lang="cs-CZ" dirty="0" err="1"/>
              <a:t>neparametrická</a:t>
            </a:r>
            <a:r>
              <a:rPr lang="cs-CZ" dirty="0"/>
              <a:t> (</a:t>
            </a:r>
            <a:r>
              <a:rPr lang="cs-CZ" dirty="0" err="1"/>
              <a:t>Wilcoxonův</a:t>
            </a:r>
            <a:r>
              <a:rPr lang="cs-CZ" dirty="0"/>
              <a:t> - závislé, Mann-</a:t>
            </a:r>
            <a:r>
              <a:rPr lang="cs-CZ" dirty="0" err="1"/>
              <a:t>Whitneyův</a:t>
            </a:r>
            <a:r>
              <a:rPr lang="cs-CZ" dirty="0"/>
              <a:t> test nezávislé hodnoty</a:t>
            </a:r>
          </a:p>
          <a:p>
            <a:pPr lvl="1"/>
            <a:endParaRPr lang="cs-CZ" dirty="0"/>
          </a:p>
          <a:p>
            <a:r>
              <a:rPr lang="cs-CZ" dirty="0"/>
              <a:t>Statistická vs. věcná významnost</a:t>
            </a:r>
          </a:p>
          <a:p>
            <a:pPr marL="0" indent="0">
              <a:buNone/>
            </a:pPr>
            <a:endParaRPr lang="cs-CZ" dirty="0"/>
          </a:p>
        </p:txBody>
      </p:sp>
    </p:spTree>
    <p:extLst>
      <p:ext uri="{BB962C8B-B14F-4D97-AF65-F5344CB8AC3E}">
        <p14:creationId xmlns:p14="http://schemas.microsoft.com/office/powerpoint/2010/main" val="21066718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92080" y="0"/>
            <a:ext cx="2960440" cy="914400"/>
          </a:xfrm>
        </p:spPr>
        <p:txBody>
          <a:bodyPr/>
          <a:lstStyle/>
          <a:p>
            <a:r>
              <a:rPr lang="cs-CZ" dirty="0">
                <a:solidFill>
                  <a:schemeClr val="tx1"/>
                </a:solidFill>
              </a:rPr>
              <a:t>T-test</a:t>
            </a:r>
          </a:p>
        </p:txBody>
      </p:sp>
      <p:sp>
        <p:nvSpPr>
          <p:cNvPr id="3" name="Zástupný symbol pro obsah 2"/>
          <p:cNvSpPr>
            <a:spLocks noGrp="1"/>
          </p:cNvSpPr>
          <p:nvPr>
            <p:ph idx="1"/>
          </p:nvPr>
        </p:nvSpPr>
        <p:spPr>
          <a:xfrm>
            <a:off x="899592" y="990600"/>
            <a:ext cx="8001000" cy="5410200"/>
          </a:xfrm>
        </p:spPr>
        <p:txBody>
          <a:bodyPr/>
          <a:lstStyle/>
          <a:p>
            <a:endParaRPr lang="cs-CZ" dirty="0"/>
          </a:p>
        </p:txBody>
      </p:sp>
      <p:graphicFrame>
        <p:nvGraphicFramePr>
          <p:cNvPr id="6" name="Objekt 5"/>
          <p:cNvGraphicFramePr>
            <a:graphicFrameLocks noChangeAspect="1"/>
          </p:cNvGraphicFramePr>
          <p:nvPr>
            <p:extLst>
              <p:ext uri="{D42A27DB-BD31-4B8C-83A1-F6EECF244321}">
                <p14:modId xmlns:p14="http://schemas.microsoft.com/office/powerpoint/2010/main" val="1991891636"/>
              </p:ext>
            </p:extLst>
          </p:nvPr>
        </p:nvGraphicFramePr>
        <p:xfrm>
          <a:off x="35496" y="188640"/>
          <a:ext cx="5534025" cy="6477000"/>
        </p:xfrm>
        <a:graphic>
          <a:graphicData uri="http://schemas.openxmlformats.org/presentationml/2006/ole">
            <mc:AlternateContent xmlns:mc="http://schemas.openxmlformats.org/markup-compatibility/2006">
              <mc:Choice xmlns:v="urn:schemas-microsoft-com:vml" Requires="v">
                <p:oleObj spid="_x0000_s4110" name="Dokument" r:id="rId4" imgW="5533746" imgH="6477687" progId="Word.Document.8">
                  <p:embed/>
                </p:oleObj>
              </mc:Choice>
              <mc:Fallback>
                <p:oleObj name="Dokument" r:id="rId4" imgW="5533746" imgH="6477687" progId="Word.Documen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188640"/>
                        <a:ext cx="5534025" cy="6477000"/>
                      </a:xfrm>
                      <a:prstGeom prst="rect">
                        <a:avLst/>
                      </a:prstGeom>
                      <a:solidFill>
                        <a:schemeClr val="accent1">
                          <a:lumMod val="60000"/>
                          <a:lumOff val="40000"/>
                        </a:schemeClr>
                      </a:solidFill>
                      <a:ln>
                        <a:noFill/>
                      </a:ln>
                      <a:effectLst/>
                    </p:spPr>
                  </p:pic>
                </p:oleObj>
              </mc:Fallback>
            </mc:AlternateContent>
          </a:graphicData>
        </a:graphic>
      </p:graphicFrame>
      <p:graphicFrame>
        <p:nvGraphicFramePr>
          <p:cNvPr id="7" name="Objekt 6"/>
          <p:cNvGraphicFramePr>
            <a:graphicFrameLocks noChangeAspect="1"/>
          </p:cNvGraphicFramePr>
          <p:nvPr>
            <p:extLst>
              <p:ext uri="{D42A27DB-BD31-4B8C-83A1-F6EECF244321}">
                <p14:modId xmlns:p14="http://schemas.microsoft.com/office/powerpoint/2010/main" val="1872473183"/>
              </p:ext>
            </p:extLst>
          </p:nvPr>
        </p:nvGraphicFramePr>
        <p:xfrm>
          <a:off x="3732774" y="2780928"/>
          <a:ext cx="5215963" cy="3911972"/>
        </p:xfrm>
        <a:graphic>
          <a:graphicData uri="http://schemas.openxmlformats.org/presentationml/2006/ole">
            <mc:AlternateContent xmlns:mc="http://schemas.openxmlformats.org/markup-compatibility/2006">
              <mc:Choice xmlns:v="urn:schemas-microsoft-com:vml" Requires="v">
                <p:oleObj spid="_x0000_s4111" name="Graph" r:id="rId6" imgW="5597640" imgH="4197960" progId="STATISTICA.Graph">
                  <p:embed/>
                </p:oleObj>
              </mc:Choice>
              <mc:Fallback>
                <p:oleObj name="Graph" r:id="rId6" imgW="5597640" imgH="4197960" progId="STATISTICA.Graph">
                  <p:embed/>
                  <p:pic>
                    <p:nvPicPr>
                      <p:cNvPr id="0" name="Objek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2774" y="2780928"/>
                        <a:ext cx="5215963" cy="391197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779579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1"/>
                </a:solidFill>
              </a:rPr>
              <a:t>T-test - příklad</a:t>
            </a:r>
          </a:p>
        </p:txBody>
      </p:sp>
      <p:sp>
        <p:nvSpPr>
          <p:cNvPr id="3" name="Zástupný symbol pro obsah 2"/>
          <p:cNvSpPr>
            <a:spLocks noGrp="1"/>
          </p:cNvSpPr>
          <p:nvPr>
            <p:ph idx="1"/>
          </p:nvPr>
        </p:nvSpPr>
        <p:spPr>
          <a:xfrm>
            <a:off x="899592" y="2627312"/>
            <a:ext cx="8001000" cy="3537992"/>
          </a:xfrm>
        </p:spPr>
        <p:txBody>
          <a:bodyPr/>
          <a:lstStyle/>
          <a:p>
            <a:r>
              <a:rPr lang="cs-CZ" dirty="0" err="1"/>
              <a:t>Cohe</a:t>
            </a:r>
            <a:r>
              <a:rPr lang="en-US" dirty="0"/>
              <a:t>novo</a:t>
            </a:r>
            <a:r>
              <a:rPr lang="cs-CZ" dirty="0"/>
              <a:t> d</a:t>
            </a:r>
            <a:endParaRPr lang="en-US" dirty="0"/>
          </a:p>
          <a:p>
            <a:pPr lvl="1"/>
            <a:r>
              <a:rPr lang="en-US" sz="1800" b="0" dirty="0"/>
              <a:t>d</a:t>
            </a:r>
            <a:r>
              <a:rPr lang="cs-CZ" sz="1800" b="0" dirty="0"/>
              <a:t> </a:t>
            </a:r>
            <a:r>
              <a:rPr lang="en-US" sz="1800" b="0" dirty="0"/>
              <a:t>&gt; </a:t>
            </a:r>
            <a:r>
              <a:rPr lang="cs-CZ" sz="1800" b="0" dirty="0"/>
              <a:t>0,8</a:t>
            </a:r>
            <a:r>
              <a:rPr lang="en-US" sz="1800" b="0" dirty="0"/>
              <a:t> </a:t>
            </a:r>
            <a:r>
              <a:rPr lang="en-US" sz="1800" b="0" dirty="0">
                <a:sym typeface="Symbol"/>
              </a:rPr>
              <a:t> </a:t>
            </a:r>
            <a:r>
              <a:rPr lang="cs-CZ" sz="1800" b="0" dirty="0"/>
              <a:t>velký efekt</a:t>
            </a:r>
          </a:p>
          <a:p>
            <a:pPr lvl="1"/>
            <a:r>
              <a:rPr lang="cs-CZ" sz="1800" b="0" i="1" dirty="0"/>
              <a:t>d</a:t>
            </a:r>
            <a:r>
              <a:rPr lang="cs-CZ" sz="1800" b="0" dirty="0"/>
              <a:t> z intervalu 0,5 – 0,8 </a:t>
            </a:r>
            <a:r>
              <a:rPr lang="cs-CZ" sz="1800" b="0" dirty="0">
                <a:sym typeface="Symbol"/>
              </a:rPr>
              <a:t></a:t>
            </a:r>
            <a:r>
              <a:rPr lang="en-US" sz="1800" b="0" dirty="0">
                <a:sym typeface="Symbol"/>
              </a:rPr>
              <a:t> </a:t>
            </a:r>
            <a:r>
              <a:rPr lang="cs-CZ" sz="1800" b="0" dirty="0"/>
              <a:t>střední</a:t>
            </a:r>
            <a:r>
              <a:rPr lang="en-US" sz="1800" b="0" dirty="0"/>
              <a:t> </a:t>
            </a:r>
            <a:r>
              <a:rPr lang="cs-CZ" sz="1800" b="0" dirty="0"/>
              <a:t>efekt </a:t>
            </a:r>
            <a:endParaRPr lang="en-US" sz="1800" b="0" dirty="0"/>
          </a:p>
          <a:p>
            <a:pPr lvl="1"/>
            <a:r>
              <a:rPr lang="en-US" sz="1800" b="0" dirty="0"/>
              <a:t>d &lt; </a:t>
            </a:r>
            <a:r>
              <a:rPr lang="cs-CZ" sz="1800" b="0" dirty="0"/>
              <a:t>0,2 </a:t>
            </a:r>
            <a:r>
              <a:rPr lang="cs-CZ" sz="1800" b="0" dirty="0">
                <a:sym typeface="Symbol"/>
              </a:rPr>
              <a:t></a:t>
            </a:r>
            <a:r>
              <a:rPr lang="en-US" sz="1800" b="0" dirty="0">
                <a:sym typeface="Symbol"/>
              </a:rPr>
              <a:t> </a:t>
            </a:r>
            <a:r>
              <a:rPr lang="cs-CZ" sz="1800" b="0" dirty="0"/>
              <a:t>malý</a:t>
            </a:r>
            <a:r>
              <a:rPr lang="en-US" sz="1800" b="0" dirty="0"/>
              <a:t> </a:t>
            </a:r>
            <a:r>
              <a:rPr lang="en-US" sz="1800" b="0" dirty="0" err="1"/>
              <a:t>efekt</a:t>
            </a:r>
            <a:endParaRPr lang="cs-CZ" sz="1800" b="0" dirty="0"/>
          </a:p>
          <a:p>
            <a:r>
              <a:rPr lang="en-US" dirty="0"/>
              <a:t>d</a:t>
            </a:r>
            <a:r>
              <a:rPr lang="cs-CZ" dirty="0"/>
              <a:t> = 0,44 </a:t>
            </a:r>
            <a:endParaRPr lang="en-US" dirty="0"/>
          </a:p>
          <a:p>
            <a:r>
              <a:rPr lang="cs-CZ" dirty="0"/>
              <a:t>rozdíl mezi oběma disciplínami je i věcně i stati</a:t>
            </a:r>
            <a:r>
              <a:rPr lang="en-US" dirty="0"/>
              <a:t>s</a:t>
            </a:r>
            <a:r>
              <a:rPr lang="cs-CZ" dirty="0"/>
              <a:t>ti</a:t>
            </a:r>
            <a:r>
              <a:rPr lang="en-US" dirty="0"/>
              <a:t>c</a:t>
            </a:r>
            <a:r>
              <a:rPr lang="cs-CZ" dirty="0" err="1"/>
              <a:t>ky</a:t>
            </a:r>
            <a:r>
              <a:rPr lang="cs-CZ" dirty="0"/>
              <a:t> významný.</a:t>
            </a:r>
          </a:p>
        </p:txBody>
      </p:sp>
      <p:graphicFrame>
        <p:nvGraphicFramePr>
          <p:cNvPr id="6" name="Objekt 5"/>
          <p:cNvGraphicFramePr>
            <a:graphicFrameLocks noChangeAspect="1"/>
          </p:cNvGraphicFramePr>
          <p:nvPr>
            <p:extLst>
              <p:ext uri="{D42A27DB-BD31-4B8C-83A1-F6EECF244321}">
                <p14:modId xmlns:p14="http://schemas.microsoft.com/office/powerpoint/2010/main" val="977350193"/>
              </p:ext>
            </p:extLst>
          </p:nvPr>
        </p:nvGraphicFramePr>
        <p:xfrm>
          <a:off x="1403648" y="1124744"/>
          <a:ext cx="4819650" cy="990600"/>
        </p:xfrm>
        <a:graphic>
          <a:graphicData uri="http://schemas.openxmlformats.org/presentationml/2006/ole">
            <mc:AlternateContent xmlns:mc="http://schemas.openxmlformats.org/markup-compatibility/2006">
              <mc:Choice xmlns:v="urn:schemas-microsoft-com:vml" Requires="v">
                <p:oleObj spid="_x0000_s5128" name="Spreadsheet" r:id="rId4" imgW="4819650" imgH="990600" progId="STATISTICA.Spreadsheet">
                  <p:embed/>
                </p:oleObj>
              </mc:Choice>
              <mc:Fallback>
                <p:oleObj name="Spreadsheet" r:id="rId4" imgW="4819650" imgH="990600" progId="STATISTICA.Spreadsheet">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8" y="1124744"/>
                        <a:ext cx="481965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48" name="Picture 8" descr="d={\frac  {{\bar  {x}}_{1}-{\bar  {x}}_{2}}{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9952" y="2656112"/>
            <a:ext cx="1395952" cy="513605"/>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s={\sqrt  {{\frac  {(n_{1}-1)s_{1}^{2}+(n_{2}-1)s_{2}^{2}}{n_{1}+n_{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6136" y="2557651"/>
            <a:ext cx="3108842" cy="631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6197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FD3C462-9417-792A-FD36-69097D6F6B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692696"/>
            <a:ext cx="9000065" cy="5760640"/>
          </a:xfrm>
          <a:prstGeom prst="rect">
            <a:avLst/>
          </a:prstGeom>
        </p:spPr>
      </p:pic>
    </p:spTree>
    <p:extLst>
      <p:ext uri="{BB962C8B-B14F-4D97-AF65-F5344CB8AC3E}">
        <p14:creationId xmlns:p14="http://schemas.microsoft.com/office/powerpoint/2010/main" val="24247990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D71A449D-DC7C-A459-39A8-D9192D49662D}"/>
              </a:ext>
            </a:extLst>
          </p:cNvPr>
          <p:cNvSpPr>
            <a:spLocks noGrp="1"/>
          </p:cNvSpPr>
          <p:nvPr>
            <p:ph type="title"/>
          </p:nvPr>
        </p:nvSpPr>
        <p:spPr>
          <a:xfrm>
            <a:off x="914400" y="0"/>
            <a:ext cx="8001000" cy="914400"/>
          </a:xfrm>
        </p:spPr>
        <p:txBody>
          <a:bodyPr/>
          <a:lstStyle/>
          <a:p>
            <a:r>
              <a:rPr lang="cs-CZ" sz="2000" dirty="0">
                <a:solidFill>
                  <a:schemeClr val="tx1"/>
                </a:solidFill>
              </a:rPr>
              <a:t>Praktický postup</a:t>
            </a:r>
          </a:p>
        </p:txBody>
      </p:sp>
      <p:sp>
        <p:nvSpPr>
          <p:cNvPr id="5" name="Zástupný symbol pro obsah 2">
            <a:extLst>
              <a:ext uri="{FF2B5EF4-FFF2-40B4-BE49-F238E27FC236}">
                <a16:creationId xmlns:a16="http://schemas.microsoft.com/office/drawing/2014/main" id="{5F9DE7C7-91FB-8CEF-5A94-6B2ACB84AA49}"/>
              </a:ext>
            </a:extLst>
          </p:cNvPr>
          <p:cNvSpPr>
            <a:spLocks noGrp="1"/>
          </p:cNvSpPr>
          <p:nvPr>
            <p:ph idx="1"/>
          </p:nvPr>
        </p:nvSpPr>
        <p:spPr>
          <a:xfrm>
            <a:off x="914400" y="990600"/>
            <a:ext cx="8001000" cy="5410200"/>
          </a:xfrm>
        </p:spPr>
        <p:txBody>
          <a:bodyPr/>
          <a:lstStyle/>
          <a:p>
            <a:pPr marL="92075" indent="0" algn="ctr">
              <a:lnSpc>
                <a:spcPct val="115000"/>
              </a:lnSpc>
              <a:spcAft>
                <a:spcPts val="1000"/>
              </a:spcAft>
              <a:buNone/>
            </a:pPr>
            <a:r>
              <a:rPr lang="cs-CZ" sz="1800" b="0" dirty="0">
                <a:effectLst/>
                <a:latin typeface="Cambria" panose="02040503050406030204" pitchFamily="18" charset="0"/>
                <a:ea typeface="Cambria" panose="02040503050406030204" pitchFamily="18" charset="0"/>
                <a:cs typeface="Calibri" panose="020F0502020204030204" pitchFamily="34" charset="0"/>
              </a:rPr>
              <a:t>Nejprve se naučíme básničku: </a:t>
            </a:r>
            <a:br>
              <a:rPr lang="cs-CZ" sz="1800" b="0" dirty="0">
                <a:latin typeface="Cambria" panose="02040503050406030204" pitchFamily="18" charset="0"/>
                <a:ea typeface="Cambria" panose="02040503050406030204" pitchFamily="18" charset="0"/>
                <a:cs typeface="Calibri" panose="020F0502020204030204" pitchFamily="34" charset="0"/>
              </a:rPr>
            </a:br>
            <a:r>
              <a:rPr lang="cs-CZ" sz="180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„Je-li vypočítané </a:t>
            </a:r>
            <a:r>
              <a:rPr lang="cs-CZ" sz="1800" i="1"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p</a:t>
            </a:r>
            <a:r>
              <a:rPr lang="cs-CZ" sz="180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r>
              <a:rPr lang="cs-CZ" sz="1800" dirty="0">
                <a:solidFill>
                  <a:srgbClr val="FF0000"/>
                </a:solidFill>
                <a:latin typeface="Cambria" panose="02040503050406030204" pitchFamily="18" charset="0"/>
                <a:ea typeface="Cambria" panose="02040503050406030204" pitchFamily="18" charset="0"/>
                <a:cs typeface="Calibri" panose="020F0502020204030204" pitchFamily="34" charset="0"/>
              </a:rPr>
              <a:t>≤</a:t>
            </a:r>
            <a:r>
              <a:rPr lang="cs-CZ" sz="180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než </a:t>
            </a:r>
            <a:r>
              <a:rPr lang="cs-CZ" sz="1800" dirty="0">
                <a:solidFill>
                  <a:srgbClr val="FF0000"/>
                </a:solidFill>
                <a:effectLst/>
                <a:latin typeface="Symbol" panose="05050102010706020507" pitchFamily="18" charset="2"/>
                <a:ea typeface="Cambria" panose="02040503050406030204" pitchFamily="18" charset="0"/>
                <a:cs typeface="Calibri" panose="020F0502020204030204" pitchFamily="34" charset="0"/>
              </a:rPr>
              <a:t>a</a:t>
            </a:r>
            <a:r>
              <a:rPr lang="cs-CZ" sz="180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zamítáme nulovou hypotézu H</a:t>
            </a:r>
            <a:r>
              <a:rPr lang="cs-CZ" sz="1800" baseline="-2500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0</a:t>
            </a:r>
            <a:r>
              <a:rPr lang="cs-CZ" sz="180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 </a:t>
            </a:r>
          </a:p>
          <a:p>
            <a:pPr marL="92075" indent="0" algn="ctr">
              <a:lnSpc>
                <a:spcPct val="115000"/>
              </a:lnSpc>
              <a:spcAft>
                <a:spcPts val="1000"/>
              </a:spcAft>
              <a:buNone/>
            </a:pPr>
            <a:r>
              <a:rPr lang="cs-CZ" sz="1800" b="0" dirty="0">
                <a:solidFill>
                  <a:srgbClr val="FF0000"/>
                </a:solidFill>
                <a:latin typeface="Cambria" panose="02040503050406030204" pitchFamily="18" charset="0"/>
                <a:ea typeface="Cambria" panose="02040503050406030204" pitchFamily="18" charset="0"/>
                <a:cs typeface="Calibri" panose="020F0502020204030204" pitchFamily="34" charset="0"/>
              </a:rPr>
              <a:t>p hledáme ve vygenerovaných výsledcích; </a:t>
            </a:r>
            <a:r>
              <a:rPr lang="cs-CZ" sz="1800" b="0" dirty="0">
                <a:solidFill>
                  <a:srgbClr val="FF0000"/>
                </a:solidFill>
                <a:effectLst/>
                <a:latin typeface="Symbol" panose="05050102010706020507" pitchFamily="18" charset="2"/>
                <a:ea typeface="Cambria" panose="02040503050406030204" pitchFamily="18" charset="0"/>
                <a:cs typeface="Calibri" panose="020F0502020204030204" pitchFamily="34" charset="0"/>
              </a:rPr>
              <a:t>a </a:t>
            </a:r>
            <a:r>
              <a:rPr lang="cs-CZ" sz="1800" b="0"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je obvykle 0,05</a:t>
            </a:r>
            <a:endParaRPr lang="cs-CZ" sz="1800" b="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lvl="0" indent="0">
              <a:lnSpc>
                <a:spcPct val="115000"/>
              </a:lnSpc>
              <a:buNone/>
            </a:pPr>
            <a:r>
              <a:rPr lang="cs-CZ" sz="1800" dirty="0">
                <a:effectLst/>
                <a:latin typeface="Cambria" panose="02040503050406030204" pitchFamily="18" charset="0"/>
                <a:ea typeface="Cambria" panose="02040503050406030204" pitchFamily="18" charset="0"/>
                <a:cs typeface="Calibri" panose="020F0502020204030204" pitchFamily="34" charset="0"/>
              </a:rPr>
              <a:t>Nulové hypotézy:</a:t>
            </a:r>
          </a:p>
          <a:p>
            <a:pPr marL="342900" lvl="0" indent="-342900">
              <a:lnSpc>
                <a:spcPct val="115000"/>
              </a:lnSpc>
              <a:buFont typeface="Symbol" panose="05050102010706020507" pitchFamily="18" charset="2"/>
              <a:buChar char=""/>
            </a:pPr>
            <a:r>
              <a:rPr lang="cs-CZ" sz="1800" b="0" dirty="0">
                <a:effectLst/>
                <a:latin typeface="Cambria" panose="02040503050406030204" pitchFamily="18" charset="0"/>
                <a:ea typeface="Cambria" panose="02040503050406030204" pitchFamily="18" charset="0"/>
                <a:cs typeface="Calibri" panose="020F0502020204030204" pitchFamily="34" charset="0"/>
              </a:rPr>
              <a:t>Normalita - H</a:t>
            </a:r>
            <a:r>
              <a:rPr lang="cs-CZ" sz="1800" b="0" baseline="-25000" dirty="0">
                <a:effectLst/>
                <a:latin typeface="Cambria" panose="02040503050406030204" pitchFamily="18" charset="0"/>
                <a:ea typeface="Cambria" panose="02040503050406030204" pitchFamily="18" charset="0"/>
                <a:cs typeface="Calibri" panose="020F0502020204030204" pitchFamily="34" charset="0"/>
              </a:rPr>
              <a:t>0</a:t>
            </a:r>
            <a:r>
              <a:rPr lang="cs-CZ" sz="1800" b="0" dirty="0">
                <a:effectLst/>
                <a:latin typeface="Cambria" panose="02040503050406030204" pitchFamily="18" charset="0"/>
                <a:ea typeface="Cambria" panose="02040503050406030204" pitchFamily="18" charset="0"/>
                <a:cs typeface="Calibri" panose="020F0502020204030204" pitchFamily="34" charset="0"/>
              </a:rPr>
              <a:t>: data pocházejí z normálního rozdělení</a:t>
            </a:r>
          </a:p>
          <a:p>
            <a:pPr marL="342900" lvl="0" indent="-342900">
              <a:lnSpc>
                <a:spcPct val="115000"/>
              </a:lnSpc>
              <a:buFont typeface="Symbol" panose="05050102010706020507" pitchFamily="18" charset="2"/>
              <a:buChar char=""/>
            </a:pPr>
            <a:r>
              <a:rPr lang="cs-CZ" sz="1800" b="0" dirty="0">
                <a:latin typeface="Cambria" panose="02040503050406030204" pitchFamily="18" charset="0"/>
                <a:ea typeface="Cambria" panose="02040503050406030204" pitchFamily="18" charset="0"/>
                <a:cs typeface="Calibri" panose="020F0502020204030204" pitchFamily="34" charset="0"/>
              </a:rPr>
              <a:t>Korelace</a:t>
            </a:r>
            <a:r>
              <a:rPr lang="cs-CZ" sz="1800" b="0" dirty="0">
                <a:effectLst/>
                <a:latin typeface="Cambria" panose="02040503050406030204" pitchFamily="18" charset="0"/>
                <a:ea typeface="Cambria" panose="02040503050406030204" pitchFamily="18" charset="0"/>
                <a:cs typeface="Calibri" panose="020F0502020204030204" pitchFamily="34" charset="0"/>
              </a:rPr>
              <a:t> - H</a:t>
            </a:r>
            <a:r>
              <a:rPr lang="cs-CZ" sz="1800" b="0" baseline="-25000" dirty="0">
                <a:effectLst/>
                <a:latin typeface="Cambria" panose="02040503050406030204" pitchFamily="18" charset="0"/>
                <a:ea typeface="Cambria" panose="02040503050406030204" pitchFamily="18" charset="0"/>
                <a:cs typeface="Calibri" panose="020F0502020204030204" pitchFamily="34" charset="0"/>
              </a:rPr>
              <a:t>0</a:t>
            </a:r>
            <a:r>
              <a:rPr lang="cs-CZ" sz="1800" b="0" dirty="0">
                <a:effectLst/>
                <a:latin typeface="Cambria" panose="02040503050406030204" pitchFamily="18" charset="0"/>
                <a:ea typeface="Cambria" panose="02040503050406030204" pitchFamily="18" charset="0"/>
                <a:cs typeface="Calibri" panose="020F0502020204030204" pitchFamily="34" charset="0"/>
              </a:rPr>
              <a:t>: korelační koeficient je nulový</a:t>
            </a:r>
          </a:p>
          <a:p>
            <a:pPr marL="342900" lvl="0" indent="-342900">
              <a:lnSpc>
                <a:spcPct val="115000"/>
              </a:lnSpc>
              <a:buFont typeface="Symbol" panose="05050102010706020507" pitchFamily="18" charset="2"/>
              <a:buChar char=""/>
            </a:pPr>
            <a:r>
              <a:rPr lang="cs-CZ" sz="1800" b="0" dirty="0">
                <a:effectLst/>
                <a:latin typeface="Cambria" panose="02040503050406030204" pitchFamily="18" charset="0"/>
                <a:ea typeface="Cambria" panose="02040503050406030204" pitchFamily="18" charset="0"/>
                <a:cs typeface="Calibri" panose="020F0502020204030204" pitchFamily="34" charset="0"/>
              </a:rPr>
              <a:t>T-test - H</a:t>
            </a:r>
            <a:r>
              <a:rPr lang="cs-CZ" sz="1800" b="0" baseline="-25000" dirty="0">
                <a:effectLst/>
                <a:latin typeface="Cambria" panose="02040503050406030204" pitchFamily="18" charset="0"/>
                <a:ea typeface="Cambria" panose="02040503050406030204" pitchFamily="18" charset="0"/>
                <a:cs typeface="Calibri" panose="020F0502020204030204" pitchFamily="34" charset="0"/>
              </a:rPr>
              <a:t>0</a:t>
            </a:r>
            <a:r>
              <a:rPr lang="cs-CZ" sz="1800" b="0" dirty="0">
                <a:effectLst/>
                <a:latin typeface="Cambria" panose="02040503050406030204" pitchFamily="18" charset="0"/>
                <a:ea typeface="Cambria" panose="02040503050406030204" pitchFamily="18" charset="0"/>
                <a:cs typeface="Calibri" panose="020F0502020204030204" pitchFamily="34" charset="0"/>
              </a:rPr>
              <a:t>: střední hodnoty dvou výběrů jsou shodné</a:t>
            </a:r>
          </a:p>
          <a:p>
            <a:pPr marL="342900" lvl="0" indent="-342900">
              <a:lnSpc>
                <a:spcPct val="115000"/>
              </a:lnSpc>
              <a:buFont typeface="Symbol" panose="05050102010706020507" pitchFamily="18" charset="2"/>
              <a:buChar char=""/>
            </a:pPr>
            <a:r>
              <a:rPr lang="cs-CZ" sz="1800" b="0" dirty="0">
                <a:latin typeface="Cambria" panose="02040503050406030204" pitchFamily="18" charset="0"/>
                <a:ea typeface="Cambria" panose="02040503050406030204" pitchFamily="18" charset="0"/>
                <a:cs typeface="Calibri" panose="020F0502020204030204" pitchFamily="34" charset="0"/>
              </a:rPr>
              <a:t>ANOVA (analýza rozptylu)</a:t>
            </a:r>
            <a:r>
              <a:rPr lang="cs-CZ" sz="1800" b="0" dirty="0">
                <a:effectLst/>
                <a:latin typeface="Cambria" panose="02040503050406030204" pitchFamily="18" charset="0"/>
                <a:ea typeface="Cambria" panose="02040503050406030204" pitchFamily="18" charset="0"/>
                <a:cs typeface="Calibri" panose="020F0502020204030204" pitchFamily="34" charset="0"/>
              </a:rPr>
              <a:t> - H</a:t>
            </a:r>
            <a:r>
              <a:rPr lang="cs-CZ" sz="1800" b="0" baseline="-25000" dirty="0">
                <a:effectLst/>
                <a:latin typeface="Cambria" panose="02040503050406030204" pitchFamily="18" charset="0"/>
                <a:ea typeface="Cambria" panose="02040503050406030204" pitchFamily="18" charset="0"/>
                <a:cs typeface="Calibri" panose="020F0502020204030204" pitchFamily="34" charset="0"/>
              </a:rPr>
              <a:t>0</a:t>
            </a:r>
            <a:r>
              <a:rPr lang="cs-CZ" sz="1800" b="0" dirty="0">
                <a:effectLst/>
                <a:latin typeface="Cambria" panose="02040503050406030204" pitchFamily="18" charset="0"/>
                <a:ea typeface="Cambria" panose="02040503050406030204" pitchFamily="18" charset="0"/>
                <a:cs typeface="Calibri" panose="020F0502020204030204" pitchFamily="34" charset="0"/>
              </a:rPr>
              <a:t>: střední hodnoty výběrů jsou shodné</a:t>
            </a:r>
            <a:endParaRPr lang="cs-CZ" sz="1800" b="0" dirty="0">
              <a:effectLst/>
              <a:latin typeface="Cambria" panose="02040503050406030204" pitchFamily="18" charset="0"/>
              <a:ea typeface="Cambria" panose="02040503050406030204" pitchFamily="18" charset="0"/>
              <a:cs typeface="Times New Roman" panose="02020603050405020304" pitchFamily="18" charset="0"/>
            </a:endParaRPr>
          </a:p>
          <a:p>
            <a:pPr marL="0" indent="0">
              <a:lnSpc>
                <a:spcPct val="115000"/>
              </a:lnSpc>
              <a:spcAft>
                <a:spcPts val="1000"/>
              </a:spcAft>
              <a:buNone/>
            </a:pPr>
            <a:endParaRPr lang="cs-CZ" sz="1800" b="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850650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980728"/>
            <a:ext cx="1389509" cy="1393824"/>
          </a:xfrm>
          <a:prstGeom prst="rect">
            <a:avLst/>
          </a:prstGeom>
          <a:noFill/>
          <a:ln>
            <a:noFill/>
          </a:ln>
          <a:effectLst>
            <a:reflection stA="33000" endPos="65000" dist="508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p:txBody>
          <a:bodyPr/>
          <a:lstStyle/>
          <a:p>
            <a:r>
              <a:rPr lang="cs-CZ" dirty="0">
                <a:solidFill>
                  <a:schemeClr val="tx1"/>
                </a:solidFill>
              </a:rPr>
              <a:t>Základní pojmy</a:t>
            </a:r>
          </a:p>
        </p:txBody>
      </p:sp>
      <p:sp>
        <p:nvSpPr>
          <p:cNvPr id="3" name="Zástupný symbol pro obsah 2"/>
          <p:cNvSpPr>
            <a:spLocks noGrp="1"/>
          </p:cNvSpPr>
          <p:nvPr>
            <p:ph idx="1"/>
          </p:nvPr>
        </p:nvSpPr>
        <p:spPr>
          <a:xfrm>
            <a:off x="914400" y="908720"/>
            <a:ext cx="8001000" cy="5410200"/>
          </a:xfrm>
        </p:spPr>
        <p:txBody>
          <a:bodyPr/>
          <a:lstStyle/>
          <a:p>
            <a:r>
              <a:rPr lang="cs-CZ" dirty="0">
                <a:solidFill>
                  <a:schemeClr val="accent1"/>
                </a:solidFill>
              </a:rPr>
              <a:t>Základní</a:t>
            </a:r>
            <a:r>
              <a:rPr lang="cs-CZ" dirty="0"/>
              <a:t> a </a:t>
            </a:r>
            <a:r>
              <a:rPr lang="cs-CZ" dirty="0">
                <a:solidFill>
                  <a:srgbClr val="FF0000"/>
                </a:solidFill>
              </a:rPr>
              <a:t>výběrový</a:t>
            </a:r>
            <a:r>
              <a:rPr lang="cs-CZ" dirty="0"/>
              <a:t> soubor </a:t>
            </a:r>
            <a:br>
              <a:rPr lang="cs-CZ" dirty="0"/>
            </a:br>
            <a:r>
              <a:rPr lang="cs-CZ" dirty="0"/>
              <a:t>a jeho rozsah (N)</a:t>
            </a:r>
          </a:p>
          <a:p>
            <a:r>
              <a:rPr lang="cs-CZ" dirty="0"/>
              <a:t>Výběr:</a:t>
            </a:r>
          </a:p>
          <a:p>
            <a:pPr lvl="1"/>
            <a:r>
              <a:rPr lang="cs-CZ" sz="2600" dirty="0"/>
              <a:t>náhodný (každý prvek má stejnou pravděpodobnost výběru - losování)</a:t>
            </a:r>
          </a:p>
          <a:p>
            <a:pPr lvl="1"/>
            <a:r>
              <a:rPr lang="cs-CZ" sz="2600" dirty="0"/>
              <a:t>systematický (n-</a:t>
            </a:r>
            <a:r>
              <a:rPr lang="cs-CZ" sz="2600" dirty="0" err="1"/>
              <a:t>tý</a:t>
            </a:r>
            <a:r>
              <a:rPr lang="cs-CZ" sz="2600" dirty="0"/>
              <a:t> objekt, n</a:t>
            </a:r>
            <a:r>
              <a:rPr lang="en-US" sz="2600" dirty="0"/>
              <a:t>&lt;</a:t>
            </a:r>
            <a:r>
              <a:rPr lang="cs-CZ" sz="2600" dirty="0"/>
              <a:t>N)</a:t>
            </a:r>
          </a:p>
          <a:p>
            <a:pPr lvl="1"/>
            <a:r>
              <a:rPr lang="cs-CZ" sz="2600" dirty="0"/>
              <a:t>stratifikovaný (náhodný výběr ve skupinách)</a:t>
            </a:r>
          </a:p>
        </p:txBody>
      </p:sp>
      <p:pic>
        <p:nvPicPr>
          <p:cNvPr id="4" name="Obrázek 3" descr="Odpadky se na nás valí &amp;ccaron;ím dál více"/>
          <p:cNvPicPr/>
          <p:nvPr/>
        </p:nvPicPr>
        <p:blipFill>
          <a:blip r:embed="rId4">
            <a:extLst>
              <a:ext uri="{28A0092B-C50C-407E-A947-70E740481C1C}">
                <a14:useLocalDpi xmlns:a14="http://schemas.microsoft.com/office/drawing/2010/main" val="0"/>
              </a:ext>
            </a:extLst>
          </a:blip>
          <a:srcRect/>
          <a:stretch>
            <a:fillRect/>
          </a:stretch>
        </p:blipFill>
        <p:spPr bwMode="auto">
          <a:xfrm>
            <a:off x="1259632" y="4509120"/>
            <a:ext cx="3604777" cy="2160240"/>
          </a:xfrm>
          <a:prstGeom prst="rect">
            <a:avLst/>
          </a:prstGeom>
          <a:noFill/>
          <a:ln>
            <a:noFill/>
          </a:ln>
        </p:spPr>
      </p:pic>
      <p:pic>
        <p:nvPicPr>
          <p:cNvPr id="5" name="Obrázek 4" descr="http://www.tezas.sk/images/kontsep01-444.jpg"/>
          <p:cNvPicPr/>
          <p:nvPr/>
        </p:nvPicPr>
        <p:blipFill>
          <a:blip r:embed="rId5">
            <a:extLst>
              <a:ext uri="{28A0092B-C50C-407E-A947-70E740481C1C}">
                <a14:useLocalDpi xmlns:a14="http://schemas.microsoft.com/office/drawing/2010/main" val="0"/>
              </a:ext>
            </a:extLst>
          </a:blip>
          <a:srcRect/>
          <a:stretch>
            <a:fillRect/>
          </a:stretch>
        </p:blipFill>
        <p:spPr bwMode="auto">
          <a:xfrm>
            <a:off x="4884610" y="4509120"/>
            <a:ext cx="3791846" cy="2160240"/>
          </a:xfrm>
          <a:prstGeom prst="rect">
            <a:avLst/>
          </a:prstGeom>
          <a:noFill/>
          <a:ln>
            <a:noFill/>
          </a:ln>
        </p:spPr>
      </p:pic>
    </p:spTree>
    <p:extLst>
      <p:ext uri="{BB962C8B-B14F-4D97-AF65-F5344CB8AC3E}">
        <p14:creationId xmlns:p14="http://schemas.microsoft.com/office/powerpoint/2010/main" val="20842338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D71A449D-DC7C-A459-39A8-D9192D49662D}"/>
              </a:ext>
            </a:extLst>
          </p:cNvPr>
          <p:cNvSpPr>
            <a:spLocks noGrp="1"/>
          </p:cNvSpPr>
          <p:nvPr>
            <p:ph type="title"/>
          </p:nvPr>
        </p:nvSpPr>
        <p:spPr>
          <a:xfrm>
            <a:off x="914400" y="0"/>
            <a:ext cx="8001000" cy="914400"/>
          </a:xfrm>
        </p:spPr>
        <p:txBody>
          <a:bodyPr/>
          <a:lstStyle/>
          <a:p>
            <a:r>
              <a:rPr lang="cs-CZ" sz="2000" dirty="0">
                <a:solidFill>
                  <a:schemeClr val="tx1"/>
                </a:solidFill>
              </a:rPr>
              <a:t>Data ze studijních materiálů „Lekce1-Inbody“</a:t>
            </a:r>
          </a:p>
        </p:txBody>
      </p:sp>
      <p:sp>
        <p:nvSpPr>
          <p:cNvPr id="5" name="Zástupný symbol pro obsah 2">
            <a:extLst>
              <a:ext uri="{FF2B5EF4-FFF2-40B4-BE49-F238E27FC236}">
                <a16:creationId xmlns:a16="http://schemas.microsoft.com/office/drawing/2014/main" id="{5F9DE7C7-91FB-8CEF-5A94-6B2ACB84AA49}"/>
              </a:ext>
            </a:extLst>
          </p:cNvPr>
          <p:cNvSpPr>
            <a:spLocks noGrp="1"/>
          </p:cNvSpPr>
          <p:nvPr>
            <p:ph idx="1"/>
          </p:nvPr>
        </p:nvSpPr>
        <p:spPr>
          <a:xfrm>
            <a:off x="914400" y="990600"/>
            <a:ext cx="8001000" cy="5410200"/>
          </a:xfrm>
        </p:spPr>
        <p:txBody>
          <a:bodyPr/>
          <a:lstStyle/>
          <a:p>
            <a:pPr marL="0" lvl="0" indent="0">
              <a:lnSpc>
                <a:spcPct val="115000"/>
              </a:lnSpc>
              <a:buNone/>
            </a:pPr>
            <a:r>
              <a:rPr lang="cs-CZ" sz="1800" dirty="0">
                <a:solidFill>
                  <a:srgbClr val="7030A0"/>
                </a:solidFill>
                <a:effectLst/>
                <a:latin typeface="Cambria" panose="02040503050406030204" pitchFamily="18" charset="0"/>
                <a:ea typeface="Cambria" panose="02040503050406030204" pitchFamily="18" charset="0"/>
                <a:cs typeface="Calibri" panose="020F0502020204030204" pitchFamily="34" charset="0"/>
              </a:rPr>
              <a:t>SW </a:t>
            </a:r>
            <a:r>
              <a:rPr lang="cs-CZ" sz="1800" dirty="0" err="1">
                <a:solidFill>
                  <a:srgbClr val="7030A0"/>
                </a:solidFill>
                <a:effectLst/>
                <a:latin typeface="Cambria" panose="02040503050406030204" pitchFamily="18" charset="0"/>
                <a:ea typeface="Cambria" panose="02040503050406030204" pitchFamily="18" charset="0"/>
                <a:cs typeface="Calibri" panose="020F0502020204030204" pitchFamily="34" charset="0"/>
              </a:rPr>
              <a:t>Tibco</a:t>
            </a:r>
            <a:r>
              <a:rPr lang="cs-CZ" sz="1800" dirty="0">
                <a:solidFill>
                  <a:srgbClr val="7030A0"/>
                </a:solidFill>
                <a:effectLst/>
                <a:latin typeface="Cambria" panose="02040503050406030204" pitchFamily="18" charset="0"/>
                <a:ea typeface="Cambria" panose="02040503050406030204" pitchFamily="18" charset="0"/>
                <a:cs typeface="Calibri" panose="020F0502020204030204" pitchFamily="34" charset="0"/>
              </a:rPr>
              <a:t> </a:t>
            </a:r>
            <a:r>
              <a:rPr lang="cs-CZ" sz="1800" dirty="0" err="1">
                <a:solidFill>
                  <a:srgbClr val="7030A0"/>
                </a:solidFill>
                <a:effectLst/>
                <a:latin typeface="Cambria" panose="02040503050406030204" pitchFamily="18" charset="0"/>
                <a:ea typeface="Cambria" panose="02040503050406030204" pitchFamily="18" charset="0"/>
                <a:cs typeface="Calibri" panose="020F0502020204030204" pitchFamily="34" charset="0"/>
              </a:rPr>
              <a:t>Statistica</a:t>
            </a:r>
            <a:endParaRPr lang="cs-CZ" sz="1800" dirty="0">
              <a:solidFill>
                <a:srgbClr val="7030A0"/>
              </a:solidFill>
              <a:effectLst/>
              <a:latin typeface="Cambria" panose="02040503050406030204" pitchFamily="18" charset="0"/>
              <a:ea typeface="Cambria" panose="02040503050406030204" pitchFamily="18" charset="0"/>
              <a:cs typeface="Calibri" panose="020F0502020204030204" pitchFamily="34" charset="0"/>
            </a:endParaRPr>
          </a:p>
          <a:p>
            <a:pPr marL="0" lvl="0" indent="0">
              <a:lnSpc>
                <a:spcPct val="115000"/>
              </a:lnSpc>
              <a:buNone/>
            </a:pPr>
            <a:r>
              <a:rPr lang="cs-CZ" sz="1800" dirty="0">
                <a:effectLst/>
                <a:latin typeface="Cambria" panose="02040503050406030204" pitchFamily="18" charset="0"/>
                <a:ea typeface="Cambria" panose="02040503050406030204" pitchFamily="18" charset="0"/>
                <a:cs typeface="Calibri" panose="020F0502020204030204" pitchFamily="34" charset="0"/>
              </a:rPr>
              <a:t>Normalita: </a:t>
            </a:r>
            <a:r>
              <a:rPr lang="cs-CZ" sz="1800" b="0" dirty="0">
                <a:solidFill>
                  <a:srgbClr val="00B050"/>
                </a:solidFill>
                <a:latin typeface="Cambria" panose="02040503050406030204" pitchFamily="18" charset="0"/>
                <a:ea typeface="Cambria" panose="02040503050406030204" pitchFamily="18" charset="0"/>
                <a:cs typeface="Calibri" panose="020F0502020204030204" pitchFamily="34" charset="0"/>
              </a:rPr>
              <a:t>Statistiky → Základní statistiky → Tabulky četností → Normalita</a:t>
            </a:r>
          </a:p>
          <a:p>
            <a:pPr marL="342900" lvl="0" indent="-342900">
              <a:lnSpc>
                <a:spcPct val="115000"/>
              </a:lnSpc>
              <a:buFont typeface="+mj-lt"/>
              <a:buAutoNum type="arabicPeriod"/>
            </a:pPr>
            <a:endParaRPr lang="cs-CZ" sz="1800" b="0" dirty="0">
              <a:latin typeface="Cambria" panose="02040503050406030204" pitchFamily="18" charset="0"/>
              <a:ea typeface="Cambria" panose="02040503050406030204" pitchFamily="18" charset="0"/>
              <a:cs typeface="Calibri" panose="020F0502020204030204" pitchFamily="34" charset="0"/>
            </a:endParaRPr>
          </a:p>
          <a:p>
            <a:pPr marL="342900" lvl="0" indent="-342900">
              <a:lnSpc>
                <a:spcPct val="115000"/>
              </a:lnSpc>
              <a:buFont typeface="+mj-lt"/>
              <a:buAutoNum type="arabicPeriod"/>
            </a:pPr>
            <a:endParaRPr lang="cs-CZ" sz="1800" b="0" dirty="0">
              <a:latin typeface="Cambria" panose="02040503050406030204" pitchFamily="18" charset="0"/>
              <a:ea typeface="Cambria" panose="02040503050406030204" pitchFamily="18" charset="0"/>
              <a:cs typeface="Calibri" panose="020F0502020204030204" pitchFamily="34" charset="0"/>
            </a:endParaRPr>
          </a:p>
          <a:p>
            <a:pPr marL="342900" lvl="0" indent="-342900">
              <a:lnSpc>
                <a:spcPct val="115000"/>
              </a:lnSpc>
              <a:buFont typeface="+mj-lt"/>
              <a:buAutoNum type="arabicPeriod"/>
            </a:pPr>
            <a:endParaRPr lang="cs-CZ" sz="1800" b="0" dirty="0">
              <a:latin typeface="Cambria" panose="02040503050406030204" pitchFamily="18" charset="0"/>
              <a:ea typeface="Cambria" panose="02040503050406030204" pitchFamily="18" charset="0"/>
              <a:cs typeface="Calibri" panose="020F0502020204030204" pitchFamily="34" charset="0"/>
            </a:endParaRPr>
          </a:p>
          <a:p>
            <a:pPr marL="342900" lvl="0" indent="-342900">
              <a:lnSpc>
                <a:spcPct val="115000"/>
              </a:lnSpc>
              <a:buFont typeface="+mj-lt"/>
              <a:buAutoNum type="arabicPeriod"/>
            </a:pPr>
            <a:endParaRPr lang="cs-CZ" sz="1800" b="0" dirty="0">
              <a:latin typeface="Cambria" panose="02040503050406030204" pitchFamily="18" charset="0"/>
              <a:ea typeface="Cambria" panose="02040503050406030204" pitchFamily="18" charset="0"/>
              <a:cs typeface="Calibri" panose="020F0502020204030204" pitchFamily="34" charset="0"/>
            </a:endParaRPr>
          </a:p>
          <a:p>
            <a:pPr marL="342900" lvl="0" indent="-342900">
              <a:lnSpc>
                <a:spcPct val="115000"/>
              </a:lnSpc>
              <a:buFont typeface="+mj-lt"/>
              <a:buAutoNum type="arabicPeriod"/>
            </a:pPr>
            <a:endParaRPr lang="cs-CZ" sz="1800" b="0" dirty="0">
              <a:latin typeface="Cambria" panose="02040503050406030204" pitchFamily="18" charset="0"/>
              <a:ea typeface="Cambria" panose="02040503050406030204" pitchFamily="18" charset="0"/>
              <a:cs typeface="Calibri" panose="020F0502020204030204" pitchFamily="34" charset="0"/>
            </a:endParaRPr>
          </a:p>
          <a:p>
            <a:pPr marL="342900" lvl="0" indent="-342900">
              <a:lnSpc>
                <a:spcPct val="115000"/>
              </a:lnSpc>
              <a:buFont typeface="+mj-lt"/>
              <a:buAutoNum type="arabicPeriod"/>
            </a:pPr>
            <a:endParaRPr lang="cs-CZ" sz="1800" b="0" dirty="0">
              <a:latin typeface="Cambria" panose="02040503050406030204" pitchFamily="18" charset="0"/>
              <a:ea typeface="Cambria" panose="02040503050406030204" pitchFamily="18" charset="0"/>
              <a:cs typeface="Calibri" panose="020F0502020204030204" pitchFamily="34" charset="0"/>
            </a:endParaRPr>
          </a:p>
          <a:p>
            <a:pPr marL="0" lvl="0" indent="0">
              <a:lnSpc>
                <a:spcPct val="115000"/>
              </a:lnSpc>
              <a:buNone/>
            </a:pPr>
            <a:r>
              <a:rPr lang="cs-CZ" sz="1800" dirty="0">
                <a:latin typeface="Cambria" panose="02040503050406030204" pitchFamily="18" charset="0"/>
                <a:ea typeface="Cambria" panose="02040503050406030204" pitchFamily="18" charset="0"/>
                <a:cs typeface="Calibri" panose="020F0502020204030204" pitchFamily="34" charset="0"/>
              </a:rPr>
              <a:t>Korelace:</a:t>
            </a:r>
            <a:r>
              <a:rPr lang="cs-CZ" sz="1800" dirty="0">
                <a:effectLst/>
                <a:latin typeface="Cambria" panose="02040503050406030204" pitchFamily="18" charset="0"/>
                <a:ea typeface="Cambria" panose="02040503050406030204" pitchFamily="18" charset="0"/>
                <a:cs typeface="Calibri" panose="020F0502020204030204" pitchFamily="34" charset="0"/>
              </a:rPr>
              <a:t> </a:t>
            </a:r>
            <a:r>
              <a:rPr lang="cs-CZ" sz="1800" b="0" dirty="0">
                <a:solidFill>
                  <a:srgbClr val="00B050"/>
                </a:solidFill>
                <a:effectLst/>
                <a:latin typeface="Cambria" panose="02040503050406030204" pitchFamily="18" charset="0"/>
                <a:ea typeface="Cambria" panose="02040503050406030204" pitchFamily="18" charset="0"/>
                <a:cs typeface="Calibri" panose="020F0502020204030204" pitchFamily="34" charset="0"/>
              </a:rPr>
              <a:t>Statistiky </a:t>
            </a:r>
            <a:r>
              <a:rPr lang="cs-CZ" sz="1800" b="0" dirty="0">
                <a:solidFill>
                  <a:srgbClr val="00B050"/>
                </a:solidFill>
                <a:latin typeface="Cambria" panose="02040503050406030204" pitchFamily="18" charset="0"/>
                <a:ea typeface="Cambria" panose="02040503050406030204" pitchFamily="18" charset="0"/>
                <a:cs typeface="Calibri" panose="020F0502020204030204" pitchFamily="34" charset="0"/>
              </a:rPr>
              <a:t>→ </a:t>
            </a:r>
            <a:r>
              <a:rPr lang="cs-CZ" sz="1800" b="0" dirty="0">
                <a:solidFill>
                  <a:srgbClr val="00B050"/>
                </a:solidFill>
                <a:effectLst/>
                <a:latin typeface="Cambria" panose="02040503050406030204" pitchFamily="18" charset="0"/>
                <a:ea typeface="Cambria" panose="02040503050406030204" pitchFamily="18" charset="0"/>
                <a:cs typeface="Calibri" panose="020F0502020204030204" pitchFamily="34" charset="0"/>
              </a:rPr>
              <a:t>Neparametrické statistiky </a:t>
            </a:r>
            <a:r>
              <a:rPr lang="cs-CZ" sz="1800" b="0" dirty="0">
                <a:solidFill>
                  <a:srgbClr val="00B050"/>
                </a:solidFill>
                <a:latin typeface="Cambria" panose="02040503050406030204" pitchFamily="18" charset="0"/>
                <a:ea typeface="Cambria" panose="02040503050406030204" pitchFamily="18" charset="0"/>
                <a:cs typeface="Calibri" panose="020F0502020204030204" pitchFamily="34" charset="0"/>
              </a:rPr>
              <a:t>→ </a:t>
            </a:r>
            <a:r>
              <a:rPr lang="cs-CZ" sz="1800" b="0" dirty="0">
                <a:solidFill>
                  <a:srgbClr val="00B050"/>
                </a:solidFill>
                <a:effectLst/>
                <a:latin typeface="Cambria" panose="02040503050406030204" pitchFamily="18" charset="0"/>
                <a:ea typeface="Cambria" panose="02040503050406030204" pitchFamily="18" charset="0"/>
                <a:cs typeface="Calibri" panose="020F0502020204030204" pitchFamily="34" charset="0"/>
              </a:rPr>
              <a:t>Korelace</a:t>
            </a:r>
          </a:p>
          <a:p>
            <a:pPr marL="0" lvl="0" indent="0">
              <a:lnSpc>
                <a:spcPct val="115000"/>
              </a:lnSpc>
              <a:buNone/>
            </a:pPr>
            <a:endParaRPr lang="cs-CZ" sz="1800" b="0" dirty="0">
              <a:effectLst/>
              <a:latin typeface="Cambria" panose="02040503050406030204" pitchFamily="18" charset="0"/>
              <a:ea typeface="Cambria" panose="02040503050406030204" pitchFamily="18" charset="0"/>
              <a:cs typeface="Calibri" panose="020F0502020204030204" pitchFamily="34" charset="0"/>
            </a:endParaRPr>
          </a:p>
        </p:txBody>
      </p:sp>
      <p:pic>
        <p:nvPicPr>
          <p:cNvPr id="3" name="Obrázek 2">
            <a:extLst>
              <a:ext uri="{FF2B5EF4-FFF2-40B4-BE49-F238E27FC236}">
                <a16:creationId xmlns:a16="http://schemas.microsoft.com/office/drawing/2014/main" id="{2C38DE0B-417C-4BF9-AEEF-CA6C08C19CAD}"/>
              </a:ext>
            </a:extLst>
          </p:cNvPr>
          <p:cNvPicPr>
            <a:picLocks noChangeAspect="1"/>
          </p:cNvPicPr>
          <p:nvPr/>
        </p:nvPicPr>
        <p:blipFill>
          <a:blip r:embed="rId2"/>
          <a:stretch>
            <a:fillRect/>
          </a:stretch>
        </p:blipFill>
        <p:spPr>
          <a:xfrm>
            <a:off x="1043608" y="1833818"/>
            <a:ext cx="5058481" cy="1638529"/>
          </a:xfrm>
          <a:prstGeom prst="rect">
            <a:avLst/>
          </a:prstGeom>
        </p:spPr>
      </p:pic>
      <p:sp>
        <p:nvSpPr>
          <p:cNvPr id="6" name="TextovéPole 5">
            <a:extLst>
              <a:ext uri="{FF2B5EF4-FFF2-40B4-BE49-F238E27FC236}">
                <a16:creationId xmlns:a16="http://schemas.microsoft.com/office/drawing/2014/main" id="{B8F23C9F-6898-4831-A06A-DDE82A790E3E}"/>
              </a:ext>
            </a:extLst>
          </p:cNvPr>
          <p:cNvSpPr txBox="1"/>
          <p:nvPr/>
        </p:nvSpPr>
        <p:spPr>
          <a:xfrm>
            <a:off x="6231297" y="2232306"/>
            <a:ext cx="2675392" cy="1015663"/>
          </a:xfrm>
          <a:prstGeom prst="rect">
            <a:avLst/>
          </a:prstGeom>
          <a:noFill/>
        </p:spPr>
        <p:txBody>
          <a:bodyPr wrap="square" rtlCol="0">
            <a:spAutoFit/>
          </a:bodyPr>
          <a:lstStyle/>
          <a:p>
            <a:r>
              <a:rPr lang="cs-CZ" sz="1500" dirty="0">
                <a:solidFill>
                  <a:srgbClr val="0070C0"/>
                </a:solidFill>
                <a:latin typeface="Calibri" panose="020F0502020204030204" pitchFamily="34" charset="0"/>
                <a:ea typeface="Calibri" panose="020F0502020204030204" pitchFamily="34" charset="0"/>
                <a:cs typeface="Calibri" panose="020F0502020204030204" pitchFamily="34" charset="0"/>
              </a:rPr>
              <a:t>Protože všechny p </a:t>
            </a:r>
            <a:r>
              <a:rPr lang="en-US" sz="1500" dirty="0">
                <a:solidFill>
                  <a:srgbClr val="0070C0"/>
                </a:solidFill>
                <a:latin typeface="Calibri" panose="020F0502020204030204" pitchFamily="34" charset="0"/>
                <a:ea typeface="Calibri" panose="020F0502020204030204" pitchFamily="34" charset="0"/>
                <a:cs typeface="Calibri" panose="020F0502020204030204" pitchFamily="34" charset="0"/>
              </a:rPr>
              <a:t>&lt; </a:t>
            </a:r>
            <a:r>
              <a:rPr lang="cs-CZ" sz="1500" dirty="0">
                <a:solidFill>
                  <a:srgbClr val="0070C0"/>
                </a:solidFill>
                <a:latin typeface="Calibri" panose="020F0502020204030204" pitchFamily="34" charset="0"/>
                <a:ea typeface="Calibri" panose="020F0502020204030204" pitchFamily="34" charset="0"/>
                <a:cs typeface="Calibri" panose="020F0502020204030204" pitchFamily="34" charset="0"/>
              </a:rPr>
              <a:t>0,05; proto zamítáme nulovou hypotézu o normalitě. Proto budeme používat neparametrické testy.</a:t>
            </a:r>
          </a:p>
        </p:txBody>
      </p:sp>
      <p:pic>
        <p:nvPicPr>
          <p:cNvPr id="8" name="Obrázek 7">
            <a:extLst>
              <a:ext uri="{FF2B5EF4-FFF2-40B4-BE49-F238E27FC236}">
                <a16:creationId xmlns:a16="http://schemas.microsoft.com/office/drawing/2014/main" id="{534BEDE1-B1F3-47CB-97EC-84C26F1FBD8F}"/>
              </a:ext>
            </a:extLst>
          </p:cNvPr>
          <p:cNvPicPr>
            <a:picLocks noChangeAspect="1"/>
          </p:cNvPicPr>
          <p:nvPr/>
        </p:nvPicPr>
        <p:blipFill>
          <a:blip r:embed="rId3"/>
          <a:stretch>
            <a:fillRect/>
          </a:stretch>
        </p:blipFill>
        <p:spPr>
          <a:xfrm>
            <a:off x="914400" y="4489674"/>
            <a:ext cx="6295927" cy="1485112"/>
          </a:xfrm>
          <a:prstGeom prst="rect">
            <a:avLst/>
          </a:prstGeom>
        </p:spPr>
      </p:pic>
      <p:sp>
        <p:nvSpPr>
          <p:cNvPr id="7" name="TextovéPole 6">
            <a:extLst>
              <a:ext uri="{FF2B5EF4-FFF2-40B4-BE49-F238E27FC236}">
                <a16:creationId xmlns:a16="http://schemas.microsoft.com/office/drawing/2014/main" id="{4FBCBBE1-AFDB-406C-9327-B8D19F0D0D8A}"/>
              </a:ext>
            </a:extLst>
          </p:cNvPr>
          <p:cNvSpPr txBox="1"/>
          <p:nvPr/>
        </p:nvSpPr>
        <p:spPr>
          <a:xfrm>
            <a:off x="7262265" y="4653136"/>
            <a:ext cx="1679103" cy="1246495"/>
          </a:xfrm>
          <a:prstGeom prst="rect">
            <a:avLst/>
          </a:prstGeom>
          <a:noFill/>
        </p:spPr>
        <p:txBody>
          <a:bodyPr wrap="square" rtlCol="0">
            <a:spAutoFit/>
          </a:bodyPr>
          <a:lstStyle/>
          <a:p>
            <a:r>
              <a:rPr lang="cs-CZ" sz="1500" dirty="0">
                <a:solidFill>
                  <a:srgbClr val="0070C0"/>
                </a:solidFill>
                <a:latin typeface="Calibri" panose="020F0502020204030204" pitchFamily="34" charset="0"/>
                <a:ea typeface="Calibri" panose="020F0502020204030204" pitchFamily="34" charset="0"/>
                <a:cs typeface="Calibri" panose="020F0502020204030204" pitchFamily="34" charset="0"/>
              </a:rPr>
              <a:t>„červené“ výsledky jsou statisticky významné. Nejvyšší hodnota je 0,92</a:t>
            </a:r>
          </a:p>
        </p:txBody>
      </p:sp>
    </p:spTree>
    <p:extLst>
      <p:ext uri="{BB962C8B-B14F-4D97-AF65-F5344CB8AC3E}">
        <p14:creationId xmlns:p14="http://schemas.microsoft.com/office/powerpoint/2010/main" val="25281723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D71A449D-DC7C-A459-39A8-D9192D49662D}"/>
              </a:ext>
            </a:extLst>
          </p:cNvPr>
          <p:cNvSpPr>
            <a:spLocks noGrp="1"/>
          </p:cNvSpPr>
          <p:nvPr>
            <p:ph type="title"/>
          </p:nvPr>
        </p:nvSpPr>
        <p:spPr>
          <a:xfrm>
            <a:off x="914400" y="0"/>
            <a:ext cx="8001000" cy="914400"/>
          </a:xfrm>
        </p:spPr>
        <p:txBody>
          <a:bodyPr/>
          <a:lstStyle/>
          <a:p>
            <a:r>
              <a:rPr lang="cs-CZ" sz="2000" dirty="0">
                <a:solidFill>
                  <a:schemeClr val="tx1"/>
                </a:solidFill>
              </a:rPr>
              <a:t>Data ze studijních materiálů „Lekce1-Inbody“</a:t>
            </a:r>
          </a:p>
        </p:txBody>
      </p:sp>
      <p:sp>
        <p:nvSpPr>
          <p:cNvPr id="5" name="Zástupný symbol pro obsah 2">
            <a:extLst>
              <a:ext uri="{FF2B5EF4-FFF2-40B4-BE49-F238E27FC236}">
                <a16:creationId xmlns:a16="http://schemas.microsoft.com/office/drawing/2014/main" id="{5F9DE7C7-91FB-8CEF-5A94-6B2ACB84AA49}"/>
              </a:ext>
            </a:extLst>
          </p:cNvPr>
          <p:cNvSpPr>
            <a:spLocks noGrp="1"/>
          </p:cNvSpPr>
          <p:nvPr>
            <p:ph idx="1"/>
          </p:nvPr>
        </p:nvSpPr>
        <p:spPr>
          <a:xfrm>
            <a:off x="914400" y="990600"/>
            <a:ext cx="8001000" cy="5410200"/>
          </a:xfrm>
        </p:spPr>
        <p:txBody>
          <a:bodyPr/>
          <a:lstStyle/>
          <a:p>
            <a:pPr marL="0" lvl="0" indent="0">
              <a:buNone/>
            </a:pPr>
            <a:r>
              <a:rPr lang="cs-CZ" sz="1800" dirty="0">
                <a:solidFill>
                  <a:srgbClr val="7030A0"/>
                </a:solidFill>
                <a:effectLst/>
                <a:latin typeface="Cambria" panose="02040503050406030204" pitchFamily="18" charset="0"/>
                <a:ea typeface="Cambria" panose="02040503050406030204" pitchFamily="18" charset="0"/>
                <a:cs typeface="Calibri" panose="020F0502020204030204" pitchFamily="34" charset="0"/>
              </a:rPr>
              <a:t>SW </a:t>
            </a:r>
            <a:r>
              <a:rPr lang="cs-CZ" sz="1800" dirty="0" err="1">
                <a:solidFill>
                  <a:srgbClr val="7030A0"/>
                </a:solidFill>
                <a:effectLst/>
                <a:latin typeface="Cambria" panose="02040503050406030204" pitchFamily="18" charset="0"/>
                <a:ea typeface="Cambria" panose="02040503050406030204" pitchFamily="18" charset="0"/>
                <a:cs typeface="Calibri" panose="020F0502020204030204" pitchFamily="34" charset="0"/>
              </a:rPr>
              <a:t>Tibco</a:t>
            </a:r>
            <a:r>
              <a:rPr lang="cs-CZ" sz="1800" dirty="0">
                <a:solidFill>
                  <a:srgbClr val="7030A0"/>
                </a:solidFill>
                <a:effectLst/>
                <a:latin typeface="Cambria" panose="02040503050406030204" pitchFamily="18" charset="0"/>
                <a:ea typeface="Cambria" panose="02040503050406030204" pitchFamily="18" charset="0"/>
                <a:cs typeface="Calibri" panose="020F0502020204030204" pitchFamily="34" charset="0"/>
              </a:rPr>
              <a:t> </a:t>
            </a:r>
            <a:r>
              <a:rPr lang="cs-CZ" sz="1800" dirty="0" err="1">
                <a:solidFill>
                  <a:srgbClr val="7030A0"/>
                </a:solidFill>
                <a:effectLst/>
                <a:latin typeface="Cambria" panose="02040503050406030204" pitchFamily="18" charset="0"/>
                <a:ea typeface="Cambria" panose="02040503050406030204" pitchFamily="18" charset="0"/>
                <a:cs typeface="Calibri" panose="020F0502020204030204" pitchFamily="34" charset="0"/>
              </a:rPr>
              <a:t>Statistica</a:t>
            </a:r>
            <a:endParaRPr lang="cs-CZ" sz="1800" dirty="0">
              <a:solidFill>
                <a:srgbClr val="7030A0"/>
              </a:solidFill>
              <a:effectLst/>
              <a:latin typeface="Cambria" panose="02040503050406030204" pitchFamily="18" charset="0"/>
              <a:ea typeface="Cambria" panose="02040503050406030204" pitchFamily="18" charset="0"/>
              <a:cs typeface="Calibri" panose="020F0502020204030204" pitchFamily="34" charset="0"/>
            </a:endParaRPr>
          </a:p>
          <a:p>
            <a:pPr marL="0" lvl="0" indent="0">
              <a:buNone/>
            </a:pPr>
            <a:r>
              <a:rPr lang="cs-CZ" sz="1800" dirty="0">
                <a:effectLst/>
                <a:latin typeface="Cambria" panose="02040503050406030204" pitchFamily="18" charset="0"/>
                <a:ea typeface="Cambria" panose="02040503050406030204" pitchFamily="18" charset="0"/>
                <a:cs typeface="Calibri" panose="020F0502020204030204" pitchFamily="34" charset="0"/>
              </a:rPr>
              <a:t>T-test: </a:t>
            </a:r>
            <a:r>
              <a:rPr lang="cs-CZ" sz="1800" b="0" dirty="0">
                <a:solidFill>
                  <a:srgbClr val="00B050"/>
                </a:solidFill>
                <a:effectLst/>
                <a:latin typeface="Cambria" panose="02040503050406030204" pitchFamily="18" charset="0"/>
                <a:ea typeface="Cambria" panose="02040503050406030204" pitchFamily="18" charset="0"/>
                <a:cs typeface="Calibri" panose="020F0502020204030204" pitchFamily="34" charset="0"/>
              </a:rPr>
              <a:t>Statistiky </a:t>
            </a:r>
            <a:r>
              <a:rPr lang="cs-CZ" sz="1800" b="0" dirty="0">
                <a:solidFill>
                  <a:srgbClr val="00B050"/>
                </a:solidFill>
                <a:latin typeface="Cambria" panose="02040503050406030204" pitchFamily="18" charset="0"/>
                <a:ea typeface="Cambria" panose="02040503050406030204" pitchFamily="18" charset="0"/>
                <a:cs typeface="Calibri" panose="020F0502020204030204" pitchFamily="34" charset="0"/>
              </a:rPr>
              <a:t>→ </a:t>
            </a:r>
            <a:r>
              <a:rPr lang="cs-CZ" sz="1800" b="0" dirty="0">
                <a:solidFill>
                  <a:srgbClr val="00B050"/>
                </a:solidFill>
                <a:effectLst/>
                <a:latin typeface="Cambria" panose="02040503050406030204" pitchFamily="18" charset="0"/>
                <a:ea typeface="Cambria" panose="02040503050406030204" pitchFamily="18" charset="0"/>
                <a:cs typeface="Calibri" panose="020F0502020204030204" pitchFamily="34" charset="0"/>
              </a:rPr>
              <a:t>Neparametrické statistiky </a:t>
            </a:r>
            <a:r>
              <a:rPr lang="cs-CZ" sz="1800" b="0" dirty="0">
                <a:solidFill>
                  <a:srgbClr val="00B050"/>
                </a:solidFill>
                <a:latin typeface="Cambria" panose="02040503050406030204" pitchFamily="18" charset="0"/>
                <a:ea typeface="Cambria" panose="02040503050406030204" pitchFamily="18" charset="0"/>
                <a:cs typeface="Calibri" panose="020F0502020204030204" pitchFamily="34" charset="0"/>
              </a:rPr>
              <a:t>→ </a:t>
            </a:r>
            <a:r>
              <a:rPr lang="cs-CZ" sz="1800" b="0" dirty="0">
                <a:solidFill>
                  <a:srgbClr val="00B050"/>
                </a:solidFill>
                <a:effectLst/>
                <a:latin typeface="Cambria" panose="02040503050406030204" pitchFamily="18" charset="0"/>
                <a:ea typeface="Cambria" panose="02040503050406030204" pitchFamily="18" charset="0"/>
                <a:cs typeface="Calibri" panose="020F0502020204030204" pitchFamily="34" charset="0"/>
              </a:rPr>
              <a:t>Porovnání dvou nezávislých vzorků </a:t>
            </a:r>
            <a:r>
              <a:rPr lang="cs-CZ" sz="1800" b="0" dirty="0">
                <a:solidFill>
                  <a:srgbClr val="00B050"/>
                </a:solidFill>
                <a:latin typeface="Cambria" panose="02040503050406030204" pitchFamily="18" charset="0"/>
                <a:ea typeface="Cambria" panose="02040503050406030204" pitchFamily="18" charset="0"/>
                <a:cs typeface="Calibri" panose="020F0502020204030204" pitchFamily="34" charset="0"/>
              </a:rPr>
              <a:t>→ Mann-</a:t>
            </a:r>
            <a:r>
              <a:rPr lang="cs-CZ" sz="1800" b="0" dirty="0" err="1">
                <a:solidFill>
                  <a:srgbClr val="00B050"/>
                </a:solidFill>
                <a:latin typeface="Cambria" panose="02040503050406030204" pitchFamily="18" charset="0"/>
                <a:ea typeface="Cambria" panose="02040503050406030204" pitchFamily="18" charset="0"/>
                <a:cs typeface="Calibri" panose="020F0502020204030204" pitchFamily="34" charset="0"/>
              </a:rPr>
              <a:t>Whitneyův</a:t>
            </a:r>
            <a:r>
              <a:rPr lang="cs-CZ" sz="1800" b="0" dirty="0">
                <a:solidFill>
                  <a:srgbClr val="00B050"/>
                </a:solidFill>
                <a:latin typeface="Cambria" panose="02040503050406030204" pitchFamily="18" charset="0"/>
                <a:ea typeface="Cambria" panose="02040503050406030204" pitchFamily="18" charset="0"/>
                <a:cs typeface="Calibri" panose="020F0502020204030204" pitchFamily="34" charset="0"/>
              </a:rPr>
              <a:t> test → </a:t>
            </a:r>
            <a:r>
              <a:rPr lang="cs-CZ" sz="1800" b="0" dirty="0" err="1">
                <a:solidFill>
                  <a:srgbClr val="00B050"/>
                </a:solidFill>
                <a:latin typeface="Cambria" panose="02040503050406030204" pitchFamily="18" charset="0"/>
                <a:ea typeface="Cambria" panose="02040503050406030204" pitchFamily="18" charset="0"/>
                <a:cs typeface="Calibri" panose="020F0502020204030204" pitchFamily="34" charset="0"/>
              </a:rPr>
              <a:t>grupovací</a:t>
            </a:r>
            <a:r>
              <a:rPr lang="cs-CZ" sz="1800" b="0" dirty="0">
                <a:solidFill>
                  <a:srgbClr val="00B050"/>
                </a:solidFill>
                <a:latin typeface="Cambria" panose="02040503050406030204" pitchFamily="18" charset="0"/>
                <a:ea typeface="Cambria" panose="02040503050406030204" pitchFamily="18" charset="0"/>
                <a:cs typeface="Calibri" panose="020F0502020204030204" pitchFamily="34" charset="0"/>
              </a:rPr>
              <a:t> proměnná „Sex“→ závislá proměnná „kosterní svalstvo“</a:t>
            </a:r>
          </a:p>
          <a:p>
            <a:pPr marL="342900" lvl="0" indent="-342900">
              <a:buFont typeface="+mj-lt"/>
              <a:buAutoNum type="arabicPeriod"/>
            </a:pPr>
            <a:endParaRPr lang="cs-CZ" sz="1800" b="0" dirty="0">
              <a:latin typeface="Cambria" panose="02040503050406030204" pitchFamily="18" charset="0"/>
              <a:ea typeface="Cambria" panose="02040503050406030204" pitchFamily="18" charset="0"/>
              <a:cs typeface="Calibri" panose="020F0502020204030204" pitchFamily="34" charset="0"/>
            </a:endParaRPr>
          </a:p>
          <a:p>
            <a:pPr marL="342900" lvl="0" indent="-342900">
              <a:buFont typeface="+mj-lt"/>
              <a:buAutoNum type="arabicPeriod"/>
            </a:pPr>
            <a:endParaRPr lang="cs-CZ" sz="1800" b="0" dirty="0">
              <a:latin typeface="Cambria" panose="02040503050406030204" pitchFamily="18" charset="0"/>
              <a:ea typeface="Cambria" panose="02040503050406030204" pitchFamily="18" charset="0"/>
              <a:cs typeface="Calibri" panose="020F0502020204030204" pitchFamily="34" charset="0"/>
            </a:endParaRPr>
          </a:p>
          <a:p>
            <a:pPr marL="342900" lvl="0" indent="-342900">
              <a:buFont typeface="+mj-lt"/>
              <a:buAutoNum type="arabicPeriod"/>
            </a:pPr>
            <a:endParaRPr lang="cs-CZ" sz="1800" b="0" dirty="0">
              <a:latin typeface="Cambria" panose="02040503050406030204" pitchFamily="18" charset="0"/>
              <a:ea typeface="Cambria" panose="02040503050406030204" pitchFamily="18" charset="0"/>
              <a:cs typeface="Calibri" panose="020F0502020204030204" pitchFamily="34" charset="0"/>
            </a:endParaRPr>
          </a:p>
          <a:p>
            <a:pPr marL="342900" lvl="0" indent="-342900">
              <a:buFont typeface="+mj-lt"/>
              <a:buAutoNum type="arabicPeriod"/>
            </a:pPr>
            <a:endParaRPr lang="cs-CZ" sz="1800" b="0" dirty="0">
              <a:latin typeface="Cambria" panose="02040503050406030204" pitchFamily="18" charset="0"/>
              <a:ea typeface="Cambria" panose="02040503050406030204" pitchFamily="18" charset="0"/>
              <a:cs typeface="Calibri" panose="020F0502020204030204" pitchFamily="34" charset="0"/>
            </a:endParaRPr>
          </a:p>
          <a:p>
            <a:pPr marL="342900" lvl="0" indent="-342900">
              <a:buFont typeface="+mj-lt"/>
              <a:buAutoNum type="arabicPeriod"/>
            </a:pPr>
            <a:endParaRPr lang="cs-CZ" sz="1800" b="0" dirty="0">
              <a:latin typeface="Cambria" panose="02040503050406030204" pitchFamily="18" charset="0"/>
              <a:ea typeface="Cambria" panose="02040503050406030204" pitchFamily="18" charset="0"/>
              <a:cs typeface="Calibri" panose="020F0502020204030204" pitchFamily="34" charset="0"/>
            </a:endParaRPr>
          </a:p>
          <a:p>
            <a:pPr marL="0" lvl="0" indent="0">
              <a:buNone/>
            </a:pPr>
            <a:r>
              <a:rPr lang="cs-CZ" sz="1800" dirty="0">
                <a:latin typeface="Cambria" panose="02040503050406030204" pitchFamily="18" charset="0"/>
                <a:ea typeface="Cambria" panose="02040503050406030204" pitchFamily="18" charset="0"/>
                <a:cs typeface="Calibri" panose="020F0502020204030204" pitchFamily="34" charset="0"/>
              </a:rPr>
              <a:t>ANOVA:</a:t>
            </a:r>
            <a:r>
              <a:rPr lang="cs-CZ" sz="1800" dirty="0">
                <a:effectLst/>
                <a:latin typeface="Cambria" panose="02040503050406030204" pitchFamily="18" charset="0"/>
                <a:ea typeface="Cambria" panose="02040503050406030204" pitchFamily="18" charset="0"/>
                <a:cs typeface="Calibri" panose="020F0502020204030204" pitchFamily="34" charset="0"/>
              </a:rPr>
              <a:t> </a:t>
            </a:r>
            <a:r>
              <a:rPr lang="cs-CZ" sz="1800" b="0" dirty="0">
                <a:solidFill>
                  <a:srgbClr val="00B050"/>
                </a:solidFill>
                <a:effectLst/>
                <a:latin typeface="Cambria" panose="02040503050406030204" pitchFamily="18" charset="0"/>
                <a:ea typeface="Cambria" panose="02040503050406030204" pitchFamily="18" charset="0"/>
                <a:cs typeface="Calibri" panose="020F0502020204030204" pitchFamily="34" charset="0"/>
              </a:rPr>
              <a:t>Statistiky </a:t>
            </a:r>
            <a:r>
              <a:rPr lang="cs-CZ" sz="1800" b="0" dirty="0">
                <a:solidFill>
                  <a:srgbClr val="00B050"/>
                </a:solidFill>
                <a:latin typeface="Cambria" panose="02040503050406030204" pitchFamily="18" charset="0"/>
                <a:ea typeface="Cambria" panose="02040503050406030204" pitchFamily="18" charset="0"/>
                <a:cs typeface="Calibri" panose="020F0502020204030204" pitchFamily="34" charset="0"/>
              </a:rPr>
              <a:t>→ </a:t>
            </a:r>
            <a:r>
              <a:rPr lang="cs-CZ" sz="1800" b="0" dirty="0">
                <a:solidFill>
                  <a:srgbClr val="00B050"/>
                </a:solidFill>
                <a:effectLst/>
                <a:latin typeface="Cambria" panose="02040503050406030204" pitchFamily="18" charset="0"/>
                <a:ea typeface="Cambria" panose="02040503050406030204" pitchFamily="18" charset="0"/>
                <a:cs typeface="Calibri" panose="020F0502020204030204" pitchFamily="34" charset="0"/>
              </a:rPr>
              <a:t>Neparametrické statistiky </a:t>
            </a:r>
            <a:r>
              <a:rPr lang="cs-CZ" sz="1800" b="0" dirty="0">
                <a:solidFill>
                  <a:srgbClr val="00B050"/>
                </a:solidFill>
                <a:latin typeface="Cambria" panose="02040503050406030204" pitchFamily="18" charset="0"/>
                <a:ea typeface="Cambria" panose="02040503050406030204" pitchFamily="18" charset="0"/>
                <a:cs typeface="Calibri" panose="020F0502020204030204" pitchFamily="34" charset="0"/>
              </a:rPr>
              <a:t>→ </a:t>
            </a:r>
            <a:r>
              <a:rPr lang="cs-CZ" sz="1800" b="0" dirty="0">
                <a:solidFill>
                  <a:srgbClr val="00B050"/>
                </a:solidFill>
                <a:effectLst/>
                <a:latin typeface="Cambria" panose="02040503050406030204" pitchFamily="18" charset="0"/>
                <a:ea typeface="Cambria" panose="02040503050406030204" pitchFamily="18" charset="0"/>
                <a:cs typeface="Calibri" panose="020F0502020204030204" pitchFamily="34" charset="0"/>
              </a:rPr>
              <a:t>Porovnání více nezávislých vzorků </a:t>
            </a:r>
            <a:r>
              <a:rPr lang="cs-CZ" sz="1800" b="0" dirty="0">
                <a:solidFill>
                  <a:srgbClr val="00B050"/>
                </a:solidFill>
                <a:latin typeface="Cambria" panose="02040503050406030204" pitchFamily="18" charset="0"/>
                <a:ea typeface="Cambria" panose="02040503050406030204" pitchFamily="18" charset="0"/>
                <a:cs typeface="Calibri" panose="020F0502020204030204" pitchFamily="34" charset="0"/>
              </a:rPr>
              <a:t>→ </a:t>
            </a:r>
            <a:r>
              <a:rPr lang="cs-CZ" sz="1800" b="0" dirty="0" err="1">
                <a:solidFill>
                  <a:srgbClr val="00B050"/>
                </a:solidFill>
                <a:latin typeface="Cambria" panose="02040503050406030204" pitchFamily="18" charset="0"/>
                <a:ea typeface="Cambria" panose="02040503050406030204" pitchFamily="18" charset="0"/>
                <a:cs typeface="Calibri" panose="020F0502020204030204" pitchFamily="34" charset="0"/>
              </a:rPr>
              <a:t>Kruslal</a:t>
            </a:r>
            <a:r>
              <a:rPr lang="cs-CZ" sz="1800" b="0" dirty="0">
                <a:solidFill>
                  <a:srgbClr val="00B050"/>
                </a:solidFill>
                <a:latin typeface="Cambria" panose="02040503050406030204" pitchFamily="18" charset="0"/>
                <a:ea typeface="Cambria" panose="02040503050406030204" pitchFamily="18" charset="0"/>
                <a:cs typeface="Calibri" panose="020F0502020204030204" pitchFamily="34" charset="0"/>
              </a:rPr>
              <a:t>-Wallis → </a:t>
            </a:r>
            <a:r>
              <a:rPr lang="cs-CZ" sz="1800" b="0" dirty="0" err="1">
                <a:solidFill>
                  <a:srgbClr val="00B050"/>
                </a:solidFill>
                <a:latin typeface="Cambria" panose="02040503050406030204" pitchFamily="18" charset="0"/>
                <a:ea typeface="Cambria" panose="02040503050406030204" pitchFamily="18" charset="0"/>
                <a:cs typeface="Calibri" panose="020F0502020204030204" pitchFamily="34" charset="0"/>
              </a:rPr>
              <a:t>grupovací</a:t>
            </a:r>
            <a:r>
              <a:rPr lang="cs-CZ" sz="1800" b="0" dirty="0">
                <a:solidFill>
                  <a:srgbClr val="00B050"/>
                </a:solidFill>
                <a:latin typeface="Cambria" panose="02040503050406030204" pitchFamily="18" charset="0"/>
                <a:ea typeface="Cambria" panose="02040503050406030204" pitchFamily="18" charset="0"/>
                <a:cs typeface="Calibri" panose="020F0502020204030204" pitchFamily="34" charset="0"/>
              </a:rPr>
              <a:t> proměnná „Age“→ závislá proměnná „kosterní svalstvo“. Poté „vícenásobní porovnání p-hodnot“</a:t>
            </a:r>
            <a:endParaRPr lang="cs-CZ" sz="1800" b="0" dirty="0">
              <a:solidFill>
                <a:srgbClr val="00B050"/>
              </a:solidFill>
              <a:effectLst/>
              <a:latin typeface="Cambria" panose="02040503050406030204" pitchFamily="18" charset="0"/>
              <a:ea typeface="Cambria" panose="02040503050406030204" pitchFamily="18" charset="0"/>
              <a:cs typeface="Calibri" panose="020F0502020204030204" pitchFamily="34" charset="0"/>
            </a:endParaRPr>
          </a:p>
          <a:p>
            <a:pPr marL="0" lvl="0" indent="0">
              <a:buNone/>
            </a:pPr>
            <a:endParaRPr lang="cs-CZ" sz="1800" b="0" dirty="0">
              <a:effectLst/>
              <a:latin typeface="Cambria" panose="02040503050406030204" pitchFamily="18" charset="0"/>
              <a:ea typeface="Cambria" panose="02040503050406030204" pitchFamily="18" charset="0"/>
              <a:cs typeface="Calibri" panose="020F0502020204030204" pitchFamily="34" charset="0"/>
            </a:endParaRPr>
          </a:p>
        </p:txBody>
      </p:sp>
      <p:sp>
        <p:nvSpPr>
          <p:cNvPr id="6" name="TextovéPole 5">
            <a:extLst>
              <a:ext uri="{FF2B5EF4-FFF2-40B4-BE49-F238E27FC236}">
                <a16:creationId xmlns:a16="http://schemas.microsoft.com/office/drawing/2014/main" id="{B8F23C9F-6898-4831-A06A-DDE82A790E3E}"/>
              </a:ext>
            </a:extLst>
          </p:cNvPr>
          <p:cNvSpPr txBox="1"/>
          <p:nvPr/>
        </p:nvSpPr>
        <p:spPr>
          <a:xfrm>
            <a:off x="956029" y="3140968"/>
            <a:ext cx="7791073" cy="784830"/>
          </a:xfrm>
          <a:prstGeom prst="rect">
            <a:avLst/>
          </a:prstGeom>
          <a:noFill/>
        </p:spPr>
        <p:txBody>
          <a:bodyPr wrap="square" rtlCol="0">
            <a:spAutoFit/>
          </a:bodyPr>
          <a:lstStyle/>
          <a:p>
            <a:r>
              <a:rPr lang="cs-CZ" sz="1500" dirty="0">
                <a:solidFill>
                  <a:srgbClr val="0070C0"/>
                </a:solidFill>
                <a:latin typeface="Calibri" panose="020F0502020204030204" pitchFamily="34" charset="0"/>
                <a:ea typeface="Calibri" panose="020F0502020204030204" pitchFamily="34" charset="0"/>
                <a:cs typeface="Calibri" panose="020F0502020204030204" pitchFamily="34" charset="0"/>
              </a:rPr>
              <a:t>Protože všechny p </a:t>
            </a:r>
            <a:r>
              <a:rPr lang="en-US" sz="1500" dirty="0">
                <a:solidFill>
                  <a:srgbClr val="0070C0"/>
                </a:solidFill>
                <a:latin typeface="Calibri" panose="020F0502020204030204" pitchFamily="34" charset="0"/>
                <a:ea typeface="Calibri" panose="020F0502020204030204" pitchFamily="34" charset="0"/>
                <a:cs typeface="Calibri" panose="020F0502020204030204" pitchFamily="34" charset="0"/>
              </a:rPr>
              <a:t>&lt; </a:t>
            </a:r>
            <a:r>
              <a:rPr lang="cs-CZ" sz="1500" dirty="0">
                <a:solidFill>
                  <a:srgbClr val="0070C0"/>
                </a:solidFill>
                <a:latin typeface="Calibri" panose="020F0502020204030204" pitchFamily="34" charset="0"/>
                <a:ea typeface="Calibri" panose="020F0502020204030204" pitchFamily="34" charset="0"/>
                <a:cs typeface="Calibri" panose="020F0502020204030204" pitchFamily="34" charset="0"/>
              </a:rPr>
              <a:t>0,05; proto zamítáme nulovou hypotézu o shodě středních hodnot dvou výběrů, v našem případě mužů a žen. Rozdíl v proměnné „kosterní svalstvo“ je statisticky významný. Podle aritmetického průměru či mediánu bychom též poznali, že v prospěch mužů.</a:t>
            </a:r>
          </a:p>
        </p:txBody>
      </p:sp>
      <p:sp>
        <p:nvSpPr>
          <p:cNvPr id="7" name="TextovéPole 6">
            <a:extLst>
              <a:ext uri="{FF2B5EF4-FFF2-40B4-BE49-F238E27FC236}">
                <a16:creationId xmlns:a16="http://schemas.microsoft.com/office/drawing/2014/main" id="{4FBCBBE1-AFDB-406C-9327-B8D19F0D0D8A}"/>
              </a:ext>
            </a:extLst>
          </p:cNvPr>
          <p:cNvSpPr txBox="1"/>
          <p:nvPr/>
        </p:nvSpPr>
        <p:spPr>
          <a:xfrm>
            <a:off x="987532" y="5949280"/>
            <a:ext cx="7927867" cy="784830"/>
          </a:xfrm>
          <a:prstGeom prst="rect">
            <a:avLst/>
          </a:prstGeom>
          <a:noFill/>
        </p:spPr>
        <p:txBody>
          <a:bodyPr wrap="square" rtlCol="0">
            <a:spAutoFit/>
          </a:bodyPr>
          <a:lstStyle/>
          <a:p>
            <a:r>
              <a:rPr lang="cs-CZ" sz="1500" dirty="0">
                <a:solidFill>
                  <a:srgbClr val="0070C0"/>
                </a:solidFill>
                <a:latin typeface="Calibri" panose="020F0502020204030204" pitchFamily="34" charset="0"/>
                <a:ea typeface="Calibri" panose="020F0502020204030204" pitchFamily="34" charset="0"/>
                <a:cs typeface="Calibri" panose="020F0502020204030204" pitchFamily="34" charset="0"/>
              </a:rPr>
              <a:t>p=0,00, což je </a:t>
            </a:r>
            <a:r>
              <a:rPr lang="en-US" sz="1500" dirty="0">
                <a:solidFill>
                  <a:srgbClr val="0070C0"/>
                </a:solidFill>
                <a:latin typeface="Calibri" panose="020F0502020204030204" pitchFamily="34" charset="0"/>
                <a:ea typeface="Calibri" panose="020F0502020204030204" pitchFamily="34" charset="0"/>
                <a:cs typeface="Calibri" panose="020F0502020204030204" pitchFamily="34" charset="0"/>
              </a:rPr>
              <a:t>&lt; 0,05, proto </a:t>
            </a:r>
            <a:r>
              <a:rPr lang="cs-CZ" sz="1500" dirty="0">
                <a:solidFill>
                  <a:srgbClr val="0070C0"/>
                </a:solidFill>
                <a:latin typeface="Calibri" panose="020F0502020204030204" pitchFamily="34" charset="0"/>
                <a:ea typeface="Calibri" panose="020F0502020204030204" pitchFamily="34" charset="0"/>
                <a:cs typeface="Calibri" panose="020F0502020204030204" pitchFamily="34" charset="0"/>
              </a:rPr>
              <a:t>zamítáme hypotézu o rovnosti středních hodnot 3 věkových kategorií. Kde je rozdíl nám řekne vícenásobné porovnání p-hodnot. Zde jsou všechny hodnoty „červené“, takže statisticky významné rozdíly jsou mezi všemi kombinacemi věkových kategorií.</a:t>
            </a:r>
          </a:p>
        </p:txBody>
      </p:sp>
      <p:pic>
        <p:nvPicPr>
          <p:cNvPr id="9" name="Obrázek 8">
            <a:extLst>
              <a:ext uri="{FF2B5EF4-FFF2-40B4-BE49-F238E27FC236}">
                <a16:creationId xmlns:a16="http://schemas.microsoft.com/office/drawing/2014/main" id="{5E34F03D-42D1-4B50-87AD-D58878AEEF82}"/>
              </a:ext>
            </a:extLst>
          </p:cNvPr>
          <p:cNvPicPr>
            <a:picLocks noChangeAspect="1"/>
          </p:cNvPicPr>
          <p:nvPr/>
        </p:nvPicPr>
        <p:blipFill>
          <a:blip r:embed="rId2"/>
          <a:stretch>
            <a:fillRect/>
          </a:stretch>
        </p:blipFill>
        <p:spPr>
          <a:xfrm>
            <a:off x="987533" y="2204864"/>
            <a:ext cx="7659169" cy="971686"/>
          </a:xfrm>
          <a:prstGeom prst="rect">
            <a:avLst/>
          </a:prstGeom>
        </p:spPr>
      </p:pic>
      <p:pic>
        <p:nvPicPr>
          <p:cNvPr id="11" name="Obrázek 10">
            <a:extLst>
              <a:ext uri="{FF2B5EF4-FFF2-40B4-BE49-F238E27FC236}">
                <a16:creationId xmlns:a16="http://schemas.microsoft.com/office/drawing/2014/main" id="{E7ABF8E5-2BFF-41FB-A0EA-BD6928FE9164}"/>
              </a:ext>
            </a:extLst>
          </p:cNvPr>
          <p:cNvPicPr>
            <a:picLocks noChangeAspect="1"/>
          </p:cNvPicPr>
          <p:nvPr/>
        </p:nvPicPr>
        <p:blipFill>
          <a:blip r:embed="rId3"/>
          <a:stretch>
            <a:fillRect/>
          </a:stretch>
        </p:blipFill>
        <p:spPr>
          <a:xfrm>
            <a:off x="987533" y="4725144"/>
            <a:ext cx="3800491" cy="1223052"/>
          </a:xfrm>
          <a:prstGeom prst="rect">
            <a:avLst/>
          </a:prstGeom>
        </p:spPr>
      </p:pic>
      <p:pic>
        <p:nvPicPr>
          <p:cNvPr id="13" name="Obrázek 12">
            <a:extLst>
              <a:ext uri="{FF2B5EF4-FFF2-40B4-BE49-F238E27FC236}">
                <a16:creationId xmlns:a16="http://schemas.microsoft.com/office/drawing/2014/main" id="{EABFD25F-8821-4E5B-B6F1-384C95FC822E}"/>
              </a:ext>
            </a:extLst>
          </p:cNvPr>
          <p:cNvPicPr>
            <a:picLocks noChangeAspect="1"/>
          </p:cNvPicPr>
          <p:nvPr/>
        </p:nvPicPr>
        <p:blipFill>
          <a:blip r:embed="rId4"/>
          <a:stretch>
            <a:fillRect/>
          </a:stretch>
        </p:blipFill>
        <p:spPr>
          <a:xfrm>
            <a:off x="5139355" y="4797152"/>
            <a:ext cx="3607747" cy="1067832"/>
          </a:xfrm>
          <a:prstGeom prst="rect">
            <a:avLst/>
          </a:prstGeom>
        </p:spPr>
      </p:pic>
    </p:spTree>
    <p:extLst>
      <p:ext uri="{BB962C8B-B14F-4D97-AF65-F5344CB8AC3E}">
        <p14:creationId xmlns:p14="http://schemas.microsoft.com/office/powerpoint/2010/main" val="21595172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D71A449D-DC7C-A459-39A8-D9192D49662D}"/>
              </a:ext>
            </a:extLst>
          </p:cNvPr>
          <p:cNvSpPr>
            <a:spLocks noGrp="1"/>
          </p:cNvSpPr>
          <p:nvPr>
            <p:ph type="title"/>
          </p:nvPr>
        </p:nvSpPr>
        <p:spPr>
          <a:xfrm>
            <a:off x="914400" y="0"/>
            <a:ext cx="8001000" cy="914400"/>
          </a:xfrm>
        </p:spPr>
        <p:txBody>
          <a:bodyPr/>
          <a:lstStyle/>
          <a:p>
            <a:r>
              <a:rPr lang="cs-CZ" sz="2000" dirty="0">
                <a:solidFill>
                  <a:schemeClr val="tx1"/>
                </a:solidFill>
              </a:rPr>
              <a:t>Data ze studijních materiálů „Lekce1-Inbody“</a:t>
            </a:r>
          </a:p>
        </p:txBody>
      </p:sp>
      <p:sp>
        <p:nvSpPr>
          <p:cNvPr id="5" name="Zástupný symbol pro obsah 2">
            <a:extLst>
              <a:ext uri="{FF2B5EF4-FFF2-40B4-BE49-F238E27FC236}">
                <a16:creationId xmlns:a16="http://schemas.microsoft.com/office/drawing/2014/main" id="{5F9DE7C7-91FB-8CEF-5A94-6B2ACB84AA49}"/>
              </a:ext>
            </a:extLst>
          </p:cNvPr>
          <p:cNvSpPr>
            <a:spLocks noGrp="1"/>
          </p:cNvSpPr>
          <p:nvPr>
            <p:ph idx="1"/>
          </p:nvPr>
        </p:nvSpPr>
        <p:spPr>
          <a:xfrm>
            <a:off x="914400" y="990600"/>
            <a:ext cx="8001000" cy="5410200"/>
          </a:xfrm>
        </p:spPr>
        <p:txBody>
          <a:bodyPr/>
          <a:lstStyle/>
          <a:p>
            <a:pPr marL="0" lvl="0" indent="0">
              <a:buNone/>
            </a:pPr>
            <a:r>
              <a:rPr lang="cs-CZ" sz="1800" dirty="0">
                <a:solidFill>
                  <a:srgbClr val="7030A0"/>
                </a:solidFill>
                <a:effectLst/>
                <a:latin typeface="Cambria" panose="02040503050406030204" pitchFamily="18" charset="0"/>
                <a:ea typeface="Cambria" panose="02040503050406030204" pitchFamily="18" charset="0"/>
                <a:cs typeface="Calibri" panose="020F0502020204030204" pitchFamily="34" charset="0"/>
              </a:rPr>
              <a:t>SW </a:t>
            </a:r>
            <a:r>
              <a:rPr lang="cs-CZ" sz="1800" dirty="0" err="1">
                <a:solidFill>
                  <a:srgbClr val="7030A0"/>
                </a:solidFill>
                <a:effectLst/>
                <a:latin typeface="Cambria" panose="02040503050406030204" pitchFamily="18" charset="0"/>
                <a:ea typeface="Cambria" panose="02040503050406030204" pitchFamily="18" charset="0"/>
                <a:cs typeface="Calibri" panose="020F0502020204030204" pitchFamily="34" charset="0"/>
              </a:rPr>
              <a:t>Tibco</a:t>
            </a:r>
            <a:r>
              <a:rPr lang="cs-CZ" sz="1800" dirty="0">
                <a:solidFill>
                  <a:srgbClr val="7030A0"/>
                </a:solidFill>
                <a:effectLst/>
                <a:latin typeface="Cambria" panose="02040503050406030204" pitchFamily="18" charset="0"/>
                <a:ea typeface="Cambria" panose="02040503050406030204" pitchFamily="18" charset="0"/>
                <a:cs typeface="Calibri" panose="020F0502020204030204" pitchFamily="34" charset="0"/>
              </a:rPr>
              <a:t> </a:t>
            </a:r>
            <a:r>
              <a:rPr lang="cs-CZ" sz="1800" dirty="0" err="1">
                <a:solidFill>
                  <a:srgbClr val="7030A0"/>
                </a:solidFill>
                <a:effectLst/>
                <a:latin typeface="Cambria" panose="02040503050406030204" pitchFamily="18" charset="0"/>
                <a:ea typeface="Cambria" panose="02040503050406030204" pitchFamily="18" charset="0"/>
                <a:cs typeface="Calibri" panose="020F0502020204030204" pitchFamily="34" charset="0"/>
              </a:rPr>
              <a:t>Statistica</a:t>
            </a:r>
            <a:endParaRPr lang="cs-CZ" sz="1800" dirty="0">
              <a:solidFill>
                <a:srgbClr val="7030A0"/>
              </a:solidFill>
              <a:effectLst/>
              <a:latin typeface="Cambria" panose="02040503050406030204" pitchFamily="18" charset="0"/>
              <a:ea typeface="Cambria" panose="02040503050406030204" pitchFamily="18" charset="0"/>
              <a:cs typeface="Calibri" panose="020F0502020204030204" pitchFamily="34" charset="0"/>
            </a:endParaRPr>
          </a:p>
          <a:p>
            <a:pPr marL="0" lvl="0" indent="0">
              <a:buNone/>
            </a:pPr>
            <a:r>
              <a:rPr lang="cs-CZ" sz="1800" dirty="0" err="1">
                <a:effectLst/>
                <a:latin typeface="Cambria" panose="02040503050406030204" pitchFamily="18" charset="0"/>
                <a:ea typeface="Cambria" panose="02040503050406030204" pitchFamily="18" charset="0"/>
                <a:cs typeface="Calibri" panose="020F0502020204030204" pitchFamily="34" charset="0"/>
              </a:rPr>
              <a:t>Cohenovo</a:t>
            </a:r>
            <a:r>
              <a:rPr lang="cs-CZ" sz="1800" dirty="0">
                <a:effectLst/>
                <a:latin typeface="Cambria" panose="02040503050406030204" pitchFamily="18" charset="0"/>
                <a:ea typeface="Cambria" panose="02040503050406030204" pitchFamily="18" charset="0"/>
                <a:cs typeface="Calibri" panose="020F0502020204030204" pitchFamily="34" charset="0"/>
              </a:rPr>
              <a:t> d: </a:t>
            </a:r>
            <a:r>
              <a:rPr lang="cs-CZ" sz="1800" b="0" dirty="0">
                <a:solidFill>
                  <a:srgbClr val="00B050"/>
                </a:solidFill>
                <a:effectLst/>
                <a:latin typeface="Cambria" panose="02040503050406030204" pitchFamily="18" charset="0"/>
                <a:ea typeface="Cambria" panose="02040503050406030204" pitchFamily="18" charset="0"/>
                <a:cs typeface="Calibri" panose="020F0502020204030204" pitchFamily="34" charset="0"/>
              </a:rPr>
              <a:t>Nástroje </a:t>
            </a:r>
            <a:r>
              <a:rPr lang="cs-CZ" sz="1800" b="0" dirty="0">
                <a:solidFill>
                  <a:srgbClr val="00B050"/>
                </a:solidFill>
                <a:latin typeface="Cambria" panose="02040503050406030204" pitchFamily="18" charset="0"/>
                <a:ea typeface="Cambria" panose="02040503050406030204" pitchFamily="18" charset="0"/>
                <a:cs typeface="Calibri" panose="020F0502020204030204" pitchFamily="34" charset="0"/>
              </a:rPr>
              <a:t>→ </a:t>
            </a:r>
            <a:r>
              <a:rPr lang="cs-CZ" sz="1800" b="0" dirty="0">
                <a:solidFill>
                  <a:srgbClr val="00B050"/>
                </a:solidFill>
                <a:effectLst/>
                <a:latin typeface="Cambria" panose="02040503050406030204" pitchFamily="18" charset="0"/>
                <a:ea typeface="Cambria" panose="02040503050406030204" pitchFamily="18" charset="0"/>
                <a:cs typeface="Calibri" panose="020F0502020204030204" pitchFamily="34" charset="0"/>
              </a:rPr>
              <a:t>Marko </a:t>
            </a:r>
            <a:r>
              <a:rPr lang="cs-CZ" sz="1800" b="0" dirty="0">
                <a:solidFill>
                  <a:srgbClr val="00B050"/>
                </a:solidFill>
                <a:latin typeface="Cambria" panose="02040503050406030204" pitchFamily="18" charset="0"/>
                <a:ea typeface="Cambria" panose="02040503050406030204" pitchFamily="18" charset="0"/>
                <a:cs typeface="Calibri" panose="020F0502020204030204" pitchFamily="34" charset="0"/>
              </a:rPr>
              <a:t>→ </a:t>
            </a:r>
            <a:r>
              <a:rPr lang="cs-CZ" sz="1800" b="0" dirty="0">
                <a:solidFill>
                  <a:srgbClr val="00B050"/>
                </a:solidFill>
                <a:effectLst/>
                <a:latin typeface="Cambria" panose="02040503050406030204" pitchFamily="18" charset="0"/>
                <a:ea typeface="Cambria" panose="02040503050406030204" pitchFamily="18" charset="0"/>
                <a:cs typeface="Calibri" panose="020F0502020204030204" pitchFamily="34" charset="0"/>
              </a:rPr>
              <a:t>Makra </a:t>
            </a:r>
            <a:r>
              <a:rPr lang="cs-CZ" sz="1800" b="0" dirty="0">
                <a:solidFill>
                  <a:srgbClr val="00B050"/>
                </a:solidFill>
                <a:latin typeface="Cambria" panose="02040503050406030204" pitchFamily="18" charset="0"/>
                <a:ea typeface="Cambria" panose="02040503050406030204" pitchFamily="18" charset="0"/>
                <a:cs typeface="Calibri" panose="020F0502020204030204" pitchFamily="34" charset="0"/>
              </a:rPr>
              <a:t>→ Otevřít → </a:t>
            </a:r>
            <a:r>
              <a:rPr lang="en-US" sz="1800" b="0" dirty="0">
                <a:solidFill>
                  <a:srgbClr val="00B050"/>
                </a:solidFill>
                <a:latin typeface="Cambria" panose="02040503050406030204" pitchFamily="18" charset="0"/>
                <a:ea typeface="Cambria" panose="02040503050406030204" pitchFamily="18" charset="0"/>
                <a:cs typeface="Calibri" panose="020F0502020204030204" pitchFamily="34" charset="0"/>
              </a:rPr>
              <a:t>c:\Program Files\TIBCO\</a:t>
            </a:r>
            <a:r>
              <a:rPr lang="en-US" sz="1800" b="0" dirty="0" err="1">
                <a:solidFill>
                  <a:srgbClr val="00B050"/>
                </a:solidFill>
                <a:latin typeface="Cambria" panose="02040503050406030204" pitchFamily="18" charset="0"/>
                <a:ea typeface="Cambria" panose="02040503050406030204" pitchFamily="18" charset="0"/>
                <a:cs typeface="Calibri" panose="020F0502020204030204" pitchFamily="34" charset="0"/>
              </a:rPr>
              <a:t>Statistica</a:t>
            </a:r>
            <a:r>
              <a:rPr lang="en-US" sz="1800" b="0" dirty="0">
                <a:solidFill>
                  <a:srgbClr val="00B050"/>
                </a:solidFill>
                <a:latin typeface="Cambria" panose="02040503050406030204" pitchFamily="18" charset="0"/>
                <a:ea typeface="Cambria" panose="02040503050406030204" pitchFamily="18" charset="0"/>
                <a:cs typeface="Calibri" panose="020F0502020204030204" pitchFamily="34" charset="0"/>
              </a:rPr>
              <a:t>\Examples\Macros\Analysis Examples\T test with Cohen </a:t>
            </a:r>
            <a:r>
              <a:rPr lang="en-US" sz="1800" b="0" dirty="0" err="1">
                <a:solidFill>
                  <a:srgbClr val="00B050"/>
                </a:solidFill>
                <a:latin typeface="Cambria" panose="02040503050406030204" pitchFamily="18" charset="0"/>
                <a:ea typeface="Cambria" panose="02040503050406030204" pitchFamily="18" charset="0"/>
                <a:cs typeface="Calibri" panose="020F0502020204030204" pitchFamily="34" charset="0"/>
              </a:rPr>
              <a:t>D.svb</a:t>
            </a:r>
            <a:r>
              <a:rPr lang="cs-CZ" sz="1800" b="0" dirty="0">
                <a:solidFill>
                  <a:srgbClr val="00B050"/>
                </a:solidFill>
                <a:latin typeface="Cambria" panose="02040503050406030204" pitchFamily="18" charset="0"/>
                <a:ea typeface="Cambria" panose="02040503050406030204" pitchFamily="18" charset="0"/>
                <a:cs typeface="Calibri" panose="020F0502020204030204" pitchFamily="34" charset="0"/>
              </a:rPr>
              <a:t>“→ Spustit </a:t>
            </a:r>
          </a:p>
          <a:p>
            <a:pPr marL="342900" lvl="0" indent="-342900">
              <a:buFont typeface="+mj-lt"/>
              <a:buAutoNum type="arabicPeriod"/>
            </a:pPr>
            <a:endParaRPr lang="cs-CZ" sz="1800" b="0" dirty="0">
              <a:latin typeface="Cambria" panose="02040503050406030204" pitchFamily="18" charset="0"/>
              <a:ea typeface="Cambria" panose="02040503050406030204" pitchFamily="18" charset="0"/>
              <a:cs typeface="Calibri" panose="020F0502020204030204" pitchFamily="34" charset="0"/>
            </a:endParaRPr>
          </a:p>
          <a:p>
            <a:pPr marL="342900" lvl="0" indent="-342900">
              <a:buFont typeface="+mj-lt"/>
              <a:buAutoNum type="arabicPeriod"/>
            </a:pPr>
            <a:endParaRPr lang="cs-CZ" sz="1800" b="0" dirty="0">
              <a:latin typeface="Cambria" panose="02040503050406030204" pitchFamily="18" charset="0"/>
              <a:ea typeface="Cambria" panose="02040503050406030204" pitchFamily="18" charset="0"/>
              <a:cs typeface="Calibri" panose="020F0502020204030204" pitchFamily="34" charset="0"/>
            </a:endParaRPr>
          </a:p>
          <a:p>
            <a:pPr marL="342900" lvl="0" indent="-342900">
              <a:buFont typeface="+mj-lt"/>
              <a:buAutoNum type="arabicPeriod"/>
            </a:pPr>
            <a:endParaRPr lang="cs-CZ" sz="1800" b="0" dirty="0">
              <a:latin typeface="Cambria" panose="02040503050406030204" pitchFamily="18" charset="0"/>
              <a:ea typeface="Cambria" panose="02040503050406030204" pitchFamily="18" charset="0"/>
              <a:cs typeface="Calibri" panose="020F0502020204030204" pitchFamily="34" charset="0"/>
            </a:endParaRPr>
          </a:p>
          <a:p>
            <a:pPr marL="342900" lvl="0" indent="-342900">
              <a:buFont typeface="+mj-lt"/>
              <a:buAutoNum type="arabicPeriod"/>
            </a:pPr>
            <a:endParaRPr lang="cs-CZ" sz="1800" b="0" dirty="0">
              <a:latin typeface="Cambria" panose="02040503050406030204" pitchFamily="18" charset="0"/>
              <a:ea typeface="Cambria" panose="02040503050406030204" pitchFamily="18" charset="0"/>
              <a:cs typeface="Calibri" panose="020F0502020204030204" pitchFamily="34" charset="0"/>
            </a:endParaRPr>
          </a:p>
          <a:p>
            <a:pPr marL="342900" lvl="0" indent="-342900">
              <a:buFont typeface="+mj-lt"/>
              <a:buAutoNum type="arabicPeriod"/>
            </a:pPr>
            <a:endParaRPr lang="cs-CZ" sz="1800" b="0" dirty="0">
              <a:latin typeface="Cambria" panose="02040503050406030204" pitchFamily="18" charset="0"/>
              <a:ea typeface="Cambria" panose="02040503050406030204" pitchFamily="18" charset="0"/>
              <a:cs typeface="Calibri" panose="020F0502020204030204" pitchFamily="34" charset="0"/>
            </a:endParaRPr>
          </a:p>
        </p:txBody>
      </p:sp>
      <p:sp>
        <p:nvSpPr>
          <p:cNvPr id="6" name="TextovéPole 5">
            <a:extLst>
              <a:ext uri="{FF2B5EF4-FFF2-40B4-BE49-F238E27FC236}">
                <a16:creationId xmlns:a16="http://schemas.microsoft.com/office/drawing/2014/main" id="{B8F23C9F-6898-4831-A06A-DDE82A790E3E}"/>
              </a:ext>
            </a:extLst>
          </p:cNvPr>
          <p:cNvSpPr txBox="1"/>
          <p:nvPr/>
        </p:nvSpPr>
        <p:spPr>
          <a:xfrm>
            <a:off x="1043608" y="4618159"/>
            <a:ext cx="7791073" cy="1015663"/>
          </a:xfrm>
          <a:prstGeom prst="rect">
            <a:avLst/>
          </a:prstGeom>
          <a:noFill/>
        </p:spPr>
        <p:txBody>
          <a:bodyPr wrap="square" rtlCol="0">
            <a:spAutoFit/>
          </a:bodyPr>
          <a:lstStyle/>
          <a:p>
            <a:r>
              <a:rPr lang="cs-CZ" sz="1500" dirty="0">
                <a:solidFill>
                  <a:srgbClr val="0070C0"/>
                </a:solidFill>
                <a:latin typeface="Calibri" panose="020F0502020204030204" pitchFamily="34" charset="0"/>
                <a:ea typeface="Calibri" panose="020F0502020204030204" pitchFamily="34" charset="0"/>
                <a:cs typeface="Calibri" panose="020F0502020204030204" pitchFamily="34" charset="0"/>
              </a:rPr>
              <a:t>Hodnota </a:t>
            </a:r>
            <a:r>
              <a:rPr lang="cs-CZ" sz="1500" dirty="0" err="1">
                <a:solidFill>
                  <a:srgbClr val="0070C0"/>
                </a:solidFill>
                <a:latin typeface="Calibri" panose="020F0502020204030204" pitchFamily="34" charset="0"/>
                <a:ea typeface="Calibri" panose="020F0502020204030204" pitchFamily="34" charset="0"/>
                <a:cs typeface="Calibri" panose="020F0502020204030204" pitchFamily="34" charset="0"/>
              </a:rPr>
              <a:t>Cohenova</a:t>
            </a:r>
            <a:r>
              <a:rPr lang="cs-CZ" sz="1500" dirty="0">
                <a:solidFill>
                  <a:srgbClr val="0070C0"/>
                </a:solidFill>
                <a:latin typeface="Calibri" panose="020F0502020204030204" pitchFamily="34" charset="0"/>
                <a:ea typeface="Calibri" panose="020F0502020204030204" pitchFamily="34" charset="0"/>
                <a:cs typeface="Calibri" panose="020F0502020204030204" pitchFamily="34" charset="0"/>
              </a:rPr>
              <a:t> d je 2,73, což podle doporučené intepretace a norem pro d značí výrazný efekt. </a:t>
            </a:r>
          </a:p>
          <a:p>
            <a:endParaRPr lang="cs-CZ" sz="15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r>
              <a:rPr lang="cs-CZ" sz="1500" dirty="0">
                <a:solidFill>
                  <a:srgbClr val="0070C0"/>
                </a:solidFill>
                <a:latin typeface="Calibri" panose="020F0502020204030204" pitchFamily="34" charset="0"/>
                <a:ea typeface="Calibri" panose="020F0502020204030204" pitchFamily="34" charset="0"/>
                <a:cs typeface="Calibri" panose="020F0502020204030204" pitchFamily="34" charset="0"/>
              </a:rPr>
              <a:t>Tedy rozdíl v proměnné „kosterní svalstvo“ mezi muži a ženami je nejen statisticky, ale i věcně významný.</a:t>
            </a:r>
          </a:p>
        </p:txBody>
      </p:sp>
      <p:pic>
        <p:nvPicPr>
          <p:cNvPr id="3" name="Obrázek 2">
            <a:extLst>
              <a:ext uri="{FF2B5EF4-FFF2-40B4-BE49-F238E27FC236}">
                <a16:creationId xmlns:a16="http://schemas.microsoft.com/office/drawing/2014/main" id="{EEDAB3F2-85CB-4098-A657-3BA2105443A4}"/>
              </a:ext>
            </a:extLst>
          </p:cNvPr>
          <p:cNvPicPr>
            <a:picLocks noChangeAspect="1"/>
          </p:cNvPicPr>
          <p:nvPr/>
        </p:nvPicPr>
        <p:blipFill>
          <a:blip r:embed="rId2"/>
          <a:stretch>
            <a:fillRect/>
          </a:stretch>
        </p:blipFill>
        <p:spPr>
          <a:xfrm>
            <a:off x="1043608" y="2239841"/>
            <a:ext cx="7469489" cy="2200315"/>
          </a:xfrm>
          <a:prstGeom prst="rect">
            <a:avLst/>
          </a:prstGeom>
        </p:spPr>
      </p:pic>
    </p:spTree>
    <p:extLst>
      <p:ext uri="{BB962C8B-B14F-4D97-AF65-F5344CB8AC3E}">
        <p14:creationId xmlns:p14="http://schemas.microsoft.com/office/powerpoint/2010/main" val="8806900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1"/>
                </a:solidFill>
              </a:rPr>
              <a:t>Zdroje:</a:t>
            </a:r>
          </a:p>
        </p:txBody>
      </p:sp>
      <p:sp>
        <p:nvSpPr>
          <p:cNvPr id="3" name="Zástupný symbol pro obsah 2"/>
          <p:cNvSpPr>
            <a:spLocks noGrp="1"/>
          </p:cNvSpPr>
          <p:nvPr>
            <p:ph idx="1"/>
          </p:nvPr>
        </p:nvSpPr>
        <p:spPr/>
        <p:txBody>
          <a:bodyPr/>
          <a:lstStyle/>
          <a:p>
            <a:pPr lvl="0"/>
            <a:r>
              <a:rPr lang="cs-CZ" sz="2200" b="0" dirty="0" err="1"/>
              <a:t>Cyhelský</a:t>
            </a:r>
            <a:r>
              <a:rPr lang="cs-CZ" sz="2200" b="0" dirty="0"/>
              <a:t>, L., Kahounová, J., &amp; Hindls, R. (2001). </a:t>
            </a:r>
            <a:r>
              <a:rPr lang="cs-CZ" sz="2200" b="0" i="1" dirty="0"/>
              <a:t>Elementární statistická analýza</a:t>
            </a:r>
            <a:r>
              <a:rPr lang="cs-CZ" sz="2200" b="0" dirty="0"/>
              <a:t>. (2. dopl. vyd., 318 s.) Praha: Management </a:t>
            </a:r>
            <a:r>
              <a:rPr lang="cs-CZ" sz="2200" b="0" dirty="0" err="1"/>
              <a:t>Press</a:t>
            </a:r>
            <a:r>
              <a:rPr lang="cs-CZ" sz="2200" b="0" dirty="0"/>
              <a:t>. </a:t>
            </a:r>
          </a:p>
          <a:p>
            <a:pPr lvl="0"/>
            <a:r>
              <a:rPr lang="cs-CZ" sz="2200" b="0" dirty="0" err="1"/>
              <a:t>Hendl</a:t>
            </a:r>
            <a:r>
              <a:rPr lang="cs-CZ" sz="2200" b="0" dirty="0"/>
              <a:t>, J. (2006). </a:t>
            </a:r>
            <a:r>
              <a:rPr lang="cs-CZ" sz="2200" b="0" i="1" dirty="0"/>
              <a:t>Přehled statistických metod zpracování dat: analýza a </a:t>
            </a:r>
            <a:r>
              <a:rPr lang="cs-CZ" sz="2200" b="0" i="1" dirty="0" err="1"/>
              <a:t>metaanalýza</a:t>
            </a:r>
            <a:r>
              <a:rPr lang="cs-CZ" sz="2200" b="0" i="1" dirty="0"/>
              <a:t> dat</a:t>
            </a:r>
            <a:r>
              <a:rPr lang="cs-CZ" sz="2200" b="0" dirty="0"/>
              <a:t>. (Vyd. 2., </a:t>
            </a:r>
            <a:r>
              <a:rPr lang="cs-CZ" sz="2200" b="0" dirty="0" err="1"/>
              <a:t>opr</a:t>
            </a:r>
            <a:r>
              <a:rPr lang="cs-CZ" sz="2200" b="0" dirty="0"/>
              <a:t>., 583 s.) Praha: Portál. </a:t>
            </a:r>
          </a:p>
          <a:p>
            <a:r>
              <a:rPr lang="cs-CZ" sz="2200" b="0" dirty="0"/>
              <a:t>Meloun, M., &amp; </a:t>
            </a:r>
            <a:r>
              <a:rPr lang="cs-CZ" sz="2200" b="0" dirty="0" err="1"/>
              <a:t>Militký</a:t>
            </a:r>
            <a:r>
              <a:rPr lang="cs-CZ" sz="2200" b="0" dirty="0"/>
              <a:t>, J. (1998). </a:t>
            </a:r>
            <a:r>
              <a:rPr lang="cs-CZ" sz="2200" b="0" i="1" dirty="0"/>
              <a:t>Statistické zpracování experimentálních dat</a:t>
            </a:r>
            <a:r>
              <a:rPr lang="cs-CZ" sz="2200" b="0" dirty="0"/>
              <a:t>. (2. vyd., </a:t>
            </a:r>
            <a:r>
              <a:rPr lang="cs-CZ" sz="2200" b="0" dirty="0" err="1"/>
              <a:t>xxi</a:t>
            </a:r>
            <a:r>
              <a:rPr lang="cs-CZ" sz="2200" b="0" dirty="0"/>
              <a:t>, 839 s.) Praha: East </a:t>
            </a:r>
            <a:r>
              <a:rPr lang="cs-CZ" sz="2200" b="0" dirty="0" err="1"/>
              <a:t>Publishing</a:t>
            </a:r>
            <a:r>
              <a:rPr lang="cs-CZ" sz="2200" b="0" dirty="0"/>
              <a:t>. </a:t>
            </a:r>
          </a:p>
          <a:p>
            <a:endParaRPr lang="cs-CZ" sz="2200" b="0" dirty="0"/>
          </a:p>
          <a:p>
            <a:r>
              <a:rPr lang="cs-CZ" sz="2200" b="0" dirty="0"/>
              <a:t>Sebera, M. </a:t>
            </a:r>
            <a:r>
              <a:rPr lang="cs-CZ" sz="2200" b="0" i="1" dirty="0"/>
              <a:t>Vícerozměrné statistiky</a:t>
            </a:r>
            <a:r>
              <a:rPr lang="cs-CZ" sz="2200" b="0" dirty="0"/>
              <a:t>, 2013</a:t>
            </a:r>
          </a:p>
          <a:p>
            <a:r>
              <a:rPr lang="cs-CZ" sz="2200" b="0" dirty="0"/>
              <a:t>Zvonař, M., Pavlík, J ., Sebera, M., Vespalec, T. &amp; Štochl,  J. </a:t>
            </a:r>
            <a:r>
              <a:rPr lang="cs-CZ" sz="2200" b="0" i="1" dirty="0"/>
              <a:t>Vybrané kapitoly z </a:t>
            </a:r>
            <a:r>
              <a:rPr lang="cs-CZ" sz="2200" b="0" i="1" dirty="0" err="1"/>
              <a:t>antropomotoriky</a:t>
            </a:r>
            <a:r>
              <a:rPr lang="cs-CZ" sz="2200" b="0" dirty="0"/>
              <a:t>. Brno: Masarykova univerzita, 2010.</a:t>
            </a:r>
          </a:p>
        </p:txBody>
      </p:sp>
    </p:spTree>
    <p:extLst>
      <p:ext uri="{BB962C8B-B14F-4D97-AF65-F5344CB8AC3E}">
        <p14:creationId xmlns:p14="http://schemas.microsoft.com/office/powerpoint/2010/main" val="3674586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1"/>
                </a:solidFill>
              </a:rPr>
              <a:t>Náhodná a systematická chyba</a:t>
            </a:r>
          </a:p>
        </p:txBody>
      </p:sp>
      <p:sp>
        <p:nvSpPr>
          <p:cNvPr id="3" name="Zástupný symbol pro obsah 2"/>
          <p:cNvSpPr>
            <a:spLocks noGrp="1"/>
          </p:cNvSpPr>
          <p:nvPr>
            <p:ph idx="1"/>
          </p:nvPr>
        </p:nvSpPr>
        <p:spPr/>
        <p:txBody>
          <a:bodyPr/>
          <a:lstStyle/>
          <a:p>
            <a:endParaRPr lang="cs-CZ"/>
          </a:p>
        </p:txBody>
      </p:sp>
      <p:pic>
        <p:nvPicPr>
          <p:cNvPr id="4" name="Obrázek 3" descr="\begin{figure}\centering&#10;\fbox{\includegraphics[clip, width=8cm]{eps/Puntiky.eps}}&#10;\end{figur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3" y="980728"/>
            <a:ext cx="8064896" cy="5760640"/>
          </a:xfrm>
          <a:prstGeom prst="rect">
            <a:avLst/>
          </a:prstGeom>
          <a:noFill/>
          <a:ln>
            <a:noFill/>
          </a:ln>
        </p:spPr>
      </p:pic>
    </p:spTree>
    <p:extLst>
      <p:ext uri="{BB962C8B-B14F-4D97-AF65-F5344CB8AC3E}">
        <p14:creationId xmlns:p14="http://schemas.microsoft.com/office/powerpoint/2010/main" val="3060402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1"/>
                </a:solidFill>
              </a:rPr>
              <a:t>Typy proměnných</a:t>
            </a:r>
          </a:p>
        </p:txBody>
      </p:sp>
      <p:sp>
        <p:nvSpPr>
          <p:cNvPr id="3" name="Zástupný symbol pro obsah 2"/>
          <p:cNvSpPr>
            <a:spLocks noGrp="1"/>
          </p:cNvSpPr>
          <p:nvPr>
            <p:ph idx="1"/>
          </p:nvPr>
        </p:nvSpPr>
        <p:spPr/>
        <p:txBody>
          <a:bodyPr/>
          <a:lstStyle/>
          <a:p>
            <a:r>
              <a:rPr lang="cs-CZ" dirty="0"/>
              <a:t>Nominální (text, číselné kódy; hodnoty jsou různé; nelze provádět aritmetické operace)</a:t>
            </a:r>
          </a:p>
          <a:p>
            <a:r>
              <a:rPr lang="cs-CZ" dirty="0"/>
              <a:t>Ordinální (lze seřadit; většinou se převede na čísla), </a:t>
            </a:r>
          </a:p>
          <a:p>
            <a:r>
              <a:rPr lang="cs-CZ" dirty="0"/>
              <a:t>Intervalová (lze říct o kolik je hodnota větší)</a:t>
            </a:r>
          </a:p>
          <a:p>
            <a:r>
              <a:rPr lang="cs-CZ" dirty="0"/>
              <a:t>Poměrová (lze říct kolikrát je hodnota větší)</a:t>
            </a:r>
          </a:p>
          <a:p>
            <a:r>
              <a:rPr lang="cs-CZ" dirty="0">
                <a:solidFill>
                  <a:srgbClr val="0A6192"/>
                </a:solidFill>
              </a:rPr>
              <a:t>Spojité X Diskrétní</a:t>
            </a:r>
          </a:p>
        </p:txBody>
      </p:sp>
    </p:spTree>
    <p:extLst>
      <p:ext uri="{BB962C8B-B14F-4D97-AF65-F5344CB8AC3E}">
        <p14:creationId xmlns:p14="http://schemas.microsoft.com/office/powerpoint/2010/main" val="1541824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1"/>
                </a:solidFill>
              </a:rPr>
              <a:t>Škály (měřítka, stupnice)</a:t>
            </a:r>
          </a:p>
        </p:txBody>
      </p:sp>
      <p:sp>
        <p:nvSpPr>
          <p:cNvPr id="3" name="Zástupný symbol pro obsah 2"/>
          <p:cNvSpPr>
            <a:spLocks noGrp="1"/>
          </p:cNvSpPr>
          <p:nvPr>
            <p:ph idx="1"/>
          </p:nvPr>
        </p:nvSpPr>
        <p:spPr/>
        <p:txBody>
          <a:bodyPr/>
          <a:lstStyle/>
          <a:p>
            <a:r>
              <a:rPr lang="cs-CZ" dirty="0"/>
              <a:t>Nominální (temperament; národnost)</a:t>
            </a:r>
          </a:p>
          <a:p>
            <a:r>
              <a:rPr lang="cs-CZ" dirty="0"/>
              <a:t>Ordinální (školní známky, bodování v </a:t>
            </a:r>
            <a:r>
              <a:rPr lang="cs-CZ" dirty="0" err="1"/>
              <a:t>slopestyle</a:t>
            </a:r>
            <a:r>
              <a:rPr lang="cs-CZ" dirty="0"/>
              <a:t>; </a:t>
            </a:r>
            <a:r>
              <a:rPr lang="cs-CZ" b="0" dirty="0"/>
              <a:t>r</a:t>
            </a:r>
            <a:r>
              <a:rPr lang="cs-CZ" dirty="0"/>
              <a:t>elace =, </a:t>
            </a:r>
            <a:r>
              <a:rPr lang="cs-CZ" b="0" dirty="0"/>
              <a:t>≠</a:t>
            </a:r>
            <a:r>
              <a:rPr lang="cs-CZ" dirty="0"/>
              <a:t>, &gt;, &lt;,), </a:t>
            </a:r>
          </a:p>
          <a:p>
            <a:r>
              <a:rPr lang="cs-CZ" dirty="0"/>
              <a:t>Metrické</a:t>
            </a:r>
          </a:p>
          <a:p>
            <a:pPr lvl="1"/>
            <a:r>
              <a:rPr lang="cs-CZ" dirty="0"/>
              <a:t>Intervalová (lze říct o kolik je hodnota větší)</a:t>
            </a:r>
          </a:p>
          <a:p>
            <a:pPr lvl="1"/>
            <a:r>
              <a:rPr lang="cs-CZ" dirty="0"/>
              <a:t>Poměrová (lze říct kolikrát je hodnota větší)</a:t>
            </a:r>
          </a:p>
          <a:p>
            <a:pPr lvl="1"/>
            <a:r>
              <a:rPr lang="cs-CZ" dirty="0"/>
              <a:t>Př. teplota, čas, hmotnost, … </a:t>
            </a:r>
          </a:p>
        </p:txBody>
      </p:sp>
    </p:spTree>
    <p:extLst>
      <p:ext uri="{BB962C8B-B14F-4D97-AF65-F5344CB8AC3E}">
        <p14:creationId xmlns:p14="http://schemas.microsoft.com/office/powerpoint/2010/main" val="230947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76672" y="0"/>
            <a:ext cx="8519864" cy="914400"/>
          </a:xfrm>
        </p:spPr>
        <p:txBody>
          <a:bodyPr/>
          <a:lstStyle/>
          <a:p>
            <a:r>
              <a:rPr lang="cs-CZ" sz="3800" dirty="0">
                <a:solidFill>
                  <a:schemeClr val="tx1"/>
                </a:solidFill>
              </a:rPr>
              <a:t>První náhled na data – popisná statistika</a:t>
            </a:r>
          </a:p>
        </p:txBody>
      </p:sp>
      <p:sp>
        <p:nvSpPr>
          <p:cNvPr id="3" name="Zástupný symbol pro obsah 2"/>
          <p:cNvSpPr>
            <a:spLocks noGrp="1"/>
          </p:cNvSpPr>
          <p:nvPr>
            <p:ph idx="1"/>
          </p:nvPr>
        </p:nvSpPr>
        <p:spPr>
          <a:xfrm>
            <a:off x="1115616" y="980728"/>
            <a:ext cx="7704856" cy="5410200"/>
          </a:xfrm>
        </p:spPr>
        <p:txBody>
          <a:bodyPr/>
          <a:lstStyle/>
          <a:p>
            <a:pPr lvl="0"/>
            <a:r>
              <a:rPr lang="cs-CZ" sz="2600" dirty="0"/>
              <a:t>průměr, </a:t>
            </a:r>
            <a:r>
              <a:rPr lang="cs-CZ" sz="2600" dirty="0" err="1"/>
              <a:t>sm</a:t>
            </a:r>
            <a:r>
              <a:rPr lang="cs-CZ" sz="2600" dirty="0"/>
              <a:t>. odchylka, medián, </a:t>
            </a:r>
            <a:r>
              <a:rPr lang="cs-CZ" sz="2600" dirty="0" err="1"/>
              <a:t>kvartily</a:t>
            </a:r>
            <a:r>
              <a:rPr lang="cs-CZ" sz="2600" dirty="0"/>
              <a:t> aj.</a:t>
            </a:r>
          </a:p>
          <a:p>
            <a:pPr lvl="0"/>
            <a:r>
              <a:rPr lang="cs-CZ" sz="2600" dirty="0"/>
              <a:t>četnosti: absolutní, relativní, kumulativní</a:t>
            </a:r>
          </a:p>
          <a:p>
            <a:pPr lvl="0"/>
            <a:r>
              <a:rPr lang="cs-CZ" sz="2600" dirty="0"/>
              <a:t>grafy: krabicový, histogram</a:t>
            </a:r>
          </a:p>
          <a:p>
            <a:pPr marL="0" indent="0">
              <a:buNone/>
            </a:pPr>
            <a:endParaRPr lang="cs-CZ" sz="2600" dirty="0"/>
          </a:p>
          <a:p>
            <a:pPr marL="5384800">
              <a:buNone/>
            </a:pPr>
            <a:r>
              <a:rPr lang="cs-CZ" sz="2600" dirty="0">
                <a:solidFill>
                  <a:srgbClr val="FF0000"/>
                </a:solidFill>
              </a:rPr>
              <a:t>Proč? </a:t>
            </a:r>
          </a:p>
          <a:p>
            <a:pPr marL="5384800" lvl="0"/>
            <a:r>
              <a:rPr lang="cs-CZ" sz="2800" dirty="0">
                <a:solidFill>
                  <a:srgbClr val="FF0000"/>
                </a:solidFill>
              </a:rPr>
              <a:t>chybná měření, extrémy</a:t>
            </a:r>
          </a:p>
          <a:p>
            <a:pPr marL="5384800" lvl="0"/>
            <a:r>
              <a:rPr lang="cs-CZ" sz="2800" dirty="0">
                <a:solidFill>
                  <a:srgbClr val="FF0000"/>
                </a:solidFill>
              </a:rPr>
              <a:t>homogenitu souboru</a:t>
            </a:r>
          </a:p>
          <a:p>
            <a:pPr marL="5384800"/>
            <a:r>
              <a:rPr lang="cs-CZ" sz="2800" dirty="0">
                <a:solidFill>
                  <a:srgbClr val="FF0000"/>
                </a:solidFill>
              </a:rPr>
              <a:t>chybějící data</a:t>
            </a:r>
            <a:r>
              <a:rPr lang="cs-CZ" sz="2600" dirty="0">
                <a:solidFill>
                  <a:srgbClr val="FF0000"/>
                </a:solidFill>
              </a:rPr>
              <a:t>	</a:t>
            </a:r>
            <a:r>
              <a:rPr lang="cs-CZ" sz="2600" dirty="0"/>
              <a:t>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427684"/>
            <a:ext cx="5943600" cy="445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3760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4400" y="44624"/>
            <a:ext cx="8001000" cy="914400"/>
          </a:xfrm>
        </p:spPr>
        <p:txBody>
          <a:bodyPr/>
          <a:lstStyle/>
          <a:p>
            <a:r>
              <a:rPr lang="cs-CZ" dirty="0">
                <a:solidFill>
                  <a:schemeClr val="tx1"/>
                </a:solidFill>
              </a:rPr>
              <a:t>Intervalové rozložení četností</a:t>
            </a:r>
          </a:p>
        </p:txBody>
      </p:sp>
      <p:pic>
        <p:nvPicPr>
          <p:cNvPr id="4" name="Zástupný symbol pro obsah 3"/>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416" y="2060848"/>
            <a:ext cx="5328672" cy="4176464"/>
          </a:xfrm>
          <a:prstGeom prst="rect">
            <a:avLst/>
          </a:prstGeom>
        </p:spPr>
      </p:pic>
      <p:graphicFrame>
        <p:nvGraphicFramePr>
          <p:cNvPr id="5" name="Tabulka 4"/>
          <p:cNvGraphicFramePr>
            <a:graphicFrameLocks noGrp="1"/>
          </p:cNvGraphicFramePr>
          <p:nvPr>
            <p:extLst>
              <p:ext uri="{D42A27DB-BD31-4B8C-83A1-F6EECF244321}">
                <p14:modId xmlns:p14="http://schemas.microsoft.com/office/powerpoint/2010/main" val="2720040421"/>
              </p:ext>
            </p:extLst>
          </p:nvPr>
        </p:nvGraphicFramePr>
        <p:xfrm>
          <a:off x="4860032" y="2564904"/>
          <a:ext cx="4104456" cy="2182942"/>
        </p:xfrm>
        <a:graphic>
          <a:graphicData uri="http://schemas.openxmlformats.org/drawingml/2006/table">
            <a:tbl>
              <a:tblPr firstRow="1" firstCol="1" bandRow="1" bandCol="1">
                <a:tableStyleId>{5C22544A-7EE6-4342-B048-85BDC9FD1C3A}</a:tableStyleId>
              </a:tblPr>
              <a:tblGrid>
                <a:gridCol w="1008112">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504056">
                  <a:extLst>
                    <a:ext uri="{9D8B030D-6E8A-4147-A177-3AD203B41FA5}">
                      <a16:colId xmlns:a16="http://schemas.microsoft.com/office/drawing/2014/main" val="20003"/>
                    </a:ext>
                  </a:extLst>
                </a:gridCol>
                <a:gridCol w="720080">
                  <a:extLst>
                    <a:ext uri="{9D8B030D-6E8A-4147-A177-3AD203B41FA5}">
                      <a16:colId xmlns:a16="http://schemas.microsoft.com/office/drawing/2014/main" val="20004"/>
                    </a:ext>
                  </a:extLst>
                </a:gridCol>
              </a:tblGrid>
              <a:tr h="373570">
                <a:tc>
                  <a:txBody>
                    <a:bodyPr/>
                    <a:lstStyle/>
                    <a:p>
                      <a:pPr indent="0" algn="ctr">
                        <a:lnSpc>
                          <a:spcPct val="150000"/>
                        </a:lnSpc>
                        <a:spcAft>
                          <a:spcPts val="0"/>
                        </a:spcAft>
                      </a:pPr>
                      <a:r>
                        <a:rPr lang="cs-CZ" sz="1500" dirty="0">
                          <a:solidFill>
                            <a:schemeClr val="tx1"/>
                          </a:solidFill>
                          <a:effectLst/>
                        </a:rPr>
                        <a:t>x</a:t>
                      </a:r>
                      <a:endParaRPr lang="cs-CZ" sz="1500" dirty="0">
                        <a:solidFill>
                          <a:schemeClr val="tx1"/>
                        </a:solidFill>
                        <a:effectLst/>
                        <a:latin typeface="Times New Roman"/>
                        <a:ea typeface="Times New Roman"/>
                      </a:endParaRPr>
                    </a:p>
                  </a:txBody>
                  <a:tcPr marL="44450" marR="44450" marT="0" marB="0"/>
                </a:tc>
                <a:tc>
                  <a:txBody>
                    <a:bodyPr/>
                    <a:lstStyle/>
                    <a:p>
                      <a:pPr indent="0" algn="ctr">
                        <a:lnSpc>
                          <a:spcPct val="150000"/>
                        </a:lnSpc>
                        <a:spcAft>
                          <a:spcPts val="0"/>
                        </a:spcAft>
                      </a:pPr>
                      <a:r>
                        <a:rPr lang="cs-CZ" sz="1500">
                          <a:solidFill>
                            <a:schemeClr val="tx1"/>
                          </a:solidFill>
                          <a:effectLst/>
                        </a:rPr>
                        <a:t>n</a:t>
                      </a:r>
                      <a:r>
                        <a:rPr lang="cs-CZ" sz="1500" baseline="-25000">
                          <a:solidFill>
                            <a:schemeClr val="tx1"/>
                          </a:solidFill>
                          <a:effectLst/>
                        </a:rPr>
                        <a:t>i</a:t>
                      </a:r>
                      <a:endParaRPr lang="cs-CZ" sz="1500">
                        <a:solidFill>
                          <a:schemeClr val="tx1"/>
                        </a:solidFill>
                        <a:effectLst/>
                        <a:latin typeface="Times New Roman"/>
                        <a:ea typeface="Times New Roman"/>
                      </a:endParaRPr>
                    </a:p>
                  </a:txBody>
                  <a:tcPr marL="44450" marR="44450" marT="0" marB="0"/>
                </a:tc>
                <a:tc>
                  <a:txBody>
                    <a:bodyPr/>
                    <a:lstStyle/>
                    <a:p>
                      <a:pPr indent="0" algn="ctr">
                        <a:lnSpc>
                          <a:spcPct val="150000"/>
                        </a:lnSpc>
                        <a:spcAft>
                          <a:spcPts val="0"/>
                        </a:spcAft>
                      </a:pPr>
                      <a:r>
                        <a:rPr lang="cs-CZ" sz="1500">
                          <a:solidFill>
                            <a:schemeClr val="tx1"/>
                          </a:solidFill>
                          <a:effectLst/>
                        </a:rPr>
                        <a:t>r</a:t>
                      </a:r>
                      <a:r>
                        <a:rPr lang="cs-CZ" sz="1500" baseline="-25000">
                          <a:solidFill>
                            <a:schemeClr val="tx1"/>
                          </a:solidFill>
                          <a:effectLst/>
                        </a:rPr>
                        <a:t>i</a:t>
                      </a:r>
                      <a:endParaRPr lang="cs-CZ" sz="1500">
                        <a:solidFill>
                          <a:schemeClr val="tx1"/>
                        </a:solidFill>
                        <a:effectLst/>
                        <a:latin typeface="Times New Roman"/>
                        <a:ea typeface="Times New Roman"/>
                      </a:endParaRPr>
                    </a:p>
                  </a:txBody>
                  <a:tcPr marL="44450" marR="44450" marT="0" marB="0"/>
                </a:tc>
                <a:tc>
                  <a:txBody>
                    <a:bodyPr/>
                    <a:lstStyle/>
                    <a:p>
                      <a:pPr indent="0" algn="ctr">
                        <a:lnSpc>
                          <a:spcPct val="150000"/>
                        </a:lnSpc>
                        <a:spcAft>
                          <a:spcPts val="0"/>
                        </a:spcAft>
                      </a:pPr>
                      <a:r>
                        <a:rPr lang="cs-CZ" sz="1500" dirty="0">
                          <a:solidFill>
                            <a:schemeClr val="tx1"/>
                          </a:solidFill>
                          <a:effectLst/>
                        </a:rPr>
                        <a:t>N</a:t>
                      </a:r>
                      <a:r>
                        <a:rPr lang="cs-CZ" sz="1500" baseline="-25000" dirty="0">
                          <a:solidFill>
                            <a:schemeClr val="tx1"/>
                          </a:solidFill>
                          <a:effectLst/>
                        </a:rPr>
                        <a:t>i</a:t>
                      </a:r>
                      <a:endParaRPr lang="cs-CZ" sz="1500" dirty="0">
                        <a:solidFill>
                          <a:schemeClr val="tx1"/>
                        </a:solidFill>
                        <a:effectLst/>
                        <a:latin typeface="Times New Roman"/>
                        <a:ea typeface="Times New Roman"/>
                      </a:endParaRPr>
                    </a:p>
                  </a:txBody>
                  <a:tcPr marL="44450" marR="44450" marT="0" marB="0"/>
                </a:tc>
                <a:tc>
                  <a:txBody>
                    <a:bodyPr/>
                    <a:lstStyle/>
                    <a:p>
                      <a:pPr indent="0" algn="ctr">
                        <a:lnSpc>
                          <a:spcPct val="150000"/>
                        </a:lnSpc>
                        <a:spcAft>
                          <a:spcPts val="0"/>
                        </a:spcAft>
                      </a:pPr>
                      <a:r>
                        <a:rPr lang="cs-CZ" sz="1500" dirty="0" err="1">
                          <a:solidFill>
                            <a:schemeClr val="tx1"/>
                          </a:solidFill>
                          <a:effectLst/>
                        </a:rPr>
                        <a:t>F</a:t>
                      </a:r>
                      <a:r>
                        <a:rPr lang="cs-CZ" sz="1500" baseline="-25000" dirty="0" err="1">
                          <a:solidFill>
                            <a:schemeClr val="tx1"/>
                          </a:solidFill>
                          <a:effectLst/>
                        </a:rPr>
                        <a:t>i</a:t>
                      </a:r>
                      <a:endParaRPr lang="cs-CZ" sz="1500" dirty="0">
                        <a:solidFill>
                          <a:schemeClr val="tx1"/>
                        </a:solidFill>
                        <a:effectLst/>
                        <a:latin typeface="Times New Roman"/>
                        <a:ea typeface="Times New Roman"/>
                      </a:endParaRPr>
                    </a:p>
                  </a:txBody>
                  <a:tcPr marL="44450" marR="44450" marT="0" marB="0"/>
                </a:tc>
                <a:extLst>
                  <a:ext uri="{0D108BD9-81ED-4DB2-BD59-A6C34878D82A}">
                    <a16:rowId xmlns:a16="http://schemas.microsoft.com/office/drawing/2014/main" val="10000"/>
                  </a:ext>
                </a:extLst>
              </a:tr>
              <a:tr h="0">
                <a:tc>
                  <a:txBody>
                    <a:bodyPr/>
                    <a:lstStyle/>
                    <a:p>
                      <a:pPr indent="0" algn="ctr">
                        <a:lnSpc>
                          <a:spcPct val="150000"/>
                        </a:lnSpc>
                        <a:spcAft>
                          <a:spcPts val="0"/>
                        </a:spcAft>
                      </a:pPr>
                      <a:r>
                        <a:rPr lang="cs-CZ" sz="1500" dirty="0">
                          <a:solidFill>
                            <a:schemeClr val="tx1"/>
                          </a:solidFill>
                          <a:effectLst/>
                        </a:rPr>
                        <a:t>18</a:t>
                      </a:r>
                      <a:endParaRPr lang="cs-CZ" sz="1500" dirty="0">
                        <a:solidFill>
                          <a:schemeClr val="tx1"/>
                        </a:solidFill>
                        <a:effectLst/>
                        <a:latin typeface="Times New Roman"/>
                        <a:ea typeface="Times New Roman"/>
                      </a:endParaRPr>
                    </a:p>
                  </a:txBody>
                  <a:tcPr marL="44450" marR="44450" marT="0" marB="0"/>
                </a:tc>
                <a:tc>
                  <a:txBody>
                    <a:bodyPr/>
                    <a:lstStyle/>
                    <a:p>
                      <a:pPr indent="0" algn="ctr">
                        <a:lnSpc>
                          <a:spcPct val="150000"/>
                        </a:lnSpc>
                        <a:spcAft>
                          <a:spcPts val="0"/>
                        </a:spcAft>
                      </a:pPr>
                      <a:r>
                        <a:rPr lang="cs-CZ" sz="1500">
                          <a:effectLst/>
                        </a:rPr>
                        <a:t>1</a:t>
                      </a:r>
                      <a:endParaRPr lang="cs-CZ" sz="1500">
                        <a:effectLst/>
                        <a:latin typeface="Times New Roman"/>
                        <a:ea typeface="Times New Roman"/>
                      </a:endParaRPr>
                    </a:p>
                  </a:txBody>
                  <a:tcPr marL="44450" marR="44450" marT="0" marB="0"/>
                </a:tc>
                <a:tc>
                  <a:txBody>
                    <a:bodyPr/>
                    <a:lstStyle/>
                    <a:p>
                      <a:pPr indent="0" algn="ctr">
                        <a:lnSpc>
                          <a:spcPct val="115000"/>
                        </a:lnSpc>
                        <a:spcAft>
                          <a:spcPts val="0"/>
                        </a:spcAft>
                      </a:pPr>
                      <a:r>
                        <a:rPr lang="cs-CZ" sz="1500">
                          <a:effectLst/>
                        </a:rPr>
                        <a:t>0,05 (= 1/20)</a:t>
                      </a:r>
                      <a:endParaRPr lang="cs-CZ" sz="1500">
                        <a:effectLst/>
                        <a:latin typeface="Calibri"/>
                        <a:ea typeface="Calibri"/>
                        <a:cs typeface="Times New Roman"/>
                      </a:endParaRPr>
                    </a:p>
                  </a:txBody>
                  <a:tcPr marL="44450" marR="44450" marT="0" marB="0" anchor="b"/>
                </a:tc>
                <a:tc>
                  <a:txBody>
                    <a:bodyPr/>
                    <a:lstStyle/>
                    <a:p>
                      <a:pPr indent="0" algn="ctr">
                        <a:lnSpc>
                          <a:spcPct val="150000"/>
                        </a:lnSpc>
                        <a:spcAft>
                          <a:spcPts val="0"/>
                        </a:spcAft>
                      </a:pPr>
                      <a:r>
                        <a:rPr lang="cs-CZ" sz="1500" dirty="0">
                          <a:effectLst/>
                        </a:rPr>
                        <a:t>1</a:t>
                      </a:r>
                      <a:endParaRPr lang="cs-CZ" sz="1500" dirty="0">
                        <a:effectLst/>
                        <a:latin typeface="Times New Roman"/>
                        <a:ea typeface="Times New Roman"/>
                      </a:endParaRPr>
                    </a:p>
                  </a:txBody>
                  <a:tcPr marL="44450" marR="44450" marT="0" marB="0"/>
                </a:tc>
                <a:tc>
                  <a:txBody>
                    <a:bodyPr/>
                    <a:lstStyle/>
                    <a:p>
                      <a:pPr indent="0" algn="ctr">
                        <a:lnSpc>
                          <a:spcPct val="150000"/>
                        </a:lnSpc>
                        <a:spcAft>
                          <a:spcPts val="0"/>
                        </a:spcAft>
                      </a:pPr>
                      <a:r>
                        <a:rPr lang="cs-CZ" sz="1500">
                          <a:effectLst/>
                        </a:rPr>
                        <a:t>0,05</a:t>
                      </a:r>
                      <a:endParaRPr lang="cs-CZ" sz="1500">
                        <a:effectLst/>
                        <a:latin typeface="Times New Roman"/>
                        <a:ea typeface="Times New Roman"/>
                      </a:endParaRPr>
                    </a:p>
                  </a:txBody>
                  <a:tcPr marL="44450" marR="44450" marT="0" marB="0"/>
                </a:tc>
                <a:extLst>
                  <a:ext uri="{0D108BD9-81ED-4DB2-BD59-A6C34878D82A}">
                    <a16:rowId xmlns:a16="http://schemas.microsoft.com/office/drawing/2014/main" val="10001"/>
                  </a:ext>
                </a:extLst>
              </a:tr>
              <a:tr h="0">
                <a:tc>
                  <a:txBody>
                    <a:bodyPr/>
                    <a:lstStyle/>
                    <a:p>
                      <a:pPr indent="0" algn="ctr">
                        <a:lnSpc>
                          <a:spcPct val="150000"/>
                        </a:lnSpc>
                        <a:spcAft>
                          <a:spcPts val="0"/>
                        </a:spcAft>
                      </a:pPr>
                      <a:r>
                        <a:rPr lang="cs-CZ" sz="1500" dirty="0">
                          <a:solidFill>
                            <a:schemeClr val="tx1"/>
                          </a:solidFill>
                          <a:effectLst/>
                        </a:rPr>
                        <a:t>19</a:t>
                      </a:r>
                      <a:endParaRPr lang="cs-CZ" sz="1500" dirty="0">
                        <a:solidFill>
                          <a:schemeClr val="tx1"/>
                        </a:solidFill>
                        <a:effectLst/>
                        <a:latin typeface="Times New Roman"/>
                        <a:ea typeface="Times New Roman"/>
                      </a:endParaRPr>
                    </a:p>
                  </a:txBody>
                  <a:tcPr marL="44450" marR="44450" marT="0" marB="0"/>
                </a:tc>
                <a:tc>
                  <a:txBody>
                    <a:bodyPr/>
                    <a:lstStyle/>
                    <a:p>
                      <a:pPr indent="0" algn="ctr">
                        <a:lnSpc>
                          <a:spcPct val="150000"/>
                        </a:lnSpc>
                        <a:spcAft>
                          <a:spcPts val="0"/>
                        </a:spcAft>
                      </a:pPr>
                      <a:r>
                        <a:rPr lang="cs-CZ" sz="1500" dirty="0">
                          <a:effectLst/>
                        </a:rPr>
                        <a:t>2</a:t>
                      </a:r>
                      <a:endParaRPr lang="cs-CZ" sz="1500" dirty="0">
                        <a:effectLst/>
                        <a:latin typeface="Times New Roman"/>
                        <a:ea typeface="Times New Roman"/>
                      </a:endParaRPr>
                    </a:p>
                  </a:txBody>
                  <a:tcPr marL="44450" marR="44450" marT="0" marB="0"/>
                </a:tc>
                <a:tc>
                  <a:txBody>
                    <a:bodyPr/>
                    <a:lstStyle/>
                    <a:p>
                      <a:pPr indent="0" algn="ctr">
                        <a:lnSpc>
                          <a:spcPct val="115000"/>
                        </a:lnSpc>
                        <a:spcAft>
                          <a:spcPts val="0"/>
                        </a:spcAft>
                      </a:pPr>
                      <a:r>
                        <a:rPr lang="cs-CZ" sz="1500" dirty="0">
                          <a:effectLst/>
                        </a:rPr>
                        <a:t>0,10 (= 2/20)</a:t>
                      </a:r>
                      <a:endParaRPr lang="cs-CZ" sz="1500" dirty="0">
                        <a:effectLst/>
                        <a:latin typeface="Calibri"/>
                        <a:ea typeface="Calibri"/>
                        <a:cs typeface="Times New Roman"/>
                      </a:endParaRPr>
                    </a:p>
                  </a:txBody>
                  <a:tcPr marL="44450" marR="44450" marT="0" marB="0" anchor="b"/>
                </a:tc>
                <a:tc>
                  <a:txBody>
                    <a:bodyPr/>
                    <a:lstStyle/>
                    <a:p>
                      <a:pPr indent="0" algn="ctr">
                        <a:lnSpc>
                          <a:spcPct val="150000"/>
                        </a:lnSpc>
                        <a:spcAft>
                          <a:spcPts val="0"/>
                        </a:spcAft>
                      </a:pPr>
                      <a:r>
                        <a:rPr lang="cs-CZ" sz="1500" dirty="0">
                          <a:effectLst/>
                        </a:rPr>
                        <a:t>3</a:t>
                      </a:r>
                      <a:endParaRPr lang="cs-CZ" sz="1500" dirty="0">
                        <a:effectLst/>
                        <a:latin typeface="Times New Roman"/>
                        <a:ea typeface="Times New Roman"/>
                      </a:endParaRPr>
                    </a:p>
                  </a:txBody>
                  <a:tcPr marL="44450" marR="44450" marT="0" marB="0"/>
                </a:tc>
                <a:tc>
                  <a:txBody>
                    <a:bodyPr/>
                    <a:lstStyle/>
                    <a:p>
                      <a:pPr indent="0" algn="ctr">
                        <a:lnSpc>
                          <a:spcPct val="150000"/>
                        </a:lnSpc>
                        <a:spcAft>
                          <a:spcPts val="0"/>
                        </a:spcAft>
                      </a:pPr>
                      <a:r>
                        <a:rPr lang="cs-CZ" sz="1500">
                          <a:effectLst/>
                        </a:rPr>
                        <a:t>0,15</a:t>
                      </a:r>
                      <a:endParaRPr lang="cs-CZ" sz="1500">
                        <a:effectLst/>
                        <a:latin typeface="Times New Roman"/>
                        <a:ea typeface="Times New Roman"/>
                      </a:endParaRPr>
                    </a:p>
                  </a:txBody>
                  <a:tcPr marL="44450" marR="44450" marT="0" marB="0"/>
                </a:tc>
                <a:extLst>
                  <a:ext uri="{0D108BD9-81ED-4DB2-BD59-A6C34878D82A}">
                    <a16:rowId xmlns:a16="http://schemas.microsoft.com/office/drawing/2014/main" val="10002"/>
                  </a:ext>
                </a:extLst>
              </a:tr>
              <a:tr h="0">
                <a:tc>
                  <a:txBody>
                    <a:bodyPr/>
                    <a:lstStyle/>
                    <a:p>
                      <a:pPr indent="0" algn="ctr">
                        <a:lnSpc>
                          <a:spcPct val="150000"/>
                        </a:lnSpc>
                        <a:spcAft>
                          <a:spcPts val="0"/>
                        </a:spcAft>
                      </a:pPr>
                      <a:r>
                        <a:rPr lang="cs-CZ" sz="1500">
                          <a:solidFill>
                            <a:schemeClr val="tx1"/>
                          </a:solidFill>
                          <a:effectLst/>
                        </a:rPr>
                        <a:t>20</a:t>
                      </a:r>
                      <a:endParaRPr lang="cs-CZ" sz="1500">
                        <a:solidFill>
                          <a:schemeClr val="tx1"/>
                        </a:solidFill>
                        <a:effectLst/>
                        <a:latin typeface="Times New Roman"/>
                        <a:ea typeface="Times New Roman"/>
                      </a:endParaRPr>
                    </a:p>
                  </a:txBody>
                  <a:tcPr marL="44450" marR="44450" marT="0" marB="0"/>
                </a:tc>
                <a:tc>
                  <a:txBody>
                    <a:bodyPr/>
                    <a:lstStyle/>
                    <a:p>
                      <a:pPr indent="0" algn="ctr">
                        <a:lnSpc>
                          <a:spcPct val="150000"/>
                        </a:lnSpc>
                        <a:spcAft>
                          <a:spcPts val="0"/>
                        </a:spcAft>
                      </a:pPr>
                      <a:r>
                        <a:rPr lang="cs-CZ" sz="1500" dirty="0">
                          <a:effectLst/>
                        </a:rPr>
                        <a:t>8</a:t>
                      </a:r>
                      <a:endParaRPr lang="cs-CZ" sz="1500" dirty="0">
                        <a:effectLst/>
                        <a:latin typeface="Times New Roman"/>
                        <a:ea typeface="Times New Roman"/>
                      </a:endParaRPr>
                    </a:p>
                  </a:txBody>
                  <a:tcPr marL="44450" marR="44450" marT="0" marB="0"/>
                </a:tc>
                <a:tc>
                  <a:txBody>
                    <a:bodyPr/>
                    <a:lstStyle/>
                    <a:p>
                      <a:pPr indent="0" algn="ctr">
                        <a:lnSpc>
                          <a:spcPct val="115000"/>
                        </a:lnSpc>
                        <a:spcAft>
                          <a:spcPts val="0"/>
                        </a:spcAft>
                      </a:pPr>
                      <a:r>
                        <a:rPr lang="cs-CZ" sz="1500" dirty="0">
                          <a:effectLst/>
                        </a:rPr>
                        <a:t>0,40 (= 8/20)</a:t>
                      </a:r>
                      <a:endParaRPr lang="cs-CZ" sz="1500" dirty="0">
                        <a:effectLst/>
                        <a:latin typeface="Calibri"/>
                        <a:ea typeface="Calibri"/>
                        <a:cs typeface="Times New Roman"/>
                      </a:endParaRPr>
                    </a:p>
                  </a:txBody>
                  <a:tcPr marL="44450" marR="44450" marT="0" marB="0" anchor="b"/>
                </a:tc>
                <a:tc>
                  <a:txBody>
                    <a:bodyPr/>
                    <a:lstStyle/>
                    <a:p>
                      <a:pPr indent="0" algn="ctr">
                        <a:lnSpc>
                          <a:spcPct val="150000"/>
                        </a:lnSpc>
                        <a:spcAft>
                          <a:spcPts val="0"/>
                        </a:spcAft>
                      </a:pPr>
                      <a:r>
                        <a:rPr lang="cs-CZ" sz="1500">
                          <a:effectLst/>
                        </a:rPr>
                        <a:t>11</a:t>
                      </a:r>
                      <a:endParaRPr lang="cs-CZ" sz="1500">
                        <a:effectLst/>
                        <a:latin typeface="Times New Roman"/>
                        <a:ea typeface="Times New Roman"/>
                      </a:endParaRPr>
                    </a:p>
                  </a:txBody>
                  <a:tcPr marL="44450" marR="44450" marT="0" marB="0"/>
                </a:tc>
                <a:tc>
                  <a:txBody>
                    <a:bodyPr/>
                    <a:lstStyle/>
                    <a:p>
                      <a:pPr indent="0" algn="ctr">
                        <a:lnSpc>
                          <a:spcPct val="150000"/>
                        </a:lnSpc>
                        <a:spcAft>
                          <a:spcPts val="0"/>
                        </a:spcAft>
                      </a:pPr>
                      <a:r>
                        <a:rPr lang="cs-CZ" sz="1500">
                          <a:effectLst/>
                        </a:rPr>
                        <a:t>0,55</a:t>
                      </a:r>
                      <a:endParaRPr lang="cs-CZ" sz="1500">
                        <a:effectLst/>
                        <a:latin typeface="Times New Roman"/>
                        <a:ea typeface="Times New Roman"/>
                      </a:endParaRPr>
                    </a:p>
                  </a:txBody>
                  <a:tcPr marL="44450" marR="44450" marT="0" marB="0"/>
                </a:tc>
                <a:extLst>
                  <a:ext uri="{0D108BD9-81ED-4DB2-BD59-A6C34878D82A}">
                    <a16:rowId xmlns:a16="http://schemas.microsoft.com/office/drawing/2014/main" val="10003"/>
                  </a:ext>
                </a:extLst>
              </a:tr>
              <a:tr h="0">
                <a:tc>
                  <a:txBody>
                    <a:bodyPr/>
                    <a:lstStyle/>
                    <a:p>
                      <a:pPr indent="0" algn="ctr">
                        <a:lnSpc>
                          <a:spcPct val="150000"/>
                        </a:lnSpc>
                        <a:spcAft>
                          <a:spcPts val="0"/>
                        </a:spcAft>
                      </a:pPr>
                      <a:r>
                        <a:rPr lang="cs-CZ" sz="1500">
                          <a:solidFill>
                            <a:schemeClr val="tx1"/>
                          </a:solidFill>
                          <a:effectLst/>
                        </a:rPr>
                        <a:t>21</a:t>
                      </a:r>
                      <a:endParaRPr lang="cs-CZ" sz="1500">
                        <a:solidFill>
                          <a:schemeClr val="tx1"/>
                        </a:solidFill>
                        <a:effectLst/>
                        <a:latin typeface="Times New Roman"/>
                        <a:ea typeface="Times New Roman"/>
                      </a:endParaRPr>
                    </a:p>
                  </a:txBody>
                  <a:tcPr marL="44450" marR="44450" marT="0" marB="0"/>
                </a:tc>
                <a:tc>
                  <a:txBody>
                    <a:bodyPr/>
                    <a:lstStyle/>
                    <a:p>
                      <a:pPr indent="0" algn="ctr">
                        <a:lnSpc>
                          <a:spcPct val="150000"/>
                        </a:lnSpc>
                        <a:spcAft>
                          <a:spcPts val="0"/>
                        </a:spcAft>
                      </a:pPr>
                      <a:r>
                        <a:rPr lang="cs-CZ" sz="1500">
                          <a:effectLst/>
                        </a:rPr>
                        <a:t>6</a:t>
                      </a:r>
                      <a:endParaRPr lang="cs-CZ" sz="1500">
                        <a:effectLst/>
                        <a:latin typeface="Times New Roman"/>
                        <a:ea typeface="Times New Roman"/>
                      </a:endParaRPr>
                    </a:p>
                  </a:txBody>
                  <a:tcPr marL="44450" marR="44450" marT="0" marB="0"/>
                </a:tc>
                <a:tc>
                  <a:txBody>
                    <a:bodyPr/>
                    <a:lstStyle/>
                    <a:p>
                      <a:pPr indent="0" algn="ctr">
                        <a:lnSpc>
                          <a:spcPct val="115000"/>
                        </a:lnSpc>
                        <a:spcAft>
                          <a:spcPts val="0"/>
                        </a:spcAft>
                      </a:pPr>
                      <a:r>
                        <a:rPr lang="cs-CZ" sz="1500" dirty="0">
                          <a:effectLst/>
                        </a:rPr>
                        <a:t>0,30 (= 6/20)</a:t>
                      </a:r>
                      <a:endParaRPr lang="cs-CZ" sz="1500" dirty="0">
                        <a:effectLst/>
                        <a:latin typeface="Calibri"/>
                        <a:ea typeface="Calibri"/>
                        <a:cs typeface="Times New Roman"/>
                      </a:endParaRPr>
                    </a:p>
                  </a:txBody>
                  <a:tcPr marL="44450" marR="44450" marT="0" marB="0" anchor="b"/>
                </a:tc>
                <a:tc>
                  <a:txBody>
                    <a:bodyPr/>
                    <a:lstStyle/>
                    <a:p>
                      <a:pPr indent="0" algn="ctr">
                        <a:lnSpc>
                          <a:spcPct val="150000"/>
                        </a:lnSpc>
                        <a:spcAft>
                          <a:spcPts val="0"/>
                        </a:spcAft>
                      </a:pPr>
                      <a:r>
                        <a:rPr lang="cs-CZ" sz="1500">
                          <a:effectLst/>
                        </a:rPr>
                        <a:t>17</a:t>
                      </a:r>
                      <a:endParaRPr lang="cs-CZ" sz="1500">
                        <a:effectLst/>
                        <a:latin typeface="Times New Roman"/>
                        <a:ea typeface="Times New Roman"/>
                      </a:endParaRPr>
                    </a:p>
                  </a:txBody>
                  <a:tcPr marL="44450" marR="44450" marT="0" marB="0"/>
                </a:tc>
                <a:tc>
                  <a:txBody>
                    <a:bodyPr/>
                    <a:lstStyle/>
                    <a:p>
                      <a:pPr indent="0" algn="ctr">
                        <a:lnSpc>
                          <a:spcPct val="150000"/>
                        </a:lnSpc>
                        <a:spcAft>
                          <a:spcPts val="0"/>
                        </a:spcAft>
                      </a:pPr>
                      <a:r>
                        <a:rPr lang="cs-CZ" sz="1500">
                          <a:effectLst/>
                        </a:rPr>
                        <a:t>0,85</a:t>
                      </a:r>
                      <a:endParaRPr lang="cs-CZ" sz="1500">
                        <a:effectLst/>
                        <a:latin typeface="Times New Roman"/>
                        <a:ea typeface="Times New Roman"/>
                      </a:endParaRPr>
                    </a:p>
                  </a:txBody>
                  <a:tcPr marL="44450" marR="44450" marT="0" marB="0"/>
                </a:tc>
                <a:extLst>
                  <a:ext uri="{0D108BD9-81ED-4DB2-BD59-A6C34878D82A}">
                    <a16:rowId xmlns:a16="http://schemas.microsoft.com/office/drawing/2014/main" val="10004"/>
                  </a:ext>
                </a:extLst>
              </a:tr>
              <a:tr h="0">
                <a:tc>
                  <a:txBody>
                    <a:bodyPr/>
                    <a:lstStyle/>
                    <a:p>
                      <a:pPr indent="0" algn="ctr">
                        <a:lnSpc>
                          <a:spcPct val="150000"/>
                        </a:lnSpc>
                        <a:spcAft>
                          <a:spcPts val="0"/>
                        </a:spcAft>
                      </a:pPr>
                      <a:r>
                        <a:rPr lang="cs-CZ" sz="1500">
                          <a:solidFill>
                            <a:schemeClr val="tx1"/>
                          </a:solidFill>
                          <a:effectLst/>
                        </a:rPr>
                        <a:t>22</a:t>
                      </a:r>
                      <a:endParaRPr lang="cs-CZ" sz="1500">
                        <a:solidFill>
                          <a:schemeClr val="tx1"/>
                        </a:solidFill>
                        <a:effectLst/>
                        <a:latin typeface="Times New Roman"/>
                        <a:ea typeface="Times New Roman"/>
                      </a:endParaRPr>
                    </a:p>
                  </a:txBody>
                  <a:tcPr marL="44450" marR="44450" marT="0" marB="0"/>
                </a:tc>
                <a:tc>
                  <a:txBody>
                    <a:bodyPr/>
                    <a:lstStyle/>
                    <a:p>
                      <a:pPr indent="0" algn="ctr">
                        <a:lnSpc>
                          <a:spcPct val="150000"/>
                        </a:lnSpc>
                        <a:spcAft>
                          <a:spcPts val="0"/>
                        </a:spcAft>
                      </a:pPr>
                      <a:r>
                        <a:rPr lang="cs-CZ" sz="1500">
                          <a:effectLst/>
                        </a:rPr>
                        <a:t>3</a:t>
                      </a:r>
                      <a:endParaRPr lang="cs-CZ" sz="1500">
                        <a:effectLst/>
                        <a:latin typeface="Times New Roman"/>
                        <a:ea typeface="Times New Roman"/>
                      </a:endParaRPr>
                    </a:p>
                  </a:txBody>
                  <a:tcPr marL="44450" marR="44450" marT="0" marB="0"/>
                </a:tc>
                <a:tc>
                  <a:txBody>
                    <a:bodyPr/>
                    <a:lstStyle/>
                    <a:p>
                      <a:pPr indent="0" algn="ctr">
                        <a:lnSpc>
                          <a:spcPct val="115000"/>
                        </a:lnSpc>
                        <a:spcAft>
                          <a:spcPts val="0"/>
                        </a:spcAft>
                      </a:pPr>
                      <a:r>
                        <a:rPr lang="cs-CZ" sz="1500" dirty="0">
                          <a:effectLst/>
                        </a:rPr>
                        <a:t>0,15 (= 3/20)</a:t>
                      </a:r>
                      <a:endParaRPr lang="cs-CZ" sz="1500" dirty="0">
                        <a:effectLst/>
                        <a:latin typeface="Calibri"/>
                        <a:ea typeface="Calibri"/>
                        <a:cs typeface="Times New Roman"/>
                      </a:endParaRPr>
                    </a:p>
                  </a:txBody>
                  <a:tcPr marL="44450" marR="44450" marT="0" marB="0" anchor="b"/>
                </a:tc>
                <a:tc>
                  <a:txBody>
                    <a:bodyPr/>
                    <a:lstStyle/>
                    <a:p>
                      <a:pPr indent="0" algn="ctr">
                        <a:lnSpc>
                          <a:spcPct val="150000"/>
                        </a:lnSpc>
                        <a:spcAft>
                          <a:spcPts val="0"/>
                        </a:spcAft>
                      </a:pPr>
                      <a:r>
                        <a:rPr lang="cs-CZ" sz="1500" dirty="0">
                          <a:effectLst/>
                        </a:rPr>
                        <a:t>20</a:t>
                      </a:r>
                      <a:endParaRPr lang="cs-CZ" sz="1500" dirty="0">
                        <a:effectLst/>
                        <a:latin typeface="Times New Roman"/>
                        <a:ea typeface="Times New Roman"/>
                      </a:endParaRPr>
                    </a:p>
                  </a:txBody>
                  <a:tcPr marL="44450" marR="44450" marT="0" marB="0"/>
                </a:tc>
                <a:tc>
                  <a:txBody>
                    <a:bodyPr/>
                    <a:lstStyle/>
                    <a:p>
                      <a:pPr indent="0" algn="ctr">
                        <a:lnSpc>
                          <a:spcPct val="150000"/>
                        </a:lnSpc>
                        <a:spcAft>
                          <a:spcPts val="0"/>
                        </a:spcAft>
                      </a:pPr>
                      <a:r>
                        <a:rPr lang="cs-CZ" sz="1500">
                          <a:effectLst/>
                        </a:rPr>
                        <a:t>1,00</a:t>
                      </a:r>
                      <a:endParaRPr lang="cs-CZ" sz="1500">
                        <a:effectLst/>
                        <a:latin typeface="Times New Roman"/>
                        <a:ea typeface="Times New Roman"/>
                      </a:endParaRPr>
                    </a:p>
                  </a:txBody>
                  <a:tcPr marL="44450" marR="44450" marT="0" marB="0"/>
                </a:tc>
                <a:extLst>
                  <a:ext uri="{0D108BD9-81ED-4DB2-BD59-A6C34878D82A}">
                    <a16:rowId xmlns:a16="http://schemas.microsoft.com/office/drawing/2014/main" val="10005"/>
                  </a:ext>
                </a:extLst>
              </a:tr>
              <a:tr h="0">
                <a:tc>
                  <a:txBody>
                    <a:bodyPr/>
                    <a:lstStyle/>
                    <a:p>
                      <a:pPr indent="0" algn="ctr">
                        <a:lnSpc>
                          <a:spcPct val="150000"/>
                        </a:lnSpc>
                        <a:spcAft>
                          <a:spcPts val="0"/>
                        </a:spcAft>
                      </a:pPr>
                      <a:r>
                        <a:rPr lang="cs-CZ" sz="1500" dirty="0">
                          <a:solidFill>
                            <a:schemeClr val="tx1"/>
                          </a:solidFill>
                          <a:effectLst/>
                        </a:rPr>
                        <a:t>Celkem</a:t>
                      </a:r>
                      <a:endParaRPr lang="cs-CZ" sz="1500" dirty="0">
                        <a:solidFill>
                          <a:schemeClr val="tx1"/>
                        </a:solidFill>
                        <a:effectLst/>
                        <a:latin typeface="Times New Roman"/>
                        <a:ea typeface="Times New Roman"/>
                      </a:endParaRPr>
                    </a:p>
                  </a:txBody>
                  <a:tcPr marL="44450" marR="44450" marT="0" marB="0"/>
                </a:tc>
                <a:tc>
                  <a:txBody>
                    <a:bodyPr/>
                    <a:lstStyle/>
                    <a:p>
                      <a:pPr indent="0" algn="ctr">
                        <a:lnSpc>
                          <a:spcPct val="150000"/>
                        </a:lnSpc>
                        <a:spcAft>
                          <a:spcPts val="0"/>
                        </a:spcAft>
                      </a:pPr>
                      <a:r>
                        <a:rPr lang="cs-CZ" sz="1500" dirty="0">
                          <a:effectLst/>
                        </a:rPr>
                        <a:t>20</a:t>
                      </a:r>
                      <a:endParaRPr lang="cs-CZ" sz="1500" dirty="0">
                        <a:effectLst/>
                        <a:latin typeface="Times New Roman"/>
                        <a:ea typeface="Times New Roman"/>
                      </a:endParaRPr>
                    </a:p>
                  </a:txBody>
                  <a:tcPr marL="44450" marR="44450" marT="0" marB="0"/>
                </a:tc>
                <a:tc>
                  <a:txBody>
                    <a:bodyPr/>
                    <a:lstStyle/>
                    <a:p>
                      <a:pPr indent="0" algn="ctr">
                        <a:lnSpc>
                          <a:spcPct val="150000"/>
                        </a:lnSpc>
                        <a:spcAft>
                          <a:spcPts val="0"/>
                        </a:spcAft>
                      </a:pPr>
                      <a:r>
                        <a:rPr lang="cs-CZ" sz="1500" dirty="0">
                          <a:effectLst/>
                        </a:rPr>
                        <a:t>1,00</a:t>
                      </a:r>
                      <a:endParaRPr lang="cs-CZ" sz="1500" dirty="0">
                        <a:effectLst/>
                        <a:latin typeface="Times New Roman"/>
                        <a:ea typeface="Times New Roman"/>
                      </a:endParaRPr>
                    </a:p>
                  </a:txBody>
                  <a:tcPr marL="44450" marR="44450" marT="0" marB="0"/>
                </a:tc>
                <a:tc>
                  <a:txBody>
                    <a:bodyPr/>
                    <a:lstStyle/>
                    <a:p>
                      <a:pPr indent="0" algn="ctr">
                        <a:lnSpc>
                          <a:spcPct val="150000"/>
                        </a:lnSpc>
                        <a:spcAft>
                          <a:spcPts val="0"/>
                        </a:spcAft>
                      </a:pPr>
                      <a:r>
                        <a:rPr lang="cs-CZ" sz="1500" dirty="0">
                          <a:effectLst/>
                        </a:rPr>
                        <a:t> </a:t>
                      </a:r>
                      <a:endParaRPr lang="cs-CZ" sz="1500" dirty="0">
                        <a:effectLst/>
                        <a:latin typeface="Times New Roman"/>
                        <a:ea typeface="Times New Roman"/>
                      </a:endParaRPr>
                    </a:p>
                  </a:txBody>
                  <a:tcPr marL="44450" marR="44450" marT="0" marB="0"/>
                </a:tc>
                <a:tc>
                  <a:txBody>
                    <a:bodyPr/>
                    <a:lstStyle/>
                    <a:p>
                      <a:pPr indent="0" algn="ctr">
                        <a:lnSpc>
                          <a:spcPct val="150000"/>
                        </a:lnSpc>
                        <a:spcAft>
                          <a:spcPts val="0"/>
                        </a:spcAft>
                      </a:pPr>
                      <a:r>
                        <a:rPr lang="cs-CZ" sz="1500" dirty="0">
                          <a:effectLst/>
                        </a:rPr>
                        <a:t> </a:t>
                      </a:r>
                      <a:endParaRPr lang="cs-CZ" sz="1500" dirty="0">
                        <a:effectLst/>
                        <a:latin typeface="Times New Roman"/>
                        <a:ea typeface="Times New Roman"/>
                      </a:endParaRPr>
                    </a:p>
                  </a:txBody>
                  <a:tcPr marL="44450" marR="44450" marT="0" marB="0"/>
                </a:tc>
                <a:extLst>
                  <a:ext uri="{0D108BD9-81ED-4DB2-BD59-A6C34878D82A}">
                    <a16:rowId xmlns:a16="http://schemas.microsoft.com/office/drawing/2014/main" val="10006"/>
                  </a:ext>
                </a:extLst>
              </a:tr>
            </a:tbl>
          </a:graphicData>
        </a:graphic>
      </p:graphicFrame>
      <p:sp>
        <p:nvSpPr>
          <p:cNvPr id="6" name="Obdélník 5"/>
          <p:cNvSpPr/>
          <p:nvPr/>
        </p:nvSpPr>
        <p:spPr>
          <a:xfrm>
            <a:off x="971600" y="836712"/>
            <a:ext cx="7632848" cy="1200329"/>
          </a:xfrm>
          <a:prstGeom prst="rect">
            <a:avLst/>
          </a:prstGeom>
        </p:spPr>
        <p:txBody>
          <a:bodyPr wrap="square">
            <a:spAutoFit/>
          </a:bodyPr>
          <a:lstStyle/>
          <a:p>
            <a:endParaRPr lang="cs-CZ" b="1" dirty="0"/>
          </a:p>
          <a:p>
            <a:r>
              <a:rPr lang="cs-CZ" b="1" dirty="0"/>
              <a:t>BMI: </a:t>
            </a:r>
          </a:p>
          <a:p>
            <a:r>
              <a:rPr lang="cs-CZ" b="1" dirty="0"/>
              <a:t>18 19 19 20 20 20 20 20 20 20 </a:t>
            </a:r>
          </a:p>
          <a:p>
            <a:r>
              <a:rPr lang="cs-CZ" b="1" dirty="0"/>
              <a:t>20 21 21 21 21 21 21 22 22 22</a:t>
            </a:r>
          </a:p>
        </p:txBody>
      </p:sp>
      <p:sp>
        <p:nvSpPr>
          <p:cNvPr id="7" name="Obdélník 6"/>
          <p:cNvSpPr/>
          <p:nvPr/>
        </p:nvSpPr>
        <p:spPr>
          <a:xfrm>
            <a:off x="5400600" y="980728"/>
            <a:ext cx="4572000" cy="1477328"/>
          </a:xfrm>
          <a:prstGeom prst="rect">
            <a:avLst/>
          </a:prstGeom>
        </p:spPr>
        <p:txBody>
          <a:bodyPr>
            <a:spAutoFit/>
          </a:bodyPr>
          <a:lstStyle/>
          <a:p>
            <a:r>
              <a:rPr lang="cs-CZ" dirty="0"/>
              <a:t>N – rozsah souboru</a:t>
            </a:r>
          </a:p>
          <a:p>
            <a:r>
              <a:rPr lang="cs-CZ" dirty="0"/>
              <a:t>n</a:t>
            </a:r>
            <a:r>
              <a:rPr lang="cs-CZ" baseline="-25000" dirty="0"/>
              <a:t>i</a:t>
            </a:r>
            <a:r>
              <a:rPr lang="cs-CZ" dirty="0"/>
              <a:t> – absolutní četnost</a:t>
            </a:r>
          </a:p>
          <a:p>
            <a:r>
              <a:rPr lang="cs-CZ" dirty="0" err="1"/>
              <a:t>r</a:t>
            </a:r>
            <a:r>
              <a:rPr lang="cs-CZ" baseline="-25000" dirty="0" err="1"/>
              <a:t>i</a:t>
            </a:r>
            <a:r>
              <a:rPr lang="cs-CZ" dirty="0"/>
              <a:t> – relativní četnost</a:t>
            </a:r>
          </a:p>
          <a:p>
            <a:r>
              <a:rPr lang="cs-CZ" dirty="0"/>
              <a:t>N</a:t>
            </a:r>
            <a:r>
              <a:rPr lang="cs-CZ" baseline="-25000" dirty="0"/>
              <a:t>i</a:t>
            </a:r>
            <a:r>
              <a:rPr lang="cs-CZ" dirty="0"/>
              <a:t> – kumulativní absolutní četnost</a:t>
            </a:r>
          </a:p>
          <a:p>
            <a:r>
              <a:rPr lang="cs-CZ" dirty="0" err="1"/>
              <a:t>F</a:t>
            </a:r>
            <a:r>
              <a:rPr lang="cs-CZ" baseline="-25000" dirty="0" err="1"/>
              <a:t>i</a:t>
            </a:r>
            <a:r>
              <a:rPr lang="cs-CZ" dirty="0"/>
              <a:t> – kumulativní relativní četnost</a:t>
            </a:r>
          </a:p>
        </p:txBody>
      </p:sp>
      <p:sp>
        <p:nvSpPr>
          <p:cNvPr id="8" name="Obdélník 7"/>
          <p:cNvSpPr/>
          <p:nvPr/>
        </p:nvSpPr>
        <p:spPr>
          <a:xfrm>
            <a:off x="5940152" y="5241974"/>
            <a:ext cx="2852063" cy="923330"/>
          </a:xfrm>
          <a:prstGeom prst="rect">
            <a:avLst/>
          </a:prstGeom>
        </p:spPr>
        <p:txBody>
          <a:bodyPr wrap="none">
            <a:spAutoFit/>
          </a:bodyPr>
          <a:lstStyle/>
          <a:p>
            <a:r>
              <a:rPr lang="cs-CZ" b="1" dirty="0"/>
              <a:t>lze usuzovat na některé </a:t>
            </a:r>
          </a:p>
          <a:p>
            <a:r>
              <a:rPr lang="cs-CZ" b="1" dirty="0"/>
              <a:t>vlastnosti, </a:t>
            </a:r>
          </a:p>
          <a:p>
            <a:r>
              <a:rPr lang="cs-CZ" b="1" dirty="0"/>
              <a:t>záleží na počtu intervalů</a:t>
            </a:r>
          </a:p>
        </p:txBody>
      </p:sp>
    </p:spTree>
    <p:extLst>
      <p:ext uri="{BB962C8B-B14F-4D97-AF65-F5344CB8AC3E}">
        <p14:creationId xmlns:p14="http://schemas.microsoft.com/office/powerpoint/2010/main" val="1289463708"/>
      </p:ext>
    </p:extLst>
  </p:cSld>
  <p:clrMapOvr>
    <a:masterClrMapping/>
  </p:clrMapOvr>
</p:sld>
</file>

<file path=ppt/theme/theme1.xml><?xml version="1.0" encoding="utf-8"?>
<a:theme xmlns:a="http://schemas.openxmlformats.org/drawingml/2006/main" name="Radical sports design template">
  <a:themeElements>
    <a:clrScheme name="Office Theme 8">
      <a:dk1>
        <a:srgbClr val="000000"/>
      </a:dk1>
      <a:lt1>
        <a:srgbClr val="CC9900"/>
      </a:lt1>
      <a:dk2>
        <a:srgbClr val="FBBC09"/>
      </a:dk2>
      <a:lt2>
        <a:srgbClr val="666633"/>
      </a:lt2>
      <a:accent1>
        <a:srgbClr val="339933"/>
      </a:accent1>
      <a:accent2>
        <a:srgbClr val="800000"/>
      </a:accent2>
      <a:accent3>
        <a:srgbClr val="E2CAAA"/>
      </a:accent3>
      <a:accent4>
        <a:srgbClr val="000000"/>
      </a:accent4>
      <a:accent5>
        <a:srgbClr val="ADCAAD"/>
      </a:accent5>
      <a:accent6>
        <a:srgbClr val="730000"/>
      </a:accent6>
      <a:hlink>
        <a:srgbClr val="0033CC"/>
      </a:hlink>
      <a:folHlink>
        <a:srgbClr val="FFCC66"/>
      </a:folHlink>
    </a:clrScheme>
    <a:fontScheme name="Office Them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CC9900"/>
        </a:lt1>
        <a:dk2>
          <a:srgbClr val="FBBC09"/>
        </a:dk2>
        <a:lt2>
          <a:srgbClr val="666633"/>
        </a:lt2>
        <a:accent1>
          <a:srgbClr val="339933"/>
        </a:accent1>
        <a:accent2>
          <a:srgbClr val="800000"/>
        </a:accent2>
        <a:accent3>
          <a:srgbClr val="E2CAAA"/>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azeta">
  <a:themeElements>
    <a:clrScheme name="Faz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z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z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175F27C-B7B4-4B69-8447-996FDDB70D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Radical sports design template</Template>
  <TotalTime>397</TotalTime>
  <Words>2621</Words>
  <Application>Microsoft Office PowerPoint</Application>
  <PresentationFormat>Předvádění na obrazovce (4:3)</PresentationFormat>
  <Paragraphs>287</Paragraphs>
  <Slides>43</Slides>
  <Notes>20</Notes>
  <HiddenSlides>0</HiddenSlides>
  <MMClips>0</MMClips>
  <ScaleCrop>false</ScaleCrop>
  <HeadingPairs>
    <vt:vector size="8" baseType="variant">
      <vt:variant>
        <vt:lpstr>Použitá písma</vt:lpstr>
      </vt:variant>
      <vt:variant>
        <vt:i4>8</vt:i4>
      </vt:variant>
      <vt:variant>
        <vt:lpstr>Motiv</vt:lpstr>
      </vt:variant>
      <vt:variant>
        <vt:i4>2</vt:i4>
      </vt:variant>
      <vt:variant>
        <vt:lpstr>Vložené servery OLE</vt:lpstr>
      </vt:variant>
      <vt:variant>
        <vt:i4>4</vt:i4>
      </vt:variant>
      <vt:variant>
        <vt:lpstr>Nadpisy snímků</vt:lpstr>
      </vt:variant>
      <vt:variant>
        <vt:i4>43</vt:i4>
      </vt:variant>
    </vt:vector>
  </HeadingPairs>
  <TitlesOfParts>
    <vt:vector size="57" baseType="lpstr">
      <vt:lpstr>Arial</vt:lpstr>
      <vt:lpstr>Calibri</vt:lpstr>
      <vt:lpstr>Cambria</vt:lpstr>
      <vt:lpstr>Impact</vt:lpstr>
      <vt:lpstr>Symbol</vt:lpstr>
      <vt:lpstr>Times New Roman</vt:lpstr>
      <vt:lpstr>Trebuchet MS</vt:lpstr>
      <vt:lpstr>Wingdings 3</vt:lpstr>
      <vt:lpstr>Radical sports design template</vt:lpstr>
      <vt:lpstr>Fazeta</vt:lpstr>
      <vt:lpstr>Rastrový obrázek</vt:lpstr>
      <vt:lpstr>Graph</vt:lpstr>
      <vt:lpstr>Dokument</vt:lpstr>
      <vt:lpstr>Spreadsheet</vt:lpstr>
      <vt:lpstr>STATISTIKA</vt:lpstr>
      <vt:lpstr>Pravidla výzkumu z pohledu analýzy dat</vt:lpstr>
      <vt:lpstr>Role statistiky</vt:lpstr>
      <vt:lpstr>Základní pojmy</vt:lpstr>
      <vt:lpstr>Náhodná a systematická chyba</vt:lpstr>
      <vt:lpstr>Typy proměnných</vt:lpstr>
      <vt:lpstr>Škály (měřítka, stupnice)</vt:lpstr>
      <vt:lpstr>První náhled na data – popisná statistika</vt:lpstr>
      <vt:lpstr>Intervalové rozložení četností</vt:lpstr>
      <vt:lpstr>Prezentace aplikace PowerPoint</vt:lpstr>
      <vt:lpstr>Základní statistické charakteristiky</vt:lpstr>
      <vt:lpstr>Časté chyby při statistických výpočtech</vt:lpstr>
      <vt:lpstr>Prezentace aplikace PowerPoint</vt:lpstr>
      <vt:lpstr>Testování hypotéz, koncept věcné vs. statistické významnosti</vt:lpstr>
      <vt:lpstr>Koncept věcné významnosti</vt:lpstr>
      <vt:lpstr>Normalita</vt:lpstr>
      <vt:lpstr>Korelace ANEB korelace není kauzalita</vt:lpstr>
      <vt:lpstr>Korelační koeficient</vt:lpstr>
      <vt:lpstr>Prezentace aplikace PowerPoint</vt:lpstr>
      <vt:lpstr>Prezentace aplikace PowerPoint</vt:lpstr>
      <vt:lpstr>Korelace vs. kauzalita</vt:lpstr>
      <vt:lpstr>Příklad 1: pozitivní korelace (vítr a větrná elektrárna)</vt:lpstr>
      <vt:lpstr>Příklad 1: pozitivní korelace (vítr a větrná elektrárna)</vt:lpstr>
      <vt:lpstr>Příklad 2: nesprávná kauzalita (videohry a násilí)</vt:lpstr>
      <vt:lpstr>Příklad 2: nesprávná kauzalita (videohry a násilí)</vt:lpstr>
      <vt:lpstr>Příklad 3: prodej zmrzliny a počet lidí s úpalem</vt:lpstr>
      <vt:lpstr>Příklad 3: prodej zmrzliny a počet lidí s úpalem</vt:lpstr>
      <vt:lpstr>Příklad 4: Další příklad třetí proměnné (vši a zdraví)</vt:lpstr>
      <vt:lpstr>Příklad 4: Další příklad třetí proměnné (vši a zdraví)</vt:lpstr>
      <vt:lpstr>Příklad 5: Falešná korelace (konzumace sýra a úmrtí z důvodu zamotání se do prostěradla)</vt:lpstr>
      <vt:lpstr>Příklad 5: Falešná korelace (konzumace  sýra a úmrtí z důvodu zamotání se do prostěradla)</vt:lpstr>
      <vt:lpstr>Prezentace aplikace PowerPoint</vt:lpstr>
      <vt:lpstr>Hádanka: s rostoucí produkcí CO2 se zvyšuje i počet lidí s obezitou</vt:lpstr>
      <vt:lpstr>Hádanka: s rostoucí produkcí CO2 se zvyšuje i počet lidí s obezitou</vt:lpstr>
      <vt:lpstr>T-testy</vt:lpstr>
      <vt:lpstr>T-test</vt:lpstr>
      <vt:lpstr>T-test - příklad</vt:lpstr>
      <vt:lpstr>Prezentace aplikace PowerPoint</vt:lpstr>
      <vt:lpstr>Praktický postup</vt:lpstr>
      <vt:lpstr>Data ze studijních materiálů „Lekce1-Inbody“</vt:lpstr>
      <vt:lpstr>Data ze studijních materiálů „Lekce1-Inbody“</vt:lpstr>
      <vt:lpstr>Data ze studijních materiálů „Lekce1-Inbody“</vt:lpstr>
      <vt:lpstr>Zdroje: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Statistický rozcestník</dc:title>
  <dc:creator>Martin</dc:creator>
  <cp:lastModifiedBy>Martin Sebera</cp:lastModifiedBy>
  <cp:revision>38</cp:revision>
  <dcterms:created xsi:type="dcterms:W3CDTF">2013-12-11T06:35:34Z</dcterms:created>
  <dcterms:modified xsi:type="dcterms:W3CDTF">2024-05-13T16:48:19Z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TC010902861029</vt:lpwstr>
  </property>
</Properties>
</file>