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Lst>
  <p:sldIdLst>
    <p:sldId id="256" r:id="rId2"/>
    <p:sldId id="279" r:id="rId3"/>
    <p:sldId id="281" r:id="rId4"/>
    <p:sldId id="282" r:id="rId5"/>
    <p:sldId id="257" r:id="rId6"/>
    <p:sldId id="267" r:id="rId7"/>
    <p:sldId id="258" r:id="rId8"/>
    <p:sldId id="259" r:id="rId9"/>
    <p:sldId id="260" r:id="rId10"/>
    <p:sldId id="277" r:id="rId11"/>
    <p:sldId id="265" r:id="rId12"/>
    <p:sldId id="266" r:id="rId13"/>
    <p:sldId id="261" r:id="rId14"/>
    <p:sldId id="283" r:id="rId15"/>
    <p:sldId id="270" r:id="rId16"/>
    <p:sldId id="271" r:id="rId17"/>
    <p:sldId id="262" r:id="rId18"/>
    <p:sldId id="272" r:id="rId19"/>
    <p:sldId id="263" r:id="rId20"/>
    <p:sldId id="273" r:id="rId21"/>
    <p:sldId id="274" r:id="rId22"/>
    <p:sldId id="276" r:id="rId23"/>
    <p:sldId id="275" r:id="rId24"/>
    <p:sldId id="278" r:id="rId25"/>
    <p:sldId id="284" r:id="rId26"/>
    <p:sldId id="285" r:id="rId27"/>
    <p:sldId id="286" r:id="rId28"/>
    <p:sldId id="288" r:id="rId29"/>
    <p:sldId id="289" r:id="rId30"/>
    <p:sldId id="290" r:id="rId31"/>
    <p:sldId id="291" r:id="rId32"/>
    <p:sldId id="280" r:id="rId33"/>
    <p:sldId id="269" r:id="rId34"/>
    <p:sldId id="26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 name="Rectangle 22"/>
          <p:cNvSpPr/>
          <p:nvPr/>
        </p:nvSpPr>
        <p:spPr>
          <a:xfrm>
            <a:off x="0" y="0"/>
            <a:ext cx="12192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10" name="Rectangle 9"/>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bg1"/>
                </a:solidFill>
                <a:effectLst/>
                <a:latin typeface="+mj-lt"/>
                <a:ea typeface="+mn-ea"/>
                <a:cs typeface="+mn-cs"/>
              </a:defRPr>
            </a:lvl1pPr>
          </a:lstStyle>
          <a:p>
            <a:r>
              <a:rPr lang="cs-CZ"/>
              <a:t>Kliknutím lze upravit styl.</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bg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DDA51639-B2D6-4652-B8C3-1B4C224A7BAF}" type="datetimeFigureOut">
              <a:rPr lang="en-US" smtClean="0"/>
              <a:t>11/19/2024</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bg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4027711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3724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25320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66801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23" name="Rectangle 22"/>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bg1"/>
                </a:solidFill>
                <a:effectLst/>
                <a:latin typeface="+mj-lt"/>
                <a:ea typeface="+mn-ea"/>
                <a:cs typeface="+mn-cs"/>
              </a:defRPr>
            </a:lvl1pPr>
          </a:lstStyle>
          <a:p>
            <a:r>
              <a:rPr lang="cs-CZ"/>
              <a:t>Kliknutím lze upravit styl.</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bg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C44961B7-6B89-48AB-966F-622E2788EECC}" type="datetimeFigureOut">
              <a:rPr lang="en-US" smtClean="0"/>
              <a:t>11/19/2024</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bg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bg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37668020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16820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11/19/2024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0340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11/19/2024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108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11/19/2024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48330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cs-CZ"/>
              <a:t>Kliknutím lze upravit styl.</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1CF131DD-A141-4471-BCF9-C6073EDD7E20}" type="datetimeFigureOut">
              <a:rPr lang="en-US" smtClean="0"/>
              <a:t>11/19/2024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1961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0" name="Rectangle 9"/>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228599" y="237744"/>
            <a:ext cx="8531352" cy="6382512"/>
          </a:xfrm>
          <a:solidFill>
            <a:srgbClr val="969696"/>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8" name="Date Placeholder 7"/>
          <p:cNvSpPr>
            <a:spLocks noGrp="1"/>
          </p:cNvSpPr>
          <p:nvPr>
            <p:ph type="dt" sz="half" idx="10"/>
          </p:nvPr>
        </p:nvSpPr>
        <p:spPr/>
        <p:txBody>
          <a:bodyPr/>
          <a:lstStyle>
            <a:lvl1pPr>
              <a:defRPr>
                <a:effectLst>
                  <a:outerShdw blurRad="12700" dist="3810" dir="2700000" algn="tl" rotWithShape="0">
                    <a:prstClr val="black">
                      <a:alpha val="40000"/>
                    </a:prstClr>
                  </a:outerShdw>
                </a:effectLst>
              </a:defRPr>
            </a:lvl1pPr>
          </a:lstStyle>
          <a:p>
            <a:fld id="{AB334A90-EB03-42F3-8859-2C2B2724C058}" type="datetimeFigureOut">
              <a:rPr lang="en-US" smtClean="0"/>
              <a:t>11/19/2024</a:t>
            </a:fld>
            <a:endParaRPr lang="en-US" dirty="0"/>
          </a:p>
        </p:txBody>
      </p:sp>
      <p:sp>
        <p:nvSpPr>
          <p:cNvPr id="12" name="Footer Placeholder 11"/>
          <p:cNvSpPr>
            <a:spLocks noGrp="1"/>
          </p:cNvSpPr>
          <p:nvPr>
            <p:ph type="ftr" sz="quarter" idx="11"/>
          </p:nvPr>
        </p:nvSpPr>
        <p:spPr/>
        <p:txBody>
          <a:bodyPr/>
          <a:lstStyle>
            <a:lvl1pPr algn="r">
              <a:defRPr lang="en-US" sz="1000" kern="1200" dirty="0">
                <a:solidFill>
                  <a:schemeClr val="tx1">
                    <a:lumMod val="75000"/>
                    <a:lumOff val="25000"/>
                  </a:schemeClr>
                </a:solidFill>
                <a:effectLst>
                  <a:outerShdw blurRad="12700" dist="3810" dir="2700000" algn="tl" rotWithShape="0">
                    <a:prstClr val="black">
                      <a:alpha val="40000"/>
                    </a:prstClr>
                  </a:outerShdw>
                </a:effectLst>
                <a:latin typeface="+mn-lt"/>
                <a:ea typeface="+mn-ea"/>
                <a:cs typeface="+mn-cs"/>
              </a:defRPr>
            </a:lvl1pPr>
          </a:lstStyle>
          <a:p>
            <a:endParaRPr lang="en-US" dirty="0"/>
          </a:p>
        </p:txBody>
      </p:sp>
      <p:sp>
        <p:nvSpPr>
          <p:cNvPr id="13" name="Slide Number Placeholder 12"/>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0527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smtClean="0"/>
              <a:t>11/19/2024</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14667"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smtClean="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4193753475"/>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1url.cz/D14TO"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1url.cz/D14TO"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1url.cz/J14I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1url.cz/O14St"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s://1url.cz/D14g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1url.cz/w14j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1url.cz/w14j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35C04E-4373-47E5-B13E-A9F7359BA6EB}"/>
              </a:ext>
            </a:extLst>
          </p:cNvPr>
          <p:cNvSpPr>
            <a:spLocks noGrp="1"/>
          </p:cNvSpPr>
          <p:nvPr>
            <p:ph type="ctrTitle"/>
          </p:nvPr>
        </p:nvSpPr>
        <p:spPr/>
        <p:txBody>
          <a:bodyPr/>
          <a:lstStyle/>
          <a:p>
            <a:r>
              <a:rPr lang="cs-CZ" dirty="0"/>
              <a:t>komunikace</a:t>
            </a:r>
          </a:p>
        </p:txBody>
      </p:sp>
      <p:sp>
        <p:nvSpPr>
          <p:cNvPr id="3" name="Podnadpis 2">
            <a:extLst>
              <a:ext uri="{FF2B5EF4-FFF2-40B4-BE49-F238E27FC236}">
                <a16:creationId xmlns:a16="http://schemas.microsoft.com/office/drawing/2014/main" id="{7DAC2C6C-54ED-44BA-80C8-38E0091A42A9}"/>
              </a:ext>
            </a:extLst>
          </p:cNvPr>
          <p:cNvSpPr>
            <a:spLocks noGrp="1"/>
          </p:cNvSpPr>
          <p:nvPr>
            <p:ph type="subTitle" idx="1"/>
          </p:nvPr>
        </p:nvSpPr>
        <p:spPr/>
        <p:txBody>
          <a:bodyPr/>
          <a:lstStyle/>
          <a:p>
            <a:r>
              <a:rPr lang="cs-CZ" dirty="0"/>
              <a:t>Mgr. Kristýna Bláhová</a:t>
            </a:r>
          </a:p>
        </p:txBody>
      </p:sp>
      <p:sp>
        <p:nvSpPr>
          <p:cNvPr id="4" name="Podnadpis 2">
            <a:extLst>
              <a:ext uri="{FF2B5EF4-FFF2-40B4-BE49-F238E27FC236}">
                <a16:creationId xmlns:a16="http://schemas.microsoft.com/office/drawing/2014/main" id="{DF44162F-6DEA-4A99-A603-5E31C6456990}"/>
              </a:ext>
            </a:extLst>
          </p:cNvPr>
          <p:cNvSpPr txBox="1">
            <a:spLocks/>
          </p:cNvSpPr>
          <p:nvPr/>
        </p:nvSpPr>
        <p:spPr>
          <a:xfrm>
            <a:off x="1559446" y="1535081"/>
            <a:ext cx="9070848" cy="457201"/>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spcAft>
                <a:spcPts val="0"/>
              </a:spcAft>
              <a:buClr>
                <a:schemeClr val="tx1">
                  <a:lumMod val="85000"/>
                  <a:lumOff val="15000"/>
                </a:schemeClr>
              </a:buClr>
              <a:buFont typeface="Garamond" pitchFamily="18" charset="0"/>
              <a:buNone/>
              <a:defRPr sz="1600" kern="1200" spc="80" baseline="0">
                <a:solidFill>
                  <a:schemeClr val="tx1"/>
                </a:solidFill>
                <a:latin typeface="+mn-lt"/>
                <a:ea typeface="+mn-ea"/>
                <a:cs typeface="+mn-cs"/>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r>
              <a:rPr lang="cs-CZ" dirty="0"/>
              <a:t>FSpS:bp4017</a:t>
            </a:r>
          </a:p>
        </p:txBody>
      </p:sp>
    </p:spTree>
    <p:extLst>
      <p:ext uri="{BB962C8B-B14F-4D97-AF65-F5344CB8AC3E}">
        <p14:creationId xmlns:p14="http://schemas.microsoft.com/office/powerpoint/2010/main" val="4137448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F024645-D051-4FAE-BE8A-A6057C724D2E}"/>
              </a:ext>
            </a:extLst>
          </p:cNvPr>
          <p:cNvSpPr>
            <a:spLocks noGrp="1"/>
          </p:cNvSpPr>
          <p:nvPr>
            <p:ph type="title"/>
          </p:nvPr>
        </p:nvSpPr>
        <p:spPr>
          <a:xfrm>
            <a:off x="581319" y="567179"/>
            <a:ext cx="11029361" cy="1371600"/>
          </a:xfrm>
        </p:spPr>
        <p:txBody>
          <a:bodyPr>
            <a:normAutofit fontScale="90000"/>
          </a:bodyPr>
          <a:lstStyle/>
          <a:p>
            <a:r>
              <a:rPr lang="cs-CZ" dirty="0"/>
              <a:t>CVIČENÍ PRO EMPATICKÉ NASLOUCHÁNÍ</a:t>
            </a:r>
          </a:p>
        </p:txBody>
      </p:sp>
      <p:sp>
        <p:nvSpPr>
          <p:cNvPr id="5" name="Zástupný symbol pro obsah 4">
            <a:extLst>
              <a:ext uri="{FF2B5EF4-FFF2-40B4-BE49-F238E27FC236}">
                <a16:creationId xmlns:a16="http://schemas.microsoft.com/office/drawing/2014/main" id="{73BA9322-92C7-432A-8C74-739925302A0A}"/>
              </a:ext>
            </a:extLst>
          </p:cNvPr>
          <p:cNvSpPr>
            <a:spLocks noGrp="1"/>
          </p:cNvSpPr>
          <p:nvPr>
            <p:ph idx="1"/>
          </p:nvPr>
        </p:nvSpPr>
        <p:spPr/>
        <p:txBody>
          <a:bodyPr/>
          <a:lstStyle/>
          <a:p>
            <a:pPr marL="0" indent="0">
              <a:buNone/>
            </a:pPr>
            <a:r>
              <a:rPr lang="cs-CZ" sz="2200" dirty="0"/>
              <a:t>TÉMATA PRO DYÁDY</a:t>
            </a:r>
          </a:p>
          <a:p>
            <a:r>
              <a:rPr lang="cs-CZ" sz="1900" dirty="0"/>
              <a:t>Každý člověk může být úspěšným sportovcem.</a:t>
            </a:r>
          </a:p>
          <a:p>
            <a:r>
              <a:rPr lang="cs-CZ" sz="1900" dirty="0"/>
              <a:t>Na sportovní vrchol je možné dostat se sám.</a:t>
            </a:r>
          </a:p>
          <a:p>
            <a:r>
              <a:rPr lang="cs-CZ" sz="1900" dirty="0"/>
              <a:t>Pokud je dítě na to dostatečně nadané, je vhodné, aby se věnovalo sportu přednostně před školou.</a:t>
            </a:r>
          </a:p>
          <a:p>
            <a:r>
              <a:rPr lang="cs-CZ" sz="1900" dirty="0"/>
              <a:t>Je dobré zaměřit se už od začátku s dítětem na jeden sport a do něj vložit veškeré úsilí a energii.</a:t>
            </a:r>
          </a:p>
          <a:p>
            <a:r>
              <a:rPr lang="cs-CZ" sz="1900" dirty="0"/>
              <a:t>V těžkých obdobích by měli rodiče svoje děti udržet u sportu i přes jejich vůli a přání.</a:t>
            </a:r>
          </a:p>
          <a:p>
            <a:r>
              <a:rPr lang="cs-CZ" sz="1900" dirty="0"/>
              <a:t>Učitelé by měli stát frontu na oběd stejně, jako jejich žáci (bez výjimky).</a:t>
            </a:r>
          </a:p>
        </p:txBody>
      </p:sp>
    </p:spTree>
    <p:extLst>
      <p:ext uri="{BB962C8B-B14F-4D97-AF65-F5344CB8AC3E}">
        <p14:creationId xmlns:p14="http://schemas.microsoft.com/office/powerpoint/2010/main" val="143574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8A7D0A-578B-4DB5-9B7A-EFE441A259E9}"/>
              </a:ext>
            </a:extLst>
          </p:cNvPr>
          <p:cNvSpPr>
            <a:spLocks noGrp="1"/>
          </p:cNvSpPr>
          <p:nvPr>
            <p:ph type="title"/>
          </p:nvPr>
        </p:nvSpPr>
        <p:spPr/>
        <p:txBody>
          <a:bodyPr/>
          <a:lstStyle/>
          <a:p>
            <a:r>
              <a:rPr lang="cs-CZ" dirty="0"/>
              <a:t>EMPATICKÉ NASLOUCHÁNÍ</a:t>
            </a:r>
          </a:p>
        </p:txBody>
      </p:sp>
      <p:sp>
        <p:nvSpPr>
          <p:cNvPr id="3" name="Zástupný symbol pro obsah 2">
            <a:extLst>
              <a:ext uri="{FF2B5EF4-FFF2-40B4-BE49-F238E27FC236}">
                <a16:creationId xmlns:a16="http://schemas.microsoft.com/office/drawing/2014/main" id="{621D3C6A-6B8E-4E62-81AB-2DD799490085}"/>
              </a:ext>
            </a:extLst>
          </p:cNvPr>
          <p:cNvSpPr>
            <a:spLocks noGrp="1"/>
          </p:cNvSpPr>
          <p:nvPr>
            <p:ph idx="1"/>
          </p:nvPr>
        </p:nvSpPr>
        <p:spPr/>
        <p:txBody>
          <a:bodyPr>
            <a:normAutofit lnSpcReduction="10000"/>
          </a:bodyPr>
          <a:lstStyle/>
          <a:p>
            <a:pPr marL="0" indent="0">
              <a:buNone/>
            </a:pPr>
            <a:r>
              <a:rPr lang="cs-CZ" sz="2200" dirty="0"/>
              <a:t>ZNAMENÁ OCHOTU</a:t>
            </a:r>
          </a:p>
          <a:p>
            <a:r>
              <a:rPr lang="cs-CZ" dirty="0"/>
              <a:t>Nejprve pochopit partnera (Vidět jeho očima, slyšet jeho ušima, cítit jeho srdcem)</a:t>
            </a:r>
          </a:p>
          <a:p>
            <a:r>
              <a:rPr lang="cs-CZ" dirty="0"/>
              <a:t>Brát ho vážně</a:t>
            </a:r>
          </a:p>
          <a:p>
            <a:r>
              <a:rPr lang="cs-CZ" dirty="0"/>
              <a:t>Dát mu najevo, že mě zajímá, co mi </a:t>
            </a:r>
            <a:r>
              <a:rPr lang="cs-CZ"/>
              <a:t>chce sdělit</a:t>
            </a:r>
            <a:endParaRPr lang="cs-CZ" dirty="0"/>
          </a:p>
          <a:p>
            <a:pPr marL="0" indent="0">
              <a:buNone/>
            </a:pPr>
            <a:endParaRPr lang="cs-CZ" dirty="0"/>
          </a:p>
          <a:p>
            <a:pPr marL="0" indent="0">
              <a:buNone/>
            </a:pPr>
            <a:r>
              <a:rPr lang="cs-CZ" dirty="0"/>
              <a:t>Pochopení druhého </a:t>
            </a:r>
            <a:r>
              <a:rPr lang="cs-CZ" b="1" dirty="0"/>
              <a:t>neznamená souhlas s jeho strategií </a:t>
            </a:r>
            <a:r>
              <a:rPr lang="cs-CZ" dirty="0"/>
              <a:t>(Porozumění se vztahuje k potřebám, souhlas až k prosbě – hledání řešení).</a:t>
            </a:r>
          </a:p>
          <a:p>
            <a:pPr marL="0" indent="0">
              <a:buNone/>
            </a:pPr>
            <a:endParaRPr lang="cs-CZ" dirty="0"/>
          </a:p>
          <a:p>
            <a:pPr marL="0" indent="0">
              <a:buNone/>
            </a:pPr>
            <a:r>
              <a:rPr lang="cs-CZ" dirty="0"/>
              <a:t>Rozhovor se zpomalí (čas přemýšlet, větší prostor pro porozumění).</a:t>
            </a:r>
          </a:p>
          <a:p>
            <a:pPr marL="0" indent="0">
              <a:buNone/>
            </a:pPr>
            <a:endParaRPr lang="cs-CZ" dirty="0"/>
          </a:p>
          <a:p>
            <a:pPr marL="0" indent="0">
              <a:buNone/>
            </a:pPr>
            <a:r>
              <a:rPr lang="cs-CZ" dirty="0"/>
              <a:t>Po poskytnutí empatie – vnímat, jestli nepotřebuji sám/sama trochu empatie. </a:t>
            </a:r>
            <a:r>
              <a:rPr lang="cs-CZ" dirty="0">
                <a:sym typeface="Wingdings" panose="05000000000000000000" pitchFamily="2" charset="2"/>
              </a:rPr>
              <a:t></a:t>
            </a:r>
            <a:endParaRPr lang="cs-CZ" dirty="0"/>
          </a:p>
          <a:p>
            <a:endParaRPr lang="cs-CZ" dirty="0"/>
          </a:p>
          <a:p>
            <a:pPr marL="0" indent="0">
              <a:buNone/>
            </a:pPr>
            <a:endParaRPr lang="cs-CZ" dirty="0"/>
          </a:p>
        </p:txBody>
      </p:sp>
    </p:spTree>
    <p:extLst>
      <p:ext uri="{BB962C8B-B14F-4D97-AF65-F5344CB8AC3E}">
        <p14:creationId xmlns:p14="http://schemas.microsoft.com/office/powerpoint/2010/main" val="202978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C5E2C2-D15F-4B3C-84C3-F3467BD20B07}"/>
              </a:ext>
            </a:extLst>
          </p:cNvPr>
          <p:cNvSpPr>
            <a:spLocks noGrp="1"/>
          </p:cNvSpPr>
          <p:nvPr>
            <p:ph type="title"/>
          </p:nvPr>
        </p:nvSpPr>
        <p:spPr/>
        <p:txBody>
          <a:bodyPr>
            <a:normAutofit fontScale="90000"/>
          </a:bodyPr>
          <a:lstStyle/>
          <a:p>
            <a:r>
              <a:rPr lang="cs-CZ" dirty="0"/>
              <a:t>Techniky empatického naslouchání</a:t>
            </a:r>
          </a:p>
        </p:txBody>
      </p:sp>
      <p:sp>
        <p:nvSpPr>
          <p:cNvPr id="3" name="Zástupný symbol pro obsah 2">
            <a:extLst>
              <a:ext uri="{FF2B5EF4-FFF2-40B4-BE49-F238E27FC236}">
                <a16:creationId xmlns:a16="http://schemas.microsoft.com/office/drawing/2014/main" id="{7FACB469-E83E-484B-9094-14A7AF268CE5}"/>
              </a:ext>
            </a:extLst>
          </p:cNvPr>
          <p:cNvSpPr>
            <a:spLocks noGrp="1"/>
          </p:cNvSpPr>
          <p:nvPr>
            <p:ph idx="1"/>
          </p:nvPr>
        </p:nvSpPr>
        <p:spPr/>
        <p:txBody>
          <a:bodyPr/>
          <a:lstStyle/>
          <a:p>
            <a:r>
              <a:rPr lang="cs-CZ" dirty="0"/>
              <a:t>80% mlčíme</a:t>
            </a:r>
          </a:p>
          <a:p>
            <a:r>
              <a:rPr lang="cs-CZ" dirty="0"/>
              <a:t>Poloha těla vyjadřuje zájem (natočení, naklonění)</a:t>
            </a:r>
          </a:p>
          <a:p>
            <a:r>
              <a:rPr lang="cs-CZ" dirty="0"/>
              <a:t>Vyjadřujeme slovně souhlas či porozumění (aha, jasně, chápu)</a:t>
            </a:r>
          </a:p>
          <a:p>
            <a:r>
              <a:rPr lang="cs-CZ" dirty="0"/>
              <a:t>Objasňujeme (Takže pokud tomu správně rozumím…“</a:t>
            </a:r>
          </a:p>
          <a:p>
            <a:r>
              <a:rPr lang="cs-CZ" dirty="0"/>
              <a:t>Udržujeme oční kontakt</a:t>
            </a:r>
          </a:p>
          <a:p>
            <a:r>
              <a:rPr lang="cs-CZ" dirty="0"/>
              <a:t>Pokyvujeme hlavou, mimicky zrcadlíme partnera</a:t>
            </a:r>
          </a:p>
          <a:p>
            <a:r>
              <a:rPr lang="cs-CZ" dirty="0"/>
              <a:t>Parafrázujeme</a:t>
            </a:r>
          </a:p>
          <a:p>
            <a:r>
              <a:rPr lang="cs-CZ" dirty="0"/>
              <a:t>Shrnujeme</a:t>
            </a:r>
          </a:p>
          <a:p>
            <a:r>
              <a:rPr lang="cs-CZ" dirty="0"/>
              <a:t>Vyjádříme uznání, ocenění</a:t>
            </a:r>
          </a:p>
          <a:p>
            <a:endParaRPr lang="cs-CZ" dirty="0"/>
          </a:p>
        </p:txBody>
      </p:sp>
    </p:spTree>
    <p:extLst>
      <p:ext uri="{BB962C8B-B14F-4D97-AF65-F5344CB8AC3E}">
        <p14:creationId xmlns:p14="http://schemas.microsoft.com/office/powerpoint/2010/main" val="509846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7BDCC3-BE92-44C8-AA09-B675ADD8EAB3}"/>
              </a:ext>
            </a:extLst>
          </p:cNvPr>
          <p:cNvSpPr>
            <a:spLocks noGrp="1"/>
          </p:cNvSpPr>
          <p:nvPr>
            <p:ph type="title"/>
          </p:nvPr>
        </p:nvSpPr>
        <p:spPr/>
        <p:txBody>
          <a:bodyPr/>
          <a:lstStyle/>
          <a:p>
            <a:r>
              <a:rPr lang="cs-CZ" dirty="0"/>
              <a:t>HISTORKA S KLADIVEM</a:t>
            </a:r>
          </a:p>
        </p:txBody>
      </p:sp>
      <p:sp>
        <p:nvSpPr>
          <p:cNvPr id="3" name="Zástupný symbol pro obsah 2">
            <a:extLst>
              <a:ext uri="{FF2B5EF4-FFF2-40B4-BE49-F238E27FC236}">
                <a16:creationId xmlns:a16="http://schemas.microsoft.com/office/drawing/2014/main" id="{9C72AD14-F07B-444B-83A7-A482B636E1AD}"/>
              </a:ext>
            </a:extLst>
          </p:cNvPr>
          <p:cNvSpPr>
            <a:spLocks noGrp="1"/>
          </p:cNvSpPr>
          <p:nvPr>
            <p:ph idx="1"/>
          </p:nvPr>
        </p:nvSpPr>
        <p:spPr>
          <a:xfrm>
            <a:off x="556182" y="2014194"/>
            <a:ext cx="10887958" cy="3931920"/>
          </a:xfrm>
        </p:spPr>
        <p:txBody>
          <a:bodyPr>
            <a:noAutofit/>
          </a:bodyPr>
          <a:lstStyle/>
          <a:p>
            <a:pPr marL="0" indent="0" algn="ctr">
              <a:lnSpc>
                <a:spcPct val="150000"/>
              </a:lnSpc>
              <a:buNone/>
            </a:pPr>
            <a:r>
              <a:rPr lang="cs-CZ" sz="1900" dirty="0"/>
              <a:t>Muž chce na stěnu pověsit obraz. Hřebík má, ale nemá kladivo. Ví, že kladivo má soused. Rozhodne se zajít za ním a půjčit si ho. Ale v tu chvíli ho přepadnou pochybnosti: Co když mi soused kladivo nepůjčí? Včera mě pozdravil jenom tak napůl úst. Možná, že někam spěchal. Možná ale jenom dělal, že spěchá, a něco proti mně má. Ale co? Já jsem mu nic neudělal! Však on si něco vymyslí. Kdyby si někdo chtěl půjčit nářadí ode mě, </a:t>
            </a:r>
            <a:r>
              <a:rPr lang="cs-CZ" sz="1900" i="1" dirty="0"/>
              <a:t>tak já</a:t>
            </a:r>
            <a:r>
              <a:rPr lang="cs-CZ" sz="1900" dirty="0"/>
              <a:t> mu ho půjčím hned. Proč s tím dělat takové drahoty? Jak může svému sousedovi odmítnout základní laskavost? Lidi jako on dokážou člověka jenom otrávit. Ještě si bude myslet, že ho potřebuju... Jenom proto, že má kladivo! Už toho mám dost. - Vyrazí, zazvoní, soused otevře dveře, a než stačí pozdravit, náš muž na něj zařve: "Strčte si to kladivo někam, vy, vy... hulváte!“ (Paul </a:t>
            </a:r>
            <a:r>
              <a:rPr lang="cs-CZ" sz="1900" dirty="0" err="1"/>
              <a:t>Watzlawick</a:t>
            </a:r>
            <a:r>
              <a:rPr lang="cs-CZ" sz="1900" dirty="0"/>
              <a:t> – Úvod do neštěstí)</a:t>
            </a:r>
          </a:p>
        </p:txBody>
      </p:sp>
    </p:spTree>
    <p:extLst>
      <p:ext uri="{BB962C8B-B14F-4D97-AF65-F5344CB8AC3E}">
        <p14:creationId xmlns:p14="http://schemas.microsoft.com/office/powerpoint/2010/main" val="552652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7BDCC3-BE92-44C8-AA09-B675ADD8EAB3}"/>
              </a:ext>
            </a:extLst>
          </p:cNvPr>
          <p:cNvSpPr>
            <a:spLocks noGrp="1"/>
          </p:cNvSpPr>
          <p:nvPr>
            <p:ph type="title"/>
          </p:nvPr>
        </p:nvSpPr>
        <p:spPr/>
        <p:txBody>
          <a:bodyPr/>
          <a:lstStyle/>
          <a:p>
            <a:r>
              <a:rPr lang="cs-CZ" dirty="0"/>
              <a:t>POZOROVÁNÍ (vs. interpretace)</a:t>
            </a:r>
          </a:p>
        </p:txBody>
      </p:sp>
      <p:sp>
        <p:nvSpPr>
          <p:cNvPr id="3" name="Zástupný symbol pro obsah 2">
            <a:extLst>
              <a:ext uri="{FF2B5EF4-FFF2-40B4-BE49-F238E27FC236}">
                <a16:creationId xmlns:a16="http://schemas.microsoft.com/office/drawing/2014/main" id="{9C72AD14-F07B-444B-83A7-A482B636E1AD}"/>
              </a:ext>
            </a:extLst>
          </p:cNvPr>
          <p:cNvSpPr>
            <a:spLocks noGrp="1"/>
          </p:cNvSpPr>
          <p:nvPr>
            <p:ph idx="1"/>
          </p:nvPr>
        </p:nvSpPr>
        <p:spPr/>
        <p:txBody>
          <a:bodyPr/>
          <a:lstStyle/>
          <a:p>
            <a:r>
              <a:rPr lang="cs-CZ" dirty="0"/>
              <a:t>Krok zpět v myšlenkových pochodech – prostý popis reality bez hodnocení</a:t>
            </a:r>
          </a:p>
          <a:p>
            <a:r>
              <a:rPr lang="cs-CZ" dirty="0"/>
              <a:t>Popiš SMYSLOVĚ VNÍMATELNÁ FAKTA (viděl jsem, slyšela jsem, …)</a:t>
            </a:r>
          </a:p>
          <a:p>
            <a:r>
              <a:rPr lang="cs-CZ" dirty="0"/>
              <a:t>Použij „JÁ VÝROK“ (Viděla jsem… vs. Každý přece vidí…)</a:t>
            </a:r>
          </a:p>
          <a:p>
            <a:r>
              <a:rPr lang="cs-CZ" dirty="0"/>
              <a:t>Raději „A“ MÍSTO „ALE“ </a:t>
            </a:r>
          </a:p>
          <a:p>
            <a:r>
              <a:rPr lang="cs-CZ" dirty="0"/>
              <a:t>Dostatečně ÚSPORNĚ, zároveň SROZUMITELNĚ</a:t>
            </a:r>
          </a:p>
          <a:p>
            <a:pPr marL="0" indent="0">
              <a:buNone/>
            </a:pPr>
            <a:endParaRPr lang="cs-CZ" dirty="0"/>
          </a:p>
          <a:p>
            <a:pPr marL="0" indent="0">
              <a:buNone/>
            </a:pPr>
            <a:r>
              <a:rPr lang="cs-CZ" dirty="0"/>
              <a:t>NEHODNOTÍCÍ CHECK:</a:t>
            </a:r>
          </a:p>
          <a:p>
            <a:r>
              <a:rPr lang="cs-CZ" dirty="0"/>
              <a:t>Jsem připravený/á se mýlit? (Může protějšek říct „Tak to ale nebylo.“?)</a:t>
            </a:r>
          </a:p>
          <a:p>
            <a:r>
              <a:rPr lang="cs-CZ" dirty="0"/>
              <a:t>Dokážu uvidět více variant interpretací? (Pozitivní verze)</a:t>
            </a:r>
          </a:p>
        </p:txBody>
      </p:sp>
    </p:spTree>
    <p:extLst>
      <p:ext uri="{BB962C8B-B14F-4D97-AF65-F5344CB8AC3E}">
        <p14:creationId xmlns:p14="http://schemas.microsoft.com/office/powerpoint/2010/main" val="393731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C35BE5-C775-4A62-A1A6-20F0E0D9C4A5}"/>
              </a:ext>
            </a:extLst>
          </p:cNvPr>
          <p:cNvSpPr>
            <a:spLocks noGrp="1"/>
          </p:cNvSpPr>
          <p:nvPr>
            <p:ph type="title"/>
          </p:nvPr>
        </p:nvSpPr>
        <p:spPr/>
        <p:txBody>
          <a:bodyPr/>
          <a:lstStyle/>
          <a:p>
            <a:r>
              <a:rPr lang="cs-CZ" dirty="0"/>
              <a:t>Pozorování nebo interpretace?</a:t>
            </a:r>
          </a:p>
        </p:txBody>
      </p:sp>
      <p:sp>
        <p:nvSpPr>
          <p:cNvPr id="3" name="Zástupný symbol pro obsah 2">
            <a:extLst>
              <a:ext uri="{FF2B5EF4-FFF2-40B4-BE49-F238E27FC236}">
                <a16:creationId xmlns:a16="http://schemas.microsoft.com/office/drawing/2014/main" id="{B245356C-AABD-4DAD-B84D-B99B862C196B}"/>
              </a:ext>
            </a:extLst>
          </p:cNvPr>
          <p:cNvSpPr>
            <a:spLocks noGrp="1"/>
          </p:cNvSpPr>
          <p:nvPr>
            <p:ph idx="1"/>
          </p:nvPr>
        </p:nvSpPr>
        <p:spPr/>
        <p:txBody>
          <a:bodyPr/>
          <a:lstStyle/>
          <a:p>
            <a:r>
              <a:rPr lang="cs-CZ" dirty="0"/>
              <a:t>„Žák při odrazu na smeč dopadá na levou nohu.“</a:t>
            </a:r>
          </a:p>
          <a:p>
            <a:r>
              <a:rPr lang="cs-CZ" dirty="0"/>
              <a:t>„Žák se bojí došlápnout na pravou nohu.“</a:t>
            </a:r>
          </a:p>
          <a:p>
            <a:r>
              <a:rPr lang="cs-CZ" dirty="0"/>
              <a:t>„Hráč je dnes nesoustředěný.“</a:t>
            </a:r>
          </a:p>
          <a:p>
            <a:r>
              <a:rPr lang="cs-CZ" dirty="0"/>
              <a:t>„Hráč dneska třikrát netrefil koš ze střední vzdálenosti.“</a:t>
            </a:r>
          </a:p>
          <a:p>
            <a:r>
              <a:rPr lang="cs-CZ" dirty="0"/>
              <a:t>„Plavec při kraulu zvedá hlavu výrazně nad hladinu.“</a:t>
            </a:r>
          </a:p>
          <a:p>
            <a:r>
              <a:rPr lang="cs-CZ" dirty="0"/>
              <a:t>„Plavec má špatnou techniku dýchání.“</a:t>
            </a:r>
          </a:p>
          <a:p>
            <a:r>
              <a:rPr lang="cs-CZ" dirty="0"/>
              <a:t>„Běžec si dnes špatně rozvrhnul síly.“</a:t>
            </a:r>
          </a:p>
          <a:p>
            <a:r>
              <a:rPr lang="cs-CZ" dirty="0"/>
              <a:t>„Běžec přišel o vedení závodu v posledních 100 metrech.“</a:t>
            </a:r>
          </a:p>
          <a:p>
            <a:r>
              <a:rPr lang="cs-CZ" dirty="0"/>
              <a:t>„Žák je líný držet správně hokejku.“</a:t>
            </a:r>
          </a:p>
          <a:p>
            <a:r>
              <a:rPr lang="cs-CZ" dirty="0"/>
              <a:t>„Žák drží hokejku jen pravou rukou nahoře.“</a:t>
            </a:r>
          </a:p>
        </p:txBody>
      </p:sp>
    </p:spTree>
    <p:extLst>
      <p:ext uri="{BB962C8B-B14F-4D97-AF65-F5344CB8AC3E}">
        <p14:creationId xmlns:p14="http://schemas.microsoft.com/office/powerpoint/2010/main" val="901220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C35BE5-C775-4A62-A1A6-20F0E0D9C4A5}"/>
              </a:ext>
            </a:extLst>
          </p:cNvPr>
          <p:cNvSpPr>
            <a:spLocks noGrp="1"/>
          </p:cNvSpPr>
          <p:nvPr>
            <p:ph type="title"/>
          </p:nvPr>
        </p:nvSpPr>
        <p:spPr/>
        <p:txBody>
          <a:bodyPr/>
          <a:lstStyle/>
          <a:p>
            <a:r>
              <a:rPr lang="cs-CZ" dirty="0"/>
              <a:t>Pozorování nebo </a:t>
            </a:r>
            <a:r>
              <a:rPr lang="cs-CZ" dirty="0">
                <a:solidFill>
                  <a:srgbClr val="FFFF00"/>
                </a:solidFill>
              </a:rPr>
              <a:t>interpretace</a:t>
            </a:r>
            <a:r>
              <a:rPr lang="cs-CZ" dirty="0"/>
              <a:t>?</a:t>
            </a:r>
          </a:p>
        </p:txBody>
      </p:sp>
      <p:sp>
        <p:nvSpPr>
          <p:cNvPr id="3" name="Zástupný symbol pro obsah 2">
            <a:extLst>
              <a:ext uri="{FF2B5EF4-FFF2-40B4-BE49-F238E27FC236}">
                <a16:creationId xmlns:a16="http://schemas.microsoft.com/office/drawing/2014/main" id="{B245356C-AABD-4DAD-B84D-B99B862C196B}"/>
              </a:ext>
            </a:extLst>
          </p:cNvPr>
          <p:cNvSpPr>
            <a:spLocks noGrp="1"/>
          </p:cNvSpPr>
          <p:nvPr>
            <p:ph idx="1"/>
          </p:nvPr>
        </p:nvSpPr>
        <p:spPr/>
        <p:txBody>
          <a:bodyPr/>
          <a:lstStyle/>
          <a:p>
            <a:r>
              <a:rPr lang="cs-CZ" dirty="0"/>
              <a:t>„Žák při odrazu na smeč dopadá na levou nohu.“</a:t>
            </a:r>
          </a:p>
          <a:p>
            <a:r>
              <a:rPr lang="cs-CZ" dirty="0">
                <a:solidFill>
                  <a:srgbClr val="FFFF00"/>
                </a:solidFill>
              </a:rPr>
              <a:t>„Žák se bojí došlápnout na pravou nohu.“</a:t>
            </a:r>
          </a:p>
          <a:p>
            <a:r>
              <a:rPr lang="cs-CZ" dirty="0">
                <a:solidFill>
                  <a:srgbClr val="FFFF00"/>
                </a:solidFill>
              </a:rPr>
              <a:t>„Hráč je dnes nesoustředěný.“</a:t>
            </a:r>
          </a:p>
          <a:p>
            <a:r>
              <a:rPr lang="cs-CZ" dirty="0"/>
              <a:t>„Hráč dneska třikrát netrefil koš ze střední vzdálenosti.“</a:t>
            </a:r>
          </a:p>
          <a:p>
            <a:r>
              <a:rPr lang="cs-CZ" dirty="0"/>
              <a:t>„Plavec při kraulu zvedá hlavu výrazně nad hladinu.“</a:t>
            </a:r>
          </a:p>
          <a:p>
            <a:r>
              <a:rPr lang="cs-CZ" dirty="0">
                <a:solidFill>
                  <a:srgbClr val="FFFF00"/>
                </a:solidFill>
              </a:rPr>
              <a:t>„Plavec má špatnou techniku dýchání.“</a:t>
            </a:r>
          </a:p>
          <a:p>
            <a:r>
              <a:rPr lang="cs-CZ" dirty="0">
                <a:solidFill>
                  <a:srgbClr val="FFFF00"/>
                </a:solidFill>
              </a:rPr>
              <a:t>„Běžec si dnes špatně rozvrhnul síly.“</a:t>
            </a:r>
          </a:p>
          <a:p>
            <a:r>
              <a:rPr lang="cs-CZ" dirty="0"/>
              <a:t>„Běžec přišel o vedení závodu v posledních 100 metrech.“</a:t>
            </a:r>
          </a:p>
          <a:p>
            <a:r>
              <a:rPr lang="cs-CZ" dirty="0">
                <a:solidFill>
                  <a:srgbClr val="FFFF00"/>
                </a:solidFill>
              </a:rPr>
              <a:t>„Žák je líný držet správně hokejku.“</a:t>
            </a:r>
          </a:p>
          <a:p>
            <a:r>
              <a:rPr lang="cs-CZ" dirty="0"/>
              <a:t>„Žák drží hokejku jen pravou rukou nahoře.“</a:t>
            </a:r>
          </a:p>
        </p:txBody>
      </p:sp>
    </p:spTree>
    <p:extLst>
      <p:ext uri="{BB962C8B-B14F-4D97-AF65-F5344CB8AC3E}">
        <p14:creationId xmlns:p14="http://schemas.microsoft.com/office/powerpoint/2010/main" val="759774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2DF9B3-3912-4B8B-ACB2-A92FDE125468}"/>
              </a:ext>
            </a:extLst>
          </p:cNvPr>
          <p:cNvSpPr>
            <a:spLocks noGrp="1"/>
          </p:cNvSpPr>
          <p:nvPr>
            <p:ph type="title"/>
          </p:nvPr>
        </p:nvSpPr>
        <p:spPr/>
        <p:txBody>
          <a:bodyPr/>
          <a:lstStyle/>
          <a:p>
            <a:r>
              <a:rPr lang="cs-CZ" dirty="0"/>
              <a:t>POCITY</a:t>
            </a:r>
          </a:p>
        </p:txBody>
      </p:sp>
      <p:sp>
        <p:nvSpPr>
          <p:cNvPr id="3" name="Zástupný symbol pro obsah 2">
            <a:extLst>
              <a:ext uri="{FF2B5EF4-FFF2-40B4-BE49-F238E27FC236}">
                <a16:creationId xmlns:a16="http://schemas.microsoft.com/office/drawing/2014/main" id="{2F0EBD97-310C-4B32-8A23-D1B30FF30119}"/>
              </a:ext>
            </a:extLst>
          </p:cNvPr>
          <p:cNvSpPr>
            <a:spLocks noGrp="1"/>
          </p:cNvSpPr>
          <p:nvPr>
            <p:ph idx="1"/>
          </p:nvPr>
        </p:nvSpPr>
        <p:spPr>
          <a:xfrm>
            <a:off x="1066800" y="2103120"/>
            <a:ext cx="10058400" cy="922884"/>
          </a:xfrm>
        </p:spPr>
        <p:txBody>
          <a:bodyPr>
            <a:normAutofit fontScale="55000" lnSpcReduction="20000"/>
          </a:bodyPr>
          <a:lstStyle/>
          <a:p>
            <a:pPr marL="0" indent="0" algn="ctr">
              <a:buNone/>
            </a:pPr>
            <a:r>
              <a:rPr lang="cs-CZ" sz="3600" dirty="0"/>
              <a:t>JAKÉ POCITY MŮŽE ZAŽÍVAT VYUČUJÍCÍ, KDYŽ SE ŽÁK BEZ OMLUVY NEDOSTAVÍ NA ODPOLEDNÍ VYUČOVÁNÍ, PŘITOM DOPOLEDNE VE ŠKOLE BYL?</a:t>
            </a:r>
          </a:p>
          <a:p>
            <a:endParaRPr lang="cs-CZ" dirty="0"/>
          </a:p>
          <a:p>
            <a:pPr marL="0" indent="0">
              <a:buNone/>
            </a:pPr>
            <a:endParaRPr lang="cs-CZ" dirty="0"/>
          </a:p>
        </p:txBody>
      </p:sp>
      <p:sp>
        <p:nvSpPr>
          <p:cNvPr id="4" name="Zástupný symbol pro obsah 2">
            <a:extLst>
              <a:ext uri="{FF2B5EF4-FFF2-40B4-BE49-F238E27FC236}">
                <a16:creationId xmlns:a16="http://schemas.microsoft.com/office/drawing/2014/main" id="{CBC4F316-9A1F-4110-9848-2587A2931751}"/>
              </a:ext>
            </a:extLst>
          </p:cNvPr>
          <p:cNvSpPr txBox="1">
            <a:spLocks/>
          </p:cNvSpPr>
          <p:nvPr/>
        </p:nvSpPr>
        <p:spPr>
          <a:xfrm>
            <a:off x="1160311" y="2861663"/>
            <a:ext cx="5029200" cy="2756712"/>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r>
              <a:rPr lang="cs-CZ" dirty="0"/>
              <a:t>STRACH („Snad se mu nic nestalo.“)</a:t>
            </a:r>
          </a:p>
          <a:p>
            <a:r>
              <a:rPr lang="cs-CZ" dirty="0"/>
              <a:t>VZTEK („Už zase nefunguje, na čem jsme se dohodli.“)</a:t>
            </a:r>
          </a:p>
          <a:p>
            <a:r>
              <a:rPr lang="cs-CZ" dirty="0"/>
              <a:t>PONÍŽENÍ („Chce mi dát najevo, že nerespektuje moji autoritu.“)</a:t>
            </a:r>
          </a:p>
          <a:p>
            <a:r>
              <a:rPr lang="cs-CZ" dirty="0"/>
              <a:t>BEZMOC („Už nevím, jak tohoto žáka motivovat, aby ho tělocvik bavil.“)</a:t>
            </a:r>
          </a:p>
          <a:p>
            <a:r>
              <a:rPr lang="cs-CZ" dirty="0"/>
              <a:t>…</a:t>
            </a:r>
          </a:p>
          <a:p>
            <a:pPr marL="0" indent="0">
              <a:buNone/>
            </a:pPr>
            <a:endParaRPr lang="cs-CZ" dirty="0"/>
          </a:p>
          <a:p>
            <a:endParaRPr lang="cs-CZ" dirty="0"/>
          </a:p>
          <a:p>
            <a:pPr marL="0" indent="0" algn="ctr">
              <a:buNone/>
            </a:pPr>
            <a:endParaRPr lang="cs-CZ" dirty="0"/>
          </a:p>
          <a:p>
            <a:pPr marL="0" indent="0">
              <a:buFont typeface="Arial" pitchFamily="34" charset="0"/>
              <a:buNone/>
            </a:pPr>
            <a:endParaRPr lang="cs-CZ" dirty="0"/>
          </a:p>
        </p:txBody>
      </p:sp>
      <p:pic>
        <p:nvPicPr>
          <p:cNvPr id="6" name="Obrázek 5">
            <a:extLst>
              <a:ext uri="{FF2B5EF4-FFF2-40B4-BE49-F238E27FC236}">
                <a16:creationId xmlns:a16="http://schemas.microsoft.com/office/drawing/2014/main" id="{37C0EA49-6912-442C-A1CB-22C6905BE512}"/>
              </a:ext>
            </a:extLst>
          </p:cNvPr>
          <p:cNvPicPr>
            <a:picLocks noChangeAspect="1"/>
          </p:cNvPicPr>
          <p:nvPr/>
        </p:nvPicPr>
        <p:blipFill>
          <a:blip r:embed="rId2"/>
          <a:stretch>
            <a:fillRect/>
          </a:stretch>
        </p:blipFill>
        <p:spPr>
          <a:xfrm>
            <a:off x="6189511" y="2772737"/>
            <a:ext cx="4765791" cy="2668843"/>
          </a:xfrm>
          <a:prstGeom prst="rect">
            <a:avLst/>
          </a:prstGeom>
          <a:ln>
            <a:noFill/>
          </a:ln>
          <a:effectLst>
            <a:softEdge rad="112500"/>
          </a:effectLst>
        </p:spPr>
      </p:pic>
      <p:sp>
        <p:nvSpPr>
          <p:cNvPr id="7" name="Zástupný symbol pro text 2">
            <a:extLst>
              <a:ext uri="{FF2B5EF4-FFF2-40B4-BE49-F238E27FC236}">
                <a16:creationId xmlns:a16="http://schemas.microsoft.com/office/drawing/2014/main" id="{7EB21095-324B-4922-A75C-54C885F1D86F}"/>
              </a:ext>
            </a:extLst>
          </p:cNvPr>
          <p:cNvSpPr txBox="1">
            <a:spLocks/>
          </p:cNvSpPr>
          <p:nvPr/>
        </p:nvSpPr>
        <p:spPr>
          <a:xfrm>
            <a:off x="8606673" y="6209121"/>
            <a:ext cx="6127422" cy="474400"/>
          </a:xfrm>
          <a:prstGeom prst="rect">
            <a:avLst/>
          </a:prstGeom>
        </p:spPr>
        <p:txBody>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cs-CZ" sz="1400" dirty="0"/>
              <a:t>Zdroj obrázku: </a:t>
            </a:r>
            <a:r>
              <a:rPr lang="cs-CZ" sz="1400" dirty="0">
                <a:hlinkClick r:id="rId3">
                  <a:extLst>
                    <a:ext uri="{A12FA001-AC4F-418D-AE19-62706E023703}">
                      <ahyp:hlinkClr xmlns:ahyp="http://schemas.microsoft.com/office/drawing/2018/hyperlinkcolor" val="tx"/>
                    </a:ext>
                  </a:extLst>
                </a:hlinkClick>
              </a:rPr>
              <a:t>https://1url.cz/D14TO</a:t>
            </a:r>
            <a:endParaRPr lang="cs-CZ" sz="1400" dirty="0"/>
          </a:p>
        </p:txBody>
      </p:sp>
      <p:sp>
        <p:nvSpPr>
          <p:cNvPr id="8" name="Zástupný symbol pro text 2">
            <a:extLst>
              <a:ext uri="{FF2B5EF4-FFF2-40B4-BE49-F238E27FC236}">
                <a16:creationId xmlns:a16="http://schemas.microsoft.com/office/drawing/2014/main" id="{96057806-B43E-4A24-8D77-ED683B38B55D}"/>
              </a:ext>
            </a:extLst>
          </p:cNvPr>
          <p:cNvSpPr txBox="1">
            <a:spLocks/>
          </p:cNvSpPr>
          <p:nvPr/>
        </p:nvSpPr>
        <p:spPr>
          <a:xfrm>
            <a:off x="8606673" y="6215406"/>
            <a:ext cx="6127422" cy="474400"/>
          </a:xfrm>
          <a:prstGeom prst="rect">
            <a:avLst/>
          </a:prstGeom>
        </p:spPr>
        <p:txBody>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cs-CZ" sz="1400" dirty="0"/>
              <a:t>Zdroj obrázku: </a:t>
            </a:r>
            <a:r>
              <a:rPr lang="cs-CZ" sz="1400" dirty="0">
                <a:hlinkClick r:id="rId3">
                  <a:extLst>
                    <a:ext uri="{A12FA001-AC4F-418D-AE19-62706E023703}">
                      <ahyp:hlinkClr xmlns:ahyp="http://schemas.microsoft.com/office/drawing/2018/hyperlinkcolor" val="tx"/>
                    </a:ext>
                  </a:extLst>
                </a:hlinkClick>
              </a:rPr>
              <a:t>https://1url.cz/D14TO</a:t>
            </a:r>
            <a:endParaRPr lang="cs-CZ" sz="1400" dirty="0"/>
          </a:p>
        </p:txBody>
      </p:sp>
      <p:sp>
        <p:nvSpPr>
          <p:cNvPr id="9" name="Zástupný symbol pro obsah 2">
            <a:extLst>
              <a:ext uri="{FF2B5EF4-FFF2-40B4-BE49-F238E27FC236}">
                <a16:creationId xmlns:a16="http://schemas.microsoft.com/office/drawing/2014/main" id="{43BA350F-9737-4AEF-BC55-8BD78E4769E8}"/>
              </a:ext>
            </a:extLst>
          </p:cNvPr>
          <p:cNvSpPr txBox="1">
            <a:spLocks/>
          </p:cNvSpPr>
          <p:nvPr/>
        </p:nvSpPr>
        <p:spPr>
          <a:xfrm>
            <a:off x="1066800" y="5536477"/>
            <a:ext cx="10058400" cy="922884"/>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pPr marL="0" indent="0" algn="ctr">
              <a:buFont typeface="Arial" pitchFamily="34" charset="0"/>
              <a:buNone/>
            </a:pPr>
            <a:r>
              <a:rPr lang="cs-CZ" sz="3600" dirty="0"/>
              <a:t>Druzí opravdu nevědí, jak se cítíme.</a:t>
            </a:r>
          </a:p>
          <a:p>
            <a:endParaRPr lang="cs-CZ" dirty="0"/>
          </a:p>
          <a:p>
            <a:pPr marL="0" indent="0">
              <a:buFont typeface="Arial" pitchFamily="34" charset="0"/>
              <a:buNone/>
            </a:pPr>
            <a:endParaRPr lang="cs-CZ" dirty="0"/>
          </a:p>
        </p:txBody>
      </p:sp>
    </p:spTree>
    <p:extLst>
      <p:ext uri="{BB962C8B-B14F-4D97-AF65-F5344CB8AC3E}">
        <p14:creationId xmlns:p14="http://schemas.microsoft.com/office/powerpoint/2010/main" val="258424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2DF9B3-3912-4B8B-ACB2-A92FDE125468}"/>
              </a:ext>
            </a:extLst>
          </p:cNvPr>
          <p:cNvSpPr>
            <a:spLocks noGrp="1"/>
          </p:cNvSpPr>
          <p:nvPr>
            <p:ph type="title"/>
          </p:nvPr>
        </p:nvSpPr>
        <p:spPr/>
        <p:txBody>
          <a:bodyPr/>
          <a:lstStyle/>
          <a:p>
            <a:r>
              <a:rPr lang="cs-CZ" dirty="0"/>
              <a:t>POCITY</a:t>
            </a:r>
          </a:p>
        </p:txBody>
      </p:sp>
      <p:sp>
        <p:nvSpPr>
          <p:cNvPr id="3" name="Zástupný symbol pro obsah 2">
            <a:extLst>
              <a:ext uri="{FF2B5EF4-FFF2-40B4-BE49-F238E27FC236}">
                <a16:creationId xmlns:a16="http://schemas.microsoft.com/office/drawing/2014/main" id="{2F0EBD97-310C-4B32-8A23-D1B30FF30119}"/>
              </a:ext>
            </a:extLst>
          </p:cNvPr>
          <p:cNvSpPr>
            <a:spLocks noGrp="1"/>
          </p:cNvSpPr>
          <p:nvPr>
            <p:ph idx="1"/>
          </p:nvPr>
        </p:nvSpPr>
        <p:spPr>
          <a:xfrm>
            <a:off x="1066800" y="2103120"/>
            <a:ext cx="10058400" cy="922884"/>
          </a:xfrm>
        </p:spPr>
        <p:txBody>
          <a:bodyPr/>
          <a:lstStyle/>
          <a:p>
            <a:r>
              <a:rPr lang="cs-CZ" dirty="0"/>
              <a:t>JEDEN NEBO DVA NEJSILNĚJŠÍ (Pozor na vyjadřování příliš mnoha pocitů najednou)</a:t>
            </a:r>
          </a:p>
          <a:p>
            <a:r>
              <a:rPr lang="cs-CZ" dirty="0"/>
              <a:t>Rozdělování pocitů na pozitivní a negativní je HODNOTÍCÍ</a:t>
            </a:r>
          </a:p>
          <a:p>
            <a:endParaRPr lang="cs-CZ" dirty="0"/>
          </a:p>
          <a:p>
            <a:pPr marL="0" indent="0">
              <a:buNone/>
            </a:pPr>
            <a:endParaRPr lang="cs-CZ" dirty="0"/>
          </a:p>
        </p:txBody>
      </p:sp>
      <p:sp>
        <p:nvSpPr>
          <p:cNvPr id="4" name="Zástupný symbol pro obsah 2">
            <a:extLst>
              <a:ext uri="{FF2B5EF4-FFF2-40B4-BE49-F238E27FC236}">
                <a16:creationId xmlns:a16="http://schemas.microsoft.com/office/drawing/2014/main" id="{CBC4F316-9A1F-4110-9848-2587A2931751}"/>
              </a:ext>
            </a:extLst>
          </p:cNvPr>
          <p:cNvSpPr txBox="1">
            <a:spLocks/>
          </p:cNvSpPr>
          <p:nvPr/>
        </p:nvSpPr>
        <p:spPr>
          <a:xfrm>
            <a:off x="1066800" y="5292522"/>
            <a:ext cx="10058400" cy="922884"/>
          </a:xfrm>
          <a:prstGeom prst="rect">
            <a:avLst/>
          </a:prstGeom>
        </p:spPr>
        <p:txBody>
          <a:bodyPr vert="horz" lIns="91440" tIns="45720" rIns="91440" bIns="45720" rtlCol="0">
            <a:normAutofit fontScale="85000" lnSpcReduction="10000"/>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pPr marL="0" indent="0" algn="ctr">
              <a:buNone/>
            </a:pPr>
            <a:r>
              <a:rPr lang="cs-CZ" sz="2800" dirty="0"/>
              <a:t>Pokud vyjádříme pocity, přitom ale bereme plnou odpovědnost za jejich prožívání, je to cenná informace pro partnera v komunikaci.</a:t>
            </a:r>
          </a:p>
          <a:p>
            <a:pPr marL="0" indent="0">
              <a:buFont typeface="Arial" pitchFamily="34" charset="0"/>
              <a:buNone/>
            </a:pPr>
            <a:endParaRPr lang="cs-CZ" dirty="0"/>
          </a:p>
        </p:txBody>
      </p:sp>
      <p:pic>
        <p:nvPicPr>
          <p:cNvPr id="6" name="Obrázek 5">
            <a:extLst>
              <a:ext uri="{FF2B5EF4-FFF2-40B4-BE49-F238E27FC236}">
                <a16:creationId xmlns:a16="http://schemas.microsoft.com/office/drawing/2014/main" id="{37C0EA49-6912-442C-A1CB-22C6905BE512}"/>
              </a:ext>
            </a:extLst>
          </p:cNvPr>
          <p:cNvPicPr>
            <a:picLocks noChangeAspect="1"/>
          </p:cNvPicPr>
          <p:nvPr/>
        </p:nvPicPr>
        <p:blipFill>
          <a:blip r:embed="rId2"/>
          <a:stretch>
            <a:fillRect/>
          </a:stretch>
        </p:blipFill>
        <p:spPr>
          <a:xfrm>
            <a:off x="3545459" y="2879260"/>
            <a:ext cx="4309396" cy="2413262"/>
          </a:xfrm>
          <a:prstGeom prst="rect">
            <a:avLst/>
          </a:prstGeom>
          <a:ln>
            <a:noFill/>
          </a:ln>
          <a:effectLst>
            <a:softEdge rad="112500"/>
          </a:effectLst>
        </p:spPr>
      </p:pic>
      <p:sp>
        <p:nvSpPr>
          <p:cNvPr id="7" name="Zástupný symbol pro text 2">
            <a:extLst>
              <a:ext uri="{FF2B5EF4-FFF2-40B4-BE49-F238E27FC236}">
                <a16:creationId xmlns:a16="http://schemas.microsoft.com/office/drawing/2014/main" id="{7EB21095-324B-4922-A75C-54C885F1D86F}"/>
              </a:ext>
            </a:extLst>
          </p:cNvPr>
          <p:cNvSpPr txBox="1">
            <a:spLocks/>
          </p:cNvSpPr>
          <p:nvPr/>
        </p:nvSpPr>
        <p:spPr>
          <a:xfrm>
            <a:off x="8606673" y="6209121"/>
            <a:ext cx="6127422" cy="474400"/>
          </a:xfrm>
          <a:prstGeom prst="rect">
            <a:avLst/>
          </a:prstGeom>
        </p:spPr>
        <p:txBody>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cs-CZ" sz="1400" dirty="0"/>
              <a:t>Zdroj obrázku: </a:t>
            </a:r>
            <a:r>
              <a:rPr lang="cs-CZ" sz="1400" dirty="0">
                <a:hlinkClick r:id="rId3">
                  <a:extLst>
                    <a:ext uri="{A12FA001-AC4F-418D-AE19-62706E023703}">
                      <ahyp:hlinkClr xmlns:ahyp="http://schemas.microsoft.com/office/drawing/2018/hyperlinkcolor" val="tx"/>
                    </a:ext>
                  </a:extLst>
                </a:hlinkClick>
              </a:rPr>
              <a:t>https://1url.cz/D14TO</a:t>
            </a:r>
            <a:endParaRPr lang="cs-CZ" sz="1400" dirty="0"/>
          </a:p>
        </p:txBody>
      </p:sp>
      <p:sp>
        <p:nvSpPr>
          <p:cNvPr id="8" name="Zástupný symbol pro text 2">
            <a:extLst>
              <a:ext uri="{FF2B5EF4-FFF2-40B4-BE49-F238E27FC236}">
                <a16:creationId xmlns:a16="http://schemas.microsoft.com/office/drawing/2014/main" id="{96057806-B43E-4A24-8D77-ED683B38B55D}"/>
              </a:ext>
            </a:extLst>
          </p:cNvPr>
          <p:cNvSpPr txBox="1">
            <a:spLocks/>
          </p:cNvSpPr>
          <p:nvPr/>
        </p:nvSpPr>
        <p:spPr>
          <a:xfrm>
            <a:off x="8606673" y="6215406"/>
            <a:ext cx="6127422" cy="474400"/>
          </a:xfrm>
          <a:prstGeom prst="rect">
            <a:avLst/>
          </a:prstGeom>
        </p:spPr>
        <p:txBody>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cs-CZ" sz="1400" dirty="0"/>
              <a:t>Zdroj obrázku: </a:t>
            </a:r>
            <a:r>
              <a:rPr lang="cs-CZ" sz="1400" dirty="0">
                <a:hlinkClick r:id="rId3">
                  <a:extLst>
                    <a:ext uri="{A12FA001-AC4F-418D-AE19-62706E023703}">
                      <ahyp:hlinkClr xmlns:ahyp="http://schemas.microsoft.com/office/drawing/2018/hyperlinkcolor" val="tx"/>
                    </a:ext>
                  </a:extLst>
                </a:hlinkClick>
              </a:rPr>
              <a:t>https://1url.cz/D14TO</a:t>
            </a:r>
            <a:endParaRPr lang="cs-CZ" sz="1400" dirty="0"/>
          </a:p>
        </p:txBody>
      </p:sp>
    </p:spTree>
    <p:extLst>
      <p:ext uri="{BB962C8B-B14F-4D97-AF65-F5344CB8AC3E}">
        <p14:creationId xmlns:p14="http://schemas.microsoft.com/office/powerpoint/2010/main" val="227239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3BDFA8-0D8D-4069-876A-D0369B343BFE}"/>
              </a:ext>
            </a:extLst>
          </p:cNvPr>
          <p:cNvSpPr>
            <a:spLocks noGrp="1"/>
          </p:cNvSpPr>
          <p:nvPr>
            <p:ph type="title"/>
          </p:nvPr>
        </p:nvSpPr>
        <p:spPr/>
        <p:txBody>
          <a:bodyPr/>
          <a:lstStyle/>
          <a:p>
            <a:r>
              <a:rPr lang="cs-CZ" dirty="0"/>
              <a:t>POTŘEBY</a:t>
            </a:r>
          </a:p>
        </p:txBody>
      </p:sp>
      <p:sp>
        <p:nvSpPr>
          <p:cNvPr id="3" name="Zástupný symbol pro obsah 2">
            <a:extLst>
              <a:ext uri="{FF2B5EF4-FFF2-40B4-BE49-F238E27FC236}">
                <a16:creationId xmlns:a16="http://schemas.microsoft.com/office/drawing/2014/main" id="{5E50AC04-3071-4798-9657-616EE99202AB}"/>
              </a:ext>
            </a:extLst>
          </p:cNvPr>
          <p:cNvSpPr>
            <a:spLocks noGrp="1"/>
          </p:cNvSpPr>
          <p:nvPr>
            <p:ph idx="1"/>
          </p:nvPr>
        </p:nvSpPr>
        <p:spPr/>
        <p:txBody>
          <a:bodyPr/>
          <a:lstStyle/>
          <a:p>
            <a:pPr marL="0" indent="0">
              <a:buNone/>
            </a:pPr>
            <a:endParaRPr lang="cs-CZ" dirty="0"/>
          </a:p>
          <a:p>
            <a:pPr marL="0" indent="0">
              <a:buNone/>
            </a:pPr>
            <a:endParaRPr lang="cs-CZ" dirty="0"/>
          </a:p>
          <a:p>
            <a:pPr marL="0" indent="0">
              <a:buNone/>
            </a:pPr>
            <a:endParaRPr lang="cs-CZ" dirty="0"/>
          </a:p>
        </p:txBody>
      </p:sp>
      <p:sp>
        <p:nvSpPr>
          <p:cNvPr id="4" name="Zástupný symbol pro obsah 2">
            <a:extLst>
              <a:ext uri="{FF2B5EF4-FFF2-40B4-BE49-F238E27FC236}">
                <a16:creationId xmlns:a16="http://schemas.microsoft.com/office/drawing/2014/main" id="{3D78911C-7608-480A-86A7-D6E1B4C099B5}"/>
              </a:ext>
            </a:extLst>
          </p:cNvPr>
          <p:cNvSpPr txBox="1">
            <a:spLocks/>
          </p:cNvSpPr>
          <p:nvPr/>
        </p:nvSpPr>
        <p:spPr>
          <a:xfrm>
            <a:off x="898632" y="2121346"/>
            <a:ext cx="10058400" cy="922884"/>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pPr marL="0" indent="0" algn="ctr">
              <a:buFont typeface="Arial" pitchFamily="34" charset="0"/>
              <a:buNone/>
            </a:pPr>
            <a:r>
              <a:rPr lang="cs-CZ" sz="3600" dirty="0"/>
              <a:t>VZPOMEŇTE SI NA SITUACI S ŽÁKEM, KTERÝ NEPŘIJDE DO VÝUKY…</a:t>
            </a:r>
          </a:p>
          <a:p>
            <a:pPr marL="0" indent="0" algn="ctr">
              <a:buFont typeface="Arial" pitchFamily="34" charset="0"/>
              <a:buNone/>
            </a:pPr>
            <a:endParaRPr lang="cs-CZ" sz="3600" dirty="0"/>
          </a:p>
          <a:p>
            <a:endParaRPr lang="cs-CZ" dirty="0"/>
          </a:p>
          <a:p>
            <a:pPr marL="0" indent="0">
              <a:buFont typeface="Arial" pitchFamily="34" charset="0"/>
              <a:buNone/>
            </a:pPr>
            <a:endParaRPr lang="cs-CZ" dirty="0"/>
          </a:p>
        </p:txBody>
      </p:sp>
      <p:sp>
        <p:nvSpPr>
          <p:cNvPr id="5" name="Zástupný symbol pro obsah 2">
            <a:extLst>
              <a:ext uri="{FF2B5EF4-FFF2-40B4-BE49-F238E27FC236}">
                <a16:creationId xmlns:a16="http://schemas.microsoft.com/office/drawing/2014/main" id="{D01B2FB8-3E43-4B74-807D-98BA9B49BDB7}"/>
              </a:ext>
            </a:extLst>
          </p:cNvPr>
          <p:cNvSpPr txBox="1">
            <a:spLocks/>
          </p:cNvSpPr>
          <p:nvPr/>
        </p:nvSpPr>
        <p:spPr>
          <a:xfrm>
            <a:off x="821702" y="3436070"/>
            <a:ext cx="5029200" cy="2587344"/>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pPr marL="0" indent="0">
              <a:buNone/>
            </a:pPr>
            <a:r>
              <a:rPr lang="cs-CZ" sz="2000" b="1" dirty="0"/>
              <a:t>POCITY</a:t>
            </a:r>
          </a:p>
          <a:p>
            <a:r>
              <a:rPr lang="cs-CZ" dirty="0"/>
              <a:t>STRACH („Snad se mu nic nestalo.“)</a:t>
            </a:r>
          </a:p>
          <a:p>
            <a:r>
              <a:rPr lang="cs-CZ" dirty="0"/>
              <a:t>VZTEK („Už zase nefunguje, na čem jsme se dohodli.“)</a:t>
            </a:r>
          </a:p>
          <a:p>
            <a:r>
              <a:rPr lang="cs-CZ" dirty="0"/>
              <a:t>PONÍŽENÍ („Chce mi dát najevo, že nerespektuje moji autoritu.“)</a:t>
            </a:r>
          </a:p>
          <a:p>
            <a:r>
              <a:rPr lang="cs-CZ" dirty="0"/>
              <a:t>BEZMOC („Už nevím, jak tohoto žáka motivovat, aby ho tělocvik bavil.“)</a:t>
            </a:r>
          </a:p>
          <a:p>
            <a:pPr marL="0" indent="0">
              <a:buNone/>
            </a:pPr>
            <a:endParaRPr lang="cs-CZ" dirty="0"/>
          </a:p>
          <a:p>
            <a:endParaRPr lang="cs-CZ" dirty="0"/>
          </a:p>
          <a:p>
            <a:pPr marL="0" indent="0" algn="ctr">
              <a:buNone/>
            </a:pPr>
            <a:endParaRPr lang="cs-CZ" dirty="0"/>
          </a:p>
          <a:p>
            <a:pPr marL="0" indent="0">
              <a:buFont typeface="Arial" pitchFamily="34" charset="0"/>
              <a:buNone/>
            </a:pPr>
            <a:endParaRPr lang="cs-CZ" dirty="0"/>
          </a:p>
        </p:txBody>
      </p:sp>
      <p:sp>
        <p:nvSpPr>
          <p:cNvPr id="6" name="Zástupný symbol pro obsah 2">
            <a:extLst>
              <a:ext uri="{FF2B5EF4-FFF2-40B4-BE49-F238E27FC236}">
                <a16:creationId xmlns:a16="http://schemas.microsoft.com/office/drawing/2014/main" id="{0D1166B0-F74A-4724-B1AA-5F9218BB83D2}"/>
              </a:ext>
            </a:extLst>
          </p:cNvPr>
          <p:cNvSpPr txBox="1">
            <a:spLocks/>
          </p:cNvSpPr>
          <p:nvPr/>
        </p:nvSpPr>
        <p:spPr>
          <a:xfrm>
            <a:off x="5608947" y="3436070"/>
            <a:ext cx="5761351" cy="2687896"/>
          </a:xfrm>
          <a:prstGeom prst="rect">
            <a:avLst/>
          </a:prstGeom>
        </p:spPr>
        <p:txBody>
          <a:bodyPr vert="horz" lIns="91440" tIns="45720" rIns="91440" bIns="45720" rtlCol="0">
            <a:normAutofit fontScale="92500"/>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pPr marL="0" indent="0">
              <a:buNone/>
            </a:pPr>
            <a:r>
              <a:rPr lang="cs-CZ" sz="2000" b="1" dirty="0"/>
              <a:t>POTŘEBY</a:t>
            </a:r>
          </a:p>
          <a:p>
            <a:r>
              <a:rPr lang="cs-CZ" dirty="0"/>
              <a:t>BEZPEČÍ pro sebe i druhé (zachování zdraví)</a:t>
            </a:r>
          </a:p>
          <a:p>
            <a:r>
              <a:rPr lang="cs-CZ" dirty="0"/>
              <a:t>DŮVĚRA (abych se mohl/a spolehnout na dohody)</a:t>
            </a:r>
          </a:p>
          <a:p>
            <a:r>
              <a:rPr lang="cs-CZ" dirty="0"/>
              <a:t>RESPEKT (žáci mě respektují, mají pozitivní vztah k mojí autoritě)</a:t>
            </a:r>
          </a:p>
          <a:p>
            <a:r>
              <a:rPr lang="cs-CZ" dirty="0"/>
              <a:t>KONTROLA – VLASTNÍ KOMPETENCE (Vím, jak žáka motivovat. Rozumím tomu, že nedokážu motivovat každého žáka.)</a:t>
            </a:r>
          </a:p>
          <a:p>
            <a:endParaRPr lang="cs-CZ" dirty="0"/>
          </a:p>
          <a:p>
            <a:endParaRPr lang="cs-CZ" dirty="0"/>
          </a:p>
          <a:p>
            <a:endParaRPr lang="cs-CZ" dirty="0"/>
          </a:p>
          <a:p>
            <a:endParaRPr lang="cs-CZ" dirty="0"/>
          </a:p>
          <a:p>
            <a:pPr marL="0" indent="0">
              <a:buNone/>
            </a:pPr>
            <a:endParaRPr lang="cs-CZ" dirty="0"/>
          </a:p>
          <a:p>
            <a:endParaRPr lang="cs-CZ" dirty="0"/>
          </a:p>
          <a:p>
            <a:pPr marL="0" indent="0" algn="ctr">
              <a:buNone/>
            </a:pPr>
            <a:endParaRPr lang="cs-CZ" dirty="0"/>
          </a:p>
          <a:p>
            <a:pPr marL="0" indent="0">
              <a:buFont typeface="Arial" pitchFamily="34" charset="0"/>
              <a:buNone/>
            </a:pPr>
            <a:endParaRPr lang="cs-CZ" dirty="0"/>
          </a:p>
        </p:txBody>
      </p:sp>
    </p:spTree>
    <p:extLst>
      <p:ext uri="{BB962C8B-B14F-4D97-AF65-F5344CB8AC3E}">
        <p14:creationId xmlns:p14="http://schemas.microsoft.com/office/powerpoint/2010/main" val="43753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1196DD-54DA-4B66-9932-A6B8AC5F7F01}"/>
              </a:ext>
            </a:extLst>
          </p:cNvPr>
          <p:cNvSpPr>
            <a:spLocks noGrp="1"/>
          </p:cNvSpPr>
          <p:nvPr>
            <p:ph type="title"/>
          </p:nvPr>
        </p:nvSpPr>
        <p:spPr/>
        <p:txBody>
          <a:bodyPr/>
          <a:lstStyle/>
          <a:p>
            <a:r>
              <a:rPr lang="cs-CZ" dirty="0"/>
              <a:t>ETYMOLOGIE</a:t>
            </a:r>
          </a:p>
        </p:txBody>
      </p:sp>
      <p:sp>
        <p:nvSpPr>
          <p:cNvPr id="3" name="Zástupný symbol pro obsah 2">
            <a:extLst>
              <a:ext uri="{FF2B5EF4-FFF2-40B4-BE49-F238E27FC236}">
                <a16:creationId xmlns:a16="http://schemas.microsoft.com/office/drawing/2014/main" id="{54F5E87A-7DE6-4E94-A344-B65F24BB8A3F}"/>
              </a:ext>
            </a:extLst>
          </p:cNvPr>
          <p:cNvSpPr>
            <a:spLocks noGrp="1"/>
          </p:cNvSpPr>
          <p:nvPr>
            <p:ph idx="1"/>
          </p:nvPr>
        </p:nvSpPr>
        <p:spPr>
          <a:xfrm>
            <a:off x="5948312" y="2641076"/>
            <a:ext cx="5672828" cy="3778577"/>
          </a:xfrm>
        </p:spPr>
        <p:txBody>
          <a:bodyPr>
            <a:normAutofit/>
          </a:bodyPr>
          <a:lstStyle/>
          <a:p>
            <a:pPr marL="0" indent="0" algn="ctr">
              <a:buNone/>
            </a:pPr>
            <a:r>
              <a:rPr lang="cs-CZ" sz="4000" dirty="0" err="1"/>
              <a:t>Communicatio</a:t>
            </a:r>
            <a:r>
              <a:rPr lang="cs-CZ" sz="4000" dirty="0"/>
              <a:t>  -  vespolné účastnění</a:t>
            </a:r>
          </a:p>
          <a:p>
            <a:pPr marL="0" indent="0" algn="ctr">
              <a:buNone/>
            </a:pPr>
            <a:r>
              <a:rPr lang="cs-CZ" sz="4000" dirty="0" err="1"/>
              <a:t>Communicare</a:t>
            </a:r>
            <a:r>
              <a:rPr lang="cs-CZ" sz="4000" dirty="0"/>
              <a:t> - činit něco společným, něco sdílet.</a:t>
            </a:r>
          </a:p>
        </p:txBody>
      </p:sp>
      <p:sp>
        <p:nvSpPr>
          <p:cNvPr id="4" name="Zástupný symbol pro text 2">
            <a:extLst>
              <a:ext uri="{FF2B5EF4-FFF2-40B4-BE49-F238E27FC236}">
                <a16:creationId xmlns:a16="http://schemas.microsoft.com/office/drawing/2014/main" id="{A566DB15-7D2C-4B3E-B941-CFDFBFB52A60}"/>
              </a:ext>
            </a:extLst>
          </p:cNvPr>
          <p:cNvSpPr txBox="1">
            <a:spLocks/>
          </p:cNvSpPr>
          <p:nvPr/>
        </p:nvSpPr>
        <p:spPr>
          <a:xfrm>
            <a:off x="8512405" y="6511809"/>
            <a:ext cx="3261673" cy="474400"/>
          </a:xfrm>
          <a:prstGeom prst="rect">
            <a:avLst/>
          </a:prstGeom>
        </p:spPr>
        <p:txBody>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cs-CZ" sz="1400" dirty="0"/>
              <a:t>Zdroj obrázku: </a:t>
            </a:r>
            <a:r>
              <a:rPr lang="cs-CZ" sz="1400" u="sng" dirty="0">
                <a:hlinkClick r:id="rId2">
                  <a:extLst>
                    <a:ext uri="{A12FA001-AC4F-418D-AE19-62706E023703}">
                      <ahyp:hlinkClr xmlns:ahyp="http://schemas.microsoft.com/office/drawing/2018/hyperlinkcolor" val="tx"/>
                    </a:ext>
                  </a:extLst>
                </a:hlinkClick>
              </a:rPr>
              <a:t>https://1url.cz/J14Il</a:t>
            </a:r>
            <a:endParaRPr lang="cs-CZ" sz="1400" u="sng" dirty="0"/>
          </a:p>
        </p:txBody>
      </p:sp>
      <p:pic>
        <p:nvPicPr>
          <p:cNvPr id="6" name="Obrázek 5">
            <a:extLst>
              <a:ext uri="{FF2B5EF4-FFF2-40B4-BE49-F238E27FC236}">
                <a16:creationId xmlns:a16="http://schemas.microsoft.com/office/drawing/2014/main" id="{A354A09A-2FBD-42DC-99DB-7363E8A14B12}"/>
              </a:ext>
            </a:extLst>
          </p:cNvPr>
          <p:cNvPicPr>
            <a:picLocks noChangeAspect="1"/>
          </p:cNvPicPr>
          <p:nvPr/>
        </p:nvPicPr>
        <p:blipFill>
          <a:blip r:embed="rId3"/>
          <a:stretch>
            <a:fillRect/>
          </a:stretch>
        </p:blipFill>
        <p:spPr>
          <a:xfrm>
            <a:off x="570860" y="2641076"/>
            <a:ext cx="5263989" cy="3194117"/>
          </a:xfrm>
          <a:prstGeom prst="rect">
            <a:avLst/>
          </a:prstGeom>
        </p:spPr>
      </p:pic>
    </p:spTree>
    <p:extLst>
      <p:ext uri="{BB962C8B-B14F-4D97-AF65-F5344CB8AC3E}">
        <p14:creationId xmlns:p14="http://schemas.microsoft.com/office/powerpoint/2010/main" val="3102637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3BDFA8-0D8D-4069-876A-D0369B343BFE}"/>
              </a:ext>
            </a:extLst>
          </p:cNvPr>
          <p:cNvSpPr>
            <a:spLocks noGrp="1"/>
          </p:cNvSpPr>
          <p:nvPr>
            <p:ph type="title"/>
          </p:nvPr>
        </p:nvSpPr>
        <p:spPr/>
        <p:txBody>
          <a:bodyPr/>
          <a:lstStyle/>
          <a:p>
            <a:r>
              <a:rPr lang="cs-CZ" dirty="0"/>
              <a:t>POTŘEBY</a:t>
            </a:r>
          </a:p>
        </p:txBody>
      </p:sp>
      <p:sp>
        <p:nvSpPr>
          <p:cNvPr id="3" name="Zástupný symbol pro obsah 2">
            <a:extLst>
              <a:ext uri="{FF2B5EF4-FFF2-40B4-BE49-F238E27FC236}">
                <a16:creationId xmlns:a16="http://schemas.microsoft.com/office/drawing/2014/main" id="{5E50AC04-3071-4798-9657-616EE99202AB}"/>
              </a:ext>
            </a:extLst>
          </p:cNvPr>
          <p:cNvSpPr>
            <a:spLocks noGrp="1"/>
          </p:cNvSpPr>
          <p:nvPr>
            <p:ph idx="1"/>
          </p:nvPr>
        </p:nvSpPr>
        <p:spPr>
          <a:xfrm>
            <a:off x="1066800" y="2103120"/>
            <a:ext cx="6154132" cy="3931920"/>
          </a:xfrm>
        </p:spPr>
        <p:txBody>
          <a:bodyPr/>
          <a:lstStyle/>
          <a:p>
            <a:r>
              <a:rPr lang="cs-CZ" dirty="0"/>
              <a:t>SOUVISEJÍ S POCITY (</a:t>
            </a:r>
            <a:r>
              <a:rPr lang="cs-CZ" dirty="0" err="1"/>
              <a:t>bezMOC</a:t>
            </a:r>
            <a:r>
              <a:rPr lang="cs-CZ" dirty="0"/>
              <a:t>)</a:t>
            </a:r>
          </a:p>
          <a:p>
            <a:r>
              <a:rPr lang="cs-CZ" dirty="0"/>
              <a:t>Pro naplnění jedné potřeby vede VÍCE STRATEGIÍ – buďme flexibilní</a:t>
            </a:r>
          </a:p>
          <a:p>
            <a:r>
              <a:rPr lang="cs-CZ" dirty="0"/>
              <a:t>Pokud začneme naplňovat domnělou potřebu, může se dostavit pocit frustrace či smutek – víme, že to není ta pravá potřeba</a:t>
            </a:r>
          </a:p>
          <a:p>
            <a:r>
              <a:rPr lang="cs-CZ" dirty="0"/>
              <a:t>Otázka: „Co by mi teď udělalo největší radost?“ (Co by mi nejvíc pomohlo? Kdyby se situace zlepšila, jak bych to poznal/a?)</a:t>
            </a:r>
          </a:p>
          <a:p>
            <a:endParaRPr lang="cs-CZ" dirty="0"/>
          </a:p>
        </p:txBody>
      </p:sp>
      <p:pic>
        <p:nvPicPr>
          <p:cNvPr id="5" name="Obrázek 4">
            <a:extLst>
              <a:ext uri="{FF2B5EF4-FFF2-40B4-BE49-F238E27FC236}">
                <a16:creationId xmlns:a16="http://schemas.microsoft.com/office/drawing/2014/main" id="{82D8A43C-1743-415A-B5BF-1E30FD6EE39A}"/>
              </a:ext>
            </a:extLst>
          </p:cNvPr>
          <p:cNvPicPr>
            <a:picLocks noChangeAspect="1"/>
          </p:cNvPicPr>
          <p:nvPr/>
        </p:nvPicPr>
        <p:blipFill>
          <a:blip r:embed="rId2"/>
          <a:stretch>
            <a:fillRect/>
          </a:stretch>
        </p:blipFill>
        <p:spPr>
          <a:xfrm>
            <a:off x="7624713" y="964676"/>
            <a:ext cx="3500487" cy="5250730"/>
          </a:xfrm>
          <a:prstGeom prst="rect">
            <a:avLst/>
          </a:prstGeom>
          <a:ln>
            <a:noFill/>
          </a:ln>
          <a:effectLst>
            <a:softEdge rad="112500"/>
          </a:effectLst>
        </p:spPr>
      </p:pic>
      <p:sp>
        <p:nvSpPr>
          <p:cNvPr id="6" name="Zástupný symbol pro text 2">
            <a:extLst>
              <a:ext uri="{FF2B5EF4-FFF2-40B4-BE49-F238E27FC236}">
                <a16:creationId xmlns:a16="http://schemas.microsoft.com/office/drawing/2014/main" id="{D154952E-19C8-4E16-99A9-9072E2014364}"/>
              </a:ext>
            </a:extLst>
          </p:cNvPr>
          <p:cNvSpPr txBox="1">
            <a:spLocks/>
          </p:cNvSpPr>
          <p:nvPr/>
        </p:nvSpPr>
        <p:spPr>
          <a:xfrm>
            <a:off x="8568965" y="6537488"/>
            <a:ext cx="6127422" cy="474400"/>
          </a:xfrm>
          <a:prstGeom prst="rect">
            <a:avLst/>
          </a:prstGeom>
        </p:spPr>
        <p:txBody>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cs-CZ" sz="1400" dirty="0"/>
              <a:t>Zdroj obrázku: </a:t>
            </a:r>
            <a:r>
              <a:rPr lang="cs-CZ" sz="1400" dirty="0">
                <a:hlinkClick r:id="rId3">
                  <a:extLst>
                    <a:ext uri="{A12FA001-AC4F-418D-AE19-62706E023703}">
                      <ahyp:hlinkClr xmlns:ahyp="http://schemas.microsoft.com/office/drawing/2018/hyperlinkcolor" val="tx"/>
                    </a:ext>
                  </a:extLst>
                </a:hlinkClick>
              </a:rPr>
              <a:t>https://1url.cz/O14St</a:t>
            </a:r>
            <a:endParaRPr lang="cs-CZ" sz="1400" dirty="0"/>
          </a:p>
        </p:txBody>
      </p:sp>
    </p:spTree>
    <p:extLst>
      <p:ext uri="{BB962C8B-B14F-4D97-AF65-F5344CB8AC3E}">
        <p14:creationId xmlns:p14="http://schemas.microsoft.com/office/powerpoint/2010/main" val="201831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C778D9-6735-4EC7-9C94-7ADD572CDD82}"/>
              </a:ext>
            </a:extLst>
          </p:cNvPr>
          <p:cNvSpPr>
            <a:spLocks noGrp="1"/>
          </p:cNvSpPr>
          <p:nvPr>
            <p:ph type="title"/>
          </p:nvPr>
        </p:nvSpPr>
        <p:spPr/>
        <p:txBody>
          <a:bodyPr/>
          <a:lstStyle/>
          <a:p>
            <a:r>
              <a:rPr lang="cs-CZ" dirty="0"/>
              <a:t>4 reakce na potřeby druhých</a:t>
            </a:r>
          </a:p>
        </p:txBody>
      </p:sp>
      <p:sp>
        <p:nvSpPr>
          <p:cNvPr id="3" name="Zástupný symbol pro obsah 2">
            <a:extLst>
              <a:ext uri="{FF2B5EF4-FFF2-40B4-BE49-F238E27FC236}">
                <a16:creationId xmlns:a16="http://schemas.microsoft.com/office/drawing/2014/main" id="{B3AE0279-A3C9-4382-A553-8F427108C344}"/>
              </a:ext>
            </a:extLst>
          </p:cNvPr>
          <p:cNvSpPr>
            <a:spLocks noGrp="1"/>
          </p:cNvSpPr>
          <p:nvPr>
            <p:ph idx="1"/>
          </p:nvPr>
        </p:nvSpPr>
        <p:spPr>
          <a:xfrm>
            <a:off x="907330" y="2103119"/>
            <a:ext cx="10377340" cy="4259973"/>
          </a:xfrm>
        </p:spPr>
        <p:txBody>
          <a:bodyPr>
            <a:normAutofit/>
          </a:bodyPr>
          <a:lstStyle/>
          <a:p>
            <a:pPr marL="342900" indent="-342900">
              <a:buFont typeface="+mj-lt"/>
              <a:buAutoNum type="arabicPeriod"/>
            </a:pPr>
            <a:r>
              <a:rPr lang="cs-CZ" dirty="0"/>
              <a:t>OBVINÍME DRUHÉHO („Ty nikdy nepřijdeš na naše setkání včas.“)</a:t>
            </a:r>
          </a:p>
          <a:p>
            <a:pPr marL="342900" indent="-342900">
              <a:buFont typeface="+mj-lt"/>
              <a:buAutoNum type="arabicPeriod"/>
            </a:pPr>
            <a:r>
              <a:rPr lang="cs-CZ" dirty="0"/>
              <a:t>VRHNEME VINU NA SEBE („Máš pravdu, asi jsem hodiny nedělal dostatečně zábavné pro to, aby mělo pro tebe význam na ně chodit.“)</a:t>
            </a:r>
          </a:p>
          <a:p>
            <a:pPr marL="342900" indent="-342900">
              <a:buFont typeface="+mj-lt"/>
              <a:buAutoNum type="arabicPeriod"/>
            </a:pPr>
            <a:r>
              <a:rPr lang="cs-CZ" dirty="0"/>
              <a:t>VYJÁDŘÍME POROZUMĚNÍ DRUHÉMU („Takže ty jsi potřeboval zařídit něco důležitého, proto jsi na hodinu nepřišel?“)</a:t>
            </a:r>
          </a:p>
          <a:p>
            <a:pPr marL="342900" indent="-342900">
              <a:buFont typeface="+mj-lt"/>
              <a:buAutoNum type="arabicPeriod"/>
            </a:pPr>
            <a:r>
              <a:rPr lang="cs-CZ" dirty="0"/>
              <a:t>VYJÁDŘÍME POROZUMĚNÍ SOBĚ – odklad reakce („Teď bych nemusel/a reagovat konstruktivně. Dejme si 10 minut pauzu, potom se tu zase sejdeme a dořešíme to spolu.“)</a:t>
            </a:r>
          </a:p>
          <a:p>
            <a:pPr marL="0" indent="0">
              <a:buNone/>
            </a:pPr>
            <a:endParaRPr lang="cs-CZ" dirty="0"/>
          </a:p>
          <a:p>
            <a:pPr marL="0" indent="0" algn="ctr">
              <a:buNone/>
            </a:pPr>
            <a:r>
              <a:rPr lang="cs-CZ" sz="2200" dirty="0"/>
              <a:t>Pro úspěšné doprovázení druhého člověka je třeba dostat se do kategorie 3. (porozumění druhému). </a:t>
            </a:r>
          </a:p>
          <a:p>
            <a:pPr marL="0" indent="0" algn="ctr">
              <a:buNone/>
            </a:pPr>
            <a:r>
              <a:rPr lang="cs-CZ" sz="2200" dirty="0" err="1"/>
              <a:t>Check</a:t>
            </a:r>
            <a:r>
              <a:rPr lang="cs-CZ" sz="2200" dirty="0"/>
              <a:t>: „Jsme otevřeni porozumět tomu, co se nám snaží říct druhá strana? </a:t>
            </a:r>
            <a:endParaRPr lang="cs-CZ" dirty="0"/>
          </a:p>
        </p:txBody>
      </p:sp>
    </p:spTree>
    <p:extLst>
      <p:ext uri="{BB962C8B-B14F-4D97-AF65-F5344CB8AC3E}">
        <p14:creationId xmlns:p14="http://schemas.microsoft.com/office/powerpoint/2010/main" val="100368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3BDFA8-0D8D-4069-876A-D0369B343BFE}"/>
              </a:ext>
            </a:extLst>
          </p:cNvPr>
          <p:cNvSpPr>
            <a:spLocks noGrp="1"/>
          </p:cNvSpPr>
          <p:nvPr>
            <p:ph type="title"/>
          </p:nvPr>
        </p:nvSpPr>
        <p:spPr/>
        <p:txBody>
          <a:bodyPr/>
          <a:lstStyle/>
          <a:p>
            <a:r>
              <a:rPr lang="cs-CZ" dirty="0"/>
              <a:t>PROSBA</a:t>
            </a:r>
          </a:p>
        </p:txBody>
      </p:sp>
      <p:sp>
        <p:nvSpPr>
          <p:cNvPr id="4" name="Zástupný symbol pro obsah 2">
            <a:extLst>
              <a:ext uri="{FF2B5EF4-FFF2-40B4-BE49-F238E27FC236}">
                <a16:creationId xmlns:a16="http://schemas.microsoft.com/office/drawing/2014/main" id="{3D78911C-7608-480A-86A7-D6E1B4C099B5}"/>
              </a:ext>
            </a:extLst>
          </p:cNvPr>
          <p:cNvSpPr txBox="1">
            <a:spLocks/>
          </p:cNvSpPr>
          <p:nvPr/>
        </p:nvSpPr>
        <p:spPr>
          <a:xfrm>
            <a:off x="898632" y="2121346"/>
            <a:ext cx="10058400" cy="922884"/>
          </a:xfrm>
          <a:prstGeom prst="rect">
            <a:avLst/>
          </a:prstGeom>
        </p:spPr>
        <p:txBody>
          <a:bodyPr vert="horz" lIns="91440" tIns="45720" rIns="91440" bIns="45720" rtlCol="0">
            <a:normAutofit fontScale="92500"/>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pPr marL="0" indent="0" algn="ctr">
              <a:buFont typeface="Arial" pitchFamily="34" charset="0"/>
              <a:buNone/>
            </a:pPr>
            <a:r>
              <a:rPr lang="cs-CZ" sz="3600" dirty="0"/>
              <a:t>ZKUSTE NA ZÁKLADĚ POTŘEBY VYJÁDŘIT PROSBU.</a:t>
            </a:r>
          </a:p>
          <a:p>
            <a:pPr marL="0" indent="0" algn="ctr">
              <a:buFont typeface="Arial" pitchFamily="34" charset="0"/>
              <a:buNone/>
            </a:pPr>
            <a:endParaRPr lang="cs-CZ" sz="3600" dirty="0"/>
          </a:p>
          <a:p>
            <a:endParaRPr lang="cs-CZ" dirty="0"/>
          </a:p>
          <a:p>
            <a:pPr marL="0" indent="0">
              <a:buFont typeface="Arial" pitchFamily="34" charset="0"/>
              <a:buNone/>
            </a:pPr>
            <a:endParaRPr lang="cs-CZ" dirty="0"/>
          </a:p>
        </p:txBody>
      </p:sp>
      <p:sp>
        <p:nvSpPr>
          <p:cNvPr id="5" name="Zástupný symbol pro obsah 2">
            <a:extLst>
              <a:ext uri="{FF2B5EF4-FFF2-40B4-BE49-F238E27FC236}">
                <a16:creationId xmlns:a16="http://schemas.microsoft.com/office/drawing/2014/main" id="{D01B2FB8-3E43-4B74-807D-98BA9B49BDB7}"/>
              </a:ext>
            </a:extLst>
          </p:cNvPr>
          <p:cNvSpPr txBox="1">
            <a:spLocks/>
          </p:cNvSpPr>
          <p:nvPr/>
        </p:nvSpPr>
        <p:spPr>
          <a:xfrm>
            <a:off x="4928705" y="2818614"/>
            <a:ext cx="6593992" cy="3536936"/>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pPr marL="0" indent="0">
              <a:buNone/>
            </a:pPr>
            <a:r>
              <a:rPr lang="cs-CZ" sz="2400" b="1" dirty="0"/>
              <a:t>PROSBA</a:t>
            </a:r>
          </a:p>
          <a:p>
            <a:pPr marL="0" indent="0">
              <a:buNone/>
            </a:pPr>
            <a:r>
              <a:rPr lang="cs-CZ" sz="2000" dirty="0"/>
              <a:t>„Mohl/a bys mi příště dát vědět, že na hodinu nepřijdeš? Zkusme vymyslet nějaké možnosti, jak to udělat.“</a:t>
            </a:r>
          </a:p>
          <a:p>
            <a:pPr marL="0" indent="0">
              <a:buNone/>
            </a:pPr>
            <a:r>
              <a:rPr lang="cs-CZ" sz="2000" dirty="0"/>
              <a:t>„Chci tě poprosit, abys vždycky dobře zvážil/a, zda můžeš dodržet to, na čem se domlouváme. Rád/a o tom budu jednat.“</a:t>
            </a:r>
          </a:p>
          <a:p>
            <a:pPr marL="0" indent="0">
              <a:buNone/>
            </a:pPr>
            <a:r>
              <a:rPr lang="cs-CZ" sz="2000" dirty="0"/>
              <a:t>„Napadá mě, že by ses mohl/a zamyslet nad tím, co se ti na výuce ne/líbí a můžeme si o tom promluvit. Co kdybys přinesl/a návrh toho, jak by mohla vypadat ideální hodina podle tebe?“</a:t>
            </a:r>
          </a:p>
          <a:p>
            <a:pPr marL="0" indent="0">
              <a:buNone/>
            </a:pPr>
            <a:r>
              <a:rPr lang="cs-CZ" sz="2000" dirty="0"/>
              <a:t>„Mám pocit, že jsem vyzkoušel/a už všechno, co znám, abych ti pomohl/a vytvořit si pozitivní vztah k pohybu. Mohl/a bys mi říct něco víc o tom, jak to vlastně s pohybem/tělocvikem máš?“</a:t>
            </a:r>
          </a:p>
        </p:txBody>
      </p:sp>
      <p:sp>
        <p:nvSpPr>
          <p:cNvPr id="6" name="Zástupný symbol pro obsah 2">
            <a:extLst>
              <a:ext uri="{FF2B5EF4-FFF2-40B4-BE49-F238E27FC236}">
                <a16:creationId xmlns:a16="http://schemas.microsoft.com/office/drawing/2014/main" id="{0D1166B0-F74A-4724-B1AA-5F9218BB83D2}"/>
              </a:ext>
            </a:extLst>
          </p:cNvPr>
          <p:cNvSpPr txBox="1">
            <a:spLocks/>
          </p:cNvSpPr>
          <p:nvPr/>
        </p:nvSpPr>
        <p:spPr>
          <a:xfrm>
            <a:off x="567909" y="2891516"/>
            <a:ext cx="4428297" cy="3464034"/>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pPr marL="0" indent="0">
              <a:buNone/>
            </a:pPr>
            <a:r>
              <a:rPr lang="cs-CZ" sz="2000" b="1" dirty="0"/>
              <a:t>POTŘEBA</a:t>
            </a:r>
          </a:p>
          <a:p>
            <a:r>
              <a:rPr lang="cs-CZ" dirty="0"/>
              <a:t>BEZPEČÍ („Potřebuji vědět, že jsi zdravý/á a v pořádku.“</a:t>
            </a:r>
          </a:p>
          <a:p>
            <a:r>
              <a:rPr lang="cs-CZ" dirty="0"/>
              <a:t>DŮVĚRA („Je pro mě důležité moct se spolehnout na dohody mezi námi.“)</a:t>
            </a:r>
          </a:p>
          <a:p>
            <a:r>
              <a:rPr lang="cs-CZ" dirty="0"/>
              <a:t>RESPEKT („Potřebuji, abychom se vzájemně respektovali.“)</a:t>
            </a:r>
          </a:p>
          <a:p>
            <a:r>
              <a:rPr lang="cs-CZ" dirty="0"/>
              <a:t>KONTROLA „Je pro mě důležité rozumět tomu, co moje žáky motivuje.“</a:t>
            </a:r>
          </a:p>
          <a:p>
            <a:endParaRPr lang="cs-CZ" dirty="0"/>
          </a:p>
          <a:p>
            <a:endParaRPr lang="cs-CZ" dirty="0"/>
          </a:p>
          <a:p>
            <a:endParaRPr lang="cs-CZ" dirty="0"/>
          </a:p>
          <a:p>
            <a:endParaRPr lang="cs-CZ" dirty="0"/>
          </a:p>
          <a:p>
            <a:pPr marL="0" indent="0">
              <a:buNone/>
            </a:pPr>
            <a:endParaRPr lang="cs-CZ" dirty="0"/>
          </a:p>
          <a:p>
            <a:endParaRPr lang="cs-CZ" dirty="0"/>
          </a:p>
          <a:p>
            <a:pPr marL="0" indent="0" algn="ctr">
              <a:buNone/>
            </a:pPr>
            <a:endParaRPr lang="cs-CZ" dirty="0"/>
          </a:p>
          <a:p>
            <a:pPr marL="0" indent="0">
              <a:buFont typeface="Arial" pitchFamily="34" charset="0"/>
              <a:buNone/>
            </a:pPr>
            <a:endParaRPr lang="cs-CZ" dirty="0"/>
          </a:p>
        </p:txBody>
      </p:sp>
    </p:spTree>
    <p:extLst>
      <p:ext uri="{BB962C8B-B14F-4D97-AF65-F5344CB8AC3E}">
        <p14:creationId xmlns:p14="http://schemas.microsoft.com/office/powerpoint/2010/main" val="423918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1BA2B315-8486-4EC2-80E1-D7FCE157E4B9}"/>
              </a:ext>
            </a:extLst>
          </p:cNvPr>
          <p:cNvSpPr>
            <a:spLocks noGrp="1"/>
          </p:cNvSpPr>
          <p:nvPr>
            <p:ph type="title"/>
          </p:nvPr>
        </p:nvSpPr>
        <p:spPr/>
        <p:txBody>
          <a:bodyPr/>
          <a:lstStyle/>
          <a:p>
            <a:r>
              <a:rPr lang="cs-CZ" dirty="0"/>
              <a:t>PROSBA (vs. požadavek)</a:t>
            </a:r>
          </a:p>
        </p:txBody>
      </p:sp>
      <p:sp>
        <p:nvSpPr>
          <p:cNvPr id="5" name="Zástupný symbol pro obsah 4">
            <a:extLst>
              <a:ext uri="{FF2B5EF4-FFF2-40B4-BE49-F238E27FC236}">
                <a16:creationId xmlns:a16="http://schemas.microsoft.com/office/drawing/2014/main" id="{4322F744-F120-4DC0-9FA1-7A62EE81ECA2}"/>
              </a:ext>
            </a:extLst>
          </p:cNvPr>
          <p:cNvSpPr>
            <a:spLocks noGrp="1"/>
          </p:cNvSpPr>
          <p:nvPr>
            <p:ph idx="1"/>
          </p:nvPr>
        </p:nvSpPr>
        <p:spPr/>
        <p:txBody>
          <a:bodyPr/>
          <a:lstStyle/>
          <a:p>
            <a:r>
              <a:rPr lang="cs-CZ" dirty="0"/>
              <a:t>Vyjádření faktu, že potřeby obou stran mají stejnou váhu</a:t>
            </a:r>
          </a:p>
          <a:p>
            <a:r>
              <a:rPr lang="cs-CZ" dirty="0"/>
              <a:t>DŮRAZ NA SOUČASNOST</a:t>
            </a:r>
          </a:p>
          <a:p>
            <a:r>
              <a:rPr lang="cs-CZ" dirty="0"/>
              <a:t>KONKRÉTNĚ</a:t>
            </a:r>
          </a:p>
          <a:p>
            <a:r>
              <a:rPr lang="cs-CZ" dirty="0"/>
              <a:t>POZITIVNĚ </a:t>
            </a:r>
          </a:p>
          <a:p>
            <a:r>
              <a:rPr lang="cs-CZ" dirty="0"/>
              <a:t>Odpověz si na otázky:</a:t>
            </a:r>
          </a:p>
          <a:p>
            <a:pPr lvl="1"/>
            <a:r>
              <a:rPr lang="cs-CZ" dirty="0"/>
              <a:t>Dokážu říct, co doopravdy potřebuji?</a:t>
            </a:r>
          </a:p>
          <a:p>
            <a:pPr lvl="1"/>
            <a:r>
              <a:rPr lang="cs-CZ" dirty="0"/>
              <a:t>Jsem ochoten/ochotna si sám/sama plnit své potřeby?</a:t>
            </a:r>
          </a:p>
          <a:p>
            <a:pPr lvl="1"/>
            <a:r>
              <a:rPr lang="cs-CZ" dirty="0"/>
              <a:t>Existuje pro mě více možných řešení?</a:t>
            </a:r>
          </a:p>
          <a:p>
            <a:pPr lvl="1"/>
            <a:r>
              <a:rPr lang="cs-CZ" dirty="0"/>
              <a:t>Uvědomuji si, že společně nejspíš najdeme více řešení, než která momentálně vidím já?</a:t>
            </a:r>
          </a:p>
          <a:p>
            <a:pPr lvl="1"/>
            <a:r>
              <a:rPr lang="cs-CZ" dirty="0"/>
              <a:t>Jsem připravená/ý slyšet „Ne.“?</a:t>
            </a:r>
          </a:p>
          <a:p>
            <a:r>
              <a:rPr lang="cs-CZ" dirty="0"/>
              <a:t>ODMÍTNUTÍ může být PŘÍLEŽITOST K PROHLOUBENÍ VZTAHU</a:t>
            </a:r>
          </a:p>
          <a:p>
            <a:endParaRPr lang="cs-CZ" dirty="0"/>
          </a:p>
        </p:txBody>
      </p:sp>
    </p:spTree>
    <p:extLst>
      <p:ext uri="{BB962C8B-B14F-4D97-AF65-F5344CB8AC3E}">
        <p14:creationId xmlns:p14="http://schemas.microsoft.com/office/powerpoint/2010/main" val="133180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png">
            <a:extLst>
              <a:ext uri="{FF2B5EF4-FFF2-40B4-BE49-F238E27FC236}">
                <a16:creationId xmlns:a16="http://schemas.microsoft.com/office/drawing/2014/main" id="{03B0F60D-B947-4CBF-8748-DEE0FEA0901D}"/>
              </a:ext>
            </a:extLst>
          </p:cNvPr>
          <p:cNvPicPr/>
          <p:nvPr/>
        </p:nvPicPr>
        <p:blipFill>
          <a:blip r:embed="rId2"/>
          <a:srcRect/>
          <a:stretch>
            <a:fillRect/>
          </a:stretch>
        </p:blipFill>
        <p:spPr>
          <a:xfrm>
            <a:off x="4389746" y="1879605"/>
            <a:ext cx="6809294" cy="2380525"/>
          </a:xfrm>
          <a:prstGeom prst="rect">
            <a:avLst/>
          </a:prstGeom>
          <a:ln/>
        </p:spPr>
      </p:pic>
      <p:sp>
        <p:nvSpPr>
          <p:cNvPr id="3" name="Nadpis 2">
            <a:extLst>
              <a:ext uri="{FF2B5EF4-FFF2-40B4-BE49-F238E27FC236}">
                <a16:creationId xmlns:a16="http://schemas.microsoft.com/office/drawing/2014/main" id="{D7D6D779-4237-4DC1-A64D-CCE22A26DAE6}"/>
              </a:ext>
            </a:extLst>
          </p:cNvPr>
          <p:cNvSpPr>
            <a:spLocks noGrp="1"/>
          </p:cNvSpPr>
          <p:nvPr>
            <p:ph type="title"/>
          </p:nvPr>
        </p:nvSpPr>
        <p:spPr>
          <a:xfrm>
            <a:off x="987457" y="629818"/>
            <a:ext cx="10217085" cy="1371600"/>
          </a:xfrm>
        </p:spPr>
        <p:txBody>
          <a:bodyPr>
            <a:normAutofit fontScale="90000"/>
          </a:bodyPr>
          <a:lstStyle/>
          <a:p>
            <a:r>
              <a:rPr lang="cs-CZ" dirty="0"/>
              <a:t>JAK TO MŮŽE VYPADAT DOHROMADY</a:t>
            </a:r>
          </a:p>
        </p:txBody>
      </p:sp>
      <p:sp>
        <p:nvSpPr>
          <p:cNvPr id="4" name="Zástupný symbol pro obsah 3">
            <a:extLst>
              <a:ext uri="{FF2B5EF4-FFF2-40B4-BE49-F238E27FC236}">
                <a16:creationId xmlns:a16="http://schemas.microsoft.com/office/drawing/2014/main" id="{AA9F01B6-3405-40E2-9D46-659A44F879CE}"/>
              </a:ext>
            </a:extLst>
          </p:cNvPr>
          <p:cNvSpPr>
            <a:spLocks noGrp="1"/>
          </p:cNvSpPr>
          <p:nvPr>
            <p:ph idx="1"/>
          </p:nvPr>
        </p:nvSpPr>
        <p:spPr>
          <a:xfrm>
            <a:off x="1748674" y="2245125"/>
            <a:ext cx="3423500" cy="1771297"/>
          </a:xfrm>
        </p:spPr>
        <p:txBody>
          <a:bodyPr/>
          <a:lstStyle/>
          <a:p>
            <a:r>
              <a:rPr lang="cs-CZ" dirty="0"/>
              <a:t>POZOROVÁNÍ</a:t>
            </a:r>
          </a:p>
          <a:p>
            <a:r>
              <a:rPr lang="cs-CZ" dirty="0"/>
              <a:t>POCIT</a:t>
            </a:r>
          </a:p>
          <a:p>
            <a:r>
              <a:rPr lang="cs-CZ" dirty="0"/>
              <a:t>POTŘEBA</a:t>
            </a:r>
          </a:p>
          <a:p>
            <a:r>
              <a:rPr lang="cs-CZ" dirty="0"/>
              <a:t>PROSBA</a:t>
            </a:r>
          </a:p>
        </p:txBody>
      </p:sp>
      <p:sp>
        <p:nvSpPr>
          <p:cNvPr id="5" name="Zástupný symbol pro obsah 3">
            <a:extLst>
              <a:ext uri="{FF2B5EF4-FFF2-40B4-BE49-F238E27FC236}">
                <a16:creationId xmlns:a16="http://schemas.microsoft.com/office/drawing/2014/main" id="{07FCEA28-B377-442F-9A72-14619AF0AA4A}"/>
              </a:ext>
            </a:extLst>
          </p:cNvPr>
          <p:cNvSpPr txBox="1">
            <a:spLocks/>
          </p:cNvSpPr>
          <p:nvPr/>
        </p:nvSpPr>
        <p:spPr>
          <a:xfrm>
            <a:off x="809135" y="4397347"/>
            <a:ext cx="10851822" cy="2267404"/>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pPr marL="0" indent="0">
              <a:buNone/>
            </a:pPr>
            <a:r>
              <a:rPr lang="cs-CZ" sz="1900" dirty="0"/>
              <a:t>„Když jsi nepřišla na poslední hodinu tělocviku, měla jsem strach, jestli jsi v pořádku. Potřebuji vědět, co se děje se studenty, když na hodinu nepřijdou. Napadá tě, jak bys mi to příště mohla dát vědět?“</a:t>
            </a:r>
          </a:p>
          <a:p>
            <a:pPr marL="0" indent="0">
              <a:buNone/>
            </a:pPr>
            <a:r>
              <a:rPr lang="cs-CZ" sz="1900" dirty="0"/>
              <a:t>Varianta 2: „Opravdu mě naštvalo, když jsi včera znovu nepřišel na tělocvik a nedal mi o tom vědět. Potřebuji se spolehnout na to, že dohody mezi námi platí. Potřebuji, aby se něco v této situaci změnilo. Co navrhuješ?“</a:t>
            </a:r>
          </a:p>
          <a:p>
            <a:pPr marL="0" indent="0">
              <a:buNone/>
            </a:pPr>
            <a:endParaRPr lang="cs-CZ" dirty="0"/>
          </a:p>
        </p:txBody>
      </p:sp>
    </p:spTree>
    <p:extLst>
      <p:ext uri="{BB962C8B-B14F-4D97-AF65-F5344CB8AC3E}">
        <p14:creationId xmlns:p14="http://schemas.microsoft.com/office/powerpoint/2010/main" val="252244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EBEE13-9325-4961-AC3A-7A1283A70770}"/>
              </a:ext>
            </a:extLst>
          </p:cNvPr>
          <p:cNvSpPr>
            <a:spLocks noGrp="1"/>
          </p:cNvSpPr>
          <p:nvPr>
            <p:ph type="title"/>
          </p:nvPr>
        </p:nvSpPr>
        <p:spPr/>
        <p:txBody>
          <a:bodyPr/>
          <a:lstStyle/>
          <a:p>
            <a:r>
              <a:rPr lang="cs-CZ" dirty="0"/>
              <a:t>KOMUNIKAČNÍ STYLY</a:t>
            </a:r>
          </a:p>
        </p:txBody>
      </p:sp>
      <p:sp>
        <p:nvSpPr>
          <p:cNvPr id="3" name="Zástupný symbol pro text 2">
            <a:extLst>
              <a:ext uri="{FF2B5EF4-FFF2-40B4-BE49-F238E27FC236}">
                <a16:creationId xmlns:a16="http://schemas.microsoft.com/office/drawing/2014/main" id="{7730602E-DCC7-46C8-8841-A30B91ECFC06}"/>
              </a:ext>
            </a:extLst>
          </p:cNvPr>
          <p:cNvSpPr>
            <a:spLocks noGrp="1"/>
          </p:cNvSpPr>
          <p:nvPr>
            <p:ph type="body" idx="1"/>
          </p:nvPr>
        </p:nvSpPr>
        <p:spPr/>
        <p:txBody>
          <a:bodyPr/>
          <a:lstStyle/>
          <a:p>
            <a:r>
              <a:rPr lang="cs-CZ" dirty="0"/>
              <a:t>Říct to jasně a s respektem k sobě i druhým</a:t>
            </a:r>
          </a:p>
        </p:txBody>
      </p:sp>
      <p:sp>
        <p:nvSpPr>
          <p:cNvPr id="4" name="Podnadpis 2">
            <a:extLst>
              <a:ext uri="{FF2B5EF4-FFF2-40B4-BE49-F238E27FC236}">
                <a16:creationId xmlns:a16="http://schemas.microsoft.com/office/drawing/2014/main" id="{41AFF97E-87E5-41D9-8F0D-B2EF99A33F51}"/>
              </a:ext>
            </a:extLst>
          </p:cNvPr>
          <p:cNvSpPr txBox="1">
            <a:spLocks/>
          </p:cNvSpPr>
          <p:nvPr/>
        </p:nvSpPr>
        <p:spPr>
          <a:xfrm>
            <a:off x="1559446" y="1535081"/>
            <a:ext cx="9070848" cy="457201"/>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spcAft>
                <a:spcPts val="0"/>
              </a:spcAft>
              <a:buClr>
                <a:schemeClr val="tx1">
                  <a:lumMod val="85000"/>
                  <a:lumOff val="15000"/>
                </a:schemeClr>
              </a:buClr>
              <a:buFont typeface="Garamond" pitchFamily="18" charset="0"/>
              <a:buNone/>
              <a:defRPr sz="1600" kern="1200" spc="80" baseline="0">
                <a:solidFill>
                  <a:schemeClr val="tx1"/>
                </a:solidFill>
                <a:latin typeface="+mn-lt"/>
                <a:ea typeface="+mn-ea"/>
                <a:cs typeface="+mn-cs"/>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r>
              <a:rPr lang="cs-CZ" dirty="0"/>
              <a:t>FSpS:bp4017</a:t>
            </a:r>
          </a:p>
        </p:txBody>
      </p:sp>
    </p:spTree>
    <p:extLst>
      <p:ext uri="{BB962C8B-B14F-4D97-AF65-F5344CB8AC3E}">
        <p14:creationId xmlns:p14="http://schemas.microsoft.com/office/powerpoint/2010/main" val="3441812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4E4E9E-BA6F-4208-8A9F-F72D438B7E95}"/>
              </a:ext>
            </a:extLst>
          </p:cNvPr>
          <p:cNvSpPr>
            <a:spLocks noGrp="1"/>
          </p:cNvSpPr>
          <p:nvPr>
            <p:ph type="title"/>
          </p:nvPr>
        </p:nvSpPr>
        <p:spPr/>
        <p:txBody>
          <a:bodyPr/>
          <a:lstStyle/>
          <a:p>
            <a:r>
              <a:rPr lang="cs-CZ" dirty="0"/>
              <a:t>KOMUNIKAČNÍ STYLY</a:t>
            </a:r>
          </a:p>
        </p:txBody>
      </p:sp>
      <p:sp>
        <p:nvSpPr>
          <p:cNvPr id="3" name="Zástupný symbol pro obsah 2">
            <a:extLst>
              <a:ext uri="{FF2B5EF4-FFF2-40B4-BE49-F238E27FC236}">
                <a16:creationId xmlns:a16="http://schemas.microsoft.com/office/drawing/2014/main" id="{B886BC61-C902-4CBE-9487-792471089A29}"/>
              </a:ext>
            </a:extLst>
          </p:cNvPr>
          <p:cNvSpPr>
            <a:spLocks noGrp="1"/>
          </p:cNvSpPr>
          <p:nvPr>
            <p:ph idx="1"/>
          </p:nvPr>
        </p:nvSpPr>
        <p:spPr/>
        <p:txBody>
          <a:bodyPr/>
          <a:lstStyle/>
          <a:p>
            <a:pPr marL="0" indent="0">
              <a:buNone/>
            </a:pPr>
            <a:r>
              <a:rPr lang="cs-CZ" dirty="0">
                <a:solidFill>
                  <a:srgbClr val="FFFF00"/>
                </a:solidFill>
              </a:rPr>
              <a:t>AGRESIVNÍ STYL</a:t>
            </a:r>
          </a:p>
          <a:p>
            <a:r>
              <a:rPr lang="cs-CZ" dirty="0"/>
              <a:t>Vyžaduje plnění požadavků, je autoritářský, rozkazuje, neposlouchá, křičí, zastrašuje, má postoj „kdo má moc, ten má pravdu“, je nekompromisní, naštvaný, obviňuje, vytváří napětí, vyhrožuje, chová se nadřazeně.</a:t>
            </a:r>
          </a:p>
          <a:p>
            <a:pPr marL="0" indent="0">
              <a:buNone/>
            </a:pPr>
            <a:r>
              <a:rPr lang="cs-CZ" dirty="0">
                <a:solidFill>
                  <a:srgbClr val="FFFF00"/>
                </a:solidFill>
              </a:rPr>
              <a:t>PASIVNÍ STYL</a:t>
            </a:r>
          </a:p>
          <a:p>
            <a:r>
              <a:rPr lang="cs-CZ" dirty="0"/>
              <a:t>Nerozhodný, vzdává to, omlouvá se, nemá hranice, nenavazuje oční kontakt, stahuje se, ustupuje, má třesoucí se hlas, působí úzkostně, plaše, plačtivě.</a:t>
            </a:r>
          </a:p>
          <a:p>
            <a:pPr marL="0" indent="0">
              <a:buNone/>
            </a:pPr>
            <a:r>
              <a:rPr lang="cs-CZ" dirty="0">
                <a:solidFill>
                  <a:srgbClr val="FFFF00"/>
                </a:solidFill>
              </a:rPr>
              <a:t>ASERTIVNÍ STYL</a:t>
            </a:r>
          </a:p>
          <a:p>
            <a:r>
              <a:rPr lang="cs-CZ" dirty="0"/>
              <a:t>Klidný, tiše sebevědomý, respektující, naslouchá, vyslyší ostatní, umí dělat kompromisy, uvolněný, pevný, trpělivý, srozumitelný v požadavcích, navazuje oční kontakt, je přátelský.</a:t>
            </a:r>
          </a:p>
        </p:txBody>
      </p:sp>
    </p:spTree>
    <p:extLst>
      <p:ext uri="{BB962C8B-B14F-4D97-AF65-F5344CB8AC3E}">
        <p14:creationId xmlns:p14="http://schemas.microsoft.com/office/powerpoint/2010/main" val="754918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C30DAF-3E4B-4A6D-A1EF-572D937BDA58}"/>
              </a:ext>
            </a:extLst>
          </p:cNvPr>
          <p:cNvSpPr>
            <a:spLocks noGrp="1"/>
          </p:cNvSpPr>
          <p:nvPr>
            <p:ph type="title"/>
          </p:nvPr>
        </p:nvSpPr>
        <p:spPr/>
        <p:txBody>
          <a:bodyPr/>
          <a:lstStyle/>
          <a:p>
            <a:r>
              <a:rPr lang="cs-CZ" dirty="0"/>
              <a:t>MOŽNÁ PODPRAHOVÁ SDĚLENÍ</a:t>
            </a:r>
          </a:p>
        </p:txBody>
      </p:sp>
      <p:sp>
        <p:nvSpPr>
          <p:cNvPr id="3" name="Zástupný symbol pro obsah 2">
            <a:extLst>
              <a:ext uri="{FF2B5EF4-FFF2-40B4-BE49-F238E27FC236}">
                <a16:creationId xmlns:a16="http://schemas.microsoft.com/office/drawing/2014/main" id="{5CD67543-323F-42C3-9DC1-71A1310D57FD}"/>
              </a:ext>
            </a:extLst>
          </p:cNvPr>
          <p:cNvSpPr>
            <a:spLocks noGrp="1"/>
          </p:cNvSpPr>
          <p:nvPr>
            <p:ph idx="1"/>
          </p:nvPr>
        </p:nvSpPr>
        <p:spPr/>
        <p:txBody>
          <a:bodyPr/>
          <a:lstStyle/>
          <a:p>
            <a:pPr marL="0" indent="0">
              <a:buNone/>
            </a:pPr>
            <a:r>
              <a:rPr lang="cs-CZ" dirty="0">
                <a:solidFill>
                  <a:srgbClr val="FFFF00"/>
                </a:solidFill>
              </a:rPr>
              <a:t>KONTROLUJÍCÍ ZPRÁVA (Agresivní styl)</a:t>
            </a:r>
          </a:p>
          <a:p>
            <a:pPr marL="0" indent="0">
              <a:buNone/>
            </a:pPr>
            <a:r>
              <a:rPr lang="cs-CZ" dirty="0"/>
              <a:t>Nepatříš mezi nás. Nejsi schopný. Já jsem důležitější, než ty. Já to tu řídím. Na tobě nezáleží. Nerespektuji tě.</a:t>
            </a:r>
          </a:p>
          <a:p>
            <a:pPr marL="0" indent="0">
              <a:buNone/>
            </a:pPr>
            <a:endParaRPr lang="cs-CZ" dirty="0"/>
          </a:p>
          <a:p>
            <a:pPr marL="0" indent="0">
              <a:buNone/>
            </a:pPr>
            <a:r>
              <a:rPr lang="cs-CZ" dirty="0">
                <a:solidFill>
                  <a:srgbClr val="FFFF00"/>
                </a:solidFill>
              </a:rPr>
              <a:t>PASIVNÍ ZPRÁVA (Pasivní styl)</a:t>
            </a:r>
          </a:p>
          <a:p>
            <a:pPr marL="0" indent="0">
              <a:buNone/>
            </a:pPr>
            <a:r>
              <a:rPr lang="cs-CZ" dirty="0"/>
              <a:t>Nerespektuji sám sebe. Nemám pocit propojení. Nemám věci pod kontrolou. Nejsem důležitý. Nezáleží na mně. Nevím, co mám dělat.</a:t>
            </a:r>
          </a:p>
          <a:p>
            <a:pPr marL="0" indent="0">
              <a:buNone/>
            </a:pPr>
            <a:endParaRPr lang="cs-CZ" dirty="0"/>
          </a:p>
          <a:p>
            <a:pPr marL="0" indent="0">
              <a:buNone/>
            </a:pPr>
            <a:r>
              <a:rPr lang="cs-CZ" dirty="0">
                <a:solidFill>
                  <a:srgbClr val="FFFF00"/>
                </a:solidFill>
              </a:rPr>
              <a:t>ASERTIVNÍ ZPRÁVA (Asertivní styl)</a:t>
            </a:r>
          </a:p>
          <a:p>
            <a:pPr marL="0" indent="0">
              <a:buNone/>
            </a:pPr>
            <a:r>
              <a:rPr lang="cs-CZ" dirty="0"/>
              <a:t>Patříš mezi nás. Jsme propojení. Máme to pod kontrolou společně. Jsme tým. Jsme rovnocenní. Vážíme si jeden druhého. Podporujeme jeden druhého.</a:t>
            </a:r>
          </a:p>
          <a:p>
            <a:pPr marL="0" indent="0">
              <a:buNone/>
            </a:pPr>
            <a:endParaRPr lang="cs-CZ" dirty="0"/>
          </a:p>
        </p:txBody>
      </p:sp>
    </p:spTree>
    <p:extLst>
      <p:ext uri="{BB962C8B-B14F-4D97-AF65-F5344CB8AC3E}">
        <p14:creationId xmlns:p14="http://schemas.microsoft.com/office/powerpoint/2010/main" val="1493058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A5CB736-F7AA-4BCE-81D8-473636CCBE49}"/>
              </a:ext>
            </a:extLst>
          </p:cNvPr>
          <p:cNvSpPr>
            <a:spLocks noGrp="1"/>
          </p:cNvSpPr>
          <p:nvPr>
            <p:ph type="title"/>
          </p:nvPr>
        </p:nvSpPr>
        <p:spPr/>
        <p:txBody>
          <a:bodyPr/>
          <a:lstStyle/>
          <a:p>
            <a:r>
              <a:rPr lang="cs-CZ" dirty="0"/>
              <a:t>JAK NA ASERTIVNÍ KOMUNIKACI</a:t>
            </a:r>
          </a:p>
        </p:txBody>
      </p:sp>
      <p:sp>
        <p:nvSpPr>
          <p:cNvPr id="5" name="Zástupný symbol pro obsah 4">
            <a:extLst>
              <a:ext uri="{FF2B5EF4-FFF2-40B4-BE49-F238E27FC236}">
                <a16:creationId xmlns:a16="http://schemas.microsoft.com/office/drawing/2014/main" id="{8C6489E6-30C7-4855-BB60-4737054D2F91}"/>
              </a:ext>
            </a:extLst>
          </p:cNvPr>
          <p:cNvSpPr>
            <a:spLocks noGrp="1"/>
          </p:cNvSpPr>
          <p:nvPr>
            <p:ph idx="1"/>
          </p:nvPr>
        </p:nvSpPr>
        <p:spPr/>
        <p:txBody>
          <a:bodyPr/>
          <a:lstStyle/>
          <a:p>
            <a:r>
              <a:rPr lang="cs-CZ" dirty="0"/>
              <a:t>Součástí asertivního stylu komunikace je vědět, kdy se za sebe pevně postavit a kdy nechat věci být a </a:t>
            </a:r>
            <a:r>
              <a:rPr lang="cs-CZ" dirty="0" err="1"/>
              <a:t>deeskalovat</a:t>
            </a:r>
            <a:r>
              <a:rPr lang="cs-CZ" dirty="0"/>
              <a:t> tak konflikt. Vybírejme si své bitvy.</a:t>
            </a:r>
          </a:p>
          <a:p>
            <a:r>
              <a:rPr lang="cs-CZ" dirty="0"/>
              <a:t>Ujasněme si dopředu, co chceme, aby se stalo.</a:t>
            </a:r>
          </a:p>
          <a:p>
            <a:r>
              <a:rPr lang="cs-CZ" dirty="0"/>
              <a:t>Komunikujme klidně a jasně. Dejme na výběr – spolupracovat, nebo přijmout důsledky nespolupráce.</a:t>
            </a:r>
          </a:p>
          <a:p>
            <a:r>
              <a:rPr lang="cs-CZ" dirty="0"/>
              <a:t>Zásady jsou:</a:t>
            </a:r>
          </a:p>
          <a:p>
            <a:pPr lvl="1"/>
            <a:r>
              <a:rPr lang="cs-CZ" dirty="0"/>
              <a:t>ČESTNOST – OMLUVY</a:t>
            </a:r>
          </a:p>
          <a:p>
            <a:pPr lvl="1"/>
            <a:r>
              <a:rPr lang="cs-CZ" dirty="0"/>
              <a:t>SROZUMITELNOST</a:t>
            </a:r>
          </a:p>
          <a:p>
            <a:pPr lvl="1"/>
            <a:r>
              <a:rPr lang="cs-CZ" dirty="0"/>
              <a:t>PRÁCE S VLASTNÍMI EMOCEMI</a:t>
            </a:r>
          </a:p>
          <a:p>
            <a:pPr lvl="1"/>
            <a:r>
              <a:rPr lang="cs-CZ" dirty="0"/>
              <a:t>RESPEKT K DRUHÉ STRANĚ</a:t>
            </a:r>
          </a:p>
          <a:p>
            <a:pPr lvl="1"/>
            <a:r>
              <a:rPr lang="cs-CZ" dirty="0"/>
              <a:t>USILOVÁNÍ O KOMPROMIS</a:t>
            </a:r>
          </a:p>
        </p:txBody>
      </p:sp>
    </p:spTree>
    <p:extLst>
      <p:ext uri="{BB962C8B-B14F-4D97-AF65-F5344CB8AC3E}">
        <p14:creationId xmlns:p14="http://schemas.microsoft.com/office/powerpoint/2010/main" val="1110405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3C454C-88F8-452C-9623-2386F89F0658}"/>
              </a:ext>
            </a:extLst>
          </p:cNvPr>
          <p:cNvSpPr>
            <a:spLocks noGrp="1"/>
          </p:cNvSpPr>
          <p:nvPr>
            <p:ph type="title"/>
          </p:nvPr>
        </p:nvSpPr>
        <p:spPr/>
        <p:txBody>
          <a:bodyPr>
            <a:normAutofit fontScale="90000"/>
          </a:bodyPr>
          <a:lstStyle/>
          <a:p>
            <a:r>
              <a:rPr lang="cs-CZ" dirty="0"/>
              <a:t>Výhody používání asertivního stylu</a:t>
            </a:r>
          </a:p>
        </p:txBody>
      </p:sp>
      <p:sp>
        <p:nvSpPr>
          <p:cNvPr id="6" name="Zástupný symbol pro text 5">
            <a:extLst>
              <a:ext uri="{FF2B5EF4-FFF2-40B4-BE49-F238E27FC236}">
                <a16:creationId xmlns:a16="http://schemas.microsoft.com/office/drawing/2014/main" id="{6A59F5F5-1B5A-43E9-98E9-6C5674DBD0AB}"/>
              </a:ext>
            </a:extLst>
          </p:cNvPr>
          <p:cNvSpPr>
            <a:spLocks noGrp="1"/>
          </p:cNvSpPr>
          <p:nvPr>
            <p:ph type="body" idx="1"/>
          </p:nvPr>
        </p:nvSpPr>
        <p:spPr>
          <a:xfrm>
            <a:off x="1063752" y="1773585"/>
            <a:ext cx="4754880" cy="640080"/>
          </a:xfrm>
        </p:spPr>
        <p:txBody>
          <a:bodyPr/>
          <a:lstStyle/>
          <a:p>
            <a:r>
              <a:rPr lang="cs-CZ" dirty="0"/>
              <a:t>VY</a:t>
            </a:r>
          </a:p>
        </p:txBody>
      </p:sp>
      <p:sp>
        <p:nvSpPr>
          <p:cNvPr id="4" name="Zástupný symbol pro obsah 3">
            <a:extLst>
              <a:ext uri="{FF2B5EF4-FFF2-40B4-BE49-F238E27FC236}">
                <a16:creationId xmlns:a16="http://schemas.microsoft.com/office/drawing/2014/main" id="{21A107F8-AF55-414B-B8E7-F22675EDB12A}"/>
              </a:ext>
            </a:extLst>
          </p:cNvPr>
          <p:cNvSpPr>
            <a:spLocks noGrp="1"/>
          </p:cNvSpPr>
          <p:nvPr>
            <p:ph sz="half" idx="2"/>
          </p:nvPr>
        </p:nvSpPr>
        <p:spPr>
          <a:xfrm>
            <a:off x="1063752" y="2413664"/>
            <a:ext cx="4754880" cy="3801741"/>
          </a:xfrm>
        </p:spPr>
        <p:txBody>
          <a:bodyPr>
            <a:normAutofit/>
          </a:bodyPr>
          <a:lstStyle/>
          <a:p>
            <a:r>
              <a:rPr lang="cs-CZ" dirty="0"/>
              <a:t>Klidný, pozitivní, respektující.</a:t>
            </a:r>
          </a:p>
          <a:p>
            <a:r>
              <a:rPr lang="cs-CZ" dirty="0"/>
              <a:t>Schopný naslouchat.</a:t>
            </a:r>
          </a:p>
          <a:p>
            <a:r>
              <a:rPr lang="cs-CZ" dirty="0"/>
              <a:t>Přijímáte, že druzí mohou nesouhlasit.</a:t>
            </a:r>
          </a:p>
          <a:p>
            <a:r>
              <a:rPr lang="cs-CZ" dirty="0"/>
              <a:t>Nabízíte možnosti, vyjednáváte kompromis.</a:t>
            </a:r>
          </a:p>
          <a:p>
            <a:r>
              <a:rPr lang="cs-CZ" dirty="0"/>
              <a:t>Ukazujete a očekáváte respekt.</a:t>
            </a:r>
          </a:p>
          <a:p>
            <a:r>
              <a:rPr lang="cs-CZ" dirty="0"/>
              <a:t>Jasně vysvětlujete, co byste chtěli.</a:t>
            </a:r>
          </a:p>
          <a:p>
            <a:r>
              <a:rPr lang="cs-CZ" dirty="0"/>
              <a:t>Důsledně dodržujete hranice</a:t>
            </a:r>
          </a:p>
          <a:p>
            <a:r>
              <a:rPr lang="cs-CZ" dirty="0"/>
              <a:t>Máte emoce pod kontrolou</a:t>
            </a:r>
          </a:p>
          <a:p>
            <a:r>
              <a:rPr lang="cs-CZ" dirty="0"/>
              <a:t>Snažíte se o řešení, výhodné pro oba.</a:t>
            </a:r>
          </a:p>
        </p:txBody>
      </p:sp>
      <p:sp>
        <p:nvSpPr>
          <p:cNvPr id="7" name="Zástupný symbol pro text 6">
            <a:extLst>
              <a:ext uri="{FF2B5EF4-FFF2-40B4-BE49-F238E27FC236}">
                <a16:creationId xmlns:a16="http://schemas.microsoft.com/office/drawing/2014/main" id="{E26D7E60-2D14-4F09-ADD6-7AB519A1F7BF}"/>
              </a:ext>
            </a:extLst>
          </p:cNvPr>
          <p:cNvSpPr>
            <a:spLocks noGrp="1"/>
          </p:cNvSpPr>
          <p:nvPr>
            <p:ph type="body" sz="quarter" idx="3"/>
          </p:nvPr>
        </p:nvSpPr>
        <p:spPr>
          <a:xfrm>
            <a:off x="6370320" y="1783449"/>
            <a:ext cx="4754880" cy="640080"/>
          </a:xfrm>
        </p:spPr>
        <p:txBody>
          <a:bodyPr/>
          <a:lstStyle/>
          <a:p>
            <a:r>
              <a:rPr lang="cs-CZ" dirty="0"/>
              <a:t>DRUHÁ STRANA</a:t>
            </a:r>
          </a:p>
        </p:txBody>
      </p:sp>
      <p:sp>
        <p:nvSpPr>
          <p:cNvPr id="8" name="Zástupný symbol pro obsah 7">
            <a:extLst>
              <a:ext uri="{FF2B5EF4-FFF2-40B4-BE49-F238E27FC236}">
                <a16:creationId xmlns:a16="http://schemas.microsoft.com/office/drawing/2014/main" id="{B1FC9CC5-22C1-4C9C-9A49-AB8CEB50D235}"/>
              </a:ext>
            </a:extLst>
          </p:cNvPr>
          <p:cNvSpPr>
            <a:spLocks noGrp="1"/>
          </p:cNvSpPr>
          <p:nvPr>
            <p:ph sz="quarter" idx="4"/>
          </p:nvPr>
        </p:nvSpPr>
        <p:spPr>
          <a:xfrm>
            <a:off x="6370320" y="2423529"/>
            <a:ext cx="4754880" cy="3791876"/>
          </a:xfrm>
        </p:spPr>
        <p:txBody>
          <a:bodyPr>
            <a:normAutofit/>
          </a:bodyPr>
          <a:lstStyle/>
          <a:p>
            <a:r>
              <a:rPr lang="cs-CZ" dirty="0"/>
              <a:t>Bude mít zdravé sebehodnocení.</a:t>
            </a:r>
          </a:p>
          <a:p>
            <a:r>
              <a:rPr lang="cs-CZ" dirty="0"/>
              <a:t>Bude se rozhodovat samostatně.</a:t>
            </a:r>
          </a:p>
          <a:p>
            <a:r>
              <a:rPr lang="cs-CZ" dirty="0"/>
              <a:t>Přijímá zodpovědnost.</a:t>
            </a:r>
          </a:p>
          <a:p>
            <a:r>
              <a:rPr lang="cs-CZ" dirty="0"/>
              <a:t>Učí se řešit problémy.</a:t>
            </a:r>
          </a:p>
          <a:p>
            <a:r>
              <a:rPr lang="cs-CZ" dirty="0"/>
              <a:t>Dokáže zvládnout kompromis.</a:t>
            </a:r>
          </a:p>
          <a:p>
            <a:r>
              <a:rPr lang="cs-CZ" dirty="0"/>
              <a:t>Cítí se součástí a pochopená.</a:t>
            </a:r>
          </a:p>
          <a:p>
            <a:r>
              <a:rPr lang="cs-CZ" dirty="0"/>
              <a:t>Je spokojená a cítí se oceňovaná.</a:t>
            </a:r>
          </a:p>
          <a:p>
            <a:r>
              <a:rPr lang="cs-CZ" dirty="0"/>
              <a:t>Přijímá to, co nejde změnit.</a:t>
            </a:r>
          </a:p>
        </p:txBody>
      </p:sp>
    </p:spTree>
    <p:extLst>
      <p:ext uri="{BB962C8B-B14F-4D97-AF65-F5344CB8AC3E}">
        <p14:creationId xmlns:p14="http://schemas.microsoft.com/office/powerpoint/2010/main" val="1295418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1D2E6A-1CED-4CA7-A108-BD1C69F58656}"/>
              </a:ext>
            </a:extLst>
          </p:cNvPr>
          <p:cNvSpPr>
            <a:spLocks noGrp="1"/>
          </p:cNvSpPr>
          <p:nvPr>
            <p:ph type="title"/>
          </p:nvPr>
        </p:nvSpPr>
        <p:spPr/>
        <p:txBody>
          <a:bodyPr/>
          <a:lstStyle/>
          <a:p>
            <a:r>
              <a:rPr lang="cs-CZ" dirty="0"/>
              <a:t>Verbální a neverbální složka</a:t>
            </a:r>
          </a:p>
        </p:txBody>
      </p:sp>
      <p:sp>
        <p:nvSpPr>
          <p:cNvPr id="3" name="Zástupný symbol pro obsah 2">
            <a:extLst>
              <a:ext uri="{FF2B5EF4-FFF2-40B4-BE49-F238E27FC236}">
                <a16:creationId xmlns:a16="http://schemas.microsoft.com/office/drawing/2014/main" id="{A715B99E-F649-4503-92A7-C70D916FB360}"/>
              </a:ext>
            </a:extLst>
          </p:cNvPr>
          <p:cNvSpPr>
            <a:spLocks noGrp="1"/>
          </p:cNvSpPr>
          <p:nvPr>
            <p:ph idx="1"/>
          </p:nvPr>
        </p:nvSpPr>
        <p:spPr>
          <a:xfrm>
            <a:off x="1066800" y="2098093"/>
            <a:ext cx="10058400" cy="3931920"/>
          </a:xfrm>
        </p:spPr>
        <p:txBody>
          <a:bodyPr>
            <a:normAutofit/>
          </a:bodyPr>
          <a:lstStyle/>
          <a:p>
            <a:r>
              <a:rPr lang="cs-CZ" dirty="0"/>
              <a:t>VERBÁLNÍ – poskytuje nám obsah, informaci (CO ŘÍKÁME)</a:t>
            </a:r>
          </a:p>
          <a:p>
            <a:r>
              <a:rPr lang="cs-CZ" dirty="0"/>
              <a:t>PARAVERBÁLNÍ – tón hlasu, intonace, barva, hlasitost,</a:t>
            </a:r>
          </a:p>
          <a:p>
            <a:pPr marL="0" indent="0">
              <a:buNone/>
            </a:pPr>
            <a:r>
              <a:rPr lang="cs-CZ" dirty="0"/>
              <a:t>   dynamika, tempo, pauzy, přízvuk, melodie (JAK TO ŘÍKÁME)</a:t>
            </a:r>
          </a:p>
          <a:p>
            <a:r>
              <a:rPr lang="cs-CZ" dirty="0"/>
              <a:t>NEVERBÁLNÍ</a:t>
            </a:r>
          </a:p>
          <a:p>
            <a:pPr lvl="1"/>
            <a:r>
              <a:rPr lang="cs-CZ" dirty="0"/>
              <a:t>Mimika</a:t>
            </a:r>
          </a:p>
          <a:p>
            <a:pPr lvl="1"/>
            <a:r>
              <a:rPr lang="cs-CZ" dirty="0"/>
              <a:t>Gesta</a:t>
            </a:r>
          </a:p>
          <a:p>
            <a:pPr lvl="1"/>
            <a:r>
              <a:rPr lang="cs-CZ" dirty="0"/>
              <a:t>Doteky</a:t>
            </a:r>
          </a:p>
          <a:p>
            <a:pPr lvl="1"/>
            <a:r>
              <a:rPr lang="cs-CZ" dirty="0"/>
              <a:t>Vzdálenost</a:t>
            </a:r>
          </a:p>
          <a:p>
            <a:pPr lvl="1"/>
            <a:r>
              <a:rPr lang="cs-CZ" dirty="0"/>
              <a:t>Pohyby, postoje a polohy těla</a:t>
            </a:r>
          </a:p>
          <a:p>
            <a:pPr lvl="1"/>
            <a:r>
              <a:rPr lang="cs-CZ" dirty="0"/>
              <a:t>Naše celková image</a:t>
            </a:r>
          </a:p>
          <a:p>
            <a:pPr lvl="1"/>
            <a:r>
              <a:rPr lang="cs-CZ" dirty="0"/>
              <a:t>Práce s časem, způsob řízení automobilu, …</a:t>
            </a:r>
          </a:p>
          <a:p>
            <a:pPr lvl="1"/>
            <a:endParaRPr lang="cs-CZ" dirty="0"/>
          </a:p>
        </p:txBody>
      </p:sp>
      <p:sp>
        <p:nvSpPr>
          <p:cNvPr id="5" name="Zástupný symbol pro text 2">
            <a:extLst>
              <a:ext uri="{FF2B5EF4-FFF2-40B4-BE49-F238E27FC236}">
                <a16:creationId xmlns:a16="http://schemas.microsoft.com/office/drawing/2014/main" id="{4826435E-0F05-4F10-BA71-2CE23FBD4342}"/>
              </a:ext>
            </a:extLst>
          </p:cNvPr>
          <p:cNvSpPr txBox="1">
            <a:spLocks/>
          </p:cNvSpPr>
          <p:nvPr/>
        </p:nvSpPr>
        <p:spPr>
          <a:xfrm>
            <a:off x="8532069" y="6445153"/>
            <a:ext cx="3261673" cy="474400"/>
          </a:xfrm>
          <a:prstGeom prst="rect">
            <a:avLst/>
          </a:prstGeom>
        </p:spPr>
        <p:txBody>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cs-CZ" sz="1400" dirty="0"/>
              <a:t>Zdroj obrázku: </a:t>
            </a:r>
            <a:r>
              <a:rPr lang="cs-CZ" sz="1400" dirty="0">
                <a:hlinkClick r:id="rId2">
                  <a:extLst>
                    <a:ext uri="{A12FA001-AC4F-418D-AE19-62706E023703}">
                      <ahyp:hlinkClr xmlns:ahyp="http://schemas.microsoft.com/office/drawing/2018/hyperlinkcolor" val="tx"/>
                    </a:ext>
                  </a:extLst>
                </a:hlinkClick>
              </a:rPr>
              <a:t>https://1url.cz/D14gS</a:t>
            </a:r>
            <a:endParaRPr lang="cs-CZ" sz="1400" dirty="0"/>
          </a:p>
        </p:txBody>
      </p:sp>
      <p:pic>
        <p:nvPicPr>
          <p:cNvPr id="9" name="Obrázek 8">
            <a:extLst>
              <a:ext uri="{FF2B5EF4-FFF2-40B4-BE49-F238E27FC236}">
                <a16:creationId xmlns:a16="http://schemas.microsoft.com/office/drawing/2014/main" id="{52432EE7-9010-4565-B891-F0DA0720B0AF}"/>
              </a:ext>
            </a:extLst>
          </p:cNvPr>
          <p:cNvPicPr>
            <a:picLocks noChangeAspect="1"/>
          </p:cNvPicPr>
          <p:nvPr/>
        </p:nvPicPr>
        <p:blipFill>
          <a:blip r:embed="rId3"/>
          <a:stretch>
            <a:fillRect/>
          </a:stretch>
        </p:blipFill>
        <p:spPr>
          <a:xfrm>
            <a:off x="7993105" y="1712559"/>
            <a:ext cx="3800637" cy="4732594"/>
          </a:xfrm>
          <a:prstGeom prst="rect">
            <a:avLst/>
          </a:prstGeom>
          <a:ln>
            <a:noFill/>
          </a:ln>
          <a:effectLst>
            <a:softEdge rad="112500"/>
          </a:effectLst>
        </p:spPr>
      </p:pic>
    </p:spTree>
    <p:extLst>
      <p:ext uri="{BB962C8B-B14F-4D97-AF65-F5344CB8AC3E}">
        <p14:creationId xmlns:p14="http://schemas.microsoft.com/office/powerpoint/2010/main" val="30665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FC4CF4-F168-40D3-BFCA-534C03093B0B}"/>
              </a:ext>
            </a:extLst>
          </p:cNvPr>
          <p:cNvSpPr>
            <a:spLocks noGrp="1"/>
          </p:cNvSpPr>
          <p:nvPr>
            <p:ph type="title"/>
          </p:nvPr>
        </p:nvSpPr>
        <p:spPr/>
        <p:txBody>
          <a:bodyPr/>
          <a:lstStyle/>
          <a:p>
            <a:r>
              <a:rPr lang="cs-CZ" dirty="0"/>
              <a:t>PŘÍKLAD DOSPĚLÝ - DÍTĚ</a:t>
            </a:r>
          </a:p>
        </p:txBody>
      </p:sp>
      <p:sp>
        <p:nvSpPr>
          <p:cNvPr id="3" name="Zástupný symbol pro obsah 2">
            <a:extLst>
              <a:ext uri="{FF2B5EF4-FFF2-40B4-BE49-F238E27FC236}">
                <a16:creationId xmlns:a16="http://schemas.microsoft.com/office/drawing/2014/main" id="{B3E3C4E4-32D0-4A6B-A0D7-74EBBB30972E}"/>
              </a:ext>
            </a:extLst>
          </p:cNvPr>
          <p:cNvSpPr>
            <a:spLocks noGrp="1"/>
          </p:cNvSpPr>
          <p:nvPr>
            <p:ph idx="1"/>
          </p:nvPr>
        </p:nvSpPr>
        <p:spPr/>
        <p:txBody>
          <a:bodyPr/>
          <a:lstStyle/>
          <a:p>
            <a:pPr marL="0" indent="0">
              <a:buNone/>
            </a:pPr>
            <a:r>
              <a:rPr lang="cs-CZ" sz="2000" dirty="0">
                <a:solidFill>
                  <a:srgbClr val="FFFF00"/>
                </a:solidFill>
              </a:rPr>
              <a:t>Popište, co dítě dělá. Jasně sdělte, co nyní potřebujete.</a:t>
            </a:r>
          </a:p>
          <a:p>
            <a:pPr marL="0" indent="0">
              <a:buNone/>
            </a:pPr>
            <a:r>
              <a:rPr lang="cs-CZ" dirty="0"/>
              <a:t>„Líbí se mi, s jakou radostí si hraješ s novými míči. Teď je už potřeba jít na gymnastiku.“</a:t>
            </a:r>
          </a:p>
          <a:p>
            <a:pPr marL="0" indent="0">
              <a:buNone/>
            </a:pPr>
            <a:endParaRPr lang="cs-CZ" dirty="0"/>
          </a:p>
          <a:p>
            <a:pPr marL="0" indent="0">
              <a:buNone/>
            </a:pPr>
            <a:r>
              <a:rPr lang="cs-CZ" sz="2000" dirty="0">
                <a:solidFill>
                  <a:srgbClr val="FFFF00"/>
                </a:solidFill>
              </a:rPr>
              <a:t>Pokud dítě odmítá, ignoruje váš požadavek, opakujte ho klidně a jasně.</a:t>
            </a:r>
          </a:p>
          <a:p>
            <a:pPr marL="0" indent="0">
              <a:buNone/>
            </a:pPr>
            <a:r>
              <a:rPr lang="cs-CZ" dirty="0"/>
              <a:t>„Potřebuji, aby sis přestala hrát s těmi míči a šla s námi na gymnastiku.“</a:t>
            </a:r>
          </a:p>
          <a:p>
            <a:pPr marL="0" indent="0">
              <a:buNone/>
            </a:pPr>
            <a:endParaRPr lang="cs-CZ" dirty="0"/>
          </a:p>
          <a:p>
            <a:pPr marL="0" indent="0">
              <a:buNone/>
            </a:pPr>
            <a:r>
              <a:rPr lang="cs-CZ" sz="2000" dirty="0">
                <a:solidFill>
                  <a:srgbClr val="FFFF00"/>
                </a:solidFill>
              </a:rPr>
              <a:t>Pokud stále nespolupracuje, použijte důsledky. Nastavte důsledky, které souvisejí s dějem, jsou rozumné a respektující.</a:t>
            </a:r>
          </a:p>
          <a:p>
            <a:pPr marL="0" indent="0">
              <a:buNone/>
            </a:pPr>
            <a:r>
              <a:rPr lang="cs-CZ" dirty="0"/>
              <a:t>„Pokud teď nepůjdeš, budu muset ty míče pro dnešek a nejspíš i příští hodiny schovat.“</a:t>
            </a:r>
          </a:p>
          <a:p>
            <a:pPr marL="0" indent="0">
              <a:buNone/>
            </a:pPr>
            <a:endParaRPr lang="cs-CZ" dirty="0"/>
          </a:p>
          <a:p>
            <a:pPr marL="0" indent="0">
              <a:buNone/>
            </a:pPr>
            <a:endParaRPr lang="cs-CZ" dirty="0"/>
          </a:p>
        </p:txBody>
      </p:sp>
    </p:spTree>
    <p:extLst>
      <p:ext uri="{BB962C8B-B14F-4D97-AF65-F5344CB8AC3E}">
        <p14:creationId xmlns:p14="http://schemas.microsoft.com/office/powerpoint/2010/main" val="77436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B3BD14-A7B8-473E-95C0-4753ECD245B6}"/>
              </a:ext>
            </a:extLst>
          </p:cNvPr>
          <p:cNvSpPr>
            <a:spLocks noGrp="1"/>
          </p:cNvSpPr>
          <p:nvPr>
            <p:ph type="title"/>
          </p:nvPr>
        </p:nvSpPr>
        <p:spPr/>
        <p:txBody>
          <a:bodyPr/>
          <a:lstStyle/>
          <a:p>
            <a:r>
              <a:rPr lang="cs-CZ" dirty="0"/>
              <a:t>PŘÍKLAD DOSPĚLÝ - DOSPĚLÝ</a:t>
            </a:r>
          </a:p>
        </p:txBody>
      </p:sp>
      <p:sp>
        <p:nvSpPr>
          <p:cNvPr id="3" name="Zástupný symbol pro obsah 2">
            <a:extLst>
              <a:ext uri="{FF2B5EF4-FFF2-40B4-BE49-F238E27FC236}">
                <a16:creationId xmlns:a16="http://schemas.microsoft.com/office/drawing/2014/main" id="{2BA6AAA4-107F-4162-8345-01108F53B2E6}"/>
              </a:ext>
            </a:extLst>
          </p:cNvPr>
          <p:cNvSpPr>
            <a:spLocks noGrp="1"/>
          </p:cNvSpPr>
          <p:nvPr>
            <p:ph idx="1"/>
          </p:nvPr>
        </p:nvSpPr>
        <p:spPr/>
        <p:txBody>
          <a:bodyPr/>
          <a:lstStyle/>
          <a:p>
            <a:pPr marL="0" indent="0">
              <a:buNone/>
            </a:pPr>
            <a:r>
              <a:rPr lang="cs-CZ" dirty="0"/>
              <a:t>„Všimla jsem si, že jsi teď dvakrát přišel na náš badminton pozdě. Mrzí mě, když nevyužijeme naplno čas, který jsme tu zaplatili. Řekl bys mi prosím víc k tomu, co se stalo a jak to vidíš ty?“</a:t>
            </a:r>
          </a:p>
          <a:p>
            <a:pPr marL="0" indent="0">
              <a:buNone/>
            </a:pPr>
            <a:endParaRPr lang="cs-CZ" dirty="0"/>
          </a:p>
          <a:p>
            <a:pPr marL="0" indent="0">
              <a:buNone/>
            </a:pPr>
            <a:r>
              <a:rPr lang="cs-CZ" dirty="0"/>
              <a:t>„Mám strach, když přijdu do tělocvičny a vidím, že mají děti možnost dělat cokoliv a ty s nimi nejsi. Potřebuji, abychom nenechávali děti v hale samotné. Nejspíš má nějaký důvod, proč s nimi v tu chvíli nejsi. Je něco, co by ti pomohlo k tomu, abys je tam samotné nenechával/a?“</a:t>
            </a:r>
          </a:p>
          <a:p>
            <a:pPr marL="0" indent="0">
              <a:buNone/>
            </a:pPr>
            <a:endParaRPr lang="cs-CZ" dirty="0"/>
          </a:p>
          <a:p>
            <a:pPr marL="0" indent="0">
              <a:buNone/>
            </a:pPr>
            <a:r>
              <a:rPr lang="cs-CZ" dirty="0"/>
              <a:t>„Díky, že sis dal tu práci s objednáním nových pomůcek. Některé míče se mi zdají nekvalitní, snadno se vypouští. Chtěl bych, abychom je nechali vyměnit. Co si o tom myslíš ty?“</a:t>
            </a:r>
          </a:p>
          <a:p>
            <a:pPr marL="0" indent="0">
              <a:buNone/>
            </a:pPr>
            <a:endParaRPr lang="cs-CZ" dirty="0"/>
          </a:p>
          <a:p>
            <a:pPr marL="0" indent="0">
              <a:buNone/>
            </a:pPr>
            <a:endParaRPr lang="cs-CZ" dirty="0"/>
          </a:p>
        </p:txBody>
      </p:sp>
    </p:spTree>
    <p:extLst>
      <p:ext uri="{BB962C8B-B14F-4D97-AF65-F5344CB8AC3E}">
        <p14:creationId xmlns:p14="http://schemas.microsoft.com/office/powerpoint/2010/main" val="1142879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E619A37F-A535-4122-8469-5CD1F430BC82}"/>
              </a:ext>
            </a:extLst>
          </p:cNvPr>
          <p:cNvSpPr/>
          <p:nvPr/>
        </p:nvSpPr>
        <p:spPr>
          <a:xfrm>
            <a:off x="700001" y="901588"/>
            <a:ext cx="5848284" cy="4832092"/>
          </a:xfrm>
          <a:prstGeom prst="rect">
            <a:avLst/>
          </a:prstGeom>
        </p:spPr>
        <p:txBody>
          <a:bodyPr wrap="square">
            <a:spAutoFit/>
          </a:bodyPr>
          <a:lstStyle/>
          <a:p>
            <a:pPr algn="ctr"/>
            <a:r>
              <a:rPr lang="cs-CZ" sz="4400" b="1" dirty="0">
                <a:latin typeface="Century Gothic" panose="020B0502020202020204" pitchFamily="34" charset="0"/>
              </a:rPr>
              <a:t>„Říct neznamená slyšet, slyšet neznamená rozumět, rozumět neznamená pochopit, či dokonce souhlasit.“</a:t>
            </a:r>
            <a:endParaRPr lang="cs-CZ" sz="4400" dirty="0">
              <a:latin typeface="Century Gothic" panose="020B0502020202020204" pitchFamily="34" charset="0"/>
            </a:endParaRPr>
          </a:p>
        </p:txBody>
      </p:sp>
      <p:pic>
        <p:nvPicPr>
          <p:cNvPr id="6" name="Obrázek 5">
            <a:extLst>
              <a:ext uri="{FF2B5EF4-FFF2-40B4-BE49-F238E27FC236}">
                <a16:creationId xmlns:a16="http://schemas.microsoft.com/office/drawing/2014/main" id="{1536A35B-EB6E-4981-A77B-CA752D1B7814}"/>
              </a:ext>
            </a:extLst>
          </p:cNvPr>
          <p:cNvPicPr>
            <a:picLocks noChangeAspect="1"/>
          </p:cNvPicPr>
          <p:nvPr/>
        </p:nvPicPr>
        <p:blipFill>
          <a:blip r:embed="rId2"/>
          <a:stretch>
            <a:fillRect/>
          </a:stretch>
        </p:blipFill>
        <p:spPr>
          <a:xfrm>
            <a:off x="7142173" y="447900"/>
            <a:ext cx="4471649" cy="5962199"/>
          </a:xfrm>
          <a:prstGeom prst="rect">
            <a:avLst/>
          </a:prstGeom>
        </p:spPr>
      </p:pic>
    </p:spTree>
    <p:extLst>
      <p:ext uri="{BB962C8B-B14F-4D97-AF65-F5344CB8AC3E}">
        <p14:creationId xmlns:p14="http://schemas.microsoft.com/office/powerpoint/2010/main" val="2666502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32B721-9E7A-4405-82D2-45DB65944D35}"/>
              </a:ext>
            </a:extLst>
          </p:cNvPr>
          <p:cNvSpPr>
            <a:spLocks noGrp="1"/>
          </p:cNvSpPr>
          <p:nvPr>
            <p:ph type="title"/>
          </p:nvPr>
        </p:nvSpPr>
        <p:spPr/>
        <p:txBody>
          <a:bodyPr/>
          <a:lstStyle/>
          <a:p>
            <a:r>
              <a:rPr lang="cs-CZ" dirty="0"/>
              <a:t>ZDROJE</a:t>
            </a:r>
          </a:p>
        </p:txBody>
      </p:sp>
      <p:sp>
        <p:nvSpPr>
          <p:cNvPr id="3" name="Zástupný symbol pro obsah 2">
            <a:extLst>
              <a:ext uri="{FF2B5EF4-FFF2-40B4-BE49-F238E27FC236}">
                <a16:creationId xmlns:a16="http://schemas.microsoft.com/office/drawing/2014/main" id="{A70E3E7E-140A-496E-A5EE-5B01915C8B61}"/>
              </a:ext>
            </a:extLst>
          </p:cNvPr>
          <p:cNvSpPr>
            <a:spLocks noGrp="1"/>
          </p:cNvSpPr>
          <p:nvPr>
            <p:ph idx="1"/>
          </p:nvPr>
        </p:nvSpPr>
        <p:spPr/>
        <p:txBody>
          <a:bodyPr/>
          <a:lstStyle/>
          <a:p>
            <a:r>
              <a:rPr lang="cs-CZ" dirty="0"/>
              <a:t>Basu, A., Faust, L. (2013). </a:t>
            </a:r>
            <a:r>
              <a:rPr lang="cs-CZ" i="1" dirty="0"/>
              <a:t>Umění úspěšné komunikace. </a:t>
            </a:r>
            <a:r>
              <a:rPr lang="cs-CZ" dirty="0"/>
              <a:t>Praha: </a:t>
            </a:r>
            <a:r>
              <a:rPr lang="cs-CZ" dirty="0" err="1"/>
              <a:t>Grada</a:t>
            </a:r>
            <a:r>
              <a:rPr lang="cs-CZ" dirty="0"/>
              <a:t>, 112 s., ISBN 978-80-247-5032-3.</a:t>
            </a:r>
          </a:p>
          <a:p>
            <a:r>
              <a:rPr lang="cs-CZ" dirty="0" err="1"/>
              <a:t>Schultz</a:t>
            </a:r>
            <a:r>
              <a:rPr lang="cs-CZ" dirty="0"/>
              <a:t> von </a:t>
            </a:r>
            <a:r>
              <a:rPr lang="cs-CZ" dirty="0" err="1"/>
              <a:t>Thun</a:t>
            </a:r>
            <a:r>
              <a:rPr lang="cs-CZ" dirty="0"/>
              <a:t>, F. (2005). </a:t>
            </a:r>
            <a:r>
              <a:rPr lang="cs-CZ" i="1" dirty="0"/>
              <a:t>Jak spolu komunikujeme? </a:t>
            </a:r>
            <a:r>
              <a:rPr lang="cs-CZ" dirty="0"/>
              <a:t>Praha: </a:t>
            </a:r>
            <a:r>
              <a:rPr lang="cs-CZ" dirty="0" err="1"/>
              <a:t>Grada</a:t>
            </a:r>
            <a:r>
              <a:rPr lang="cs-CZ" dirty="0"/>
              <a:t> </a:t>
            </a:r>
            <a:r>
              <a:rPr lang="cs-CZ" dirty="0" err="1"/>
              <a:t>publishing</a:t>
            </a:r>
            <a:r>
              <a:rPr lang="cs-CZ" dirty="0"/>
              <a:t>, 197s., ISBN 80-247-0832-9</a:t>
            </a:r>
          </a:p>
          <a:p>
            <a:r>
              <a:rPr lang="cs-CZ" dirty="0" err="1"/>
              <a:t>Watzlawick</a:t>
            </a:r>
            <a:r>
              <a:rPr lang="cs-CZ" dirty="0"/>
              <a:t>, P. (1994). </a:t>
            </a:r>
            <a:r>
              <a:rPr lang="cs-CZ" i="1" dirty="0"/>
              <a:t>Úvod do neštěstí. </a:t>
            </a:r>
            <a:r>
              <a:rPr lang="cs-CZ" dirty="0"/>
              <a:t>Hradec Králové: Konfrontace</a:t>
            </a:r>
            <a:r>
              <a:rPr lang="cs-CZ" i="1" dirty="0"/>
              <a:t>, 87s., ISBN </a:t>
            </a:r>
            <a:r>
              <a:rPr lang="cs-CZ" dirty="0"/>
              <a:t>80-900039-8-2</a:t>
            </a:r>
          </a:p>
          <a:p>
            <a:r>
              <a:rPr lang="cs-CZ" dirty="0" err="1"/>
              <a:t>Lee-Own</a:t>
            </a:r>
            <a:r>
              <a:rPr lang="cs-CZ" dirty="0"/>
              <a:t>, Kim (2024). </a:t>
            </a:r>
            <a:r>
              <a:rPr lang="cs-CZ" i="1" dirty="0"/>
              <a:t>5 </a:t>
            </a:r>
            <a:r>
              <a:rPr lang="cs-CZ" i="1" dirty="0" err="1"/>
              <a:t>secrets</a:t>
            </a:r>
            <a:r>
              <a:rPr lang="cs-CZ" i="1" dirty="0"/>
              <a:t> to happy </a:t>
            </a:r>
            <a:r>
              <a:rPr lang="cs-CZ" i="1" dirty="0" err="1"/>
              <a:t>children</a:t>
            </a:r>
            <a:r>
              <a:rPr lang="cs-CZ" i="1" dirty="0"/>
              <a:t> (skripta kurz).</a:t>
            </a:r>
          </a:p>
        </p:txBody>
      </p:sp>
    </p:spTree>
    <p:extLst>
      <p:ext uri="{BB962C8B-B14F-4D97-AF65-F5344CB8AC3E}">
        <p14:creationId xmlns:p14="http://schemas.microsoft.com/office/powerpoint/2010/main" val="3788132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7ACBAD-30CF-4659-A1AB-C78A6F59026C}"/>
              </a:ext>
            </a:extLst>
          </p:cNvPr>
          <p:cNvSpPr>
            <a:spLocks noGrp="1"/>
          </p:cNvSpPr>
          <p:nvPr>
            <p:ph type="ctrTitle"/>
          </p:nvPr>
        </p:nvSpPr>
        <p:spPr>
          <a:xfrm>
            <a:off x="1561314" y="2517829"/>
            <a:ext cx="9068586" cy="2590800"/>
          </a:xfrm>
        </p:spPr>
        <p:txBody>
          <a:bodyPr/>
          <a:lstStyle/>
          <a:p>
            <a:r>
              <a:rPr lang="cs-CZ" sz="5400" dirty="0"/>
              <a:t>Děkuji za vaši laskavou pozornost </a:t>
            </a:r>
            <a:br>
              <a:rPr lang="cs-CZ" sz="5400" dirty="0"/>
            </a:br>
            <a:r>
              <a:rPr lang="cs-CZ" dirty="0">
                <a:sym typeface="Wingdings" panose="05000000000000000000" pitchFamily="2" charset="2"/>
              </a:rPr>
              <a:t></a:t>
            </a:r>
            <a:endParaRPr lang="cs-CZ" dirty="0"/>
          </a:p>
        </p:txBody>
      </p:sp>
      <p:sp>
        <p:nvSpPr>
          <p:cNvPr id="3" name="Podnadpis 2">
            <a:extLst>
              <a:ext uri="{FF2B5EF4-FFF2-40B4-BE49-F238E27FC236}">
                <a16:creationId xmlns:a16="http://schemas.microsoft.com/office/drawing/2014/main" id="{4A76DDB2-613E-420C-B33B-C42016DD4289}"/>
              </a:ext>
            </a:extLst>
          </p:cNvPr>
          <p:cNvSpPr>
            <a:spLocks noGrp="1"/>
          </p:cNvSpPr>
          <p:nvPr>
            <p:ph type="subTitle" idx="1"/>
          </p:nvPr>
        </p:nvSpPr>
        <p:spPr>
          <a:xfrm>
            <a:off x="1559446" y="4910662"/>
            <a:ext cx="9070848" cy="457201"/>
          </a:xfrm>
        </p:spPr>
        <p:txBody>
          <a:bodyPr/>
          <a:lstStyle/>
          <a:p>
            <a:r>
              <a:rPr lang="cs-CZ" dirty="0"/>
              <a:t>Těším se na příští setkání.</a:t>
            </a:r>
          </a:p>
        </p:txBody>
      </p:sp>
      <p:sp>
        <p:nvSpPr>
          <p:cNvPr id="4" name="Podnadpis 2">
            <a:extLst>
              <a:ext uri="{FF2B5EF4-FFF2-40B4-BE49-F238E27FC236}">
                <a16:creationId xmlns:a16="http://schemas.microsoft.com/office/drawing/2014/main" id="{534210E3-3753-44B3-AF72-FFB11C332DDA}"/>
              </a:ext>
            </a:extLst>
          </p:cNvPr>
          <p:cNvSpPr txBox="1">
            <a:spLocks/>
          </p:cNvSpPr>
          <p:nvPr/>
        </p:nvSpPr>
        <p:spPr>
          <a:xfrm>
            <a:off x="1559446" y="1535081"/>
            <a:ext cx="9070848" cy="457201"/>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spcAft>
                <a:spcPts val="0"/>
              </a:spcAft>
              <a:buClr>
                <a:schemeClr val="tx1">
                  <a:lumMod val="85000"/>
                  <a:lumOff val="15000"/>
                </a:schemeClr>
              </a:buClr>
              <a:buFont typeface="Garamond" pitchFamily="18" charset="0"/>
              <a:buNone/>
              <a:defRPr sz="1600" kern="1200" spc="80" baseline="0">
                <a:solidFill>
                  <a:schemeClr val="tx1"/>
                </a:solidFill>
                <a:latin typeface="+mn-lt"/>
                <a:ea typeface="+mn-ea"/>
                <a:cs typeface="+mn-cs"/>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r>
              <a:rPr lang="cs-CZ" dirty="0"/>
              <a:t>FSpS:bp4017</a:t>
            </a:r>
          </a:p>
        </p:txBody>
      </p:sp>
    </p:spTree>
    <p:extLst>
      <p:ext uri="{BB962C8B-B14F-4D97-AF65-F5344CB8AC3E}">
        <p14:creationId xmlns:p14="http://schemas.microsoft.com/office/powerpoint/2010/main" val="423052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1CBC7C-9072-4C59-AA9C-BA48CD83965E}"/>
              </a:ext>
            </a:extLst>
          </p:cNvPr>
          <p:cNvSpPr>
            <a:spLocks noGrp="1"/>
          </p:cNvSpPr>
          <p:nvPr>
            <p:ph type="title"/>
          </p:nvPr>
        </p:nvSpPr>
        <p:spPr/>
        <p:txBody>
          <a:bodyPr/>
          <a:lstStyle/>
          <a:p>
            <a:r>
              <a:rPr lang="cs-CZ" dirty="0"/>
              <a:t>Dvojná vazba</a:t>
            </a:r>
          </a:p>
        </p:txBody>
      </p:sp>
      <p:pic>
        <p:nvPicPr>
          <p:cNvPr id="17" name="Zástupný symbol pro obsah 16">
            <a:extLst>
              <a:ext uri="{FF2B5EF4-FFF2-40B4-BE49-F238E27FC236}">
                <a16:creationId xmlns:a16="http://schemas.microsoft.com/office/drawing/2014/main" id="{BCE019DD-5506-4968-B7B8-4B0EE1958CD1}"/>
              </a:ext>
            </a:extLst>
          </p:cNvPr>
          <p:cNvPicPr>
            <a:picLocks noGrp="1" noChangeAspect="1"/>
          </p:cNvPicPr>
          <p:nvPr>
            <p:ph idx="1"/>
          </p:nvPr>
        </p:nvPicPr>
        <p:blipFill>
          <a:blip r:embed="rId2"/>
          <a:stretch>
            <a:fillRect/>
          </a:stretch>
        </p:blipFill>
        <p:spPr>
          <a:xfrm>
            <a:off x="1335924" y="2113271"/>
            <a:ext cx="4760076" cy="3932237"/>
          </a:xfrm>
        </p:spPr>
      </p:pic>
      <p:sp>
        <p:nvSpPr>
          <p:cNvPr id="18" name="Zástupný symbol pro obsah 2">
            <a:extLst>
              <a:ext uri="{FF2B5EF4-FFF2-40B4-BE49-F238E27FC236}">
                <a16:creationId xmlns:a16="http://schemas.microsoft.com/office/drawing/2014/main" id="{32EFAB05-BD45-44CD-ADA0-80183507F185}"/>
              </a:ext>
            </a:extLst>
          </p:cNvPr>
          <p:cNvSpPr txBox="1">
            <a:spLocks/>
          </p:cNvSpPr>
          <p:nvPr/>
        </p:nvSpPr>
        <p:spPr>
          <a:xfrm>
            <a:off x="5918816" y="2768895"/>
            <a:ext cx="5672828" cy="3778577"/>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pPr marL="0" indent="0" algn="ctr">
              <a:buFont typeface="Arial" pitchFamily="34" charset="0"/>
              <a:buNone/>
            </a:pPr>
            <a:r>
              <a:rPr lang="cs-CZ" sz="4000" dirty="0"/>
              <a:t>„Úplně v pořádku. Nepotřebuji s ničím pomoct. Proč se ptáš?“</a:t>
            </a:r>
          </a:p>
        </p:txBody>
      </p:sp>
      <p:sp>
        <p:nvSpPr>
          <p:cNvPr id="19" name="Zástupný symbol pro text 2">
            <a:extLst>
              <a:ext uri="{FF2B5EF4-FFF2-40B4-BE49-F238E27FC236}">
                <a16:creationId xmlns:a16="http://schemas.microsoft.com/office/drawing/2014/main" id="{6EEFEB83-63FE-4E54-9615-81BAE85BCE7D}"/>
              </a:ext>
            </a:extLst>
          </p:cNvPr>
          <p:cNvSpPr txBox="1">
            <a:spLocks/>
          </p:cNvSpPr>
          <p:nvPr/>
        </p:nvSpPr>
        <p:spPr>
          <a:xfrm>
            <a:off x="6430094" y="6547472"/>
            <a:ext cx="5855262" cy="474400"/>
          </a:xfrm>
          <a:prstGeom prst="rect">
            <a:avLst/>
          </a:prstGeom>
        </p:spPr>
        <p:txBody>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cs-CZ" sz="1400" dirty="0"/>
              <a:t>Zdroj obrázku: https://cz.pinterest.com/pin/279504720599488623/ </a:t>
            </a:r>
          </a:p>
        </p:txBody>
      </p:sp>
    </p:spTree>
    <p:extLst>
      <p:ext uri="{BB962C8B-B14F-4D97-AF65-F5344CB8AC3E}">
        <p14:creationId xmlns:p14="http://schemas.microsoft.com/office/powerpoint/2010/main" val="142844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0A88D7-DD6E-4E09-A21F-F8876CDB9779}"/>
              </a:ext>
            </a:extLst>
          </p:cNvPr>
          <p:cNvSpPr>
            <a:spLocks noGrp="1"/>
          </p:cNvSpPr>
          <p:nvPr>
            <p:ph type="title"/>
          </p:nvPr>
        </p:nvSpPr>
        <p:spPr/>
        <p:txBody>
          <a:bodyPr>
            <a:normAutofit/>
          </a:bodyPr>
          <a:lstStyle/>
          <a:p>
            <a:r>
              <a:rPr lang="cs-CZ" dirty="0"/>
              <a:t>4 ROVINY KOMUNIKACE</a:t>
            </a:r>
          </a:p>
        </p:txBody>
      </p:sp>
      <p:sp>
        <p:nvSpPr>
          <p:cNvPr id="3" name="Zástupný symbol pro obsah 2">
            <a:extLst>
              <a:ext uri="{FF2B5EF4-FFF2-40B4-BE49-F238E27FC236}">
                <a16:creationId xmlns:a16="http://schemas.microsoft.com/office/drawing/2014/main" id="{0E3CC18F-42B3-405B-AAE7-6E1339744F17}"/>
              </a:ext>
            </a:extLst>
          </p:cNvPr>
          <p:cNvSpPr>
            <a:spLocks noGrp="1"/>
          </p:cNvSpPr>
          <p:nvPr>
            <p:ph idx="1"/>
          </p:nvPr>
        </p:nvSpPr>
        <p:spPr/>
        <p:txBody>
          <a:bodyPr/>
          <a:lstStyle/>
          <a:p>
            <a:pPr marL="0" indent="0">
              <a:buNone/>
            </a:pPr>
            <a:r>
              <a:rPr lang="cs-CZ" dirty="0" err="1"/>
              <a:t>Friedemann</a:t>
            </a:r>
            <a:r>
              <a:rPr lang="cs-CZ" dirty="0"/>
              <a:t> </a:t>
            </a:r>
            <a:r>
              <a:rPr lang="cs-CZ" dirty="0" err="1"/>
              <a:t>Schultz</a:t>
            </a:r>
            <a:r>
              <a:rPr lang="cs-CZ" dirty="0"/>
              <a:t> von </a:t>
            </a:r>
            <a:r>
              <a:rPr lang="cs-CZ" dirty="0" err="1"/>
              <a:t>Thun</a:t>
            </a:r>
            <a:endParaRPr lang="cs-CZ" dirty="0"/>
          </a:p>
          <a:p>
            <a:pPr marL="0" indent="0">
              <a:buNone/>
            </a:pPr>
            <a:endParaRPr lang="cs-CZ" dirty="0"/>
          </a:p>
        </p:txBody>
      </p:sp>
      <p:pic>
        <p:nvPicPr>
          <p:cNvPr id="5" name="Obrázek 4">
            <a:extLst>
              <a:ext uri="{FF2B5EF4-FFF2-40B4-BE49-F238E27FC236}">
                <a16:creationId xmlns:a16="http://schemas.microsoft.com/office/drawing/2014/main" id="{0B9627DB-F47D-4FB6-8D25-04B7A241B2F0}"/>
              </a:ext>
            </a:extLst>
          </p:cNvPr>
          <p:cNvPicPr>
            <a:picLocks noChangeAspect="1"/>
          </p:cNvPicPr>
          <p:nvPr/>
        </p:nvPicPr>
        <p:blipFill>
          <a:blip r:embed="rId2"/>
          <a:stretch>
            <a:fillRect/>
          </a:stretch>
        </p:blipFill>
        <p:spPr>
          <a:xfrm>
            <a:off x="1760455" y="2538954"/>
            <a:ext cx="8671089" cy="3906199"/>
          </a:xfrm>
          <a:prstGeom prst="rect">
            <a:avLst/>
          </a:prstGeom>
        </p:spPr>
      </p:pic>
      <p:sp>
        <p:nvSpPr>
          <p:cNvPr id="6" name="Zástupný symbol pro text 2">
            <a:extLst>
              <a:ext uri="{FF2B5EF4-FFF2-40B4-BE49-F238E27FC236}">
                <a16:creationId xmlns:a16="http://schemas.microsoft.com/office/drawing/2014/main" id="{4C091434-28FA-4230-81C0-8057552502D6}"/>
              </a:ext>
            </a:extLst>
          </p:cNvPr>
          <p:cNvSpPr txBox="1">
            <a:spLocks/>
          </p:cNvSpPr>
          <p:nvPr/>
        </p:nvSpPr>
        <p:spPr>
          <a:xfrm>
            <a:off x="8512405" y="6445153"/>
            <a:ext cx="3261673" cy="474400"/>
          </a:xfrm>
          <a:prstGeom prst="rect">
            <a:avLst/>
          </a:prstGeom>
        </p:spPr>
        <p:txBody>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cs-CZ" sz="1400" dirty="0"/>
              <a:t>Zdroj obrázku: </a:t>
            </a:r>
            <a:r>
              <a:rPr lang="cs-CZ" sz="1400" dirty="0">
                <a:hlinkClick r:id="rId3">
                  <a:extLst>
                    <a:ext uri="{A12FA001-AC4F-418D-AE19-62706E023703}">
                      <ahyp:hlinkClr xmlns:ahyp="http://schemas.microsoft.com/office/drawing/2018/hyperlinkcolor" val="tx"/>
                    </a:ext>
                  </a:extLst>
                </a:hlinkClick>
              </a:rPr>
              <a:t>https://1url.cz/w14jM</a:t>
            </a:r>
            <a:endParaRPr lang="cs-CZ" sz="1400" dirty="0"/>
          </a:p>
        </p:txBody>
      </p:sp>
    </p:spTree>
    <p:extLst>
      <p:ext uri="{BB962C8B-B14F-4D97-AF65-F5344CB8AC3E}">
        <p14:creationId xmlns:p14="http://schemas.microsoft.com/office/powerpoint/2010/main" val="1707713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86189DDA-6B24-4FF8-90FE-DD050FA5B5CD}"/>
              </a:ext>
            </a:extLst>
          </p:cNvPr>
          <p:cNvPicPr>
            <a:picLocks noChangeAspect="1"/>
          </p:cNvPicPr>
          <p:nvPr/>
        </p:nvPicPr>
        <p:blipFill>
          <a:blip r:embed="rId2"/>
          <a:stretch>
            <a:fillRect/>
          </a:stretch>
        </p:blipFill>
        <p:spPr>
          <a:xfrm>
            <a:off x="103920" y="84918"/>
            <a:ext cx="6463870" cy="4524709"/>
          </a:xfrm>
          <a:prstGeom prst="rect">
            <a:avLst/>
          </a:prstGeom>
        </p:spPr>
      </p:pic>
      <p:pic>
        <p:nvPicPr>
          <p:cNvPr id="5" name="Obrázek 4">
            <a:extLst>
              <a:ext uri="{FF2B5EF4-FFF2-40B4-BE49-F238E27FC236}">
                <a16:creationId xmlns:a16="http://schemas.microsoft.com/office/drawing/2014/main" id="{0C7BE23D-1BA1-452C-AF9A-41BCF12101E7}"/>
              </a:ext>
            </a:extLst>
          </p:cNvPr>
          <p:cNvPicPr>
            <a:picLocks noChangeAspect="1"/>
          </p:cNvPicPr>
          <p:nvPr/>
        </p:nvPicPr>
        <p:blipFill>
          <a:blip r:embed="rId3"/>
          <a:stretch>
            <a:fillRect/>
          </a:stretch>
        </p:blipFill>
        <p:spPr>
          <a:xfrm>
            <a:off x="5752143" y="2347273"/>
            <a:ext cx="6335937" cy="4435156"/>
          </a:xfrm>
          <a:prstGeom prst="rect">
            <a:avLst/>
          </a:prstGeom>
        </p:spPr>
      </p:pic>
      <p:sp>
        <p:nvSpPr>
          <p:cNvPr id="6" name="Zástupný symbol pro text 2">
            <a:extLst>
              <a:ext uri="{FF2B5EF4-FFF2-40B4-BE49-F238E27FC236}">
                <a16:creationId xmlns:a16="http://schemas.microsoft.com/office/drawing/2014/main" id="{3D4941E4-7EF7-4578-A330-9F72AAAB464B}"/>
              </a:ext>
            </a:extLst>
          </p:cNvPr>
          <p:cNvSpPr txBox="1">
            <a:spLocks/>
          </p:cNvSpPr>
          <p:nvPr/>
        </p:nvSpPr>
        <p:spPr>
          <a:xfrm>
            <a:off x="0" y="6535882"/>
            <a:ext cx="3261673" cy="474400"/>
          </a:xfrm>
          <a:prstGeom prst="rect">
            <a:avLst/>
          </a:prstGeom>
        </p:spPr>
        <p:txBody>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cs-CZ" sz="1400" dirty="0"/>
              <a:t>Zdroj obrázků: </a:t>
            </a:r>
            <a:r>
              <a:rPr lang="cs-CZ" sz="1400" dirty="0">
                <a:hlinkClick r:id="rId4">
                  <a:extLst>
                    <a:ext uri="{A12FA001-AC4F-418D-AE19-62706E023703}">
                      <ahyp:hlinkClr xmlns:ahyp="http://schemas.microsoft.com/office/drawing/2018/hyperlinkcolor" val="tx"/>
                    </a:ext>
                  </a:extLst>
                </a:hlinkClick>
              </a:rPr>
              <a:t>https://1url.cz/w14jM</a:t>
            </a:r>
            <a:endParaRPr lang="cs-CZ" sz="1400" dirty="0"/>
          </a:p>
        </p:txBody>
      </p:sp>
    </p:spTree>
    <p:extLst>
      <p:ext uri="{BB962C8B-B14F-4D97-AF65-F5344CB8AC3E}">
        <p14:creationId xmlns:p14="http://schemas.microsoft.com/office/powerpoint/2010/main" val="3529496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9AC3DA-E24B-4E39-8126-50871550869D}"/>
              </a:ext>
            </a:extLst>
          </p:cNvPr>
          <p:cNvSpPr>
            <a:spLocks noGrp="1"/>
          </p:cNvSpPr>
          <p:nvPr>
            <p:ph type="title"/>
          </p:nvPr>
        </p:nvSpPr>
        <p:spPr/>
        <p:txBody>
          <a:bodyPr/>
          <a:lstStyle/>
          <a:p>
            <a:r>
              <a:rPr lang="cs-CZ" dirty="0"/>
              <a:t>Zpětná vazba v komunikaci</a:t>
            </a:r>
          </a:p>
        </p:txBody>
      </p:sp>
      <p:sp>
        <p:nvSpPr>
          <p:cNvPr id="3" name="Zástupný symbol pro text 2">
            <a:extLst>
              <a:ext uri="{FF2B5EF4-FFF2-40B4-BE49-F238E27FC236}">
                <a16:creationId xmlns:a16="http://schemas.microsoft.com/office/drawing/2014/main" id="{88AEE852-7A9A-4AF3-B8E2-30EF04AE2966}"/>
              </a:ext>
            </a:extLst>
          </p:cNvPr>
          <p:cNvSpPr>
            <a:spLocks noGrp="1"/>
          </p:cNvSpPr>
          <p:nvPr>
            <p:ph type="body" idx="1"/>
          </p:nvPr>
        </p:nvSpPr>
        <p:spPr/>
        <p:txBody>
          <a:bodyPr/>
          <a:lstStyle/>
          <a:p>
            <a:r>
              <a:rPr lang="cs-CZ" dirty="0"/>
              <a:t>aneb cesta ke vzájemnému respektu…</a:t>
            </a:r>
          </a:p>
        </p:txBody>
      </p:sp>
      <p:sp>
        <p:nvSpPr>
          <p:cNvPr id="4" name="Podnadpis 2">
            <a:extLst>
              <a:ext uri="{FF2B5EF4-FFF2-40B4-BE49-F238E27FC236}">
                <a16:creationId xmlns:a16="http://schemas.microsoft.com/office/drawing/2014/main" id="{910276EE-0786-4218-9635-988BED38A770}"/>
              </a:ext>
            </a:extLst>
          </p:cNvPr>
          <p:cNvSpPr txBox="1">
            <a:spLocks/>
          </p:cNvSpPr>
          <p:nvPr/>
        </p:nvSpPr>
        <p:spPr>
          <a:xfrm>
            <a:off x="1559446" y="1535081"/>
            <a:ext cx="9070848" cy="457201"/>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spcAft>
                <a:spcPts val="0"/>
              </a:spcAft>
              <a:buClr>
                <a:schemeClr val="tx1">
                  <a:lumMod val="85000"/>
                  <a:lumOff val="15000"/>
                </a:schemeClr>
              </a:buClr>
              <a:buFont typeface="Garamond" pitchFamily="18" charset="0"/>
              <a:buNone/>
              <a:defRPr sz="1600" kern="1200" spc="80" baseline="0">
                <a:solidFill>
                  <a:schemeClr val="tx1"/>
                </a:solidFill>
                <a:latin typeface="+mn-lt"/>
                <a:ea typeface="+mn-ea"/>
                <a:cs typeface="+mn-cs"/>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r>
              <a:rPr lang="cs-CZ" dirty="0"/>
              <a:t>FSpS:bp4017</a:t>
            </a:r>
          </a:p>
        </p:txBody>
      </p:sp>
    </p:spTree>
    <p:extLst>
      <p:ext uri="{BB962C8B-B14F-4D97-AF65-F5344CB8AC3E}">
        <p14:creationId xmlns:p14="http://schemas.microsoft.com/office/powerpoint/2010/main" val="2271550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2EB8DD-F1EB-4BFC-96F8-907C870262A6}"/>
              </a:ext>
            </a:extLst>
          </p:cNvPr>
          <p:cNvSpPr>
            <a:spLocks noGrp="1"/>
          </p:cNvSpPr>
          <p:nvPr>
            <p:ph type="title"/>
          </p:nvPr>
        </p:nvSpPr>
        <p:spPr/>
        <p:txBody>
          <a:bodyPr/>
          <a:lstStyle/>
          <a:p>
            <a:r>
              <a:rPr lang="cs-CZ" dirty="0"/>
              <a:t>K čemu je zpětná vazba dobrá</a:t>
            </a:r>
          </a:p>
        </p:txBody>
      </p:sp>
      <p:sp>
        <p:nvSpPr>
          <p:cNvPr id="3" name="Zástupný symbol pro obsah 2">
            <a:extLst>
              <a:ext uri="{FF2B5EF4-FFF2-40B4-BE49-F238E27FC236}">
                <a16:creationId xmlns:a16="http://schemas.microsoft.com/office/drawing/2014/main" id="{7061051B-C681-40D2-8521-A819E7469B7C}"/>
              </a:ext>
            </a:extLst>
          </p:cNvPr>
          <p:cNvSpPr>
            <a:spLocks noGrp="1"/>
          </p:cNvSpPr>
          <p:nvPr>
            <p:ph idx="1"/>
          </p:nvPr>
        </p:nvSpPr>
        <p:spPr/>
        <p:txBody>
          <a:bodyPr>
            <a:normAutofit/>
          </a:bodyPr>
          <a:lstStyle/>
          <a:p>
            <a:r>
              <a:rPr lang="cs-CZ" sz="2000" dirty="0"/>
              <a:t>OTEVÍRÁ KOMUNIKAČNÍ PROSTOR (vs. dusno, kde si všichni něco myslí a nikdo nic neřekne)</a:t>
            </a:r>
          </a:p>
          <a:p>
            <a:r>
              <a:rPr lang="cs-CZ" sz="2000" dirty="0"/>
              <a:t>SNIŽUJE MÍRU NEDOROZUMĚNÍ</a:t>
            </a:r>
          </a:p>
          <a:p>
            <a:r>
              <a:rPr lang="cs-CZ" sz="2000" dirty="0"/>
              <a:t>UMOŽŇUJE NÁM PŘIJÍMAT NÁVRHY OSTATNÍCH, ANIŽ BYCHOM USTOUPILI Z VLASTNÍHO STANOVISKA</a:t>
            </a:r>
          </a:p>
          <a:p>
            <a:r>
              <a:rPr lang="cs-CZ" sz="2000" dirty="0"/>
              <a:t>UČÍME SE VYJADŘOVAT SVOJE MYŠLENKY A POCITY TAK, ABYCHOM NIKOHO NEZRAŇOVALI, PŘITOM JSME NEUPOZAĎOVALI SEBE</a:t>
            </a:r>
          </a:p>
          <a:p>
            <a:r>
              <a:rPr lang="cs-CZ" sz="2000" dirty="0"/>
              <a:t>PODPORUJE BEZPEČNÉ PROSTŘEDÍ, KDE SI LIDÉ DŮVĚŘUJÍ</a:t>
            </a:r>
          </a:p>
        </p:txBody>
      </p:sp>
    </p:spTree>
    <p:extLst>
      <p:ext uri="{BB962C8B-B14F-4D97-AF65-F5344CB8AC3E}">
        <p14:creationId xmlns:p14="http://schemas.microsoft.com/office/powerpoint/2010/main" val="132664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png">
            <a:extLst>
              <a:ext uri="{FF2B5EF4-FFF2-40B4-BE49-F238E27FC236}">
                <a16:creationId xmlns:a16="http://schemas.microsoft.com/office/drawing/2014/main" id="{03B0F60D-B947-4CBF-8748-DEE0FEA0901D}"/>
              </a:ext>
            </a:extLst>
          </p:cNvPr>
          <p:cNvPicPr/>
          <p:nvPr/>
        </p:nvPicPr>
        <p:blipFill>
          <a:blip r:embed="rId2"/>
          <a:srcRect/>
          <a:stretch>
            <a:fillRect/>
          </a:stretch>
        </p:blipFill>
        <p:spPr>
          <a:xfrm>
            <a:off x="3795861" y="2912881"/>
            <a:ext cx="6809294" cy="2380525"/>
          </a:xfrm>
          <a:prstGeom prst="rect">
            <a:avLst/>
          </a:prstGeom>
          <a:ln/>
        </p:spPr>
      </p:pic>
      <p:sp>
        <p:nvSpPr>
          <p:cNvPr id="3" name="Nadpis 2">
            <a:extLst>
              <a:ext uri="{FF2B5EF4-FFF2-40B4-BE49-F238E27FC236}">
                <a16:creationId xmlns:a16="http://schemas.microsoft.com/office/drawing/2014/main" id="{D7D6D779-4237-4DC1-A64D-CCE22A26DAE6}"/>
              </a:ext>
            </a:extLst>
          </p:cNvPr>
          <p:cNvSpPr>
            <a:spLocks noGrp="1"/>
          </p:cNvSpPr>
          <p:nvPr>
            <p:ph type="title"/>
          </p:nvPr>
        </p:nvSpPr>
        <p:spPr/>
        <p:txBody>
          <a:bodyPr/>
          <a:lstStyle/>
          <a:p>
            <a:r>
              <a:rPr lang="cs-CZ" dirty="0"/>
              <a:t>Z čeho se KZV skládá</a:t>
            </a:r>
          </a:p>
        </p:txBody>
      </p:sp>
      <p:sp>
        <p:nvSpPr>
          <p:cNvPr id="4" name="Zástupný symbol pro obsah 3">
            <a:extLst>
              <a:ext uri="{FF2B5EF4-FFF2-40B4-BE49-F238E27FC236}">
                <a16:creationId xmlns:a16="http://schemas.microsoft.com/office/drawing/2014/main" id="{AA9F01B6-3405-40E2-9D46-659A44F879CE}"/>
              </a:ext>
            </a:extLst>
          </p:cNvPr>
          <p:cNvSpPr>
            <a:spLocks noGrp="1"/>
          </p:cNvSpPr>
          <p:nvPr>
            <p:ph idx="1"/>
          </p:nvPr>
        </p:nvSpPr>
        <p:spPr>
          <a:xfrm>
            <a:off x="1035379" y="3356884"/>
            <a:ext cx="2760482" cy="1667602"/>
          </a:xfrm>
        </p:spPr>
        <p:txBody>
          <a:bodyPr/>
          <a:lstStyle/>
          <a:p>
            <a:r>
              <a:rPr lang="cs-CZ" dirty="0"/>
              <a:t>POZOROVÁNÍ</a:t>
            </a:r>
          </a:p>
          <a:p>
            <a:r>
              <a:rPr lang="cs-CZ" dirty="0"/>
              <a:t>POCIT</a:t>
            </a:r>
          </a:p>
          <a:p>
            <a:r>
              <a:rPr lang="cs-CZ" dirty="0"/>
              <a:t>POTŘEBA</a:t>
            </a:r>
          </a:p>
          <a:p>
            <a:r>
              <a:rPr lang="cs-CZ" dirty="0"/>
              <a:t>PROSBA</a:t>
            </a:r>
          </a:p>
        </p:txBody>
      </p:sp>
    </p:spTree>
    <p:extLst>
      <p:ext uri="{BB962C8B-B14F-4D97-AF65-F5344CB8AC3E}">
        <p14:creationId xmlns:p14="http://schemas.microsoft.com/office/powerpoint/2010/main" val="189933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docProps/app.xml><?xml version="1.0" encoding="utf-8"?>
<Properties xmlns="http://schemas.openxmlformats.org/officeDocument/2006/extended-properties" xmlns:vt="http://schemas.openxmlformats.org/officeDocument/2006/docPropsVTypes">
  <Template>TM03457510[[fn=Savon]]</Template>
  <TotalTime>4213</TotalTime>
  <Words>2603</Words>
  <Application>Microsoft Office PowerPoint</Application>
  <PresentationFormat>Širokoúhlá obrazovka</PresentationFormat>
  <Paragraphs>269</Paragraphs>
  <Slides>34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34</vt:i4>
      </vt:variant>
    </vt:vector>
  </HeadingPairs>
  <TitlesOfParts>
    <vt:vector size="39" baseType="lpstr">
      <vt:lpstr>Arial</vt:lpstr>
      <vt:lpstr>Century Gothic</vt:lpstr>
      <vt:lpstr>Garamond</vt:lpstr>
      <vt:lpstr>Wingdings</vt:lpstr>
      <vt:lpstr>Savon</vt:lpstr>
      <vt:lpstr>komunikace</vt:lpstr>
      <vt:lpstr>ETYMOLOGIE</vt:lpstr>
      <vt:lpstr>Verbální a neverbální složka</vt:lpstr>
      <vt:lpstr>Dvojná vazba</vt:lpstr>
      <vt:lpstr>4 ROVINY KOMUNIKACE</vt:lpstr>
      <vt:lpstr>Prezentace aplikace PowerPoint</vt:lpstr>
      <vt:lpstr>Zpětná vazba v komunikaci</vt:lpstr>
      <vt:lpstr>K čemu je zpětná vazba dobrá</vt:lpstr>
      <vt:lpstr>Z čeho se KZV skládá</vt:lpstr>
      <vt:lpstr>CVIČENÍ PRO EMPATICKÉ NASLOUCHÁNÍ</vt:lpstr>
      <vt:lpstr>EMPATICKÉ NASLOUCHÁNÍ</vt:lpstr>
      <vt:lpstr>Techniky empatického naslouchání</vt:lpstr>
      <vt:lpstr>HISTORKA S KLADIVEM</vt:lpstr>
      <vt:lpstr>POZOROVÁNÍ (vs. interpretace)</vt:lpstr>
      <vt:lpstr>Pozorování nebo interpretace?</vt:lpstr>
      <vt:lpstr>Pozorování nebo interpretace?</vt:lpstr>
      <vt:lpstr>POCITY</vt:lpstr>
      <vt:lpstr>POCITY</vt:lpstr>
      <vt:lpstr>POTŘEBY</vt:lpstr>
      <vt:lpstr>POTŘEBY</vt:lpstr>
      <vt:lpstr>4 reakce na potřeby druhých</vt:lpstr>
      <vt:lpstr>PROSBA</vt:lpstr>
      <vt:lpstr>PROSBA (vs. požadavek)</vt:lpstr>
      <vt:lpstr>JAK TO MŮŽE VYPADAT DOHROMADY</vt:lpstr>
      <vt:lpstr>KOMUNIKAČNÍ STYLY</vt:lpstr>
      <vt:lpstr>KOMUNIKAČNÍ STYLY</vt:lpstr>
      <vt:lpstr>MOŽNÁ PODPRAHOVÁ SDĚLENÍ</vt:lpstr>
      <vt:lpstr>JAK NA ASERTIVNÍ KOMUNIKACI</vt:lpstr>
      <vt:lpstr>Výhody používání asertivního stylu</vt:lpstr>
      <vt:lpstr>PŘÍKLAD DOSPĚLÝ - DÍTĚ</vt:lpstr>
      <vt:lpstr>PŘÍKLAD DOSPĚLÝ - DOSPĚLÝ</vt:lpstr>
      <vt:lpstr>Prezentace aplikace PowerPoint</vt:lpstr>
      <vt:lpstr>ZDROJE</vt:lpstr>
      <vt:lpstr>Děkuji za vaši laskavou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komunikace</dc:title>
  <dc:creator>Kristýna Baumová</dc:creator>
  <cp:lastModifiedBy>Kristýna Baumová</cp:lastModifiedBy>
  <cp:revision>41</cp:revision>
  <dcterms:created xsi:type="dcterms:W3CDTF">2024-11-12T19:24:38Z</dcterms:created>
  <dcterms:modified xsi:type="dcterms:W3CDTF">2024-11-20T13:20:07Z</dcterms:modified>
</cp:coreProperties>
</file>