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  <p:sldId id="273" r:id="rId18"/>
    <p:sldId id="274" r:id="rId19"/>
    <p:sldId id="275" r:id="rId20"/>
    <p:sldId id="26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71fpW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01fG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1url.cz/G1f2R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D1fq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n1f2p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b1f2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C1fE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792C3-DD2C-47B1-A7A8-B77DF7040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Reflexe                     a uzavírání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BB69ABF-DF4E-4525-9772-1913A62CB9C5}"/>
              </a:ext>
            </a:extLst>
          </p:cNvPr>
          <p:cNvSpPr/>
          <p:nvPr/>
        </p:nvSpPr>
        <p:spPr>
          <a:xfrm>
            <a:off x="5307964" y="1449397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FSpS:bp4017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D09A673-EA37-421E-98A5-F088498C2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1538"/>
            <a:ext cx="9070975" cy="457200"/>
          </a:xfrm>
        </p:spPr>
        <p:txBody>
          <a:bodyPr/>
          <a:lstStyle/>
          <a:p>
            <a:r>
              <a:rPr lang="cs-CZ" dirty="0"/>
              <a:t>Mgr. Kristýna Bláhová</a:t>
            </a:r>
          </a:p>
        </p:txBody>
      </p:sp>
    </p:spTree>
    <p:extLst>
      <p:ext uri="{BB962C8B-B14F-4D97-AF65-F5344CB8AC3E}">
        <p14:creationId xmlns:p14="http://schemas.microsoft.com/office/powerpoint/2010/main" val="249175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755BF-0F28-45B7-B783-A3A07E68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3: ZOBECNĚNÍ ZKUŠENOSTI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CC0E2B-AD95-4538-8729-6C7F5BECB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Přetavujeme předchozí zážitek ve zkušenost</a:t>
            </a:r>
          </a:p>
          <a:p>
            <a:pPr fontAlgn="base"/>
            <a:r>
              <a:rPr lang="cs-CZ" dirty="0"/>
              <a:t>Zužujeme z množství témat, která účastníci zmínili, k cíli aktivity</a:t>
            </a:r>
          </a:p>
          <a:p>
            <a:pPr fontAlgn="base"/>
            <a:r>
              <a:rPr lang="cs-CZ" dirty="0"/>
              <a:t>Vyzýváme, aby účastníci </a:t>
            </a:r>
            <a:r>
              <a:rPr lang="cs-CZ" b="1" dirty="0"/>
              <a:t>hledali význam</a:t>
            </a:r>
            <a:endParaRPr lang="cs-CZ" dirty="0"/>
          </a:p>
          <a:p>
            <a:pPr fontAlgn="base"/>
            <a:r>
              <a:rPr lang="cs-CZ" dirty="0"/>
              <a:t>Dát prostor diskuzi a vzájemnému učení ve skupině</a:t>
            </a:r>
          </a:p>
          <a:p>
            <a:r>
              <a:rPr lang="cs-CZ" dirty="0"/>
              <a:t>Příklady otázek:</a:t>
            </a:r>
          </a:p>
          <a:p>
            <a:pPr lvl="1"/>
            <a:r>
              <a:rPr lang="cs-CZ" dirty="0"/>
              <a:t>Co se osvědčilo?</a:t>
            </a:r>
          </a:p>
          <a:p>
            <a:pPr lvl="1"/>
            <a:r>
              <a:rPr lang="cs-CZ" dirty="0"/>
              <a:t>Co naopak nefungovalo?</a:t>
            </a:r>
          </a:p>
          <a:p>
            <a:pPr lvl="1"/>
            <a:r>
              <a:rPr lang="cs-CZ" dirty="0"/>
              <a:t>Co to znamená, že jste se v tuto chvíli takto zachovali?</a:t>
            </a:r>
          </a:p>
          <a:p>
            <a:pPr lvl="1"/>
            <a:r>
              <a:rPr lang="cs-CZ" dirty="0"/>
              <a:t>Dokázali byste to, co jste nyní zažili, k něčemu přirovnat?</a:t>
            </a:r>
          </a:p>
        </p:txBody>
      </p:sp>
    </p:spTree>
    <p:extLst>
      <p:ext uri="{BB962C8B-B14F-4D97-AF65-F5344CB8AC3E}">
        <p14:creationId xmlns:p14="http://schemas.microsoft.com/office/powerpoint/2010/main" val="210456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10766-F0BE-476B-BA55-E3E763F9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4: (PO)UČENÍ PRO PŘÍŠTĚ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ED4124-21EF-4F94-8D36-831788732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Pojmenovat, co si odnáším a vztáhnout to k budoucnu</a:t>
            </a:r>
          </a:p>
          <a:p>
            <a:pPr fontAlgn="base"/>
            <a:r>
              <a:rPr lang="cs-CZ" dirty="0"/>
              <a:t>Příklad otázek:</a:t>
            </a:r>
          </a:p>
          <a:p>
            <a:pPr lvl="1" fontAlgn="base"/>
            <a:r>
              <a:rPr lang="cs-CZ" dirty="0"/>
              <a:t>Jaké budou další vaše kroky, co příště uděláte jinak?</a:t>
            </a:r>
          </a:p>
          <a:p>
            <a:pPr lvl="1" fontAlgn="base"/>
            <a:r>
              <a:rPr lang="cs-CZ" dirty="0"/>
              <a:t>Co se potřebujete naučit, abyste si příště s takovou situací poradili?</a:t>
            </a:r>
          </a:p>
          <a:p>
            <a:pPr lvl="1" fontAlgn="base"/>
            <a:r>
              <a:rPr lang="cs-CZ" dirty="0"/>
              <a:t>Změnila tato zkušenost nějak vaše myšlení?</a:t>
            </a:r>
          </a:p>
          <a:p>
            <a:pPr lvl="1" fontAlgn="base"/>
            <a:r>
              <a:rPr lang="cs-CZ" dirty="0"/>
              <a:t>Co byste řekli lidem, kteří se nemohli této aktivity účastnit?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EEC378-EEDD-42EE-A5B4-2E01C2CE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870" y="3429000"/>
            <a:ext cx="4255785" cy="307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717D29F-E6BC-4D3B-86FE-71C40699B52C}"/>
              </a:ext>
            </a:extLst>
          </p:cNvPr>
          <p:cNvSpPr txBox="1">
            <a:spLocks/>
          </p:cNvSpPr>
          <p:nvPr/>
        </p:nvSpPr>
        <p:spPr>
          <a:xfrm>
            <a:off x="8616099" y="6400800"/>
            <a:ext cx="3416428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 obrázku: </a:t>
            </a:r>
            <a:r>
              <a:rPr lang="cs-CZ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https://1url.cz/71fpW</a:t>
            </a:r>
            <a:endParaRPr lang="cs-CZ" sz="1400" u="sng" dirty="0"/>
          </a:p>
        </p:txBody>
      </p:sp>
    </p:spTree>
    <p:extLst>
      <p:ext uri="{BB962C8B-B14F-4D97-AF65-F5344CB8AC3E}">
        <p14:creationId xmlns:p14="http://schemas.microsoft.com/office/powerpoint/2010/main" val="145995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C5A27-F68F-4F8E-B5FA-92DB3EC5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</a:t>
            </a:r>
            <a:r>
              <a:rPr lang="cs-CZ" dirty="0" err="1"/>
              <a:t>facilitátora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B50DD0-D68B-4463-ACDD-22D6AC0D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Nemůžeme vytvořit zkušenost za účastníky (když náš cílený zisk pojmenujeme za ně, nemusí to přinést kýžený efekt)</a:t>
            </a:r>
          </a:p>
          <a:p>
            <a:pPr fontAlgn="base"/>
            <a:r>
              <a:rPr lang="cs-CZ" dirty="0"/>
              <a:t>Vytvořit bezpečné prostředí</a:t>
            </a:r>
          </a:p>
          <a:p>
            <a:pPr fontAlgn="base"/>
            <a:r>
              <a:rPr lang="cs-CZ" dirty="0"/>
              <a:t>Vytvářet příležitost pro společné hledání a diskuzi (od vrstevníků se naučí víc)</a:t>
            </a:r>
          </a:p>
          <a:p>
            <a:pPr fontAlgn="base"/>
            <a:r>
              <a:rPr lang="cs-CZ" dirty="0"/>
              <a:t>Držet proces na cestě ke zvolenému cíli</a:t>
            </a:r>
          </a:p>
          <a:p>
            <a:pPr fontAlgn="base"/>
            <a:r>
              <a:rPr lang="cs-CZ" dirty="0"/>
              <a:t>Autenticita</a:t>
            </a:r>
          </a:p>
          <a:p>
            <a:pPr lvl="1" fontAlgn="base"/>
            <a:r>
              <a:rPr lang="cs-CZ" dirty="0"/>
              <a:t>Zhluboka dýchat</a:t>
            </a:r>
          </a:p>
          <a:p>
            <a:pPr lvl="1" fontAlgn="base"/>
            <a:r>
              <a:rPr lang="cs-CZ" dirty="0"/>
              <a:t>Úsměv</a:t>
            </a:r>
          </a:p>
          <a:p>
            <a:pPr lvl="1" fontAlgn="base"/>
            <a:r>
              <a:rPr lang="cs-CZ" dirty="0"/>
              <a:t>Reflektování vlastních emocí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67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2010D-7EB5-4204-B968-1FB576E8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předmětu – </a:t>
            </a:r>
            <a:r>
              <a:rPr lang="cs-CZ" dirty="0">
                <a:solidFill>
                  <a:srgbClr val="C00000"/>
                </a:solidFill>
              </a:rPr>
              <a:t>byly naplněny?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0D99EA-7DB5-4722-BA2B-45D913958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430414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Zorientovat se v základních pojmech a principech psychologických disciplín a možných aplikací</a:t>
            </a:r>
          </a:p>
          <a:p>
            <a:pPr lvl="1"/>
            <a:r>
              <a:rPr lang="cs-CZ" sz="2000" dirty="0">
                <a:solidFill>
                  <a:srgbClr val="C00000"/>
                </a:solidFill>
              </a:rPr>
              <a:t>Vztah, bezpečné prostředí, emoce, motivace, komunikace, krize, …</a:t>
            </a:r>
          </a:p>
          <a:p>
            <a:r>
              <a:rPr lang="cs-CZ" sz="2200" dirty="0"/>
              <a:t>Pochopit přístupy k osobnosti jedince jako individualitě v daném věkovém období a společenském kontextu</a:t>
            </a:r>
          </a:p>
          <a:p>
            <a:pPr lvl="1"/>
            <a:r>
              <a:rPr lang="cs-CZ" sz="2000" dirty="0">
                <a:solidFill>
                  <a:srgbClr val="C00000"/>
                </a:solidFill>
              </a:rPr>
              <a:t>Důraz na subjektivní vnímání každého z nás, věková období?</a:t>
            </a:r>
          </a:p>
          <a:p>
            <a:r>
              <a:rPr lang="cs-CZ" sz="2200" dirty="0"/>
              <a:t>Získat poznatky a dovednosti, podstatné pro zakotvení v interakčních profesích </a:t>
            </a:r>
            <a:r>
              <a:rPr lang="cs-CZ" sz="2200" dirty="0">
                <a:solidFill>
                  <a:srgbClr val="C00000"/>
                </a:solidFill>
              </a:rPr>
              <a:t>(?)</a:t>
            </a:r>
            <a:endParaRPr lang="cs-CZ" sz="2000" dirty="0">
              <a:solidFill>
                <a:srgbClr val="C00000"/>
              </a:solidFill>
            </a:endParaRPr>
          </a:p>
          <a:p>
            <a:r>
              <a:rPr lang="cs-CZ" sz="2200" dirty="0"/>
              <a:t>Zorientovat se v sociálních vztazích pro vlastní sebereflexi </a:t>
            </a:r>
            <a:r>
              <a:rPr lang="cs-CZ" sz="2200" dirty="0">
                <a:solidFill>
                  <a:srgbClr val="C00000"/>
                </a:solidFill>
              </a:rPr>
              <a:t>(?)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2F5FA83-259C-4D91-A1BD-0048E22A156D}"/>
              </a:ext>
            </a:extLst>
          </p:cNvPr>
          <p:cNvSpPr txBox="1">
            <a:spLocks/>
          </p:cNvSpPr>
          <p:nvPr/>
        </p:nvSpPr>
        <p:spPr>
          <a:xfrm>
            <a:off x="955250" y="5676821"/>
            <a:ext cx="10058400" cy="57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/>
              <a:t>TO VŠE VE </a:t>
            </a:r>
            <a:r>
              <a:rPr lang="cs-CZ" sz="2400" b="1" dirty="0">
                <a:solidFill>
                  <a:srgbClr val="C00000"/>
                </a:solidFill>
              </a:rPr>
              <a:t>12</a:t>
            </a:r>
            <a:r>
              <a:rPr lang="cs-CZ" sz="2400" dirty="0"/>
              <a:t> (13) PŘEDNÁŠKÁCH A </a:t>
            </a:r>
            <a:r>
              <a:rPr lang="cs-CZ" sz="2400" b="1" dirty="0">
                <a:solidFill>
                  <a:srgbClr val="C00000"/>
                </a:solidFill>
              </a:rPr>
              <a:t>12</a:t>
            </a:r>
            <a:r>
              <a:rPr lang="cs-CZ" sz="2400" dirty="0"/>
              <a:t> (13) SEMINÁŘÍCH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endParaRPr lang="cs-CZ" sz="2400" dirty="0"/>
          </a:p>
          <a:p>
            <a:pPr marL="0" indent="0" algn="ctr">
              <a:buFont typeface="Garamond" pitchFamily="18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8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DDA13-2DE7-42E5-A360-494418FD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Dovolila jsem si </a:t>
            </a:r>
            <a:r>
              <a:rPr lang="cs-CZ" dirty="0" err="1"/>
              <a:t>předvybrat</a:t>
            </a:r>
            <a:r>
              <a:rPr lang="cs-CZ" dirty="0"/>
              <a:t>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9955C6-AD76-4641-A41A-2199FED80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ÚVODNÍ PŘEDNÁŠKA </a:t>
            </a:r>
            <a:r>
              <a:rPr lang="cs-CZ" dirty="0"/>
              <a:t>- Vztah jako základní nástroj interakční profese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Bezpečí a učení, skupinová dohoda</a:t>
            </a:r>
          </a:p>
          <a:p>
            <a:r>
              <a:rPr lang="cs-CZ" b="1" dirty="0"/>
              <a:t>SJEDNOCENÍ OPTIKY </a:t>
            </a:r>
            <a:r>
              <a:rPr lang="cs-CZ" dirty="0"/>
              <a:t>(Stručně a prakticky o vybraných oblastech)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Emoce (Jak s nimi dobře pracovat u sebe i druhých)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Motivace (Výkon)</a:t>
            </a:r>
          </a:p>
          <a:p>
            <a:pPr lvl="1"/>
            <a:r>
              <a:rPr lang="cs-CZ" dirty="0"/>
              <a:t>Osobnost (Odkud jsme a co vše na nás má vliv)</a:t>
            </a:r>
          </a:p>
          <a:p>
            <a:pPr lvl="1"/>
            <a:r>
              <a:rPr lang="cs-CZ" dirty="0"/>
              <a:t>Vývoj člověka (Důležité milníky v našich životech)</a:t>
            </a:r>
          </a:p>
          <a:p>
            <a:r>
              <a:rPr lang="cs-CZ" b="1" dirty="0"/>
              <a:t>TERÉN</a:t>
            </a:r>
            <a:r>
              <a:rPr lang="cs-CZ" dirty="0"/>
              <a:t> (Kde a jak to můžeme aplikovat)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Komunikace (Efektivní rozvojová zpětná vazba)</a:t>
            </a:r>
          </a:p>
          <a:p>
            <a:pPr lvl="1"/>
            <a:r>
              <a:rPr lang="cs-CZ" dirty="0"/>
              <a:t>Autorita (Moc)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Psychologická první pomoc (Když přijde krize)</a:t>
            </a:r>
          </a:p>
          <a:p>
            <a:pPr lvl="1"/>
            <a:r>
              <a:rPr lang="cs-CZ" dirty="0"/>
              <a:t>Psychohygiena – prevence vyhoření</a:t>
            </a:r>
          </a:p>
          <a:p>
            <a:r>
              <a:rPr lang="cs-CZ" b="1" dirty="0"/>
              <a:t>ZÁVĚREČNÁ PŘEDNÁŠKA </a:t>
            </a:r>
            <a:r>
              <a:rPr lang="cs-CZ" dirty="0"/>
              <a:t>– </a:t>
            </a:r>
            <a:r>
              <a:rPr lang="cs-CZ" dirty="0">
                <a:solidFill>
                  <a:srgbClr val="C00000"/>
                </a:solidFill>
              </a:rPr>
              <a:t>Na co myslet před koncem spolupráce</a:t>
            </a:r>
          </a:p>
          <a:p>
            <a:pPr lvl="1"/>
            <a:r>
              <a:rPr lang="cs-CZ" dirty="0"/>
              <a:t>Společné zhodnocení průběhu předmětu, konkrétní výstupy</a:t>
            </a:r>
          </a:p>
        </p:txBody>
      </p:sp>
    </p:spTree>
    <p:extLst>
      <p:ext uri="{BB962C8B-B14F-4D97-AF65-F5344CB8AC3E}">
        <p14:creationId xmlns:p14="http://schemas.microsoft.com/office/powerpoint/2010/main" val="382905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AC136-EFF1-4B66-89BF-031B7C82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ten důraz na skupinu?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3A2F65-949B-4CBC-B16F-99617186B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Sociální linka předmětu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93AAC0D-EC39-40C3-B92A-3A7C4898A403}"/>
              </a:ext>
            </a:extLst>
          </p:cNvPr>
          <p:cNvSpPr/>
          <p:nvPr/>
        </p:nvSpPr>
        <p:spPr>
          <a:xfrm>
            <a:off x="5307964" y="1449397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FSpS:bp4017</a:t>
            </a:r>
          </a:p>
        </p:txBody>
      </p:sp>
    </p:spTree>
    <p:extLst>
      <p:ext uri="{BB962C8B-B14F-4D97-AF65-F5344CB8AC3E}">
        <p14:creationId xmlns:p14="http://schemas.microsoft.com/office/powerpoint/2010/main" val="282589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7BCB1-DAF0-47C1-966E-CD94232A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skupiny pro člověka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3D00D3-2153-46F1-BB3A-467227CDB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Možnost učit se od druhých a s druhými, zažívat sounáležitost</a:t>
            </a:r>
          </a:p>
          <a:p>
            <a:pPr fontAlgn="base"/>
            <a:r>
              <a:rPr lang="cs-CZ" dirty="0"/>
              <a:t>Vnitřní síla a odolnost jedince tkví ve skupině (</a:t>
            </a:r>
            <a:r>
              <a:rPr lang="cs-CZ" dirty="0" err="1"/>
              <a:t>Dreikurs</a:t>
            </a:r>
            <a:r>
              <a:rPr lang="cs-CZ" dirty="0"/>
              <a:t>).</a:t>
            </a:r>
          </a:p>
          <a:p>
            <a:pPr fontAlgn="base"/>
            <a:r>
              <a:rPr lang="cs-CZ" dirty="0"/>
              <a:t>Lidé mohou mnohokrát za život změnit skupinu,</a:t>
            </a:r>
          </a:p>
          <a:p>
            <a:pPr marL="0" indent="0" fontAlgn="base">
              <a:buNone/>
            </a:pPr>
            <a:r>
              <a:rPr lang="cs-CZ" dirty="0"/>
              <a:t>   se kterou se identifikují. Vždy tam zanechají stopu</a:t>
            </a:r>
          </a:p>
          <a:p>
            <a:pPr marL="0" indent="0" fontAlgn="base">
              <a:buNone/>
            </a:pPr>
            <a:r>
              <a:rPr lang="cs-CZ" dirty="0"/>
              <a:t>   a vždy se sami změní.</a:t>
            </a:r>
          </a:p>
          <a:p>
            <a:pPr fontAlgn="base"/>
            <a:r>
              <a:rPr lang="cs-CZ" dirty="0"/>
              <a:t>V chování (a reakci na něj) ve skupině lidé vyjadřují </a:t>
            </a:r>
          </a:p>
          <a:p>
            <a:pPr marL="0" indent="0" fontAlgn="base">
              <a:buNone/>
            </a:pPr>
            <a:r>
              <a:rPr lang="cs-CZ" dirty="0"/>
              <a:t>   svoje cíle, pocit patření, jejich touhy a způsob,</a:t>
            </a:r>
          </a:p>
          <a:p>
            <a:pPr marL="0" indent="0" fontAlgn="base">
              <a:buNone/>
            </a:pPr>
            <a:r>
              <a:rPr lang="cs-CZ" dirty="0"/>
              <a:t>   jak se připojují k druhým.</a:t>
            </a:r>
          </a:p>
          <a:p>
            <a:pPr fontAlgn="base"/>
            <a:r>
              <a:rPr lang="cs-CZ" dirty="0"/>
              <a:t>Užitečnost skupiny není jen v možnosti učit se,</a:t>
            </a:r>
          </a:p>
          <a:p>
            <a:pPr marL="0" indent="0" fontAlgn="base">
              <a:buNone/>
            </a:pPr>
            <a:r>
              <a:rPr lang="cs-CZ" dirty="0"/>
              <a:t>   ale také v možnosti zažít korektivní vlivy.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E69873-65E2-42B4-BE06-BB0A6F1E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693" y="2759697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0C0D915-D83D-4ABF-ABE6-4DEEA8839BCE}"/>
              </a:ext>
            </a:extLst>
          </p:cNvPr>
          <p:cNvSpPr txBox="1">
            <a:spLocks/>
          </p:cNvSpPr>
          <p:nvPr/>
        </p:nvSpPr>
        <p:spPr>
          <a:xfrm>
            <a:off x="8804216" y="6327066"/>
            <a:ext cx="371856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 obrázku: </a:t>
            </a:r>
            <a:r>
              <a:rPr lang="cs-CZ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https://1url.cz/01fGD</a:t>
            </a:r>
            <a:endParaRPr lang="cs-CZ" sz="1400" u="sng" dirty="0"/>
          </a:p>
        </p:txBody>
      </p:sp>
    </p:spTree>
    <p:extLst>
      <p:ext uri="{BB962C8B-B14F-4D97-AF65-F5344CB8AC3E}">
        <p14:creationId xmlns:p14="http://schemas.microsoft.com/office/powerpoint/2010/main" val="235057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6B171-041C-48D4-8B42-4097FAEC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30" y="642594"/>
            <a:ext cx="10682140" cy="13716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Tuckmanův</a:t>
            </a:r>
            <a:r>
              <a:rPr lang="cs-CZ" dirty="0"/>
              <a:t> model skupinové dynamiky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5D64132-6099-495A-827B-A055ED530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57" y="2103120"/>
            <a:ext cx="5896330" cy="39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8DDA003-5E51-4855-8857-C4A26BAB0ABE}"/>
              </a:ext>
            </a:extLst>
          </p:cNvPr>
          <p:cNvSpPr txBox="1">
            <a:spLocks/>
          </p:cNvSpPr>
          <p:nvPr/>
        </p:nvSpPr>
        <p:spPr>
          <a:xfrm>
            <a:off x="8804216" y="6327066"/>
            <a:ext cx="371856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 obrázku: </a:t>
            </a:r>
            <a:r>
              <a:rPr lang="cs-CZ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https://1url.cz/G1f2R</a:t>
            </a:r>
            <a:endParaRPr lang="cs-CZ" sz="1400" u="sng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C401F00-CC09-4225-9495-EADCA231A764}"/>
              </a:ext>
            </a:extLst>
          </p:cNvPr>
          <p:cNvSpPr txBox="1">
            <a:spLocks/>
          </p:cNvSpPr>
          <p:nvPr/>
        </p:nvSpPr>
        <p:spPr>
          <a:xfrm>
            <a:off x="1066800" y="2103120"/>
            <a:ext cx="10058400" cy="422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cs-CZ" dirty="0"/>
              <a:t>FORMOVÁNÍ</a:t>
            </a:r>
          </a:p>
          <a:p>
            <a:pPr lvl="1" fontAlgn="base"/>
            <a:r>
              <a:rPr lang="cs-CZ" dirty="0"/>
              <a:t>Seznamování, nejistota ohledně fungování,</a:t>
            </a:r>
          </a:p>
          <a:p>
            <a:pPr marL="274320" lvl="1" indent="0" fontAlgn="base">
              <a:buNone/>
            </a:pPr>
            <a:r>
              <a:rPr lang="cs-CZ" dirty="0"/>
              <a:t>nejsou stanoveny role</a:t>
            </a:r>
          </a:p>
          <a:p>
            <a:pPr fontAlgn="base"/>
            <a:r>
              <a:rPr lang="cs-CZ" dirty="0"/>
              <a:t>BOUŘENÍ</a:t>
            </a:r>
          </a:p>
          <a:p>
            <a:pPr lvl="1" fontAlgn="base"/>
            <a:r>
              <a:rPr lang="cs-CZ" dirty="0"/>
              <a:t>Konflikt potřeb mezi jedinci, tvorba skupinové</a:t>
            </a:r>
          </a:p>
          <a:p>
            <a:pPr marL="274320" lvl="1" indent="0" fontAlgn="base">
              <a:buNone/>
            </a:pPr>
            <a:r>
              <a:rPr lang="cs-CZ" dirty="0"/>
              <a:t>Hierarchie</a:t>
            </a:r>
          </a:p>
          <a:p>
            <a:pPr fontAlgn="base"/>
            <a:r>
              <a:rPr lang="cs-CZ" dirty="0"/>
              <a:t>NORMOVÁNÍ</a:t>
            </a:r>
          </a:p>
          <a:p>
            <a:pPr lvl="1" fontAlgn="base"/>
            <a:r>
              <a:rPr lang="cs-CZ" dirty="0"/>
              <a:t>Definují se normy, hodnoty, role</a:t>
            </a:r>
          </a:p>
          <a:p>
            <a:pPr fontAlgn="base"/>
            <a:r>
              <a:rPr lang="cs-CZ" dirty="0"/>
              <a:t>OPTIMÁLNÍ VÝKON</a:t>
            </a:r>
          </a:p>
          <a:p>
            <a:pPr lvl="1" fontAlgn="base"/>
            <a:r>
              <a:rPr lang="cs-CZ" dirty="0"/>
              <a:t>Vztahy stabilizované, shoda na cíli, spolupráce</a:t>
            </a:r>
          </a:p>
          <a:p>
            <a:pPr fontAlgn="base"/>
            <a:r>
              <a:rPr lang="cs-CZ" dirty="0"/>
              <a:t>UKONČENÍ</a:t>
            </a:r>
          </a:p>
          <a:p>
            <a:pPr lvl="1" fontAlgn="base"/>
            <a:r>
              <a:rPr lang="cs-CZ" dirty="0"/>
              <a:t>Naplnění cíle, neplní funkci, nesytí potřeby členů</a:t>
            </a:r>
          </a:p>
        </p:txBody>
      </p:sp>
    </p:spTree>
    <p:extLst>
      <p:ext uri="{BB962C8B-B14F-4D97-AF65-F5344CB8AC3E}">
        <p14:creationId xmlns:p14="http://schemas.microsoft.com/office/powerpoint/2010/main" val="385056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ECAB9-1110-4C78-ACF7-9369656A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Uzavíráme-li skupinu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711FA0-90C3-468E-A348-72B9364A0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 pro uzavírání, přípravu na konec, pojmenování toho, že se konec blíží</a:t>
            </a:r>
          </a:p>
          <a:p>
            <a:r>
              <a:rPr lang="cs-CZ" dirty="0"/>
              <a:t>Čas na rozloučení s členy skupiny</a:t>
            </a:r>
          </a:p>
          <a:p>
            <a:r>
              <a:rPr lang="cs-CZ" dirty="0"/>
              <a:t>Čas na porozumění a pojmenování mému fungování v této skupině</a:t>
            </a:r>
          </a:p>
          <a:p>
            <a:r>
              <a:rPr lang="cs-CZ" dirty="0"/>
              <a:t>Může něco z fungování skupiny přetrvat do budoucna? (Za jakých podmínek?)</a:t>
            </a:r>
          </a:p>
          <a:p>
            <a:r>
              <a:rPr lang="cs-CZ" dirty="0"/>
              <a:t>Výstupy pro mě – co si odnesu, nehledě na konec fungování skupiny?</a:t>
            </a:r>
          </a:p>
          <a:p>
            <a:r>
              <a:rPr lang="cs-CZ" dirty="0"/>
              <a:t>Rituál společného uzavření</a:t>
            </a:r>
          </a:p>
          <a:p>
            <a:pPr lvl="1"/>
            <a:r>
              <a:rPr lang="cs-CZ" dirty="0"/>
              <a:t>Zkouška – uzavírá formálně, zaměřuje se na část „ověření získaných vědomostí, dovedností, postojů“</a:t>
            </a:r>
          </a:p>
          <a:p>
            <a:pPr lvl="1"/>
            <a:r>
              <a:rPr lang="cs-CZ" dirty="0"/>
              <a:t>Jak ukončit fungování skupiny? (konec školní třídy, přechod do nového týmu, …)</a:t>
            </a:r>
          </a:p>
        </p:txBody>
      </p:sp>
    </p:spTree>
    <p:extLst>
      <p:ext uri="{BB962C8B-B14F-4D97-AF65-F5344CB8AC3E}">
        <p14:creationId xmlns:p14="http://schemas.microsoft.com/office/powerpoint/2010/main" val="372781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C3347-9099-42A0-AA82-EC86949E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jsem slyšela ve skupinách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A9CDB4-DF45-4E86-81F5-23DC0B55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44814"/>
          </a:xfrm>
        </p:spPr>
        <p:txBody>
          <a:bodyPr>
            <a:normAutofit/>
          </a:bodyPr>
          <a:lstStyle/>
          <a:p>
            <a:r>
              <a:rPr lang="cs-CZ" i="1" dirty="0"/>
              <a:t>„Pro mě byl významný bod zlomu, kdy jsme se už nebáli něco před skupinou říct a jít něco udělat. Každý jsme ho asi měli jinde, já ho vnímám někde kolem půlky semestru.“</a:t>
            </a:r>
          </a:p>
          <a:p>
            <a:r>
              <a:rPr lang="cs-CZ" i="1" dirty="0"/>
              <a:t>„Bylo pro mě významné, když jsme prolézali lanem a chtěli jsme další a další kolo. Žádali jsme o další příležitost a chtěli jsme dosáhnout co nejlepšího výsledku.“</a:t>
            </a:r>
          </a:p>
          <a:p>
            <a:r>
              <a:rPr lang="cs-CZ" i="1" dirty="0"/>
              <a:t>„Top moment byl sdílení v tématu krize. Slyšet, že jsme všichni jenom lidi.“</a:t>
            </a:r>
          </a:p>
          <a:p>
            <a:r>
              <a:rPr lang="cs-CZ" i="1" dirty="0"/>
              <a:t>„Bylo pro mě významné, když byl někdo ochotný se skupinou sdílet svoje zkušenosti. To nás hodně přibližovalo.“</a:t>
            </a:r>
          </a:p>
          <a:p>
            <a:r>
              <a:rPr lang="cs-CZ" i="1" dirty="0"/>
              <a:t>„Bylo přínosné slyšet, že bychom stejnou situaci řešili někdy úplně jinak. Moct vidět přístup někoho druhého, slyšet o jeho zkušenostech.“</a:t>
            </a:r>
          </a:p>
          <a:p>
            <a:r>
              <a:rPr lang="cs-CZ" i="1" dirty="0"/>
              <a:t>„Když jsme lezli pod tu deku. Jak jsme se u toho smáli a dokázali jsme se domluvit. Našli jsme cestu, která byla reálná.“</a:t>
            </a:r>
          </a:p>
          <a:p>
            <a:r>
              <a:rPr lang="cs-CZ" i="1" dirty="0"/>
              <a:t>„Chodila jsem si sem odpočinout. Věděla jsem, že se nebudu muset stresovat. Najednou jsem naplno pocítila, jak jsem vlastně unavená.“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0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7813A-8C82-4F7B-8F0C-15745CEA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221AD5A-D770-43F2-8E16-DB4D4C865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aneb aby bylo učení dokončeno…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DEB1024-350A-48FC-820C-420B995A36A8}"/>
              </a:ext>
            </a:extLst>
          </p:cNvPr>
          <p:cNvSpPr/>
          <p:nvPr/>
        </p:nvSpPr>
        <p:spPr>
          <a:xfrm>
            <a:off x="5307964" y="1449397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FSpS:bp4017</a:t>
            </a:r>
          </a:p>
        </p:txBody>
      </p:sp>
    </p:spTree>
    <p:extLst>
      <p:ext uri="{BB962C8B-B14F-4D97-AF65-F5344CB8AC3E}">
        <p14:creationId xmlns:p14="http://schemas.microsoft.com/office/powerpoint/2010/main" val="317042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20408-DC3C-4AAE-862C-4EA14A1B3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CE167D-CB6B-46FE-B94D-83B9DE3F2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Pešek, T., </a:t>
            </a:r>
            <a:r>
              <a:rPr lang="cs-CZ" dirty="0" err="1"/>
              <a:t>Škrabský</a:t>
            </a:r>
            <a:r>
              <a:rPr lang="cs-CZ" dirty="0"/>
              <a:t>, T., </a:t>
            </a:r>
            <a:r>
              <a:rPr lang="cs-CZ" dirty="0" err="1"/>
              <a:t>Novosádová</a:t>
            </a:r>
            <a:r>
              <a:rPr lang="cs-CZ" dirty="0"/>
              <a:t>, M., Dočkalová, J. (2019). </a:t>
            </a:r>
            <a:r>
              <a:rPr lang="cs-CZ" i="1" dirty="0"/>
              <a:t>Slabikář neformálního vzdělávání v práci s mládeží. </a:t>
            </a:r>
            <a:r>
              <a:rPr lang="cs-CZ" dirty="0"/>
              <a:t>Praha: Asociace neformálního vzdělávání, 191s., ISBN 987-80-907579-0-5.</a:t>
            </a:r>
          </a:p>
          <a:p>
            <a:r>
              <a:rPr lang="cs-CZ" dirty="0" err="1"/>
              <a:t>Reitmeierová</a:t>
            </a:r>
            <a:r>
              <a:rPr lang="cs-CZ" dirty="0"/>
              <a:t>, E., </a:t>
            </a:r>
            <a:r>
              <a:rPr lang="cs-CZ" dirty="0" err="1"/>
              <a:t>Broumová</a:t>
            </a:r>
            <a:r>
              <a:rPr lang="cs-CZ" dirty="0"/>
              <a:t>, V. (2007). </a:t>
            </a:r>
            <a:r>
              <a:rPr lang="cs-CZ" i="1" dirty="0"/>
              <a:t>Cílená zpětná vazba: Metody pro vedoucí skupin a učitele. </a:t>
            </a:r>
            <a:r>
              <a:rPr lang="cs-CZ" dirty="0"/>
              <a:t>Praha: Portál, 176s., ISBN 978-80-7367-317-8</a:t>
            </a:r>
          </a:p>
          <a:p>
            <a:r>
              <a:rPr lang="cs-CZ" dirty="0"/>
              <a:t>Nehyba, J. a kol. (2014). </a:t>
            </a:r>
            <a:r>
              <a:rPr lang="cs-CZ" i="1" dirty="0"/>
              <a:t>Reflexe v procesu učení: desetkrát stejně a přece jinak… </a:t>
            </a:r>
            <a:r>
              <a:rPr lang="cs-CZ" dirty="0"/>
              <a:t>Brno: </a:t>
            </a:r>
            <a:r>
              <a:rPr lang="cs-CZ" dirty="0" err="1"/>
              <a:t>Muni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120s., ISBN 978-80-210-6489-8</a:t>
            </a:r>
          </a:p>
          <a:p>
            <a:r>
              <a:rPr lang="cs-CZ" dirty="0" err="1"/>
              <a:t>Sonstegard</a:t>
            </a:r>
            <a:r>
              <a:rPr lang="cs-CZ" dirty="0"/>
              <a:t>, </a:t>
            </a:r>
            <a:r>
              <a:rPr lang="cs-CZ" dirty="0" err="1"/>
              <a:t>Manford</a:t>
            </a:r>
            <a:r>
              <a:rPr lang="cs-CZ" dirty="0"/>
              <a:t> A.; Bitter, James R.; and </a:t>
            </a:r>
            <a:r>
              <a:rPr lang="cs-CZ" dirty="0" err="1"/>
              <a:t>Pelonis</a:t>
            </a:r>
            <a:r>
              <a:rPr lang="cs-CZ" dirty="0"/>
              <a:t>, Peggy. 2004. </a:t>
            </a:r>
            <a:r>
              <a:rPr lang="cs-CZ" i="1" dirty="0" err="1"/>
              <a:t>Adlerian</a:t>
            </a:r>
            <a:r>
              <a:rPr lang="cs-CZ" i="1" dirty="0"/>
              <a:t> Group </a:t>
            </a:r>
            <a:r>
              <a:rPr lang="cs-CZ" i="1" dirty="0" err="1"/>
              <a:t>Counseling</a:t>
            </a:r>
            <a:r>
              <a:rPr lang="cs-CZ" i="1" dirty="0"/>
              <a:t> and </a:t>
            </a:r>
            <a:r>
              <a:rPr lang="cs-CZ" i="1" dirty="0" err="1"/>
              <a:t>Therapy</a:t>
            </a:r>
            <a:r>
              <a:rPr lang="cs-CZ" i="1" dirty="0"/>
              <a:t>: Step-by-Step.</a:t>
            </a:r>
            <a:r>
              <a:rPr lang="cs-CZ" dirty="0"/>
              <a:t> </a:t>
            </a:r>
            <a:r>
              <a:rPr lang="cs-CZ" dirty="0" err="1"/>
              <a:t>Routledge</a:t>
            </a:r>
            <a:r>
              <a:rPr lang="cs-CZ" dirty="0"/>
              <a:t>, New York.</a:t>
            </a:r>
          </a:p>
          <a:p>
            <a:r>
              <a:rPr lang="cs-CZ" dirty="0" err="1"/>
              <a:t>Sweeney</a:t>
            </a:r>
            <a:r>
              <a:rPr lang="cs-CZ" dirty="0"/>
              <a:t>, T. J. (2009). </a:t>
            </a:r>
            <a:r>
              <a:rPr lang="cs-CZ" i="1" dirty="0" err="1"/>
              <a:t>Adlerian</a:t>
            </a:r>
            <a:r>
              <a:rPr lang="cs-CZ" i="1" dirty="0"/>
              <a:t> </a:t>
            </a:r>
            <a:r>
              <a:rPr lang="cs-CZ" i="1" dirty="0" err="1"/>
              <a:t>counseling</a:t>
            </a:r>
            <a:r>
              <a:rPr lang="cs-CZ" i="1" dirty="0"/>
              <a:t> and </a:t>
            </a:r>
            <a:r>
              <a:rPr lang="cs-CZ" i="1" dirty="0" err="1"/>
              <a:t>psychotherapy</a:t>
            </a:r>
            <a:r>
              <a:rPr lang="cs-CZ" i="1" dirty="0"/>
              <a:t>.</a:t>
            </a:r>
            <a:r>
              <a:rPr lang="cs-CZ" dirty="0"/>
              <a:t> </a:t>
            </a:r>
            <a:r>
              <a:rPr lang="cs-CZ" i="1" dirty="0"/>
              <a:t>A </a:t>
            </a:r>
            <a:r>
              <a:rPr lang="cs-CZ" i="1" dirty="0" err="1"/>
              <a:t>Practitioner‘s</a:t>
            </a:r>
            <a:r>
              <a:rPr lang="cs-CZ" i="1" dirty="0"/>
              <a:t> </a:t>
            </a:r>
            <a:r>
              <a:rPr lang="cs-CZ" i="1" dirty="0" err="1"/>
              <a:t>Approach</a:t>
            </a:r>
            <a:r>
              <a:rPr lang="cs-CZ" dirty="0"/>
              <a:t>, 5. </a:t>
            </a:r>
            <a:r>
              <a:rPr lang="cs-CZ" dirty="0" err="1"/>
              <a:t>Routledge</a:t>
            </a:r>
            <a:r>
              <a:rPr lang="cs-CZ" dirty="0"/>
              <a:t>, New York.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792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9E160-3F08-433C-9CDC-6DBE2E28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6" y="1818729"/>
            <a:ext cx="9068586" cy="38947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800" dirty="0"/>
              <a:t>Děkuji za váš čas, energii    a laskavou pozornost </a:t>
            </a:r>
            <a:br>
              <a:rPr lang="cs-CZ" sz="6000" dirty="0"/>
            </a:br>
            <a:r>
              <a:rPr lang="cs-CZ" sz="6000" dirty="0">
                <a:sym typeface="Wingdings" panose="05000000000000000000" pitchFamily="2" charset="2"/>
              </a:rPr>
              <a:t></a:t>
            </a:r>
            <a:endParaRPr lang="cs-CZ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FA182C-465D-40A1-A37C-AEAE0E988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6" y="5039272"/>
            <a:ext cx="9070848" cy="457201"/>
          </a:xfrm>
        </p:spPr>
        <p:txBody>
          <a:bodyPr/>
          <a:lstStyle/>
          <a:p>
            <a:r>
              <a:rPr lang="cs-CZ" dirty="0"/>
              <a:t>Těším se na viděnou u zkoušky.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A9DFCA4-618C-4A0D-9758-A2B5D1698FBA}"/>
              </a:ext>
            </a:extLst>
          </p:cNvPr>
          <p:cNvSpPr/>
          <p:nvPr/>
        </p:nvSpPr>
        <p:spPr>
          <a:xfrm>
            <a:off x="5307964" y="1449397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FSpS:bp4017</a:t>
            </a:r>
          </a:p>
        </p:txBody>
      </p:sp>
    </p:spTree>
    <p:extLst>
      <p:ext uri="{BB962C8B-B14F-4D97-AF65-F5344CB8AC3E}">
        <p14:creationId xmlns:p14="http://schemas.microsoft.com/office/powerpoint/2010/main" val="384469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6B62D-207A-4B31-BE3D-FF3D8A85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reflexe není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A2BF68-342B-4DB4-97A9-8D001DB29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3386"/>
            <a:ext cx="10058400" cy="480767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HODNOCENÍ</a:t>
            </a:r>
          </a:p>
          <a:p>
            <a:pPr lvl="1"/>
            <a:r>
              <a:rPr lang="cs-CZ" dirty="0"/>
              <a:t>Událostem připisujeme určitou hodnotu (dobré, srozumitelné, zajímavé, … a naopak)</a:t>
            </a:r>
          </a:p>
          <a:p>
            <a:pPr lvl="1"/>
            <a:r>
              <a:rPr lang="cs-CZ" dirty="0"/>
              <a:t>Nesoustředíme se na sebe a naše prožívání</a:t>
            </a:r>
          </a:p>
          <a:p>
            <a:r>
              <a:rPr lang="cs-CZ" dirty="0"/>
              <a:t>ZPĚTNÁ VAZBA</a:t>
            </a:r>
          </a:p>
          <a:p>
            <a:pPr lvl="1"/>
            <a:r>
              <a:rPr lang="cs-CZ" dirty="0"/>
              <a:t>Širší pojem – všechny reakce účastníků, verbální i neverbální, vědomé i podvědomé</a:t>
            </a:r>
          </a:p>
          <a:p>
            <a:pPr lvl="1"/>
            <a:r>
              <a:rPr lang="cs-CZ" dirty="0"/>
              <a:t>Speciální podkategorie - rozvojová zpětná vazba, komunikační zpětná vazba</a:t>
            </a:r>
          </a:p>
          <a:p>
            <a:r>
              <a:rPr lang="cs-CZ" dirty="0"/>
              <a:t>ZÁVĚREČNÝ ROZBOR</a:t>
            </a:r>
          </a:p>
          <a:p>
            <a:pPr lvl="1"/>
            <a:r>
              <a:rPr lang="cs-CZ" dirty="0"/>
              <a:t>Podkategorie reflexe</a:t>
            </a:r>
          </a:p>
          <a:p>
            <a:pPr lvl="1"/>
            <a:r>
              <a:rPr lang="cs-CZ" b="1" dirty="0" err="1"/>
              <a:t>Debriefing</a:t>
            </a:r>
            <a:r>
              <a:rPr lang="cs-CZ" dirty="0"/>
              <a:t> – „řízené zpracování předchozího zážitku pomocí otázek“</a:t>
            </a:r>
          </a:p>
          <a:p>
            <a:pPr lvl="2"/>
            <a:r>
              <a:rPr lang="cs-CZ" dirty="0"/>
              <a:t>Důraz je kladen na vyřešení krizové situace, méně na učení a přenos zkušenosti do budoucna</a:t>
            </a:r>
          </a:p>
          <a:p>
            <a:pPr lvl="1"/>
            <a:r>
              <a:rPr lang="cs-CZ" b="1" dirty="0" err="1"/>
              <a:t>Review</a:t>
            </a:r>
            <a:r>
              <a:rPr lang="cs-CZ" b="1" dirty="0"/>
              <a:t> </a:t>
            </a:r>
            <a:r>
              <a:rPr lang="cs-CZ" dirty="0"/>
              <a:t>– „řízené zpracování předchozího zážitku pomocí otázek“</a:t>
            </a:r>
          </a:p>
          <a:p>
            <a:pPr lvl="2"/>
            <a:r>
              <a:rPr lang="cs-CZ" dirty="0"/>
              <a:t>Používá se v zážitkové pedagogice, bývá to první – popisná část reflexe</a:t>
            </a:r>
          </a:p>
          <a:p>
            <a:r>
              <a:rPr lang="cs-CZ" dirty="0"/>
              <a:t>SHARING </a:t>
            </a:r>
          </a:p>
          <a:p>
            <a:pPr lvl="1"/>
            <a:r>
              <a:rPr lang="cs-CZ" dirty="0"/>
              <a:t>Sdílení, vzájemné odkrytí emocí, spojených s předchozím zážitkem</a:t>
            </a:r>
          </a:p>
          <a:p>
            <a:pPr lvl="1"/>
            <a:r>
              <a:rPr lang="cs-CZ" dirty="0"/>
              <a:t>Často se vyskytuje na začátku reflexe jako prosté uvolnění emocí (ale není to celá reflexe)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6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36FA0-D954-4565-8141-8B3494A9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reflexe 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883FC7-5113-49F5-8EC3-AD7278788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Proces, který napomáhá hlubšímu porozumění tomu, co se</a:t>
            </a:r>
          </a:p>
          <a:p>
            <a:pPr marL="0" indent="0">
              <a:buNone/>
            </a:pPr>
            <a:r>
              <a:rPr lang="cs-CZ" dirty="0"/>
              <a:t>   děje, jak se to děje a co to pro nás znamená</a:t>
            </a:r>
          </a:p>
          <a:p>
            <a:r>
              <a:rPr lang="cs-CZ" dirty="0"/>
              <a:t>Čas zastavit se a vstřebat předchozí zážitek, čímž vzniká</a:t>
            </a:r>
          </a:p>
          <a:p>
            <a:pPr marL="0" indent="0">
              <a:buNone/>
            </a:pPr>
            <a:r>
              <a:rPr lang="cs-CZ" dirty="0"/>
              <a:t>   zkušenost (nová kvalita)</a:t>
            </a:r>
          </a:p>
          <a:p>
            <a:pPr lvl="1"/>
            <a:r>
              <a:rPr lang="cs-CZ" dirty="0"/>
              <a:t>Ideální je sdílet zážitek s někým druhým, slyšet o jeho</a:t>
            </a:r>
          </a:p>
          <a:p>
            <a:pPr marL="274320" lvl="1" indent="0">
              <a:buNone/>
            </a:pPr>
            <a:r>
              <a:rPr lang="cs-CZ" dirty="0"/>
              <a:t>   zážitku/zkušenosti</a:t>
            </a:r>
          </a:p>
          <a:p>
            <a:r>
              <a:rPr lang="cs-CZ" dirty="0"/>
              <a:t>Záměrný, převážně </a:t>
            </a:r>
            <a:r>
              <a:rPr lang="cs-CZ" dirty="0" err="1"/>
              <a:t>metavědomý</a:t>
            </a:r>
            <a:r>
              <a:rPr lang="cs-CZ" dirty="0"/>
              <a:t> proces</a:t>
            </a:r>
          </a:p>
          <a:p>
            <a:pPr lvl="1"/>
            <a:r>
              <a:rPr lang="cs-CZ" dirty="0"/>
              <a:t>Metavědomí – oddělujeme se od našeho vědomí</a:t>
            </a:r>
          </a:p>
          <a:p>
            <a:pPr lvl="1"/>
            <a:r>
              <a:rPr lang="cs-CZ" dirty="0"/>
              <a:t>Zaměřujeme se na obsahy našeho vědomí a ty potom zkoumáme</a:t>
            </a:r>
          </a:p>
          <a:p>
            <a:r>
              <a:rPr lang="cs-CZ" dirty="0"/>
              <a:t>Holistický proces</a:t>
            </a:r>
          </a:p>
          <a:p>
            <a:pPr lvl="1"/>
            <a:r>
              <a:rPr lang="cs-CZ" dirty="0"/>
              <a:t>Zahrnuje myšlenky, emoce i tělo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AF495E-D1E7-41D3-A745-715BE056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905" y="895547"/>
            <a:ext cx="3572441" cy="546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0B96E4F-BE27-458D-8355-DA2FAE4BAFA5}"/>
              </a:ext>
            </a:extLst>
          </p:cNvPr>
          <p:cNvSpPr txBox="1">
            <a:spLocks/>
          </p:cNvSpPr>
          <p:nvPr/>
        </p:nvSpPr>
        <p:spPr>
          <a:xfrm>
            <a:off x="8804216" y="6327066"/>
            <a:ext cx="371856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 obrázku: </a:t>
            </a:r>
            <a:r>
              <a:rPr lang="cs-CZ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https://1url.cz/D1fqR</a:t>
            </a:r>
            <a:endParaRPr lang="cs-CZ" sz="1400" u="sng" dirty="0"/>
          </a:p>
        </p:txBody>
      </p:sp>
    </p:spTree>
    <p:extLst>
      <p:ext uri="{BB962C8B-B14F-4D97-AF65-F5344CB8AC3E}">
        <p14:creationId xmlns:p14="http://schemas.microsoft.com/office/powerpoint/2010/main" val="14656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6E506-9B7B-434B-9D8B-436DE9C8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potřeba reflektovat?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0E8603-7D87-4B4F-A926-B6056BDCD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Nezbytná součást učení</a:t>
            </a:r>
          </a:p>
          <a:p>
            <a:r>
              <a:rPr lang="cs-CZ" dirty="0"/>
              <a:t>Zpomalení v rychle se točícím světě</a:t>
            </a:r>
          </a:p>
          <a:p>
            <a:r>
              <a:rPr lang="cs-CZ" dirty="0"/>
              <a:t>Úklid v naší hlavě – přispívá k </a:t>
            </a:r>
            <a:r>
              <a:rPr lang="cs-CZ" dirty="0" err="1"/>
              <a:t>wellbeingu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Základní otázky:</a:t>
            </a:r>
          </a:p>
          <a:p>
            <a:r>
              <a:rPr lang="cs-CZ" dirty="0"/>
              <a:t>Co s tím, co jsem se naučil/a?</a:t>
            </a:r>
          </a:p>
          <a:p>
            <a:r>
              <a:rPr lang="cs-CZ" dirty="0"/>
              <a:t>Jak to přetáhnu do svého života?</a:t>
            </a:r>
          </a:p>
          <a:p>
            <a:r>
              <a:rPr lang="cs-CZ" dirty="0"/>
              <a:t>Kde a jak to začnu používat?</a:t>
            </a:r>
          </a:p>
          <a:p>
            <a:r>
              <a:rPr lang="cs-CZ" dirty="0"/>
              <a:t>Kdy s tím začnu?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D84A4A-DC9D-40A2-8FFC-6213A4842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14194"/>
            <a:ext cx="5567320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E91EE96-4847-4ADF-B992-3755B329729A}"/>
              </a:ext>
            </a:extLst>
          </p:cNvPr>
          <p:cNvSpPr txBox="1">
            <a:spLocks/>
          </p:cNvSpPr>
          <p:nvPr/>
        </p:nvSpPr>
        <p:spPr>
          <a:xfrm>
            <a:off x="8804216" y="6327066"/>
            <a:ext cx="371856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 obrázku: </a:t>
            </a:r>
            <a:r>
              <a:rPr lang="cs-CZ" sz="1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https://1url.cz/n1f2p</a:t>
            </a:r>
            <a:endParaRPr lang="cs-CZ" sz="1400" u="sng" dirty="0"/>
          </a:p>
        </p:txBody>
      </p:sp>
    </p:spTree>
    <p:extLst>
      <p:ext uri="{BB962C8B-B14F-4D97-AF65-F5344CB8AC3E}">
        <p14:creationId xmlns:p14="http://schemas.microsoft.com/office/powerpoint/2010/main" val="29728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FD5E3-8301-4118-8F53-C68AF256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můžeme reflektovat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0D01D3-DC92-49BB-823C-FF84BB5C9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Vlastní vnímání konkrétního tématu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Např. „Jak vnímám téma vnitřní vs. vnější motivace“ (aktivita </a:t>
            </a:r>
            <a:r>
              <a:rPr lang="cs-CZ" dirty="0" err="1">
                <a:solidFill>
                  <a:srgbClr val="C00000"/>
                </a:solidFill>
              </a:rPr>
              <a:t>Smyce</a:t>
            </a:r>
            <a:r>
              <a:rPr lang="cs-CZ" dirty="0">
                <a:solidFill>
                  <a:srgbClr val="C00000"/>
                </a:solidFill>
              </a:rPr>
              <a:t> v kruhu)</a:t>
            </a:r>
          </a:p>
          <a:p>
            <a:r>
              <a:rPr lang="cs-CZ" dirty="0"/>
              <a:t>Vlastní praxi – co a jak dělám a jak se mi to daří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Např. „Jak se mi daří vystupovat ve skupině, interagovat se zatím neznámými členy skupiny“</a:t>
            </a:r>
          </a:p>
          <a:p>
            <a:r>
              <a:rPr lang="cs-CZ" dirty="0"/>
              <a:t>Vlastní kompetence – jakou máme úroveň znalostí, dovedností a postojů v tématu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Např. „Co vím o emocích, jak znám svoje emoční prožívání a co si myslím o tom, jestli mohu svoje emoce ovládat a do jaké míry“</a:t>
            </a:r>
          </a:p>
          <a:p>
            <a:r>
              <a:rPr lang="cs-CZ" dirty="0"/>
              <a:t>Konkrétní aktivitu či delší část programu – Do jaké míry jsme se zapojili a proč, co jsme prožívali, jak tomu rozumíme a co si odnášíme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Např. aktivita 1 – 2 – 3 Facka, celý předmět nebo semestr na vysoké škole</a:t>
            </a:r>
          </a:p>
          <a:p>
            <a:r>
              <a:rPr lang="cs-CZ" dirty="0"/>
              <a:t>Jak se cítíme ve skupině – v této konkrétní skupině, v porovnání se svým chováním v jiných skupinách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Např. Sdílení toho, co mělo vliv na skupinovou atmosféru, jak jsme se těšili do této skupiny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F0D64-31EC-4252-B38E-92430CCE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můžeme reflektovat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F9F3DA-47BE-4568-850B-7D0C200D7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 REFLEXE – kopíruje cíl aktivity</a:t>
            </a:r>
          </a:p>
          <a:p>
            <a:pPr lvl="1"/>
            <a:r>
              <a:rPr lang="cs-CZ" dirty="0"/>
              <a:t>Např. Míčky a sklenička – jaké by mohla mít aktivita jiné cíle?</a:t>
            </a:r>
          </a:p>
          <a:p>
            <a:pPr lvl="1"/>
            <a:r>
              <a:rPr lang="cs-CZ" dirty="0"/>
              <a:t>Může se v průběhu aktivity změnit, zvlášť když cílíme na skupinové </a:t>
            </a:r>
          </a:p>
          <a:p>
            <a:pPr marL="274320" lvl="1" indent="0">
              <a:buNone/>
            </a:pPr>
            <a:r>
              <a:rPr lang="cs-CZ" dirty="0"/>
              <a:t>procesy</a:t>
            </a:r>
          </a:p>
          <a:p>
            <a:r>
              <a:rPr lang="cs-CZ" dirty="0"/>
              <a:t>Fáze reflexe</a:t>
            </a:r>
          </a:p>
          <a:p>
            <a:pPr lvl="1"/>
            <a:r>
              <a:rPr lang="cs-CZ" dirty="0"/>
              <a:t>EMOCE</a:t>
            </a:r>
          </a:p>
          <a:p>
            <a:pPr lvl="1"/>
            <a:r>
              <a:rPr lang="cs-CZ" dirty="0"/>
              <a:t>POPIS UDÁLOSTÍ</a:t>
            </a:r>
          </a:p>
          <a:p>
            <a:pPr lvl="1"/>
            <a:r>
              <a:rPr lang="cs-CZ" dirty="0"/>
              <a:t>ZOBECNĚNÍ ZKUŠENOSTI</a:t>
            </a:r>
          </a:p>
          <a:p>
            <a:pPr lvl="1"/>
            <a:r>
              <a:rPr lang="cs-CZ" dirty="0"/>
              <a:t>(PO)UČENÍ PRO PŘÍŠTĚ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B362E3-A1CA-4161-9EC3-C5E40A0BC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868" y="416307"/>
            <a:ext cx="2696539" cy="594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A4E1358-F029-445B-B51C-B8B94FA1E827}"/>
              </a:ext>
            </a:extLst>
          </p:cNvPr>
          <p:cNvSpPr txBox="1">
            <a:spLocks/>
          </p:cNvSpPr>
          <p:nvPr/>
        </p:nvSpPr>
        <p:spPr>
          <a:xfrm>
            <a:off x="8804216" y="6327066"/>
            <a:ext cx="371856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 obrázku: </a:t>
            </a:r>
            <a:r>
              <a:rPr lang="cs-CZ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https://1url.cz/b1f2G</a:t>
            </a:r>
            <a:endParaRPr lang="cs-CZ" sz="1400" u="sng" dirty="0"/>
          </a:p>
        </p:txBody>
      </p:sp>
    </p:spTree>
    <p:extLst>
      <p:ext uri="{BB962C8B-B14F-4D97-AF65-F5344CB8AC3E}">
        <p14:creationId xmlns:p14="http://schemas.microsoft.com/office/powerpoint/2010/main" val="32987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C4E18-54C7-414F-B03E-5B9AEB40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1 - EMOCE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6E2C32-09D4-4623-85B8-634360A87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ukazatelem významných momentů</a:t>
            </a:r>
          </a:p>
          <a:p>
            <a:pPr fontAlgn="base"/>
            <a:r>
              <a:rPr lang="cs-CZ" dirty="0"/>
              <a:t>Jejich pojmenování může pomoct posunout se</a:t>
            </a:r>
          </a:p>
          <a:p>
            <a:pPr marL="0" indent="0" fontAlgn="base">
              <a:buNone/>
            </a:pPr>
            <a:r>
              <a:rPr lang="cs-CZ" dirty="0"/>
              <a:t>   k racionálním procesům</a:t>
            </a:r>
          </a:p>
          <a:p>
            <a:pPr fontAlgn="base"/>
            <a:r>
              <a:rPr lang="cs-CZ" dirty="0"/>
              <a:t>Příklady otázek:</a:t>
            </a:r>
          </a:p>
          <a:p>
            <a:pPr lvl="1" fontAlgn="base"/>
            <a:r>
              <a:rPr lang="cs-CZ" dirty="0"/>
              <a:t>Jaké to bylo?</a:t>
            </a:r>
          </a:p>
          <a:p>
            <a:pPr lvl="1" fontAlgn="base"/>
            <a:r>
              <a:rPr lang="cs-CZ" dirty="0"/>
              <a:t>Co ve vás teď nejvíce rezonuje?</a:t>
            </a:r>
          </a:p>
          <a:p>
            <a:pPr lvl="1" fontAlgn="base"/>
            <a:r>
              <a:rPr lang="cs-CZ" dirty="0"/>
              <a:t>Co bylo nejhorší/nejlepší?</a:t>
            </a:r>
          </a:p>
          <a:p>
            <a:pPr lvl="1" fontAlgn="base"/>
            <a:r>
              <a:rPr lang="cs-CZ" dirty="0"/>
              <a:t>Kdyby vaše nálada v průběhu té aktivity byla počasí,</a:t>
            </a:r>
          </a:p>
          <a:p>
            <a:pPr marL="274320" lvl="1" indent="0" fontAlgn="base">
              <a:buNone/>
            </a:pPr>
            <a:r>
              <a:rPr lang="cs-CZ" dirty="0"/>
              <a:t>    jaké by to bylo?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C6FFD1-C200-46C9-83B0-26931AECF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1" b="7210"/>
          <a:stretch/>
        </p:blipFill>
        <p:spPr>
          <a:xfrm>
            <a:off x="6854119" y="356648"/>
            <a:ext cx="4971249" cy="614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EC12BE4-6B69-4B95-B720-20C87306C951}"/>
              </a:ext>
            </a:extLst>
          </p:cNvPr>
          <p:cNvSpPr txBox="1">
            <a:spLocks/>
          </p:cNvSpPr>
          <p:nvPr/>
        </p:nvSpPr>
        <p:spPr>
          <a:xfrm>
            <a:off x="8841868" y="6366278"/>
            <a:ext cx="371856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 obrázku: </a:t>
            </a:r>
            <a:r>
              <a:rPr lang="cs-CZ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https://1url.cz/C1fE4</a:t>
            </a:r>
            <a:endParaRPr lang="cs-CZ" sz="1400" u="sng" dirty="0"/>
          </a:p>
        </p:txBody>
      </p:sp>
    </p:spTree>
    <p:extLst>
      <p:ext uri="{BB962C8B-B14F-4D97-AF65-F5344CB8AC3E}">
        <p14:creationId xmlns:p14="http://schemas.microsoft.com/office/powerpoint/2010/main" val="120128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9BEBC-B333-4749-A536-C87157B9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2: POPIS UDÁLOSTÍ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AB7E57-4BF9-452D-8BE8-CEC3A8956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Zatím nehodnotíme, prostý popis (vzájemně se informujeme)</a:t>
            </a:r>
          </a:p>
          <a:p>
            <a:pPr fontAlgn="base"/>
            <a:r>
              <a:rPr lang="cs-CZ" dirty="0"/>
              <a:t>Příklady otázek:</a:t>
            </a:r>
          </a:p>
          <a:p>
            <a:pPr lvl="1" fontAlgn="base"/>
            <a:r>
              <a:rPr lang="cs-CZ" dirty="0"/>
              <a:t>Co jste zažili?</a:t>
            </a:r>
          </a:p>
          <a:p>
            <a:pPr lvl="1" fontAlgn="base"/>
            <a:r>
              <a:rPr lang="cs-CZ" dirty="0"/>
              <a:t>Kteří lidé, poznámky, myšlenky nebo slova upoutali vaši pozornost?</a:t>
            </a:r>
          </a:p>
          <a:p>
            <a:pPr lvl="1" fontAlgn="base"/>
            <a:r>
              <a:rPr lang="cs-CZ" dirty="0"/>
              <a:t>Co pro vás bylo důležitým momentem? Jak reagovala skupina?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CDB178-58E3-4C9A-B610-20E21FF4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95" y="3806782"/>
            <a:ext cx="7469009" cy="251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765A7DE-8565-448D-9C09-5319B2F66491}"/>
              </a:ext>
            </a:extLst>
          </p:cNvPr>
          <p:cNvSpPr txBox="1">
            <a:spLocks/>
          </p:cNvSpPr>
          <p:nvPr/>
        </p:nvSpPr>
        <p:spPr>
          <a:xfrm>
            <a:off x="7474618" y="6317640"/>
            <a:ext cx="4717382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 obrázku: http://www.whathappensnext.net/</a:t>
            </a:r>
            <a:endParaRPr lang="cs-CZ" sz="1400" u="sng" dirty="0"/>
          </a:p>
        </p:txBody>
      </p:sp>
    </p:spTree>
    <p:extLst>
      <p:ext uri="{BB962C8B-B14F-4D97-AF65-F5344CB8AC3E}">
        <p14:creationId xmlns:p14="http://schemas.microsoft.com/office/powerpoint/2010/main" val="285596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581</TotalTime>
  <Words>1736</Words>
  <Application>Microsoft Office PowerPoint</Application>
  <PresentationFormat>Širokoúhlá obrazovka</PresentationFormat>
  <Paragraphs>192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Century Gothic</vt:lpstr>
      <vt:lpstr>Garamond</vt:lpstr>
      <vt:lpstr>Wingdings</vt:lpstr>
      <vt:lpstr>Savon</vt:lpstr>
      <vt:lpstr>Reflexe                     a uzavírání</vt:lpstr>
      <vt:lpstr>reflexe</vt:lpstr>
      <vt:lpstr>Co reflexe není</vt:lpstr>
      <vt:lpstr>Co reflexe je</vt:lpstr>
      <vt:lpstr>PROČ je potřeba reflektovat?</vt:lpstr>
      <vt:lpstr>CO můžeme reflektovat</vt:lpstr>
      <vt:lpstr>JAK můžeme reflektovat</vt:lpstr>
      <vt:lpstr>FÁZE 1 - EMOCE</vt:lpstr>
      <vt:lpstr>FÁZE 2: POPIS UDÁLOSTÍ</vt:lpstr>
      <vt:lpstr>FÁZE 3: ZOBECNĚNÍ ZKUŠENOSTI</vt:lpstr>
      <vt:lpstr>FÁZE 4: (PO)UČENÍ PRO PŘÍŠTĚ</vt:lpstr>
      <vt:lpstr>Role facilitátora</vt:lpstr>
      <vt:lpstr>Cíle předmětu – byly naplněny?</vt:lpstr>
      <vt:lpstr>Dovolila jsem si předvybrat témata</vt:lpstr>
      <vt:lpstr>Proč ten důraz na skupinu?</vt:lpstr>
      <vt:lpstr>Význam skupiny pro člověka</vt:lpstr>
      <vt:lpstr>Tuckmanův model skupinové dynamiky</vt:lpstr>
      <vt:lpstr>Uzavíráme-li skupinu</vt:lpstr>
      <vt:lpstr>Co jsem slyšela ve skupinách</vt:lpstr>
      <vt:lpstr>ZDROJE</vt:lpstr>
      <vt:lpstr>Děkuji za váš čas, energii    a laskavou pozornost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Reflexe                     a uzavírání</dc:title>
  <dc:creator>Kristýna Baumová</dc:creator>
  <cp:lastModifiedBy>Kristýna Baumová</cp:lastModifiedBy>
  <cp:revision>19</cp:revision>
  <dcterms:created xsi:type="dcterms:W3CDTF">2024-12-11T04:14:07Z</dcterms:created>
  <dcterms:modified xsi:type="dcterms:W3CDTF">2024-12-11T13:55:42Z</dcterms:modified>
</cp:coreProperties>
</file>