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6" r:id="rId3"/>
    <p:sldId id="258" r:id="rId4"/>
    <p:sldId id="270" r:id="rId5"/>
    <p:sldId id="271" r:id="rId6"/>
    <p:sldId id="272" r:id="rId7"/>
    <p:sldId id="273" r:id="rId8"/>
    <p:sldId id="259" r:id="rId9"/>
    <p:sldId id="274" r:id="rId10"/>
    <p:sldId id="260" r:id="rId11"/>
    <p:sldId id="275" r:id="rId12"/>
    <p:sldId id="261" r:id="rId13"/>
    <p:sldId id="276" r:id="rId14"/>
    <p:sldId id="262" r:id="rId15"/>
    <p:sldId id="265" r:id="rId16"/>
    <p:sldId id="266" r:id="rId17"/>
    <p:sldId id="263" r:id="rId18"/>
    <p:sldId id="277" r:id="rId19"/>
    <p:sldId id="264" r:id="rId20"/>
    <p:sldId id="278" r:id="rId21"/>
    <p:sldId id="267" r:id="rId22"/>
    <p:sldId id="279" r:id="rId23"/>
    <p:sldId id="269" r:id="rId24"/>
    <p:sldId id="295" r:id="rId25"/>
    <p:sldId id="293" r:id="rId26"/>
    <p:sldId id="294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34FAB-BF52-FF45-B976-BFF3D8B6D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7049EA-3CCD-5849-9BE5-CA169B993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5FC237-D172-5943-9BCF-29448DED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1C5FE9-8838-0F4C-B344-9DA11FA1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507082-2FA5-104C-8295-D3729B1A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61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11AC1-E658-AA4E-9985-A21E7309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D19982-A809-BF4A-B4C9-AE2652506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54D0C3-164F-6C46-8EE1-36444CD0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22617D-D184-D849-B07F-350DEFE6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BA4A9F-67EF-7E46-A845-B0C2D3B6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1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7637EE-55FB-DF47-A999-FEEE33E2C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709F91-631C-B546-95E0-F6B4548EB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0D5427-6EA1-0B45-8BCD-EF5E6E4A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3E0006-3792-5847-811B-ABEFAB05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BA8DAF-4D37-E24F-BEB1-1A732B46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7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F6B4D-B8E9-B74D-8EE3-AF11E545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778F0-BCF6-7348-B5F1-BF8C4A9AC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64DEA0-C8E2-774B-83EF-B0A722E8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F25EFC-9D89-DA42-BA44-484FB848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91E09-1EF3-F74D-8CC1-AC67283F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08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C2F31-B18F-3542-8B87-2D5BB40F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147CF4-A369-C543-8BDA-090EBD814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04841B-7F7E-E540-8183-98911099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0C4DAC-BDB3-9148-914B-87C8448C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EC67FF-8896-2847-9F0A-914C99F1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41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9FEBF-5CCD-3E4B-A110-726E0A83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9D7625-B3A9-164E-8A68-3ABE9A2B4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CCD2CE-6A27-3540-83F4-E74E04333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9380D6-2981-174D-A0D2-2AD413AC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3A1E3B-2140-F446-8CA9-A5652929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0DFF77-5FAE-9B47-B5B4-64FBA37F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00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D06F1-AB53-1742-AC67-1C9FD267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C7B1DD-4CDB-7946-91F4-7C6A78A9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CA8EC1-307F-DA47-A00B-961E3D538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3FA35B-91DD-C441-9AC3-841A55418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1B089C-16E5-1C42-A254-F8BE03D10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26CF965-FCF7-5B45-84F2-6DC41895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2D7AA38-092C-B243-A629-AFB895A0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57B9B4-63BC-D24D-AC08-0BF9B6AF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99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62323-1404-7C41-832F-078BE2CD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5E0BD9-90EE-C945-BA98-AD3EF2ED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8F5666-13ED-C141-820D-88C60DB5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01BD1E-5ABD-144C-9AD8-8F0D8E9A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64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7FB74C-2917-C54E-A748-28AAA30D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51222A-541D-C248-B440-9B45A501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C44766-AA82-C141-94DC-70C843B0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21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7F792-9D2B-9441-BF8D-CCB08178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99951-4B3D-7E4B-B10B-0065BC2B4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9453A0-8B8A-D84E-A5FC-FAEC54BA6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AF06E7-4456-1F44-BF1D-1A74C248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441A93-2063-DC4F-8CF8-7791E622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DA6D9F-3BDD-A84E-9D73-678A58B4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4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CA9A-0340-AD4B-BFBB-505D3116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1FF359E-2937-744C-ADC0-B90290883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24D6EC-790F-DC42-BAE2-7024BD4B5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F99D2C-975A-674A-B06C-D0814AE91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999026-4BCE-1448-9535-1A8349E1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E8C617-7A1B-534A-A0D5-BF930EE4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9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31A824C-825A-0A4E-8F27-D3293CF4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E9CA3C-217C-4D44-AE52-081B2FB82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B1C505-61E9-6D4D-AD58-0FB34ED7D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CA9A2-F973-0B4D-ACFE-113934AFEB7F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F706DF-11DC-C54C-BFD9-CD4DA1198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E167E4-01D5-9B41-84C4-F972A1086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7CA86-319A-2B4E-BF71-78723CE00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98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wagner@mail.muni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7763AF-2CEF-3347-9D3E-779935E2B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200" b="1" kern="1200">
                <a:latin typeface="+mj-lt"/>
                <a:ea typeface="+mj-ea"/>
                <a:cs typeface="+mj-cs"/>
              </a:rPr>
              <a:t>Úvod do výživy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232D28-2775-B740-B351-7CC006447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/>
              <a:t>Mgr. Adam Wagner</a:t>
            </a:r>
          </a:p>
          <a:p>
            <a:pPr algn="l"/>
            <a:r>
              <a:rPr lang="en-US" dirty="0" err="1"/>
              <a:t>podzim</a:t>
            </a:r>
            <a:r>
              <a:rPr lang="en-US" dirty="0"/>
              <a:t> 2024, Brno</a:t>
            </a:r>
          </a:p>
        </p:txBody>
      </p:sp>
      <p:pic>
        <p:nvPicPr>
          <p:cNvPr id="88" name="Picture 85" descr="Obsah obrázku Barevnost&#10;&#10;Popis byl vytvořen automaticky">
            <a:extLst>
              <a:ext uri="{FF2B5EF4-FFF2-40B4-BE49-F238E27FC236}">
                <a16:creationId xmlns:a16="http://schemas.microsoft.com/office/drawing/2014/main" id="{5DEDB0E0-E096-63D4-192C-C9A64DE2E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23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0388E8-573C-B842-9481-F0EAB4E7826B}"/>
              </a:ext>
            </a:extLst>
          </p:cNvPr>
          <p:cNvSpPr txBox="1"/>
          <p:nvPr/>
        </p:nvSpPr>
        <p:spPr>
          <a:xfrm>
            <a:off x="8599714" y="5939669"/>
            <a:ext cx="294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adam.wagner@mail.muni.cz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39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E6E37-A097-9642-8CDF-F2DE6F71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Psychologické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98205-E000-724B-8C49-B5A64B8A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Duševní charakteristiky a předpoklady</a:t>
            </a:r>
          </a:p>
          <a:p>
            <a:r>
              <a:rPr lang="cs-CZ" sz="2400" dirty="0"/>
              <a:t>Míra stresu a jeho zvládání</a:t>
            </a:r>
          </a:p>
          <a:p>
            <a:r>
              <a:rPr lang="cs-CZ" sz="2400" dirty="0"/>
              <a:t>Mentální stanoviska (optimismus, realismus, pesimismus)</a:t>
            </a:r>
          </a:p>
          <a:p>
            <a:r>
              <a:rPr lang="cs-CZ" sz="2400" dirty="0"/>
              <a:t>Míra kontroly a soběstačnosti</a:t>
            </a:r>
          </a:p>
          <a:p>
            <a:r>
              <a:rPr lang="cs-CZ" sz="2400" dirty="0"/>
              <a:t>Podpora okolí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0D36A36-2162-6546-9439-5650F6C8E161}"/>
              </a:ext>
            </a:extLst>
          </p:cNvPr>
          <p:cNvCxnSpPr>
            <a:cxnSpLocks/>
          </p:cNvCxnSpPr>
          <p:nvPr/>
        </p:nvCxnSpPr>
        <p:spPr>
          <a:xfrm>
            <a:off x="602920" y="1511878"/>
            <a:ext cx="7472301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7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D4FE0A-1CD7-4700-85B5-7D4E81E74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79BA42-88A4-4AC1-AF01-7B6602C04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Bludiště">
            <a:extLst>
              <a:ext uri="{FF2B5EF4-FFF2-40B4-BE49-F238E27FC236}">
                <a16:creationId xmlns:a16="http://schemas.microsoft.com/office/drawing/2014/main" id="{31FF1808-E3CA-C050-F475-EA8E7F6C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1E4385-516E-D949-A56F-994EB85A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45" y="2657649"/>
            <a:ext cx="10509507" cy="33431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800" dirty="0" err="1">
                <a:solidFill>
                  <a:srgbClr val="FFFFFF"/>
                </a:solidFill>
              </a:rPr>
              <a:t>Sociologické</a:t>
            </a:r>
            <a:r>
              <a:rPr lang="en-US" sz="8800" dirty="0">
                <a:solidFill>
                  <a:srgbClr val="FFFFFF"/>
                </a:solidFill>
              </a:rPr>
              <a:t> </a:t>
            </a:r>
            <a:r>
              <a:rPr lang="en-US" sz="8800" dirty="0" err="1">
                <a:solidFill>
                  <a:srgbClr val="FFFFFF"/>
                </a:solidFill>
              </a:rPr>
              <a:t>faktory</a:t>
            </a:r>
            <a:endParaRPr lang="en-US" sz="8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95843-35FB-0A4F-90DA-67FB75BD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Sociologické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972E8-82AA-BC45-BD6C-1DA1DC24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Výše příjmu</a:t>
            </a:r>
          </a:p>
          <a:p>
            <a:r>
              <a:rPr lang="cs-CZ" sz="2400" dirty="0"/>
              <a:t>Stupeň vzdělání</a:t>
            </a:r>
          </a:p>
          <a:p>
            <a:r>
              <a:rPr lang="cs-CZ" sz="2400" dirty="0"/>
              <a:t>Podpora okolí</a:t>
            </a:r>
          </a:p>
          <a:p>
            <a:r>
              <a:rPr lang="cs-CZ" sz="2400" dirty="0"/>
              <a:t>Způsob bydlení</a:t>
            </a:r>
          </a:p>
          <a:p>
            <a:r>
              <a:rPr lang="cs-CZ" sz="2400" dirty="0"/>
              <a:t>Stav sousedství</a:t>
            </a:r>
          </a:p>
          <a:p>
            <a:r>
              <a:rPr lang="cs-CZ" sz="2400" dirty="0"/>
              <a:t>Dostupné služby a péče</a:t>
            </a:r>
          </a:p>
          <a:p>
            <a:r>
              <a:rPr lang="cs-CZ" sz="2400" dirty="0"/>
              <a:t>Míra násilí v domovské oblasti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B1952CF-0D73-3B47-8BDD-CD3C47BC0D1E}"/>
              </a:ext>
            </a:extLst>
          </p:cNvPr>
          <p:cNvCxnSpPr>
            <a:cxnSpLocks/>
          </p:cNvCxnSpPr>
          <p:nvPr/>
        </p:nvCxnSpPr>
        <p:spPr>
          <a:xfrm>
            <a:off x="674172" y="1464377"/>
            <a:ext cx="7294171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14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ér tmavého skladu">
            <a:extLst>
              <a:ext uri="{FF2B5EF4-FFF2-40B4-BE49-F238E27FC236}">
                <a16:creationId xmlns:a16="http://schemas.microsoft.com/office/drawing/2014/main" id="{C2E00704-AAB8-B939-2CEE-04FA89C84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" r="1" b="1"/>
          <a:stretch/>
        </p:blipFill>
        <p:spPr>
          <a:xfrm>
            <a:off x="15504" y="10866"/>
            <a:ext cx="12195447" cy="68797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CF05DF-2719-5E47-BE52-C4E9619F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910" y="2739451"/>
            <a:ext cx="7927785" cy="16206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800" dirty="0" err="1">
                <a:solidFill>
                  <a:srgbClr val="FFFFFF"/>
                </a:solidFill>
              </a:rPr>
              <a:t>Spirituální</a:t>
            </a:r>
            <a:r>
              <a:rPr lang="en-US" sz="8800" dirty="0">
                <a:solidFill>
                  <a:srgbClr val="FFFFFF"/>
                </a:solidFill>
              </a:rPr>
              <a:t> </a:t>
            </a:r>
            <a:r>
              <a:rPr lang="en-US" sz="8800" dirty="0" err="1">
                <a:solidFill>
                  <a:srgbClr val="FFFFFF"/>
                </a:solidFill>
              </a:rPr>
              <a:t>faktory</a:t>
            </a:r>
            <a:endParaRPr lang="en-US" sz="8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9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C8306-72BE-5E40-BFFE-4115A5BFA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Spirituální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3C5A9B-3415-7943-A856-AAF1FC860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Smysl života </a:t>
            </a:r>
          </a:p>
          <a:p>
            <a:r>
              <a:rPr lang="cs-CZ" sz="2400" dirty="0"/>
              <a:t>Motivace</a:t>
            </a:r>
          </a:p>
          <a:p>
            <a:r>
              <a:rPr lang="cs-CZ" sz="2400" dirty="0"/>
              <a:t>Víra</a:t>
            </a:r>
          </a:p>
          <a:p>
            <a:r>
              <a:rPr lang="cs-CZ" sz="2400" dirty="0"/>
              <a:t>Meditace</a:t>
            </a:r>
          </a:p>
          <a:p>
            <a:endParaRPr lang="cs-CZ" sz="2400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37E4E7B-D6B7-3647-9102-7C06DEF10F38}"/>
              </a:ext>
            </a:extLst>
          </p:cNvPr>
          <p:cNvCxnSpPr>
            <a:cxnSpLocks/>
          </p:cNvCxnSpPr>
          <p:nvPr/>
        </p:nvCxnSpPr>
        <p:spPr>
          <a:xfrm>
            <a:off x="602920" y="1511878"/>
            <a:ext cx="7472301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6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Bílé kameny naskládané na sebe">
            <a:extLst>
              <a:ext uri="{FF2B5EF4-FFF2-40B4-BE49-F238E27FC236}">
                <a16:creationId xmlns:a16="http://schemas.microsoft.com/office/drawing/2014/main" id="{155E7D3C-6AC0-0999-33E4-FF4D3DDCB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089" b="64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267452-7649-CB4A-85D3-1B3AA66E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105156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Role </a:t>
            </a:r>
            <a:r>
              <a:rPr lang="en-US" sz="7200" dirty="0" err="1">
                <a:solidFill>
                  <a:srgbClr val="FFFFFF"/>
                </a:solidFill>
              </a:rPr>
              <a:t>pohybu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ve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zdraví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4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ABF68-37F1-6E40-9E7E-499F7582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pohybu ve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7218E-CC7C-1C4B-BFEA-80DBBFFC3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Pozitivní vliv na tělesné složení</a:t>
            </a:r>
          </a:p>
          <a:p>
            <a:r>
              <a:rPr lang="cs-CZ" sz="2400" dirty="0"/>
              <a:t>Vyšší kardiorespirační zdatnost (nižší riziko rozvoje kardiovaskulárních onemocnění)</a:t>
            </a:r>
          </a:p>
          <a:p>
            <a:r>
              <a:rPr lang="cs-CZ" sz="2400" dirty="0"/>
              <a:t>Podpora udržení normální hmotnosti</a:t>
            </a:r>
          </a:p>
          <a:p>
            <a:r>
              <a:rPr lang="cs-CZ" sz="2400" dirty="0"/>
              <a:t>Pozitivní vliv na podpůrný a pohybový systém</a:t>
            </a:r>
          </a:p>
          <a:p>
            <a:r>
              <a:rPr lang="cs-CZ" sz="2400" dirty="0"/>
              <a:t>Pozitivní vliv na duševní zdraví</a:t>
            </a:r>
          </a:p>
          <a:p>
            <a:r>
              <a:rPr lang="cs-CZ" sz="2400" dirty="0"/>
              <a:t>Pozitivní vliv na kognitivní funkce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1B7A27C-9D1A-C949-AC08-0BECCE84364F}"/>
              </a:ext>
            </a:extLst>
          </p:cNvPr>
          <p:cNvCxnSpPr>
            <a:cxnSpLocks/>
          </p:cNvCxnSpPr>
          <p:nvPr/>
        </p:nvCxnSpPr>
        <p:spPr>
          <a:xfrm>
            <a:off x="709798" y="1452501"/>
            <a:ext cx="8782297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74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1B5ABD23-BDB6-8E4C-BC75-6965102B9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640" y="643467"/>
            <a:ext cx="7258719" cy="5571066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0D59F0F-0FE8-F04D-A8C1-B85350ADC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76530"/>
              </p:ext>
            </p:extLst>
          </p:nvPr>
        </p:nvGraphicFramePr>
        <p:xfrm>
          <a:off x="3133344" y="6069753"/>
          <a:ext cx="8820150" cy="289560"/>
        </p:xfrm>
        <a:graphic>
          <a:graphicData uri="http://schemas.openxmlformats.org/drawingml/2006/table">
            <a:tbl>
              <a:tblPr/>
              <a:tblGrid>
                <a:gridCol w="8820150">
                  <a:extLst>
                    <a:ext uri="{9D8B030D-6E8A-4147-A177-3AD203B41FA5}">
                      <a16:colId xmlns:a16="http://schemas.microsoft.com/office/drawing/2014/main" val="2060478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sz="900" dirty="0">
                          <a:effectLst/>
                          <a:latin typeface="Arial" panose="020B0604020202020204" pitchFamily="34" charset="0"/>
                        </a:rPr>
                        <a:t>DEMARK-WAHNEFRIED, </a:t>
                      </a:r>
                      <a:r>
                        <a:rPr lang="cs-CZ" sz="900" dirty="0" err="1">
                          <a:effectLst/>
                          <a:latin typeface="Arial" panose="020B0604020202020204" pitchFamily="34" charset="0"/>
                        </a:rPr>
                        <a:t>Wendy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</a:rPr>
                        <a:t>, et al. </a:t>
                      </a:r>
                      <a:r>
                        <a:rPr lang="cs-CZ" sz="900" dirty="0" err="1"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</a:rPr>
                        <a:t> role </a:t>
                      </a:r>
                      <a:r>
                        <a:rPr lang="cs-CZ" sz="900" dirty="0" err="1"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</a:rPr>
                        <a:t> obesity in </a:t>
                      </a:r>
                      <a:r>
                        <a:rPr lang="cs-CZ" sz="900" dirty="0" err="1">
                          <a:effectLst/>
                          <a:latin typeface="Arial" panose="020B0604020202020204" pitchFamily="34" charset="0"/>
                        </a:rPr>
                        <a:t>cancer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900" dirty="0" err="1">
                          <a:effectLst/>
                          <a:latin typeface="Arial" panose="020B0604020202020204" pitchFamily="34" charset="0"/>
                        </a:rPr>
                        <a:t>survival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cs-CZ" sz="900" dirty="0" err="1">
                          <a:effectLst/>
                          <a:latin typeface="Arial" panose="020B0604020202020204" pitchFamily="34" charset="0"/>
                        </a:rPr>
                        <a:t>recurrence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</a:rPr>
                        <a:t>. </a:t>
                      </a:r>
                      <a:r>
                        <a:rPr lang="cs-CZ" sz="900" i="1" dirty="0" err="1">
                          <a:effectLst/>
                          <a:latin typeface="Arial" panose="020B0604020202020204" pitchFamily="34" charset="0"/>
                        </a:rPr>
                        <a:t>Cancer</a:t>
                      </a:r>
                      <a:r>
                        <a:rPr lang="cs-CZ" sz="900" i="1" dirty="0">
                          <a:effectLst/>
                          <a:latin typeface="Arial" panose="020B0604020202020204" pitchFamily="34" charset="0"/>
                        </a:rPr>
                        <a:t> epidemiology, </a:t>
                      </a:r>
                      <a:r>
                        <a:rPr lang="cs-CZ" sz="900" i="1" dirty="0" err="1">
                          <a:effectLst/>
                          <a:latin typeface="Arial" panose="020B0604020202020204" pitchFamily="34" charset="0"/>
                        </a:rPr>
                        <a:t>biomarkers</a:t>
                      </a:r>
                      <a:r>
                        <a:rPr lang="cs-CZ" sz="900" i="1" dirty="0">
                          <a:effectLst/>
                          <a:latin typeface="Arial" panose="020B0604020202020204" pitchFamily="34" charset="0"/>
                        </a:rPr>
                        <a:t> &amp; </a:t>
                      </a:r>
                      <a:r>
                        <a:rPr lang="cs-CZ" sz="900" i="1" dirty="0" err="1">
                          <a:effectLst/>
                          <a:latin typeface="Arial" panose="020B0604020202020204" pitchFamily="34" charset="0"/>
                        </a:rPr>
                        <a:t>prevention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</a:rPr>
                        <a:t>, 2012, 21.8: 1244-1259.</a:t>
                      </a:r>
                    </a:p>
                  </a:txBody>
                  <a:tcPr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923416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445AEC8C-9E3C-DE47-854C-5915CA8BB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4" y="2916923"/>
            <a:ext cx="257757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1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f v dokumentu a pero">
            <a:extLst>
              <a:ext uri="{FF2B5EF4-FFF2-40B4-BE49-F238E27FC236}">
                <a16:creationId xmlns:a16="http://schemas.microsoft.com/office/drawing/2014/main" id="{065200B3-99D8-BC60-98C4-B28565B7A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10" b="14220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E5AA16F-CB77-E54A-A272-0117D419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0" y="1536699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 err="1">
                <a:solidFill>
                  <a:srgbClr val="FFFFFF"/>
                </a:solidFill>
              </a:rPr>
              <a:t>Rizika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extrémně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vysokého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příjmu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energie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34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C5BA8-A77B-A548-8268-59054490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extrémně vysokého příjmu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8DD6A-A7A4-5A49-A491-8F1AEAF2E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Nadváha a obezita</a:t>
            </a:r>
          </a:p>
          <a:p>
            <a:pPr lvl="1"/>
            <a:r>
              <a:rPr lang="cs-CZ" dirty="0"/>
              <a:t>Zánětlivé prostředí v těle</a:t>
            </a:r>
          </a:p>
          <a:p>
            <a:pPr lvl="1"/>
            <a:r>
              <a:rPr lang="cs-CZ" dirty="0"/>
              <a:t>Zátěž pohybového systému</a:t>
            </a:r>
          </a:p>
          <a:p>
            <a:pPr lvl="1"/>
            <a:r>
              <a:rPr lang="cs-CZ" dirty="0"/>
              <a:t>Vyšší riziko rozvoje onemocnění srdce a cév</a:t>
            </a:r>
          </a:p>
          <a:p>
            <a:pPr lvl="1"/>
            <a:r>
              <a:rPr lang="cs-CZ" dirty="0"/>
              <a:t>Vyšší riziko rozvoje nádorových onemocnění </a:t>
            </a:r>
          </a:p>
          <a:p>
            <a:pPr lvl="1"/>
            <a:r>
              <a:rPr lang="cs-CZ" dirty="0"/>
              <a:t>Vznik inzulinové rezistence a rozvoj DM II. typu</a:t>
            </a:r>
          </a:p>
          <a:p>
            <a:pPr lvl="1"/>
            <a:r>
              <a:rPr lang="cs-CZ" dirty="0"/>
              <a:t>Spánková apnoe</a:t>
            </a: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9A673E3-EFA7-BF44-8440-A3CEEE745BC1}"/>
              </a:ext>
            </a:extLst>
          </p:cNvPr>
          <p:cNvCxnSpPr>
            <a:cxnSpLocks/>
          </p:cNvCxnSpPr>
          <p:nvPr/>
        </p:nvCxnSpPr>
        <p:spPr>
          <a:xfrm>
            <a:off x="697924" y="1404999"/>
            <a:ext cx="10476757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59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71E44-CA6B-B542-8A18-57F51167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B21AA-1268-0743-9787-AFDDCC465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Max 2 absence, více řešit skrze studijní oddělení </a:t>
            </a:r>
          </a:p>
          <a:p>
            <a:endParaRPr lang="cs-CZ" sz="2400" dirty="0"/>
          </a:p>
          <a:p>
            <a:r>
              <a:rPr lang="cs-CZ" sz="2400" dirty="0"/>
              <a:t>3 průběžné testy v semináři (v </a:t>
            </a:r>
            <a:r>
              <a:rPr lang="cs-CZ" sz="2400" dirty="0" err="1"/>
              <a:t>ISu</a:t>
            </a:r>
            <a:r>
              <a:rPr lang="cs-CZ" sz="2400" dirty="0"/>
              <a:t>) – PC nebo telefon</a:t>
            </a:r>
          </a:p>
          <a:p>
            <a:pPr lvl="1"/>
            <a:r>
              <a:rPr lang="cs-CZ" sz="2000" dirty="0"/>
              <a:t>Test 1: 4. týden (7/9. 10.2024)</a:t>
            </a:r>
          </a:p>
          <a:p>
            <a:pPr lvl="1"/>
            <a:r>
              <a:rPr lang="cs-CZ" sz="2000" dirty="0"/>
              <a:t>Test 2: 8. týden (4/6. 11.2024)</a:t>
            </a:r>
          </a:p>
          <a:p>
            <a:pPr lvl="1"/>
            <a:r>
              <a:rPr lang="cs-CZ" sz="2000" dirty="0"/>
              <a:t>Test 3: 12. týden (2/4. 12.2024)</a:t>
            </a:r>
          </a:p>
          <a:p>
            <a:pPr lvl="1"/>
            <a:r>
              <a:rPr lang="cs-CZ" sz="2000" u="sng" dirty="0"/>
              <a:t>NUTNOST SPLNIT 70 % (21 BODŮ)</a:t>
            </a:r>
          </a:p>
          <a:p>
            <a:endParaRPr lang="cs-CZ" sz="2400" dirty="0"/>
          </a:p>
          <a:p>
            <a:r>
              <a:rPr lang="cs-CZ" sz="2400" dirty="0"/>
              <a:t>Plnění domácích zadaných cvičení (interaktivní osnova)</a:t>
            </a:r>
          </a:p>
          <a:p>
            <a:endParaRPr lang="cs-CZ" sz="2400" dirty="0"/>
          </a:p>
          <a:p>
            <a:r>
              <a:rPr lang="cs-CZ" sz="2400" dirty="0"/>
              <a:t>Vzájemné hodnocení semestrálního projektu</a:t>
            </a:r>
          </a:p>
          <a:p>
            <a:endParaRPr lang="cs-CZ" sz="2400" dirty="0"/>
          </a:p>
          <a:p>
            <a:r>
              <a:rPr lang="cs-CZ" sz="2400" dirty="0"/>
              <a:t>Závěrečná zkouška (přednáška)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9C35EAD-D897-0044-A2BF-FEA7782D2AE5}"/>
              </a:ext>
            </a:extLst>
          </p:cNvPr>
          <p:cNvCxnSpPr>
            <a:cxnSpLocks/>
          </p:cNvCxnSpPr>
          <p:nvPr/>
        </p:nvCxnSpPr>
        <p:spPr>
          <a:xfrm>
            <a:off x="602920" y="1511878"/>
            <a:ext cx="5263490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7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Čas – kompas k ruce">
            <a:extLst>
              <a:ext uri="{FF2B5EF4-FFF2-40B4-BE49-F238E27FC236}">
                <a16:creationId xmlns:a16="http://schemas.microsoft.com/office/drawing/2014/main" id="{78321A6D-33D7-74FA-2BC4-92DAE5928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413"/>
          <a:stretch/>
        </p:blipFill>
        <p:spPr>
          <a:xfrm>
            <a:off x="0" y="-6351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8D3CB3-8BB6-EE48-8CCC-2795FF63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9" y="1951039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 err="1">
                <a:solidFill>
                  <a:srgbClr val="FFFFFF"/>
                </a:solidFill>
              </a:rPr>
              <a:t>Rizika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extrémně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nízkého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příjmu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energie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33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720A68-6BF2-0948-899C-53CADCF3A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extrémně nízkého příjmu energie </a:t>
            </a:r>
          </a:p>
        </p:txBody>
      </p:sp>
      <p:pic>
        <p:nvPicPr>
          <p:cNvPr id="5" name="Zástupný obsah 4" descr="Obsah obrázku text, diagram, snímek obrazovky, kruh&#10;&#10;Popis byl vytvořen automaticky">
            <a:extLst>
              <a:ext uri="{FF2B5EF4-FFF2-40B4-BE49-F238E27FC236}">
                <a16:creationId xmlns:a16="http://schemas.microsoft.com/office/drawing/2014/main" id="{39E77387-765F-C84B-80A6-AEED91A9F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1" y="1294308"/>
            <a:ext cx="6915150" cy="5399099"/>
          </a:xfr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10A2AF0B-0D31-CA4E-8F55-D2451E35C758}"/>
              </a:ext>
            </a:extLst>
          </p:cNvPr>
          <p:cNvCxnSpPr>
            <a:cxnSpLocks/>
          </p:cNvCxnSpPr>
          <p:nvPr/>
        </p:nvCxnSpPr>
        <p:spPr>
          <a:xfrm>
            <a:off x="838200" y="1393124"/>
            <a:ext cx="10193977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577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ezci na zasněženém hřebenu">
            <a:extLst>
              <a:ext uri="{FF2B5EF4-FFF2-40B4-BE49-F238E27FC236}">
                <a16:creationId xmlns:a16="http://schemas.microsoft.com/office/drawing/2014/main" id="{1F0DC996-81EB-EAFF-9C9E-E6B3A2D56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10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91B035C-0EF7-6744-A426-F7725FE3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2562"/>
            <a:ext cx="105156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 err="1">
                <a:solidFill>
                  <a:srgbClr val="FFFFFF"/>
                </a:solidFill>
              </a:rPr>
              <a:t>Skupinový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úkol</a:t>
            </a:r>
            <a:endParaRPr lang="en-US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E2CB98-914E-EA45-9CD5-4E98DA9E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Skupinový úkol: Tréninkový a výživový plán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421868-9237-9D43-A1FC-F9A2DA6C09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Žena 37 let</a:t>
            </a:r>
          </a:p>
          <a:p>
            <a:r>
              <a:rPr lang="cs-CZ" sz="2400" dirty="0"/>
              <a:t>Výška 165 cm</a:t>
            </a:r>
          </a:p>
          <a:p>
            <a:r>
              <a:rPr lang="cs-CZ" sz="2400" dirty="0"/>
              <a:t>Hmotnost 110 kg</a:t>
            </a:r>
          </a:p>
          <a:p>
            <a:r>
              <a:rPr lang="cs-CZ" sz="2400" dirty="0"/>
              <a:t>Sedavé zaměstnání</a:t>
            </a:r>
          </a:p>
          <a:p>
            <a:r>
              <a:rPr lang="cs-CZ" sz="2400" dirty="0"/>
              <a:t>Jídlo 2x denně (v poledne, večer)</a:t>
            </a:r>
          </a:p>
          <a:p>
            <a:r>
              <a:rPr lang="cs-CZ" sz="2400" dirty="0"/>
              <a:t>Nikdy nesportovala</a:t>
            </a:r>
          </a:p>
          <a:p>
            <a:r>
              <a:rPr lang="cs-CZ" sz="2400" dirty="0"/>
              <a:t>Bolí ji v zádech</a:t>
            </a:r>
          </a:p>
          <a:p>
            <a:r>
              <a:rPr lang="cs-CZ" sz="2400" dirty="0"/>
              <a:t>Zadýchává se do schodů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50A2675-3E9E-964F-A962-81761338BBC5}"/>
              </a:ext>
            </a:extLst>
          </p:cNvPr>
          <p:cNvCxnSpPr>
            <a:cxnSpLocks/>
          </p:cNvCxnSpPr>
          <p:nvPr/>
        </p:nvCxnSpPr>
        <p:spPr>
          <a:xfrm>
            <a:off x="838200" y="1369373"/>
            <a:ext cx="10515600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833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E2CB98-914E-EA45-9CD5-4E98DA9E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Skupinový úkol: Tréninkový a výživový plán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421868-9237-9D43-A1FC-F9A2DA6C09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Žena 37 let</a:t>
            </a:r>
          </a:p>
          <a:p>
            <a:r>
              <a:rPr lang="cs-CZ" sz="2400" dirty="0"/>
              <a:t>Výška 165 cm</a:t>
            </a:r>
          </a:p>
          <a:p>
            <a:r>
              <a:rPr lang="cs-CZ" sz="2400" dirty="0"/>
              <a:t>Hmotnost 110 kg</a:t>
            </a:r>
          </a:p>
          <a:p>
            <a:r>
              <a:rPr lang="cs-CZ" sz="2400" dirty="0"/>
              <a:t>Sedavé zaměstnání</a:t>
            </a:r>
          </a:p>
          <a:p>
            <a:r>
              <a:rPr lang="cs-CZ" sz="2400" dirty="0"/>
              <a:t>Jídlo 2x denně</a:t>
            </a:r>
          </a:p>
          <a:p>
            <a:r>
              <a:rPr lang="cs-CZ" sz="2400" dirty="0"/>
              <a:t>Nikdy nesportovala</a:t>
            </a:r>
          </a:p>
          <a:p>
            <a:r>
              <a:rPr lang="cs-CZ" sz="2400" dirty="0"/>
              <a:t>Bolí ji v zádech</a:t>
            </a:r>
          </a:p>
          <a:p>
            <a:r>
              <a:rPr lang="cs-CZ" sz="2400" dirty="0"/>
              <a:t>Zadýchává se do schodů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E661C3-1F40-894F-8B36-1789BFECD3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1. Spočítejte BMI</a:t>
            </a:r>
          </a:p>
          <a:p>
            <a:pPr marL="0" indent="0">
              <a:buNone/>
            </a:pPr>
            <a:r>
              <a:rPr lang="cs-CZ" sz="2400" dirty="0"/>
              <a:t>2. Doporučte vhodný poměr přijaté a vydané energie</a:t>
            </a:r>
          </a:p>
          <a:p>
            <a:pPr marL="0" indent="0">
              <a:buNone/>
            </a:pPr>
            <a:r>
              <a:rPr lang="cs-CZ" sz="2400" dirty="0"/>
              <a:t>3. Je v pořádku frekvence denních jídel?</a:t>
            </a:r>
          </a:p>
          <a:p>
            <a:pPr marL="0" indent="0">
              <a:buNone/>
            </a:pPr>
            <a:r>
              <a:rPr lang="cs-CZ" sz="2400" dirty="0"/>
              <a:t>4. Jaké potraviny doporučíte?</a:t>
            </a:r>
          </a:p>
          <a:p>
            <a:pPr marL="0" indent="0">
              <a:buNone/>
            </a:pPr>
            <a:r>
              <a:rPr lang="cs-CZ" sz="2400" dirty="0"/>
              <a:t>5. Jaké potraviny omezit?</a:t>
            </a:r>
          </a:p>
          <a:p>
            <a:pPr marL="0" indent="0">
              <a:buNone/>
            </a:pPr>
            <a:r>
              <a:rPr lang="cs-CZ" sz="2400" dirty="0"/>
              <a:t>6. Kde čerpat informace o výživě?</a:t>
            </a:r>
          </a:p>
          <a:p>
            <a:pPr marL="0" indent="0">
              <a:buNone/>
            </a:pPr>
            <a:r>
              <a:rPr lang="cs-CZ" sz="2400" dirty="0"/>
              <a:t>7. Jak často cvičit (tj. hod/týden)?</a:t>
            </a:r>
          </a:p>
          <a:p>
            <a:pPr marL="0" indent="0">
              <a:buNone/>
            </a:pPr>
            <a:r>
              <a:rPr lang="cs-CZ" sz="2400" dirty="0"/>
              <a:t>8. Jaký typ pohybu zvolit? </a:t>
            </a:r>
          </a:p>
          <a:p>
            <a:endParaRPr lang="cs-CZ" sz="2400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50A2675-3E9E-964F-A962-81761338BBC5}"/>
              </a:ext>
            </a:extLst>
          </p:cNvPr>
          <p:cNvCxnSpPr>
            <a:cxnSpLocks/>
          </p:cNvCxnSpPr>
          <p:nvPr/>
        </p:nvCxnSpPr>
        <p:spPr>
          <a:xfrm>
            <a:off x="838200" y="1369373"/>
            <a:ext cx="10515600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41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 descr="Žluté a modré symboly">
            <a:extLst>
              <a:ext uri="{FF2B5EF4-FFF2-40B4-BE49-F238E27FC236}">
                <a16:creationId xmlns:a16="http://schemas.microsoft.com/office/drawing/2014/main" id="{CF0BBCEF-4261-10C2-4A45-0292E0732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909" b="135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65B9AE8-EF8F-9F4A-AA74-0D36A085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105156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Dotazy, připomínky</a:t>
            </a:r>
          </a:p>
        </p:txBody>
      </p:sp>
    </p:spTree>
    <p:extLst>
      <p:ext uri="{BB962C8B-B14F-4D97-AF65-F5344CB8AC3E}">
        <p14:creationId xmlns:p14="http://schemas.microsoft.com/office/powerpoint/2010/main" val="14799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4D4F6-15F0-5045-835A-06CAD6BF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2766218"/>
            <a:ext cx="10515600" cy="132556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739E052-FE28-084B-867C-480F9E879C77}"/>
              </a:ext>
            </a:extLst>
          </p:cNvPr>
          <p:cNvCxnSpPr>
            <a:cxnSpLocks/>
          </p:cNvCxnSpPr>
          <p:nvPr/>
        </p:nvCxnSpPr>
        <p:spPr>
          <a:xfrm>
            <a:off x="1493570" y="3910693"/>
            <a:ext cx="8782297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7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Stetoskop">
            <a:extLst>
              <a:ext uri="{FF2B5EF4-FFF2-40B4-BE49-F238E27FC236}">
                <a16:creationId xmlns:a16="http://schemas.microsoft.com/office/drawing/2014/main" id="{03AF37FE-A4A6-3C7E-44FA-F3D2B5807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63BE71-EECB-4F46-8337-70E04ECE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105156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Co je </a:t>
            </a:r>
            <a:r>
              <a:rPr lang="en-US" sz="6000" dirty="0" err="1">
                <a:solidFill>
                  <a:srgbClr val="FFFFFF"/>
                </a:solidFill>
              </a:rPr>
              <a:t>zdraví</a:t>
            </a:r>
            <a:r>
              <a:rPr lang="en-US" sz="60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67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3BE71-EECB-4F46-8337-70E04ECE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15D2EF-1526-2644-AA53-B13A40C3C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„Stav úplné tělesné, duševní a sociální pohody a nejen nepřítomnost nemoci nebo vady.“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DB88CAE-9A57-BE40-A831-E9962BFA7316}"/>
              </a:ext>
            </a:extLst>
          </p:cNvPr>
          <p:cNvCxnSpPr>
            <a:cxnSpLocks/>
          </p:cNvCxnSpPr>
          <p:nvPr/>
        </p:nvCxnSpPr>
        <p:spPr>
          <a:xfrm>
            <a:off x="602920" y="1511878"/>
            <a:ext cx="3066555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91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3BE71-EECB-4F46-8337-70E04ECE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15D2EF-1526-2644-AA53-B13A40C3C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„Stav úplné tělesné, duševní a sociální pohody a nejen nepřítomnost nemoci nebo vady.“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2367B1CD-E002-FB4C-B0AC-2A6D4C37E247}"/>
              </a:ext>
            </a:extLst>
          </p:cNvPr>
          <p:cNvSpPr/>
          <p:nvPr/>
        </p:nvSpPr>
        <p:spPr>
          <a:xfrm>
            <a:off x="5449332" y="3701815"/>
            <a:ext cx="2137718" cy="19523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CA0CE6BC-B210-7541-98D5-65015CA4FA66}"/>
              </a:ext>
            </a:extLst>
          </p:cNvPr>
          <p:cNvSpPr/>
          <p:nvPr/>
        </p:nvSpPr>
        <p:spPr>
          <a:xfrm>
            <a:off x="6343136" y="2772032"/>
            <a:ext cx="2137718" cy="1952368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31BCB39-4231-3740-B873-9193CF5D7D8B}"/>
              </a:ext>
            </a:extLst>
          </p:cNvPr>
          <p:cNvSpPr/>
          <p:nvPr/>
        </p:nvSpPr>
        <p:spPr>
          <a:xfrm>
            <a:off x="7411995" y="3678839"/>
            <a:ext cx="2137718" cy="1952368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2BEAA3B-07FD-1C49-9640-74A3ADB0B777}"/>
              </a:ext>
            </a:extLst>
          </p:cNvPr>
          <p:cNvSpPr/>
          <p:nvPr/>
        </p:nvSpPr>
        <p:spPr>
          <a:xfrm>
            <a:off x="6464645" y="4597553"/>
            <a:ext cx="2137718" cy="195236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60AB022-4785-C746-A569-7B69643135A2}"/>
              </a:ext>
            </a:extLst>
          </p:cNvPr>
          <p:cNvSpPr txBox="1"/>
          <p:nvPr/>
        </p:nvSpPr>
        <p:spPr>
          <a:xfrm>
            <a:off x="7164861" y="4469227"/>
            <a:ext cx="119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Zdraví  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D06646-8825-DB4E-BAF8-1111D06A0BC6}"/>
              </a:ext>
            </a:extLst>
          </p:cNvPr>
          <p:cNvCxnSpPr>
            <a:cxnSpLocks/>
          </p:cNvCxnSpPr>
          <p:nvPr/>
        </p:nvCxnSpPr>
        <p:spPr>
          <a:xfrm>
            <a:off x="602920" y="1511878"/>
            <a:ext cx="3066555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2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3BE71-EECB-4F46-8337-70E04ECE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15D2EF-1526-2644-AA53-B13A40C3C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„Stav úplné tělesné, duševní a sociální pohody a nejen nepřítomnost nemoci nebo vady.“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2367B1CD-E002-FB4C-B0AC-2A6D4C37E247}"/>
              </a:ext>
            </a:extLst>
          </p:cNvPr>
          <p:cNvSpPr/>
          <p:nvPr/>
        </p:nvSpPr>
        <p:spPr>
          <a:xfrm>
            <a:off x="5449332" y="3701815"/>
            <a:ext cx="2137718" cy="19523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CA0CE6BC-B210-7541-98D5-65015CA4FA66}"/>
              </a:ext>
            </a:extLst>
          </p:cNvPr>
          <p:cNvSpPr/>
          <p:nvPr/>
        </p:nvSpPr>
        <p:spPr>
          <a:xfrm>
            <a:off x="6343136" y="2772032"/>
            <a:ext cx="2137718" cy="1952368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31BCB39-4231-3740-B873-9193CF5D7D8B}"/>
              </a:ext>
            </a:extLst>
          </p:cNvPr>
          <p:cNvSpPr/>
          <p:nvPr/>
        </p:nvSpPr>
        <p:spPr>
          <a:xfrm>
            <a:off x="7411995" y="3678839"/>
            <a:ext cx="2137718" cy="1952368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2BEAA3B-07FD-1C49-9640-74A3ADB0B777}"/>
              </a:ext>
            </a:extLst>
          </p:cNvPr>
          <p:cNvSpPr/>
          <p:nvPr/>
        </p:nvSpPr>
        <p:spPr>
          <a:xfrm>
            <a:off x="6464645" y="4597553"/>
            <a:ext cx="2137718" cy="195236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60AB022-4785-C746-A569-7B69643135A2}"/>
              </a:ext>
            </a:extLst>
          </p:cNvPr>
          <p:cNvSpPr txBox="1"/>
          <p:nvPr/>
        </p:nvSpPr>
        <p:spPr>
          <a:xfrm>
            <a:off x="7164861" y="4469227"/>
            <a:ext cx="119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</a:rPr>
              <a:t>Zdraví 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A9AF72-E397-A94F-80EA-4355AE7150B8}"/>
              </a:ext>
            </a:extLst>
          </p:cNvPr>
          <p:cNvSpPr txBox="1"/>
          <p:nvPr/>
        </p:nvSpPr>
        <p:spPr>
          <a:xfrm>
            <a:off x="5899321" y="4539734"/>
            <a:ext cx="54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BIO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114E7F4-B127-7743-A500-DDC13AE91880}"/>
              </a:ext>
            </a:extLst>
          </p:cNvPr>
          <p:cNvSpPr txBox="1"/>
          <p:nvPr/>
        </p:nvSpPr>
        <p:spPr>
          <a:xfrm>
            <a:off x="6915663" y="3173628"/>
            <a:ext cx="99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PSYCHO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28DE98-87CE-3F48-9BF9-37140D8155A9}"/>
              </a:ext>
            </a:extLst>
          </p:cNvPr>
          <p:cNvSpPr txBox="1"/>
          <p:nvPr/>
        </p:nvSpPr>
        <p:spPr>
          <a:xfrm>
            <a:off x="8470556" y="4412148"/>
            <a:ext cx="90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SOCIO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4185DCD-4FB3-9A4D-9D0E-80AE5487B5F3}"/>
              </a:ext>
            </a:extLst>
          </p:cNvPr>
          <p:cNvSpPr txBox="1"/>
          <p:nvPr/>
        </p:nvSpPr>
        <p:spPr>
          <a:xfrm>
            <a:off x="6799822" y="5730907"/>
            <a:ext cx="15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SPIRITUÁLNÍ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A0CFD66-6332-C94D-B5D1-9704A5431095}"/>
              </a:ext>
            </a:extLst>
          </p:cNvPr>
          <p:cNvCxnSpPr>
            <a:cxnSpLocks/>
          </p:cNvCxnSpPr>
          <p:nvPr/>
        </p:nvCxnSpPr>
        <p:spPr>
          <a:xfrm>
            <a:off x="602920" y="1511878"/>
            <a:ext cx="3066555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7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hemické vzorce jsou zapsány na papír">
            <a:extLst>
              <a:ext uri="{FF2B5EF4-FFF2-40B4-BE49-F238E27FC236}">
                <a16:creationId xmlns:a16="http://schemas.microsoft.com/office/drawing/2014/main" id="{0B3890B4-5668-1CC4-966C-74AF863EB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CA901DD-2967-A649-B434-47A9E7BE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948" y="100047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200">
                <a:solidFill>
                  <a:srgbClr val="FFFFFF"/>
                </a:solidFill>
              </a:rPr>
              <a:t>Biologické faktory</a:t>
            </a:r>
          </a:p>
        </p:txBody>
      </p:sp>
    </p:spTree>
    <p:extLst>
      <p:ext uri="{BB962C8B-B14F-4D97-AF65-F5344CB8AC3E}">
        <p14:creationId xmlns:p14="http://schemas.microsoft.com/office/powerpoint/2010/main" val="218204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E381E-10AF-3D42-8794-B26B34B4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8185DF-50E6-F540-99EF-BDD5D082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Rasa</a:t>
            </a:r>
          </a:p>
          <a:p>
            <a:r>
              <a:rPr lang="cs-CZ" sz="2400" dirty="0"/>
              <a:t>Pohlaví</a:t>
            </a:r>
          </a:p>
          <a:p>
            <a:r>
              <a:rPr lang="cs-CZ" sz="2400" dirty="0"/>
              <a:t>Věk</a:t>
            </a:r>
          </a:p>
          <a:p>
            <a:r>
              <a:rPr lang="cs-CZ" sz="2400" dirty="0"/>
              <a:t>Genetické predispozice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241FA51-37FA-F243-B5EF-04AA6C9C1368}"/>
              </a:ext>
            </a:extLst>
          </p:cNvPr>
          <p:cNvCxnSpPr>
            <a:cxnSpLocks/>
          </p:cNvCxnSpPr>
          <p:nvPr/>
        </p:nvCxnSpPr>
        <p:spPr>
          <a:xfrm>
            <a:off x="602920" y="1511878"/>
            <a:ext cx="7472301" cy="0"/>
          </a:xfrm>
          <a:prstGeom prst="line">
            <a:avLst/>
          </a:prstGeom>
          <a:ln w="19050">
            <a:solidFill>
              <a:srgbClr val="AB794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14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4C13A-E84F-4C37-BB7E-A581B321C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212E7-238A-4F81-A7D5-1873B4938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Skupina žlutých obrázků a červená číslice na druhé straně">
            <a:extLst>
              <a:ext uri="{FF2B5EF4-FFF2-40B4-BE49-F238E27FC236}">
                <a16:creationId xmlns:a16="http://schemas.microsoft.com/office/drawing/2014/main" id="{BA3797CE-F8F3-2813-9178-E514592D2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30"/>
          <a:stretch/>
        </p:blipFill>
        <p:spPr>
          <a:xfrm>
            <a:off x="-3049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A4D921A-63C5-7649-920E-A72D361B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957" y="1523876"/>
            <a:ext cx="9672317" cy="38102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 err="1">
                <a:solidFill>
                  <a:srgbClr val="FFFFFF"/>
                </a:solidFill>
              </a:rPr>
              <a:t>Psychologické</a:t>
            </a:r>
            <a:r>
              <a:rPr lang="en-US" sz="8000" dirty="0">
                <a:solidFill>
                  <a:srgbClr val="FFFFFF"/>
                </a:solidFill>
              </a:rPr>
              <a:t> </a:t>
            </a:r>
            <a:r>
              <a:rPr lang="en-US" sz="8000" dirty="0" err="1">
                <a:solidFill>
                  <a:srgbClr val="FFFFFF"/>
                </a:solidFill>
              </a:rPr>
              <a:t>faktory</a:t>
            </a:r>
            <a:endParaRPr lang="en-US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969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496</Words>
  <Application>Microsoft Macintosh PowerPoint</Application>
  <PresentationFormat>Širokoúhlá obrazovka</PresentationFormat>
  <Paragraphs>109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Motiv Office</vt:lpstr>
      <vt:lpstr>Úvod do výživy</vt:lpstr>
      <vt:lpstr>Informace</vt:lpstr>
      <vt:lpstr>Co je zdraví?</vt:lpstr>
      <vt:lpstr>Zdraví</vt:lpstr>
      <vt:lpstr>Zdraví</vt:lpstr>
      <vt:lpstr>Zdraví</vt:lpstr>
      <vt:lpstr>Biologické faktory</vt:lpstr>
      <vt:lpstr>Biologické faktory</vt:lpstr>
      <vt:lpstr>Psychologické faktory</vt:lpstr>
      <vt:lpstr>Psychologické faktory</vt:lpstr>
      <vt:lpstr>Sociologické faktory</vt:lpstr>
      <vt:lpstr>Sociologické faktory</vt:lpstr>
      <vt:lpstr>Spirituální faktory</vt:lpstr>
      <vt:lpstr>Spirituální faktory</vt:lpstr>
      <vt:lpstr>Role pohybu ve zdraví </vt:lpstr>
      <vt:lpstr>Role pohybu ve zdraví</vt:lpstr>
      <vt:lpstr>Prezentace aplikace PowerPoint</vt:lpstr>
      <vt:lpstr>Rizika extrémně vysokého příjmu energie</vt:lpstr>
      <vt:lpstr>Rizika extrémně vysokého příjmu energie</vt:lpstr>
      <vt:lpstr>Rizika extrémně nízkého příjmu energie</vt:lpstr>
      <vt:lpstr>Rizika extrémně nízkého příjmu energie </vt:lpstr>
      <vt:lpstr>Skupinový úkol</vt:lpstr>
      <vt:lpstr>Skupinový úkol: Tréninkový a výživový plán</vt:lpstr>
      <vt:lpstr>Skupinový úkol: Tréninkový a výživový plán</vt:lpstr>
      <vt:lpstr>Dotazy, připomínky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Dvořáková</dc:creator>
  <cp:lastModifiedBy>Adam Wagner</cp:lastModifiedBy>
  <cp:revision>17</cp:revision>
  <dcterms:created xsi:type="dcterms:W3CDTF">2023-09-08T14:26:58Z</dcterms:created>
  <dcterms:modified xsi:type="dcterms:W3CDTF">2024-09-10T16:04:33Z</dcterms:modified>
</cp:coreProperties>
</file>