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5" r:id="rId5"/>
    <p:sldId id="259" r:id="rId6"/>
    <p:sldId id="264" r:id="rId7"/>
    <p:sldId id="267" r:id="rId8"/>
    <p:sldId id="260" r:id="rId9"/>
    <p:sldId id="268" r:id="rId10"/>
    <p:sldId id="261" r:id="rId11"/>
    <p:sldId id="269" r:id="rId12"/>
    <p:sldId id="270" r:id="rId13"/>
    <p:sldId id="263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5EE4E4-ED35-4C98-AD35-3EC8AF2191EB}" v="11" dt="2024-10-08T21:18:11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85" d="100"/>
          <a:sy n="85" d="100"/>
        </p:scale>
        <p:origin x="586" y="53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Sajdlová" userId="d2be6479-f96e-4e92-aee7-7e0e8ae8a760" providerId="ADAL" clId="{C7443241-5E49-454C-AABE-249569C7013B}"/>
    <pc:docChg chg="undo custSel addSld modSld">
      <pc:chgData name="Zuzana Sajdlová" userId="d2be6479-f96e-4e92-aee7-7e0e8ae8a760" providerId="ADAL" clId="{C7443241-5E49-454C-AABE-249569C7013B}" dt="2024-10-09T12:59:58.422" v="437" actId="1035"/>
      <pc:docMkLst>
        <pc:docMk/>
      </pc:docMkLst>
      <pc:sldChg chg="modSp mod">
        <pc:chgData name="Zuzana Sajdlová" userId="d2be6479-f96e-4e92-aee7-7e0e8ae8a760" providerId="ADAL" clId="{C7443241-5E49-454C-AABE-249569C7013B}" dt="2024-10-09T12:59:58.422" v="437" actId="1035"/>
        <pc:sldMkLst>
          <pc:docMk/>
          <pc:sldMk cId="859268430" sldId="263"/>
        </pc:sldMkLst>
        <pc:spChg chg="mod">
          <ac:chgData name="Zuzana Sajdlová" userId="d2be6479-f96e-4e92-aee7-7e0e8ae8a760" providerId="ADAL" clId="{C7443241-5E49-454C-AABE-249569C7013B}" dt="2024-10-09T12:59:49.068" v="426" actId="1035"/>
          <ac:spMkLst>
            <pc:docMk/>
            <pc:sldMk cId="859268430" sldId="263"/>
            <ac:spMk id="4" creationId="{AE58D60D-8BB1-4397-BD0F-2AE2352001E5}"/>
          </ac:spMkLst>
        </pc:spChg>
        <pc:graphicFrameChg chg="mod modGraphic">
          <ac:chgData name="Zuzana Sajdlová" userId="d2be6479-f96e-4e92-aee7-7e0e8ae8a760" providerId="ADAL" clId="{C7443241-5E49-454C-AABE-249569C7013B}" dt="2024-10-09T12:59:58.422" v="437" actId="1035"/>
          <ac:graphicFrameMkLst>
            <pc:docMk/>
            <pc:sldMk cId="859268430" sldId="263"/>
            <ac:graphicFrameMk id="6" creationId="{5D3E601A-5136-4956-9A59-ECD2EB52B552}"/>
          </ac:graphicFrameMkLst>
        </pc:graphicFrameChg>
      </pc:sldChg>
      <pc:sldChg chg="addSp delSp modSp new mod">
        <pc:chgData name="Zuzana Sajdlová" userId="d2be6479-f96e-4e92-aee7-7e0e8ae8a760" providerId="ADAL" clId="{C7443241-5E49-454C-AABE-249569C7013B}" dt="2024-10-09T12:57:58.009" v="391" actId="20577"/>
        <pc:sldMkLst>
          <pc:docMk/>
          <pc:sldMk cId="1913344701" sldId="270"/>
        </pc:sldMkLst>
        <pc:spChg chg="mod">
          <ac:chgData name="Zuzana Sajdlová" userId="d2be6479-f96e-4e92-aee7-7e0e8ae8a760" providerId="ADAL" clId="{C7443241-5E49-454C-AABE-249569C7013B}" dt="2024-10-09T12:57:58.009" v="391" actId="20577"/>
          <ac:spMkLst>
            <pc:docMk/>
            <pc:sldMk cId="1913344701" sldId="270"/>
            <ac:spMk id="4" creationId="{CDAD5220-5BFD-40A8-A7DC-CB96CEAF9831}"/>
          </ac:spMkLst>
        </pc:spChg>
        <pc:spChg chg="mod">
          <ac:chgData name="Zuzana Sajdlová" userId="d2be6479-f96e-4e92-aee7-7e0e8ae8a760" providerId="ADAL" clId="{C7443241-5E49-454C-AABE-249569C7013B}" dt="2024-10-09T12:33:48.034" v="371" actId="114"/>
          <ac:spMkLst>
            <pc:docMk/>
            <pc:sldMk cId="1913344701" sldId="270"/>
            <ac:spMk id="5" creationId="{CBA6ED87-702D-42CD-97C5-D07CCB09C604}"/>
          </ac:spMkLst>
        </pc:spChg>
        <pc:spChg chg="del mod">
          <ac:chgData name="Zuzana Sajdlová" userId="d2be6479-f96e-4e92-aee7-7e0e8ae8a760" providerId="ADAL" clId="{C7443241-5E49-454C-AABE-249569C7013B}" dt="2024-10-09T12:30:40.247" v="265" actId="22"/>
          <ac:spMkLst>
            <pc:docMk/>
            <pc:sldMk cId="1913344701" sldId="270"/>
            <ac:spMk id="6" creationId="{577E1E48-B291-4B5F-8F77-1FC1C02A1628}"/>
          </ac:spMkLst>
        </pc:spChg>
        <pc:picChg chg="add mod ord">
          <ac:chgData name="Zuzana Sajdlová" userId="d2be6479-f96e-4e92-aee7-7e0e8ae8a760" providerId="ADAL" clId="{C7443241-5E49-454C-AABE-249569C7013B}" dt="2024-10-09T12:31:48.832" v="363" actId="14100"/>
          <ac:picMkLst>
            <pc:docMk/>
            <pc:sldMk cId="1913344701" sldId="270"/>
            <ac:picMk id="8" creationId="{E437DDCB-E5E1-4208-8D40-68B31CC3A1E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Fyziologie výživy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Fyziologie výživy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Fyziologie výživy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Fyziologie výživy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Fyziologie výživy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Fyziologie výživy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Fyziologie výživy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Fyziologie výživy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Fyziologie výživy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Fyziologie výživy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Fyziologie výživy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Fyziologie výživy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Fyziologie výživy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Fyziologie výživy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Fyziologie výživy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Fyziologie výživy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SACHARIDY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C706632-D174-492B-9E92-57BE8CF592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Fyziologie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137617-D878-47D3-8B47-170BE18F4D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06EC3E-A417-4C7D-A4D7-E0F5F0BB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41435"/>
            <a:ext cx="10753200" cy="451576"/>
          </a:xfrm>
        </p:spPr>
        <p:txBody>
          <a:bodyPr/>
          <a:lstStyle/>
          <a:p>
            <a:r>
              <a:rPr lang="cs-CZ" dirty="0"/>
              <a:t>Polysacharidy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4EE3630-2178-41EF-9CC4-C4218D943F6F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723" y="855470"/>
            <a:ext cx="11294664" cy="4139998"/>
          </a:xfrm>
        </p:spPr>
        <p:txBody>
          <a:bodyPr/>
          <a:lstStyle/>
          <a:p>
            <a:r>
              <a:rPr lang="en-US" sz="1800" dirty="0"/>
              <a:t>polymer</a:t>
            </a:r>
            <a:r>
              <a:rPr lang="cs-CZ" sz="1800" dirty="0"/>
              <a:t>y</a:t>
            </a:r>
            <a:r>
              <a:rPr lang="en-US" sz="1800" dirty="0"/>
              <a:t>, </a:t>
            </a:r>
            <a:r>
              <a:rPr lang="en-US" sz="1800" dirty="0" err="1"/>
              <a:t>tj</a:t>
            </a:r>
            <a:r>
              <a:rPr lang="en-US" sz="1800" dirty="0"/>
              <a:t>. </a:t>
            </a:r>
            <a:r>
              <a:rPr lang="en-US" sz="1800" dirty="0" err="1"/>
              <a:t>dlouh</a:t>
            </a:r>
            <a:r>
              <a:rPr lang="cs-CZ" sz="1800" dirty="0"/>
              <a:t>é</a:t>
            </a:r>
            <a:r>
              <a:rPr lang="en-US" sz="1800" dirty="0"/>
              <a:t> </a:t>
            </a:r>
            <a:r>
              <a:rPr lang="en-US" sz="1800" dirty="0" err="1"/>
              <a:t>organick</a:t>
            </a:r>
            <a:r>
              <a:rPr lang="cs-CZ" sz="1800" dirty="0"/>
              <a:t>é</a:t>
            </a:r>
            <a:r>
              <a:rPr lang="en-US" sz="1800" dirty="0"/>
              <a:t> </a:t>
            </a:r>
            <a:r>
              <a:rPr lang="en-US" sz="1800" dirty="0" err="1"/>
              <a:t>makromolekul</a:t>
            </a:r>
            <a:r>
              <a:rPr lang="cs-CZ" sz="1800" dirty="0"/>
              <a:t>y</a:t>
            </a:r>
            <a:r>
              <a:rPr lang="en-US" sz="1800" dirty="0"/>
              <a:t> </a:t>
            </a:r>
            <a:r>
              <a:rPr lang="en-US" sz="1800" dirty="0" err="1"/>
              <a:t>skládajících</a:t>
            </a:r>
            <a:r>
              <a:rPr lang="en-US" sz="1800" dirty="0"/>
              <a:t> se z </a:t>
            </a:r>
            <a:r>
              <a:rPr lang="en-US" sz="1800" dirty="0" err="1"/>
              <a:t>řetězce</a:t>
            </a:r>
            <a:r>
              <a:rPr lang="en-US" sz="1800" dirty="0"/>
              <a:t> </a:t>
            </a:r>
            <a:r>
              <a:rPr lang="en-US" sz="1800" dirty="0" err="1"/>
              <a:t>opakujících</a:t>
            </a:r>
            <a:r>
              <a:rPr lang="en-US" sz="1800" dirty="0"/>
              <a:t> se </a:t>
            </a:r>
            <a:r>
              <a:rPr lang="en-US" sz="1800" dirty="0" err="1"/>
              <a:t>stavebních</a:t>
            </a:r>
            <a:r>
              <a:rPr lang="en-US" sz="1800" dirty="0"/>
              <a:t> </a:t>
            </a:r>
            <a:r>
              <a:rPr lang="en-US" sz="1800" dirty="0" err="1"/>
              <a:t>jednotek</a:t>
            </a:r>
            <a:r>
              <a:rPr lang="en-US" sz="1800" dirty="0"/>
              <a:t> (mono</a:t>
            </a:r>
            <a:r>
              <a:rPr lang="cs-CZ" sz="1800" dirty="0"/>
              <a:t>sacharidů</a:t>
            </a:r>
            <a:r>
              <a:rPr lang="en-US" sz="1800" dirty="0"/>
              <a:t>). </a:t>
            </a:r>
            <a:r>
              <a:rPr lang="en-US" sz="1800" dirty="0" err="1"/>
              <a:t>Polysacharidy</a:t>
            </a:r>
            <a:r>
              <a:rPr lang="en-US" sz="1800" dirty="0"/>
              <a:t> </a:t>
            </a:r>
            <a:r>
              <a:rPr lang="en-US" sz="1800" dirty="0" err="1"/>
              <a:t>mají</a:t>
            </a:r>
            <a:r>
              <a:rPr lang="en-US" sz="1800" dirty="0"/>
              <a:t> </a:t>
            </a:r>
            <a:r>
              <a:rPr lang="en-US" sz="1800" dirty="0" err="1"/>
              <a:t>jednak</a:t>
            </a:r>
            <a:r>
              <a:rPr lang="en-US" sz="1800" dirty="0"/>
              <a:t> </a:t>
            </a:r>
            <a:r>
              <a:rPr lang="en-US" sz="1800" dirty="0" err="1"/>
              <a:t>funkci</a:t>
            </a:r>
            <a:r>
              <a:rPr lang="en-US" sz="1800" dirty="0"/>
              <a:t> </a:t>
            </a:r>
            <a:r>
              <a:rPr lang="en-US" sz="1800" dirty="0" err="1"/>
              <a:t>strukturní</a:t>
            </a:r>
            <a:r>
              <a:rPr lang="en-US" sz="1800" dirty="0"/>
              <a:t> (</a:t>
            </a:r>
            <a:r>
              <a:rPr lang="en-US" sz="1800" dirty="0" err="1"/>
              <a:t>mechanická</a:t>
            </a:r>
            <a:r>
              <a:rPr lang="en-US" sz="1800" dirty="0"/>
              <a:t> </a:t>
            </a:r>
            <a:r>
              <a:rPr lang="en-US" sz="1800" dirty="0" err="1"/>
              <a:t>stabilita</a:t>
            </a:r>
            <a:r>
              <a:rPr lang="en-US" sz="1800" dirty="0"/>
              <a:t> </a:t>
            </a:r>
            <a:r>
              <a:rPr lang="en-US" sz="1800" dirty="0" err="1"/>
              <a:t>buněk</a:t>
            </a:r>
            <a:r>
              <a:rPr lang="en-US" sz="1800" dirty="0"/>
              <a:t>) a </a:t>
            </a:r>
            <a:r>
              <a:rPr lang="en-US" sz="1800" dirty="0" err="1"/>
              <a:t>zásobní</a:t>
            </a:r>
            <a:r>
              <a:rPr lang="en-US" sz="1800" dirty="0"/>
              <a:t> (</a:t>
            </a:r>
            <a:r>
              <a:rPr lang="en-US" sz="1800" dirty="0" err="1"/>
              <a:t>energetická</a:t>
            </a:r>
            <a:r>
              <a:rPr lang="en-US" sz="1800" dirty="0"/>
              <a:t> </a:t>
            </a:r>
            <a:r>
              <a:rPr lang="en-US" sz="1800" dirty="0" err="1"/>
              <a:t>rezerva</a:t>
            </a:r>
            <a:r>
              <a:rPr lang="en-US" sz="1800" dirty="0"/>
              <a:t>).</a:t>
            </a:r>
            <a:endParaRPr lang="cs-CZ" sz="1800" dirty="0"/>
          </a:p>
          <a:p>
            <a:r>
              <a:rPr lang="en-US" sz="1800" b="1" dirty="0" err="1">
                <a:solidFill>
                  <a:schemeClr val="tx2"/>
                </a:solidFill>
              </a:rPr>
              <a:t>Glykogen</a:t>
            </a:r>
            <a:r>
              <a:rPr lang="en-US" sz="1800" dirty="0"/>
              <a:t> („</a:t>
            </a:r>
            <a:r>
              <a:rPr lang="en-US" sz="1800" dirty="0" err="1"/>
              <a:t>živočišný</a:t>
            </a:r>
            <a:r>
              <a:rPr lang="en-US" sz="1800" dirty="0"/>
              <a:t> </a:t>
            </a:r>
            <a:r>
              <a:rPr lang="en-US" sz="1800" dirty="0" err="1"/>
              <a:t>škrob</a:t>
            </a:r>
            <a:r>
              <a:rPr lang="en-US" sz="1800" dirty="0"/>
              <a:t>“) </a:t>
            </a:r>
            <a:r>
              <a:rPr lang="cs-CZ" sz="1800" dirty="0"/>
              <a:t>- </a:t>
            </a:r>
            <a:r>
              <a:rPr lang="en-US" sz="1800" dirty="0" err="1"/>
              <a:t>zásobní</a:t>
            </a:r>
            <a:r>
              <a:rPr lang="en-US" sz="1800" dirty="0"/>
              <a:t> forma </a:t>
            </a:r>
            <a:r>
              <a:rPr lang="en-US" sz="1800" dirty="0" err="1"/>
              <a:t>glukózy</a:t>
            </a:r>
            <a:r>
              <a:rPr lang="en-US" sz="1800" dirty="0"/>
              <a:t> v </a:t>
            </a:r>
            <a:r>
              <a:rPr lang="en-US" sz="1800" dirty="0" err="1"/>
              <a:t>játrech</a:t>
            </a:r>
            <a:r>
              <a:rPr lang="en-US" sz="1800" dirty="0"/>
              <a:t> a </a:t>
            </a:r>
            <a:r>
              <a:rPr lang="en-US" sz="1800" dirty="0" err="1"/>
              <a:t>svalech</a:t>
            </a:r>
            <a:r>
              <a:rPr lang="en-US" sz="1800" dirty="0"/>
              <a:t> </a:t>
            </a:r>
            <a:r>
              <a:rPr lang="en-US" sz="1800" dirty="0" err="1"/>
              <a:t>živočichů</a:t>
            </a:r>
            <a:r>
              <a:rPr lang="en-US" sz="1800" dirty="0"/>
              <a:t>. </a:t>
            </a:r>
            <a:r>
              <a:rPr lang="en-US" sz="1800" dirty="0" err="1"/>
              <a:t>Má</a:t>
            </a:r>
            <a:r>
              <a:rPr lang="en-US" sz="1800" dirty="0"/>
              <a:t> </a:t>
            </a:r>
            <a:r>
              <a:rPr lang="en-US" sz="1800" dirty="0" err="1"/>
              <a:t>řetězovitě</a:t>
            </a:r>
            <a:r>
              <a:rPr lang="en-US" sz="1800" dirty="0"/>
              <a:t> </a:t>
            </a:r>
            <a:r>
              <a:rPr lang="en-US" sz="1800" dirty="0" err="1"/>
              <a:t>větvenou</a:t>
            </a:r>
            <a:r>
              <a:rPr lang="en-US" sz="1800" dirty="0"/>
              <a:t> </a:t>
            </a:r>
            <a:r>
              <a:rPr lang="en-US" sz="1800" dirty="0" err="1"/>
              <a:t>strukturu</a:t>
            </a:r>
            <a:r>
              <a:rPr lang="en-US" sz="1800" dirty="0"/>
              <a:t>. </a:t>
            </a:r>
            <a:r>
              <a:rPr lang="en-US" sz="1800" dirty="0" err="1"/>
              <a:t>Jaterní</a:t>
            </a:r>
            <a:r>
              <a:rPr lang="en-US" sz="1800" dirty="0"/>
              <a:t> </a:t>
            </a:r>
            <a:r>
              <a:rPr lang="en-US" sz="1800" dirty="0" err="1"/>
              <a:t>glykogen</a:t>
            </a:r>
            <a:r>
              <a:rPr lang="en-US" sz="1800" dirty="0"/>
              <a:t> </a:t>
            </a:r>
            <a:r>
              <a:rPr lang="en-US" sz="1800" dirty="0" err="1"/>
              <a:t>slouží</a:t>
            </a:r>
            <a:r>
              <a:rPr lang="en-US" sz="1800" dirty="0"/>
              <a:t> k </a:t>
            </a:r>
            <a:r>
              <a:rPr lang="en-US" sz="1800" dirty="0" err="1"/>
              <a:t>udržování</a:t>
            </a:r>
            <a:r>
              <a:rPr lang="en-US" sz="1800" dirty="0"/>
              <a:t> </a:t>
            </a:r>
            <a:r>
              <a:rPr lang="en-US" sz="1800" dirty="0" err="1"/>
              <a:t>fyziologické</a:t>
            </a:r>
            <a:r>
              <a:rPr lang="en-US" sz="1800" dirty="0"/>
              <a:t> </a:t>
            </a:r>
            <a:r>
              <a:rPr lang="en-US" sz="1800" dirty="0" err="1"/>
              <a:t>koncentrace</a:t>
            </a:r>
            <a:r>
              <a:rPr lang="en-US" sz="1800" dirty="0"/>
              <a:t> </a:t>
            </a:r>
            <a:r>
              <a:rPr lang="en-US" sz="1800" dirty="0" err="1"/>
              <a:t>glukózy</a:t>
            </a:r>
            <a:r>
              <a:rPr lang="en-US" sz="1800" dirty="0"/>
              <a:t> v </a:t>
            </a:r>
            <a:r>
              <a:rPr lang="en-US" sz="1800" dirty="0" err="1"/>
              <a:t>krvi</a:t>
            </a:r>
            <a:r>
              <a:rPr lang="en-US" sz="1800" dirty="0"/>
              <a:t>.</a:t>
            </a:r>
            <a:r>
              <a:rPr lang="cs-CZ" sz="1800" dirty="0"/>
              <a:t> Svalový glykogen slouží jako energetická rezerva.</a:t>
            </a:r>
          </a:p>
          <a:p>
            <a:endParaRPr lang="cs-CZ" sz="1800" dirty="0"/>
          </a:p>
          <a:p>
            <a:r>
              <a:rPr lang="en-US" sz="1800" b="1" dirty="0" err="1">
                <a:solidFill>
                  <a:schemeClr val="tx2"/>
                </a:solidFill>
              </a:rPr>
              <a:t>Škrob</a:t>
            </a:r>
            <a:r>
              <a:rPr lang="en-US" sz="1800" dirty="0"/>
              <a:t> </a:t>
            </a:r>
            <a:r>
              <a:rPr lang="cs-CZ" sz="1800" dirty="0"/>
              <a:t>– zásobní polysacharid rostlin - </a:t>
            </a:r>
            <a:r>
              <a:rPr lang="en-US" sz="1800" dirty="0" err="1"/>
              <a:t>hlavně</a:t>
            </a:r>
            <a:r>
              <a:rPr lang="en-US" sz="1800" dirty="0"/>
              <a:t> v </a:t>
            </a:r>
            <a:r>
              <a:rPr lang="en-US" sz="1800" dirty="0" err="1"/>
              <a:t>hlízách</a:t>
            </a:r>
            <a:r>
              <a:rPr lang="en-US" sz="1800" dirty="0"/>
              <a:t> (</a:t>
            </a:r>
            <a:r>
              <a:rPr lang="en-US" sz="1800" dirty="0" err="1"/>
              <a:t>brambory</a:t>
            </a:r>
            <a:r>
              <a:rPr lang="en-US" sz="1800" dirty="0"/>
              <a:t>) a </a:t>
            </a:r>
            <a:r>
              <a:rPr lang="en-US" sz="1800" dirty="0" err="1"/>
              <a:t>semenech</a:t>
            </a:r>
            <a:r>
              <a:rPr lang="en-US" sz="1800" dirty="0"/>
              <a:t> (</a:t>
            </a:r>
            <a:r>
              <a:rPr lang="en-US" sz="1800" dirty="0" err="1"/>
              <a:t>obiloviny</a:t>
            </a:r>
            <a:r>
              <a:rPr lang="en-US" sz="1800" dirty="0"/>
              <a:t>, </a:t>
            </a:r>
            <a:r>
              <a:rPr lang="en-US" sz="1800" dirty="0" err="1"/>
              <a:t>luštěniny</a:t>
            </a:r>
            <a:r>
              <a:rPr lang="en-US" sz="1800" dirty="0"/>
              <a:t>). </a:t>
            </a:r>
            <a:r>
              <a:rPr lang="cs-CZ" sz="1800" dirty="0"/>
              <a:t>Struktura - </a:t>
            </a:r>
            <a:r>
              <a:rPr lang="en-US" sz="1800" dirty="0" err="1"/>
              <a:t>dvě</a:t>
            </a:r>
            <a:r>
              <a:rPr lang="en-US" sz="1800" dirty="0"/>
              <a:t> </a:t>
            </a:r>
            <a:r>
              <a:rPr lang="en-US" sz="1800" dirty="0" err="1"/>
              <a:t>hlavní</a:t>
            </a:r>
            <a:r>
              <a:rPr lang="en-US" sz="1800" dirty="0"/>
              <a:t> </a:t>
            </a:r>
            <a:r>
              <a:rPr lang="en-US" sz="1800" dirty="0" err="1"/>
              <a:t>složky</a:t>
            </a:r>
            <a:r>
              <a:rPr lang="en-US" sz="1800" dirty="0"/>
              <a:t>: </a:t>
            </a:r>
            <a:r>
              <a:rPr lang="en-US" sz="1800" dirty="0" err="1"/>
              <a:t>nevětven</a:t>
            </a:r>
            <a:r>
              <a:rPr lang="cs-CZ" sz="1800" dirty="0"/>
              <a:t>á</a:t>
            </a:r>
            <a:r>
              <a:rPr lang="en-US" sz="1800" dirty="0"/>
              <a:t> </a:t>
            </a:r>
            <a:r>
              <a:rPr lang="en-US" sz="1800" i="1" dirty="0" err="1"/>
              <a:t>amylóz</a:t>
            </a:r>
            <a:r>
              <a:rPr lang="cs-CZ" sz="1800" i="1" dirty="0"/>
              <a:t>a</a:t>
            </a:r>
            <a:r>
              <a:rPr lang="en-US" sz="1800" dirty="0"/>
              <a:t> s </a:t>
            </a:r>
            <a:r>
              <a:rPr lang="en-US" sz="1800" dirty="0" err="1"/>
              <a:t>helikální</a:t>
            </a:r>
            <a:r>
              <a:rPr lang="en-US" sz="1800" dirty="0"/>
              <a:t> (</a:t>
            </a:r>
            <a:r>
              <a:rPr lang="en-US" sz="1800" dirty="0" err="1"/>
              <a:t>šroubovicově</a:t>
            </a:r>
            <a:r>
              <a:rPr lang="en-US" sz="1800" dirty="0"/>
              <a:t> </a:t>
            </a:r>
            <a:r>
              <a:rPr lang="en-US" sz="1800" dirty="0" err="1"/>
              <a:t>stočenou</a:t>
            </a:r>
            <a:r>
              <a:rPr lang="en-US" sz="1800" dirty="0"/>
              <a:t>) </a:t>
            </a:r>
            <a:r>
              <a:rPr lang="en-US" sz="1800" dirty="0" err="1"/>
              <a:t>strukturou</a:t>
            </a:r>
            <a:r>
              <a:rPr lang="en-US" sz="1800" dirty="0"/>
              <a:t> a </a:t>
            </a:r>
            <a:r>
              <a:rPr lang="en-US" sz="1800" dirty="0" err="1"/>
              <a:t>řetězovitě</a:t>
            </a:r>
            <a:r>
              <a:rPr lang="en-US" sz="1800" dirty="0"/>
              <a:t> </a:t>
            </a:r>
            <a:r>
              <a:rPr lang="en-US" sz="1800" dirty="0" err="1"/>
              <a:t>větvený</a:t>
            </a:r>
            <a:r>
              <a:rPr lang="en-US" sz="1800" dirty="0"/>
              <a:t> </a:t>
            </a:r>
            <a:r>
              <a:rPr lang="en-US" sz="1800" i="1" dirty="0" err="1"/>
              <a:t>amylopektin</a:t>
            </a:r>
            <a:r>
              <a:rPr lang="en-US" sz="1800" dirty="0"/>
              <a:t>. V </a:t>
            </a:r>
            <a:r>
              <a:rPr lang="en-US" sz="1800" dirty="0" err="1"/>
              <a:t>lidském</a:t>
            </a:r>
            <a:r>
              <a:rPr lang="en-US" sz="1800" dirty="0"/>
              <a:t> </a:t>
            </a:r>
            <a:r>
              <a:rPr lang="en-US" sz="1800" dirty="0" err="1"/>
              <a:t>trávicím</a:t>
            </a:r>
            <a:r>
              <a:rPr lang="en-US" sz="1800" dirty="0"/>
              <a:t> </a:t>
            </a:r>
            <a:r>
              <a:rPr lang="en-US" sz="1800" dirty="0" err="1"/>
              <a:t>traktu</a:t>
            </a:r>
            <a:r>
              <a:rPr lang="en-US" sz="1800" dirty="0"/>
              <a:t> je </a:t>
            </a:r>
            <a:r>
              <a:rPr lang="en-US" sz="1800" dirty="0" err="1"/>
              <a:t>škrob</a:t>
            </a:r>
            <a:r>
              <a:rPr lang="en-US" sz="1800" dirty="0"/>
              <a:t> </a:t>
            </a:r>
            <a:r>
              <a:rPr lang="en-US" sz="1800" dirty="0" err="1"/>
              <a:t>štěpen</a:t>
            </a:r>
            <a:r>
              <a:rPr lang="en-US" sz="1800" dirty="0"/>
              <a:t> </a:t>
            </a:r>
            <a:r>
              <a:rPr lang="en-US" sz="1800" dirty="0" err="1"/>
              <a:t>enzymem</a:t>
            </a:r>
            <a:r>
              <a:rPr lang="en-US" sz="1800" dirty="0"/>
              <a:t> </a:t>
            </a:r>
            <a:r>
              <a:rPr lang="el-GR" sz="1800" dirty="0"/>
              <a:t>α-</a:t>
            </a:r>
            <a:r>
              <a:rPr lang="en-US" sz="1800" dirty="0" err="1"/>
              <a:t>amylázou</a:t>
            </a:r>
            <a:r>
              <a:rPr lang="en-US" sz="1800" dirty="0"/>
              <a:t>. </a:t>
            </a:r>
            <a:r>
              <a:rPr lang="en-US" sz="1800" dirty="0" err="1"/>
              <a:t>Při</a:t>
            </a:r>
            <a:r>
              <a:rPr lang="en-US" sz="1800" dirty="0"/>
              <a:t> </a:t>
            </a:r>
            <a:r>
              <a:rPr lang="en-US" sz="1800" dirty="0" err="1"/>
              <a:t>průmyslové</a:t>
            </a:r>
            <a:r>
              <a:rPr lang="en-US" sz="1800" dirty="0"/>
              <a:t> </a:t>
            </a:r>
            <a:r>
              <a:rPr lang="en-US" sz="1800" dirty="0" err="1"/>
              <a:t>hydrolýze</a:t>
            </a:r>
            <a:r>
              <a:rPr lang="en-US" sz="1800" dirty="0"/>
              <a:t> </a:t>
            </a:r>
            <a:r>
              <a:rPr lang="en-US" sz="1800" dirty="0" err="1"/>
              <a:t>škrobu</a:t>
            </a:r>
            <a:r>
              <a:rPr lang="en-US" sz="1800" dirty="0"/>
              <a:t> </a:t>
            </a:r>
            <a:r>
              <a:rPr lang="en-US" sz="1800" dirty="0" err="1"/>
              <a:t>vznikají</a:t>
            </a:r>
            <a:r>
              <a:rPr lang="en-US" sz="1800" dirty="0"/>
              <a:t> </a:t>
            </a:r>
            <a:r>
              <a:rPr lang="en-US" sz="1800" dirty="0" err="1"/>
              <a:t>oligosacharidy</a:t>
            </a:r>
            <a:r>
              <a:rPr lang="en-US" sz="1800" dirty="0"/>
              <a:t> – </a:t>
            </a:r>
            <a:r>
              <a:rPr lang="en-US" sz="1800" i="1" dirty="0" err="1"/>
              <a:t>dextriny</a:t>
            </a:r>
            <a:r>
              <a:rPr lang="en-US" sz="1800" dirty="0"/>
              <a:t>, </a:t>
            </a:r>
            <a:r>
              <a:rPr lang="en-US" sz="1800" dirty="0" err="1"/>
              <a:t>které</a:t>
            </a:r>
            <a:r>
              <a:rPr lang="en-US" sz="1800" dirty="0"/>
              <a:t> se </a:t>
            </a:r>
            <a:r>
              <a:rPr lang="en-US" sz="1800" dirty="0" err="1"/>
              <a:t>využívají</a:t>
            </a:r>
            <a:r>
              <a:rPr lang="en-US" sz="1800" dirty="0"/>
              <a:t> </a:t>
            </a:r>
            <a:r>
              <a:rPr lang="en-US" sz="1800" dirty="0" err="1"/>
              <a:t>především</a:t>
            </a:r>
            <a:r>
              <a:rPr lang="en-US" sz="1800" dirty="0"/>
              <a:t> </a:t>
            </a:r>
            <a:r>
              <a:rPr lang="en-US" sz="1800" dirty="0" err="1"/>
              <a:t>jako</a:t>
            </a:r>
            <a:r>
              <a:rPr lang="en-US" sz="1800" dirty="0"/>
              <a:t> </a:t>
            </a:r>
            <a:r>
              <a:rPr lang="en-US" sz="1800" dirty="0" err="1"/>
              <a:t>pojiva</a:t>
            </a:r>
            <a:r>
              <a:rPr lang="en-US" sz="1800" dirty="0"/>
              <a:t> a </a:t>
            </a:r>
            <a:r>
              <a:rPr lang="en-US" sz="1800" dirty="0" err="1"/>
              <a:t>zahušťovadla</a:t>
            </a:r>
            <a:r>
              <a:rPr lang="en-US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0372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C706632-D174-492B-9E92-57BE8CF592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Fyziologie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137617-D878-47D3-8B47-170BE18F4D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06EC3E-A417-4C7D-A4D7-E0F5F0BB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41435"/>
            <a:ext cx="10753200" cy="451576"/>
          </a:xfrm>
        </p:spPr>
        <p:txBody>
          <a:bodyPr/>
          <a:lstStyle/>
          <a:p>
            <a:r>
              <a:rPr lang="cs-CZ" dirty="0"/>
              <a:t>Polysacharidy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4EE3630-2178-41EF-9CC4-C4218D943F6F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723" y="855470"/>
            <a:ext cx="11294664" cy="4139998"/>
          </a:xfrm>
        </p:spPr>
        <p:txBody>
          <a:bodyPr/>
          <a:lstStyle/>
          <a:p>
            <a:r>
              <a:rPr lang="en-US" sz="1800" dirty="0" err="1">
                <a:solidFill>
                  <a:schemeClr val="tx2"/>
                </a:solidFill>
              </a:rPr>
              <a:t>Pektin</a:t>
            </a:r>
            <a:r>
              <a:rPr lang="en-US" sz="1800" dirty="0"/>
              <a:t> </a:t>
            </a:r>
            <a:r>
              <a:rPr lang="cs-CZ" sz="1800" dirty="0"/>
              <a:t>- </a:t>
            </a:r>
            <a:r>
              <a:rPr lang="en-US" sz="1800" dirty="0" err="1"/>
              <a:t>obsažen</a:t>
            </a:r>
            <a:r>
              <a:rPr lang="en-US" sz="1800" dirty="0"/>
              <a:t> v </a:t>
            </a:r>
            <a:r>
              <a:rPr lang="en-US" sz="1800" dirty="0" err="1"/>
              <a:t>malém</a:t>
            </a:r>
            <a:r>
              <a:rPr lang="en-US" sz="1800" dirty="0"/>
              <a:t> </a:t>
            </a:r>
            <a:r>
              <a:rPr lang="en-US" sz="1800" dirty="0" err="1"/>
              <a:t>množství</a:t>
            </a:r>
            <a:r>
              <a:rPr lang="en-US" sz="1800" dirty="0"/>
              <a:t> </a:t>
            </a:r>
            <a:r>
              <a:rPr lang="en-US" sz="1800" dirty="0" err="1"/>
              <a:t>ve</a:t>
            </a:r>
            <a:r>
              <a:rPr lang="en-US" sz="1800" dirty="0"/>
              <a:t> </a:t>
            </a:r>
            <a:r>
              <a:rPr lang="en-US" sz="1800" dirty="0" err="1"/>
              <a:t>slupkách</a:t>
            </a:r>
            <a:r>
              <a:rPr lang="en-US" sz="1800" dirty="0"/>
              <a:t> </a:t>
            </a:r>
            <a:r>
              <a:rPr lang="en-US" sz="1800" dirty="0" err="1"/>
              <a:t>ovoce</a:t>
            </a:r>
            <a:r>
              <a:rPr lang="en-US" sz="1800" dirty="0"/>
              <a:t> a v </a:t>
            </a:r>
            <a:r>
              <a:rPr lang="en-US" sz="1800" dirty="0" err="1"/>
              <a:t>zelenině</a:t>
            </a:r>
            <a:r>
              <a:rPr lang="en-US" sz="1800" dirty="0"/>
              <a:t>. V </a:t>
            </a:r>
            <a:r>
              <a:rPr lang="en-US" sz="1800" dirty="0" err="1"/>
              <a:t>lidském</a:t>
            </a:r>
            <a:r>
              <a:rPr lang="en-US" sz="1800" dirty="0"/>
              <a:t> </a:t>
            </a:r>
            <a:r>
              <a:rPr lang="en-US" sz="1800" dirty="0" err="1"/>
              <a:t>těle</a:t>
            </a:r>
            <a:r>
              <a:rPr lang="en-US" sz="1800" dirty="0"/>
              <a:t> </a:t>
            </a:r>
            <a:r>
              <a:rPr lang="en-US" sz="1800" dirty="0" err="1"/>
              <a:t>nemůže</a:t>
            </a:r>
            <a:r>
              <a:rPr lang="en-US" sz="1800" dirty="0"/>
              <a:t> </a:t>
            </a:r>
            <a:r>
              <a:rPr lang="en-US" sz="1800" dirty="0" err="1"/>
              <a:t>být</a:t>
            </a:r>
            <a:r>
              <a:rPr lang="en-US" sz="1800" dirty="0"/>
              <a:t> </a:t>
            </a:r>
            <a:r>
              <a:rPr lang="en-US" sz="1800" dirty="0" err="1"/>
              <a:t>stráven</a:t>
            </a:r>
            <a:r>
              <a:rPr lang="en-US" sz="1800" dirty="0"/>
              <a:t> a je </a:t>
            </a:r>
            <a:r>
              <a:rPr lang="en-US" sz="1800" dirty="0" err="1"/>
              <a:t>součástí</a:t>
            </a:r>
            <a:r>
              <a:rPr lang="en-US" sz="1800" dirty="0"/>
              <a:t> </a:t>
            </a:r>
            <a:r>
              <a:rPr lang="en-US" sz="1800" dirty="0" err="1"/>
              <a:t>vlákniny</a:t>
            </a:r>
            <a:r>
              <a:rPr lang="en-US" sz="1800" dirty="0"/>
              <a:t>. </a:t>
            </a:r>
          </a:p>
          <a:p>
            <a:r>
              <a:rPr lang="en-US" sz="1800" dirty="0">
                <a:solidFill>
                  <a:schemeClr val="tx2"/>
                </a:solidFill>
              </a:rPr>
              <a:t>Inulin</a:t>
            </a:r>
            <a:r>
              <a:rPr lang="en-US" sz="1800" dirty="0"/>
              <a:t> </a:t>
            </a:r>
            <a:r>
              <a:rPr lang="cs-CZ" sz="1800" dirty="0"/>
              <a:t>- </a:t>
            </a:r>
            <a:r>
              <a:rPr lang="en-US" sz="1800" dirty="0" err="1"/>
              <a:t>složený</a:t>
            </a:r>
            <a:r>
              <a:rPr lang="en-US" sz="1800" dirty="0"/>
              <a:t> z </a:t>
            </a:r>
            <a:r>
              <a:rPr lang="en-US" sz="1800" dirty="0" err="1"/>
              <a:t>molekul</a:t>
            </a:r>
            <a:r>
              <a:rPr lang="en-US" sz="1800" dirty="0"/>
              <a:t> </a:t>
            </a:r>
            <a:r>
              <a:rPr lang="en-US" sz="1800" dirty="0" err="1"/>
              <a:t>fruktózy</a:t>
            </a:r>
            <a:r>
              <a:rPr lang="cs-CZ" sz="1800" dirty="0"/>
              <a:t>;</a:t>
            </a:r>
            <a:r>
              <a:rPr lang="en-US" sz="1800" dirty="0"/>
              <a:t> v </a:t>
            </a:r>
            <a:r>
              <a:rPr lang="en-US" sz="1800" dirty="0" err="1"/>
              <a:t>rostlinách</a:t>
            </a:r>
            <a:r>
              <a:rPr lang="en-US" sz="1800" dirty="0"/>
              <a:t> </a:t>
            </a:r>
            <a:r>
              <a:rPr lang="en-US" sz="1800" dirty="0" err="1"/>
              <a:t>slouží</a:t>
            </a:r>
            <a:r>
              <a:rPr lang="en-US" sz="1800" dirty="0"/>
              <a:t> </a:t>
            </a:r>
            <a:r>
              <a:rPr lang="en-US" sz="1800" dirty="0" err="1"/>
              <a:t>jako</a:t>
            </a:r>
            <a:r>
              <a:rPr lang="en-US" sz="1800" dirty="0"/>
              <a:t> </a:t>
            </a:r>
            <a:r>
              <a:rPr lang="en-US" sz="1800" dirty="0" err="1"/>
              <a:t>zásobní</a:t>
            </a:r>
            <a:r>
              <a:rPr lang="en-US" sz="1800" dirty="0"/>
              <a:t> forma </a:t>
            </a:r>
            <a:r>
              <a:rPr lang="en-US" sz="1800" dirty="0" err="1"/>
              <a:t>energie</a:t>
            </a:r>
            <a:r>
              <a:rPr lang="en-US" sz="1800" dirty="0"/>
              <a:t> v </a:t>
            </a:r>
            <a:r>
              <a:rPr lang="en-US" sz="1800" dirty="0" err="1"/>
              <a:t>hlízách</a:t>
            </a:r>
            <a:r>
              <a:rPr lang="en-US" sz="1800" dirty="0"/>
              <a:t> a </a:t>
            </a:r>
            <a:r>
              <a:rPr lang="en-US" sz="1800" dirty="0" err="1"/>
              <a:t>kořenech</a:t>
            </a:r>
            <a:r>
              <a:rPr lang="en-US" sz="1800" dirty="0"/>
              <a:t>. </a:t>
            </a:r>
            <a:r>
              <a:rPr lang="en-US" sz="1800" dirty="0" err="1"/>
              <a:t>Lidským</a:t>
            </a:r>
            <a:r>
              <a:rPr lang="en-US" sz="1800" dirty="0"/>
              <a:t> </a:t>
            </a:r>
            <a:r>
              <a:rPr lang="en-US" sz="1800" dirty="0" err="1"/>
              <a:t>zažívacím</a:t>
            </a:r>
            <a:r>
              <a:rPr lang="en-US" sz="1800" dirty="0"/>
              <a:t> </a:t>
            </a:r>
            <a:r>
              <a:rPr lang="en-US" sz="1800" dirty="0" err="1"/>
              <a:t>traktem</a:t>
            </a:r>
            <a:r>
              <a:rPr lang="en-US" sz="1800" dirty="0"/>
              <a:t> </a:t>
            </a:r>
            <a:r>
              <a:rPr lang="en-US" sz="1800" dirty="0" err="1"/>
              <a:t>prochází</a:t>
            </a:r>
            <a:r>
              <a:rPr lang="en-US" sz="1800" dirty="0"/>
              <a:t> inulin </a:t>
            </a:r>
            <a:r>
              <a:rPr lang="en-US" sz="1800" dirty="0" err="1"/>
              <a:t>jako</a:t>
            </a:r>
            <a:r>
              <a:rPr lang="en-US" sz="1800" dirty="0"/>
              <a:t> </a:t>
            </a:r>
            <a:r>
              <a:rPr lang="en-US" sz="1800" dirty="0" err="1"/>
              <a:t>nestravitelný</a:t>
            </a:r>
            <a:r>
              <a:rPr lang="en-US" sz="1800" dirty="0"/>
              <a:t> </a:t>
            </a:r>
            <a:r>
              <a:rPr lang="cs-CZ" sz="1800" dirty="0"/>
              <a:t>- </a:t>
            </a:r>
            <a:r>
              <a:rPr lang="en-US" sz="1800" dirty="0" err="1"/>
              <a:t>vláknin</a:t>
            </a:r>
            <a:r>
              <a:rPr lang="cs-CZ" sz="1800" dirty="0"/>
              <a:t>a</a:t>
            </a:r>
            <a:r>
              <a:rPr lang="en-US" sz="1800" dirty="0"/>
              <a:t>. </a:t>
            </a:r>
            <a:r>
              <a:rPr lang="cs-CZ" sz="1800" dirty="0"/>
              <a:t>Čekankový sirup - sladký, nízkokalorický, zdroj vlákniny.</a:t>
            </a:r>
            <a:endParaRPr lang="en-US" sz="1800" dirty="0"/>
          </a:p>
          <a:p>
            <a:r>
              <a:rPr lang="en-US" sz="1800" dirty="0" err="1">
                <a:solidFill>
                  <a:schemeClr val="tx2"/>
                </a:solidFill>
              </a:rPr>
              <a:t>Celulóza</a:t>
            </a:r>
            <a:r>
              <a:rPr lang="en-US" sz="1800" dirty="0"/>
              <a:t> </a:t>
            </a:r>
            <a:r>
              <a:rPr lang="cs-CZ" sz="1800" dirty="0"/>
              <a:t>– dlouhé řetězce glukózy </a:t>
            </a:r>
            <a:r>
              <a:rPr lang="en-US" sz="1800" dirty="0"/>
              <a:t>(</a:t>
            </a:r>
            <a:r>
              <a:rPr lang="en-US" sz="1800" dirty="0" err="1"/>
              <a:t>až</a:t>
            </a:r>
            <a:r>
              <a:rPr lang="en-US" sz="1800" dirty="0"/>
              <a:t> 15 000)</a:t>
            </a:r>
            <a:r>
              <a:rPr lang="cs-CZ" sz="1800" dirty="0"/>
              <a:t>; </a:t>
            </a:r>
            <a:r>
              <a:rPr lang="en-US" sz="1800" dirty="0" err="1"/>
              <a:t>základní</a:t>
            </a:r>
            <a:r>
              <a:rPr lang="en-US" sz="1800" dirty="0"/>
              <a:t> </a:t>
            </a:r>
            <a:r>
              <a:rPr lang="en-US" sz="1800" dirty="0" err="1"/>
              <a:t>stavební</a:t>
            </a:r>
            <a:r>
              <a:rPr lang="en-US" sz="1800" dirty="0"/>
              <a:t> </a:t>
            </a:r>
            <a:r>
              <a:rPr lang="en-US" sz="1800" dirty="0" err="1"/>
              <a:t>jednotkou</a:t>
            </a:r>
            <a:r>
              <a:rPr lang="en-US" sz="1800" dirty="0"/>
              <a:t> </a:t>
            </a:r>
            <a:r>
              <a:rPr lang="en-US" sz="1800" dirty="0" err="1"/>
              <a:t>rostlinných</a:t>
            </a:r>
            <a:r>
              <a:rPr lang="en-US" sz="1800" dirty="0"/>
              <a:t> </a:t>
            </a:r>
            <a:r>
              <a:rPr lang="en-US" sz="1800" dirty="0" err="1"/>
              <a:t>buněčných</a:t>
            </a:r>
            <a:r>
              <a:rPr lang="en-US" sz="1800" dirty="0"/>
              <a:t> </a:t>
            </a:r>
            <a:r>
              <a:rPr lang="en-US" sz="1800" dirty="0" err="1"/>
              <a:t>stěn</a:t>
            </a:r>
            <a:r>
              <a:rPr lang="cs-CZ" sz="1800" dirty="0"/>
              <a:t> (</a:t>
            </a:r>
            <a:r>
              <a:rPr lang="en-US" sz="1800" dirty="0"/>
              <a:t>tr</a:t>
            </a:r>
            <a:r>
              <a:rPr lang="cs-CZ" sz="1800" dirty="0" err="1"/>
              <a:t>ávy</a:t>
            </a:r>
            <a:r>
              <a:rPr lang="en-US" sz="1800" dirty="0"/>
              <a:t>, </a:t>
            </a:r>
            <a:r>
              <a:rPr lang="cs-CZ" sz="1800" dirty="0"/>
              <a:t>dřeviny, </a:t>
            </a:r>
            <a:r>
              <a:rPr lang="en-US" sz="1800" dirty="0" err="1"/>
              <a:t>luštěnin</a:t>
            </a:r>
            <a:r>
              <a:rPr lang="cs-CZ" sz="1800" dirty="0"/>
              <a:t>y, 100%</a:t>
            </a:r>
            <a:r>
              <a:rPr lang="en-US" sz="1800" dirty="0"/>
              <a:t> </a:t>
            </a:r>
            <a:r>
              <a:rPr lang="en-US" sz="1800" dirty="0" err="1"/>
              <a:t>celulóz</a:t>
            </a:r>
            <a:r>
              <a:rPr lang="cs-CZ" sz="1800" dirty="0"/>
              <a:t>a</a:t>
            </a:r>
            <a:r>
              <a:rPr lang="en-US" sz="1800" dirty="0"/>
              <a:t> </a:t>
            </a:r>
            <a:r>
              <a:rPr lang="cs-CZ" sz="1800" dirty="0"/>
              <a:t>- </a:t>
            </a:r>
            <a:r>
              <a:rPr lang="en-US" sz="1800" dirty="0" err="1"/>
              <a:t>vlákna</a:t>
            </a:r>
            <a:r>
              <a:rPr lang="en-US" sz="1800" dirty="0"/>
              <a:t> semen </a:t>
            </a:r>
            <a:r>
              <a:rPr lang="en-US" sz="1800" dirty="0" err="1"/>
              <a:t>bavlníku</a:t>
            </a:r>
            <a:r>
              <a:rPr lang="en-US" sz="1800" dirty="0"/>
              <a:t>. </a:t>
            </a:r>
            <a:r>
              <a:rPr lang="cs-CZ" sz="1800" dirty="0"/>
              <a:t>Pro člověka</a:t>
            </a:r>
            <a:r>
              <a:rPr lang="en-US" sz="1800" dirty="0"/>
              <a:t> je </a:t>
            </a:r>
            <a:r>
              <a:rPr lang="en-US" sz="1800" dirty="0" err="1"/>
              <a:t>součástí</a:t>
            </a:r>
            <a:r>
              <a:rPr lang="en-US" sz="1800" dirty="0"/>
              <a:t> </a:t>
            </a:r>
            <a:r>
              <a:rPr lang="en-US" sz="1800" dirty="0" err="1"/>
              <a:t>nestravitelné</a:t>
            </a:r>
            <a:r>
              <a:rPr lang="en-US" sz="1800" dirty="0"/>
              <a:t> </a:t>
            </a:r>
            <a:r>
              <a:rPr lang="en-US" sz="1800" dirty="0" err="1"/>
              <a:t>vlákniny</a:t>
            </a:r>
            <a:r>
              <a:rPr lang="en-US" sz="1800" dirty="0"/>
              <a:t>. </a:t>
            </a:r>
            <a:r>
              <a:rPr lang="en-US" sz="1800" dirty="0" err="1"/>
              <a:t>Protože</a:t>
            </a:r>
            <a:r>
              <a:rPr lang="en-US" sz="1800" dirty="0"/>
              <a:t> je to </a:t>
            </a:r>
            <a:r>
              <a:rPr lang="en-US" sz="1800" dirty="0" err="1"/>
              <a:t>silně</a:t>
            </a:r>
            <a:r>
              <a:rPr lang="en-US" sz="1800" dirty="0"/>
              <a:t> </a:t>
            </a:r>
            <a:r>
              <a:rPr lang="en-US" sz="1800" dirty="0" err="1"/>
              <a:t>hydrofilní</a:t>
            </a:r>
            <a:r>
              <a:rPr lang="en-US" sz="1800" dirty="0"/>
              <a:t> </a:t>
            </a:r>
            <a:r>
              <a:rPr lang="en-US" sz="1800" dirty="0" err="1"/>
              <a:t>strukturní</a:t>
            </a:r>
            <a:r>
              <a:rPr lang="en-US" sz="1800" dirty="0"/>
              <a:t> </a:t>
            </a:r>
            <a:r>
              <a:rPr lang="en-US" sz="1800" dirty="0" err="1"/>
              <a:t>polysacharid</a:t>
            </a:r>
            <a:r>
              <a:rPr lang="en-US" sz="1800" dirty="0"/>
              <a:t> (aby </a:t>
            </a:r>
            <a:r>
              <a:rPr lang="en-US" sz="1800" dirty="0" err="1"/>
              <a:t>zabraňovala</a:t>
            </a:r>
            <a:r>
              <a:rPr lang="en-US" sz="1800" dirty="0"/>
              <a:t> </a:t>
            </a:r>
            <a:r>
              <a:rPr lang="en-US" sz="1800" dirty="0" err="1"/>
              <a:t>vysychání</a:t>
            </a:r>
            <a:r>
              <a:rPr lang="en-US" sz="1800" dirty="0"/>
              <a:t> </a:t>
            </a:r>
            <a:r>
              <a:rPr lang="en-US" sz="1800" dirty="0" err="1"/>
              <a:t>rostlinných</a:t>
            </a:r>
            <a:r>
              <a:rPr lang="en-US" sz="1800" dirty="0"/>
              <a:t> </a:t>
            </a:r>
            <a:r>
              <a:rPr lang="en-US" sz="1800" dirty="0" err="1"/>
              <a:t>tkání</a:t>
            </a:r>
            <a:r>
              <a:rPr lang="en-US" sz="1800" dirty="0"/>
              <a:t>), </a:t>
            </a:r>
            <a:r>
              <a:rPr lang="en-US" sz="1800" dirty="0" err="1"/>
              <a:t>ve</a:t>
            </a:r>
            <a:r>
              <a:rPr lang="en-US" sz="1800" dirty="0"/>
              <a:t> </a:t>
            </a:r>
            <a:r>
              <a:rPr lang="en-US" sz="1800" dirty="0" err="1"/>
              <a:t>střevě</a:t>
            </a:r>
            <a:r>
              <a:rPr lang="en-US" sz="1800" dirty="0"/>
              <a:t> </a:t>
            </a:r>
            <a:r>
              <a:rPr lang="en-US" sz="1800" dirty="0" err="1"/>
              <a:t>intenzívně</a:t>
            </a:r>
            <a:r>
              <a:rPr lang="en-US" sz="1800" dirty="0"/>
              <a:t> </a:t>
            </a:r>
            <a:r>
              <a:rPr lang="en-US" sz="1800" dirty="0" err="1"/>
              <a:t>absorbuje</a:t>
            </a:r>
            <a:r>
              <a:rPr lang="en-US" sz="1800" dirty="0"/>
              <a:t> </a:t>
            </a:r>
            <a:r>
              <a:rPr lang="en-US" sz="1800" dirty="0" err="1"/>
              <a:t>vodu</a:t>
            </a:r>
            <a:r>
              <a:rPr lang="en-US" sz="1800" dirty="0"/>
              <a:t>, </a:t>
            </a:r>
            <a:r>
              <a:rPr lang="en-US" sz="1800" dirty="0" err="1"/>
              <a:t>čímž</a:t>
            </a:r>
            <a:r>
              <a:rPr lang="en-US" sz="1800" dirty="0"/>
              <a:t> </a:t>
            </a:r>
            <a:r>
              <a:rPr lang="en-US" sz="1800" dirty="0" err="1"/>
              <a:t>zvětšuje</a:t>
            </a:r>
            <a:r>
              <a:rPr lang="en-US" sz="1800" dirty="0"/>
              <a:t> </a:t>
            </a:r>
            <a:r>
              <a:rPr lang="en-US" sz="1800" dirty="0" err="1"/>
              <a:t>objem</a:t>
            </a:r>
            <a:r>
              <a:rPr lang="en-US" sz="1800" dirty="0"/>
              <a:t> </a:t>
            </a:r>
            <a:r>
              <a:rPr lang="en-US" sz="1800" dirty="0" err="1"/>
              <a:t>stolice</a:t>
            </a:r>
            <a:r>
              <a:rPr lang="en-US" sz="1800" dirty="0"/>
              <a:t> a </a:t>
            </a:r>
            <a:r>
              <a:rPr lang="en-US" sz="1800" dirty="0" err="1"/>
              <a:t>urychluje</a:t>
            </a:r>
            <a:r>
              <a:rPr lang="en-US" sz="1800" dirty="0"/>
              <a:t> </a:t>
            </a:r>
            <a:r>
              <a:rPr lang="en-US" sz="1800" dirty="0" err="1"/>
              <a:t>trávení</a:t>
            </a:r>
            <a:r>
              <a:rPr lang="en-US" sz="1800" dirty="0"/>
              <a:t>. </a:t>
            </a:r>
            <a:endParaRPr lang="cs-CZ" sz="1800" dirty="0"/>
          </a:p>
          <a:p>
            <a:r>
              <a:rPr lang="en-US" sz="1800" dirty="0">
                <a:solidFill>
                  <a:schemeClr val="tx2"/>
                </a:solidFill>
              </a:rPr>
              <a:t>Chitin</a:t>
            </a:r>
            <a:r>
              <a:rPr lang="en-US" sz="1800" dirty="0"/>
              <a:t> </a:t>
            </a:r>
            <a:r>
              <a:rPr lang="cs-CZ" sz="1800" dirty="0"/>
              <a:t>- </a:t>
            </a:r>
            <a:r>
              <a:rPr lang="en-US" sz="1800" dirty="0"/>
              <a:t>po </a:t>
            </a:r>
            <a:r>
              <a:rPr lang="en-US" sz="1800" dirty="0" err="1"/>
              <a:t>celulóze</a:t>
            </a:r>
            <a:r>
              <a:rPr lang="en-US" sz="1800" dirty="0"/>
              <a:t> </a:t>
            </a:r>
            <a:r>
              <a:rPr lang="cs-CZ" sz="1800" dirty="0"/>
              <a:t>2. </a:t>
            </a:r>
            <a:r>
              <a:rPr lang="en-US" sz="1800" dirty="0" err="1"/>
              <a:t>nejrozšířenější</a:t>
            </a:r>
            <a:r>
              <a:rPr lang="en-US" sz="1800" dirty="0"/>
              <a:t> </a:t>
            </a:r>
            <a:r>
              <a:rPr lang="en-US" sz="1800" dirty="0" err="1"/>
              <a:t>polysacharid</a:t>
            </a:r>
            <a:r>
              <a:rPr lang="en-US" sz="1800" dirty="0"/>
              <a:t> v </a:t>
            </a:r>
            <a:r>
              <a:rPr lang="en-US" sz="1800" dirty="0" err="1"/>
              <a:t>přírodě</a:t>
            </a:r>
            <a:r>
              <a:rPr lang="en-US" sz="1800" dirty="0"/>
              <a:t>. Je </a:t>
            </a:r>
            <a:r>
              <a:rPr lang="en-US" sz="1800" dirty="0" err="1"/>
              <a:t>součástí</a:t>
            </a:r>
            <a:r>
              <a:rPr lang="en-US" sz="1800" dirty="0"/>
              <a:t> </a:t>
            </a:r>
            <a:r>
              <a:rPr lang="en-US" sz="1800" dirty="0" err="1"/>
              <a:t>buněčných</a:t>
            </a:r>
            <a:r>
              <a:rPr lang="en-US" sz="1800" dirty="0"/>
              <a:t> </a:t>
            </a:r>
            <a:r>
              <a:rPr lang="en-US" sz="1800" dirty="0" err="1"/>
              <a:t>stěn</a:t>
            </a:r>
            <a:r>
              <a:rPr lang="en-US" sz="1800" dirty="0"/>
              <a:t> v </a:t>
            </a:r>
            <a:r>
              <a:rPr lang="en-US" sz="1800" dirty="0" err="1"/>
              <a:t>houbách</a:t>
            </a:r>
            <a:r>
              <a:rPr lang="en-US" sz="1800" dirty="0"/>
              <a:t> a </a:t>
            </a:r>
            <a:r>
              <a:rPr lang="en-US" sz="1800" dirty="0" err="1"/>
              <a:t>tvoří</a:t>
            </a:r>
            <a:r>
              <a:rPr lang="en-US" sz="1800" dirty="0"/>
              <a:t> </a:t>
            </a:r>
            <a:r>
              <a:rPr lang="en-US" sz="1800" dirty="0" err="1"/>
              <a:t>vnější</a:t>
            </a:r>
            <a:r>
              <a:rPr lang="en-US" sz="1800" dirty="0"/>
              <a:t> </a:t>
            </a:r>
            <a:r>
              <a:rPr lang="en-US" sz="1800" dirty="0" err="1"/>
              <a:t>kostru</a:t>
            </a:r>
            <a:r>
              <a:rPr lang="en-US" sz="1800" dirty="0"/>
              <a:t> </a:t>
            </a:r>
            <a:r>
              <a:rPr lang="en-US" sz="1800" dirty="0" err="1"/>
              <a:t>členovců</a:t>
            </a:r>
            <a:r>
              <a:rPr lang="en-US" sz="1800" dirty="0"/>
              <a:t>, </a:t>
            </a:r>
            <a:r>
              <a:rPr lang="en-US" sz="1800" dirty="0" err="1"/>
              <a:t>jako</a:t>
            </a:r>
            <a:r>
              <a:rPr lang="en-US" sz="1800" dirty="0"/>
              <a:t> </a:t>
            </a:r>
            <a:r>
              <a:rPr lang="en-US" sz="1800" dirty="0" err="1"/>
              <a:t>jsou</a:t>
            </a:r>
            <a:r>
              <a:rPr lang="en-US" sz="1800" dirty="0"/>
              <a:t> </a:t>
            </a:r>
            <a:r>
              <a:rPr lang="en-US" sz="1800" dirty="0" err="1"/>
              <a:t>krabi</a:t>
            </a:r>
            <a:r>
              <a:rPr lang="en-US" sz="1800" dirty="0"/>
              <a:t>, </a:t>
            </a:r>
            <a:r>
              <a:rPr lang="en-US" sz="1800" dirty="0" err="1"/>
              <a:t>humři</a:t>
            </a:r>
            <a:r>
              <a:rPr lang="en-US" sz="1800" dirty="0"/>
              <a:t>, </a:t>
            </a:r>
            <a:r>
              <a:rPr lang="en-US" sz="1800" dirty="0" err="1"/>
              <a:t>hmyz</a:t>
            </a:r>
            <a:r>
              <a:rPr lang="en-US" sz="1800" dirty="0"/>
              <a:t> a </a:t>
            </a:r>
            <a:r>
              <a:rPr lang="en-US" sz="1800" dirty="0" err="1"/>
              <a:t>pavoukovci</a:t>
            </a:r>
            <a:r>
              <a:rPr lang="cs-CZ" sz="1800" dirty="0"/>
              <a:t>.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6072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A9ABC2-0D7B-44AE-90D0-25D60C0F0E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Fyziologie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867C02-3F67-4AA8-8FFD-9A8806DFF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DAD5220-5BFD-40A8-A7DC-CB96CEAF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1407"/>
            <a:ext cx="10753200" cy="451576"/>
          </a:xfrm>
        </p:spPr>
        <p:txBody>
          <a:bodyPr/>
          <a:lstStyle/>
          <a:p>
            <a:r>
              <a:rPr lang="cs-CZ" dirty="0"/>
              <a:t>Cukerné alkoholy (alkoholové cukry)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BA6ED87-702D-42CD-97C5-D07CCB09C604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154652"/>
            <a:ext cx="5862848" cy="4139998"/>
          </a:xfrm>
        </p:spPr>
        <p:txBody>
          <a:bodyPr/>
          <a:lstStyle/>
          <a:p>
            <a:r>
              <a:rPr lang="en-US" sz="2400" dirty="0" err="1"/>
              <a:t>derivát</a:t>
            </a:r>
            <a:r>
              <a:rPr lang="cs-CZ" sz="2400" dirty="0"/>
              <a:t>y</a:t>
            </a:r>
            <a:r>
              <a:rPr lang="en-US" sz="2400" dirty="0"/>
              <a:t> </a:t>
            </a:r>
            <a:r>
              <a:rPr lang="en-US" sz="2400" dirty="0" err="1"/>
              <a:t>monosacharidů</a:t>
            </a:r>
            <a:r>
              <a:rPr lang="cs-CZ" sz="2400" dirty="0"/>
              <a:t> (další v rozšiřujícím dokumentu)</a:t>
            </a:r>
          </a:p>
          <a:p>
            <a:r>
              <a:rPr lang="en-US" sz="2400" dirty="0" err="1"/>
              <a:t>tzv</a:t>
            </a:r>
            <a:r>
              <a:rPr lang="en-US" sz="2400" dirty="0"/>
              <a:t>. </a:t>
            </a:r>
            <a:r>
              <a:rPr lang="en-US" sz="2400" dirty="0" err="1"/>
              <a:t>uměl</a:t>
            </a:r>
            <a:r>
              <a:rPr lang="cs-CZ" sz="2400" dirty="0"/>
              <a:t>á</a:t>
            </a:r>
            <a:r>
              <a:rPr lang="en-US" sz="2400" dirty="0"/>
              <a:t> </a:t>
            </a:r>
            <a:r>
              <a:rPr lang="en-US" sz="2400" dirty="0" err="1"/>
              <a:t>sladidl</a:t>
            </a:r>
            <a:r>
              <a:rPr lang="cs-CZ" sz="2400" dirty="0"/>
              <a:t>a -</a:t>
            </a:r>
            <a:r>
              <a:rPr lang="en-US" sz="2400" dirty="0"/>
              <a:t> pro </a:t>
            </a:r>
            <a:r>
              <a:rPr lang="en-US" sz="2400" dirty="0" err="1"/>
              <a:t>diabetiky</a:t>
            </a:r>
            <a:r>
              <a:rPr lang="en-US" sz="2400" dirty="0"/>
              <a:t>, </a:t>
            </a:r>
            <a:endParaRPr lang="cs-CZ" sz="2400" dirty="0"/>
          </a:p>
          <a:p>
            <a:r>
              <a:rPr lang="en-US" sz="2400" dirty="0" err="1"/>
              <a:t>vznikají</a:t>
            </a:r>
            <a:r>
              <a:rPr lang="en-US" sz="2400" dirty="0"/>
              <a:t> </a:t>
            </a:r>
            <a:r>
              <a:rPr lang="en-US" sz="2400" dirty="0" err="1"/>
              <a:t>redukcí</a:t>
            </a:r>
            <a:r>
              <a:rPr lang="en-US" sz="2400" dirty="0"/>
              <a:t> </a:t>
            </a:r>
            <a:r>
              <a:rPr lang="en-US" sz="2400" dirty="0" err="1"/>
              <a:t>sacharidů</a:t>
            </a:r>
            <a:r>
              <a:rPr lang="en-US" sz="2400" dirty="0"/>
              <a:t> </a:t>
            </a:r>
            <a:endParaRPr lang="cs-CZ" sz="2400" dirty="0"/>
          </a:p>
          <a:p>
            <a:r>
              <a:rPr lang="en-US" sz="2400" dirty="0" err="1"/>
              <a:t>nejsou</a:t>
            </a:r>
            <a:r>
              <a:rPr lang="en-US" sz="2400" dirty="0"/>
              <a:t> </a:t>
            </a:r>
            <a:r>
              <a:rPr lang="en-US" sz="2400" dirty="0" err="1"/>
              <a:t>zdrojem</a:t>
            </a:r>
            <a:r>
              <a:rPr lang="en-US" sz="2400" dirty="0"/>
              <a:t> </a:t>
            </a:r>
            <a:r>
              <a:rPr lang="en-US" sz="2400" dirty="0" err="1"/>
              <a:t>energie</a:t>
            </a:r>
            <a:r>
              <a:rPr lang="en-US" sz="2400" dirty="0"/>
              <a:t>, </a:t>
            </a:r>
            <a:r>
              <a:rPr lang="cs-CZ" sz="2400" dirty="0"/>
              <a:t>proto</a:t>
            </a:r>
            <a:r>
              <a:rPr lang="en-US" sz="2400" dirty="0"/>
              <a:t> se </a:t>
            </a:r>
            <a:r>
              <a:rPr lang="en-US" sz="2400" dirty="0" err="1"/>
              <a:t>používají</a:t>
            </a:r>
            <a:r>
              <a:rPr lang="en-US" sz="2400" dirty="0"/>
              <a:t> v </a:t>
            </a:r>
            <a:r>
              <a:rPr lang="en-US" sz="2400" dirty="0" err="1"/>
              <a:t>redukčních</a:t>
            </a:r>
            <a:r>
              <a:rPr lang="en-US" sz="2400" dirty="0"/>
              <a:t> </a:t>
            </a:r>
            <a:r>
              <a:rPr lang="en-US" sz="2400" dirty="0" err="1"/>
              <a:t>dietách</a:t>
            </a:r>
            <a:endParaRPr lang="cs-CZ" sz="2400" dirty="0"/>
          </a:p>
          <a:p>
            <a:r>
              <a:rPr lang="cs-CZ" sz="2400" dirty="0"/>
              <a:t>koncovka </a:t>
            </a:r>
            <a:r>
              <a:rPr lang="cs-CZ" sz="2400" b="1" dirty="0"/>
              <a:t>–</a:t>
            </a:r>
            <a:r>
              <a:rPr lang="cs-CZ" sz="2400" b="1" dirty="0" err="1"/>
              <a:t>ol</a:t>
            </a:r>
            <a:endParaRPr lang="cs-CZ" sz="2400" b="1" dirty="0"/>
          </a:p>
          <a:p>
            <a:r>
              <a:rPr lang="cs-CZ" sz="2400" dirty="0"/>
              <a:t>na každém C je hydroxylová skupina -OH</a:t>
            </a:r>
          </a:p>
          <a:p>
            <a:r>
              <a:rPr lang="cs-CZ" sz="2400" dirty="0"/>
              <a:t>příklady: </a:t>
            </a:r>
            <a:r>
              <a:rPr lang="cs-CZ" sz="2400" dirty="0" err="1"/>
              <a:t>mannitol</a:t>
            </a:r>
            <a:r>
              <a:rPr lang="cs-CZ" sz="2400" dirty="0"/>
              <a:t>, sorbitol, xylitol, glycerol, </a:t>
            </a:r>
            <a:r>
              <a:rPr lang="cs-CZ" sz="2400" dirty="0" err="1"/>
              <a:t>erythritol</a:t>
            </a:r>
            <a:r>
              <a:rPr lang="cs-CZ" sz="2400" dirty="0"/>
              <a:t> </a:t>
            </a:r>
          </a:p>
          <a:p>
            <a:endParaRPr lang="cs-CZ" sz="2400" b="1" dirty="0"/>
          </a:p>
          <a:p>
            <a:endParaRPr lang="cs-CZ" sz="2400" b="1" dirty="0"/>
          </a:p>
          <a:p>
            <a:endParaRPr lang="en-US" sz="2400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E437DDCB-E5E1-4208-8D40-68B31CC3A1E2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/>
          <a:stretch>
            <a:fillRect/>
          </a:stretch>
        </p:blipFill>
        <p:spPr>
          <a:xfrm>
            <a:off x="6582847" y="1161274"/>
            <a:ext cx="4888428" cy="3554161"/>
          </a:xfrm>
        </p:spPr>
      </p:pic>
    </p:spTree>
    <p:extLst>
      <p:ext uri="{BB962C8B-B14F-4D97-AF65-F5344CB8AC3E}">
        <p14:creationId xmlns:p14="http://schemas.microsoft.com/office/powerpoint/2010/main" val="1913344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324953-1FF1-4D21-B164-0BD9E40583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Fyziologie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DE1F41-E968-4362-B5D6-46C14A9236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58D60D-8BB1-4397-BD0F-2AE235200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16583"/>
            <a:ext cx="10753200" cy="451576"/>
          </a:xfrm>
        </p:spPr>
        <p:txBody>
          <a:bodyPr/>
          <a:lstStyle/>
          <a:p>
            <a:r>
              <a:rPr lang="cs-CZ" dirty="0"/>
              <a:t>Shrnutí</a:t>
            </a:r>
            <a:endParaRPr lang="en-US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5D3E601A-5136-4956-9A59-ECD2EB52B5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542887"/>
              </p:ext>
            </p:extLst>
          </p:nvPr>
        </p:nvGraphicFramePr>
        <p:xfrm>
          <a:off x="1792942" y="878539"/>
          <a:ext cx="9135034" cy="5276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0284">
                  <a:extLst>
                    <a:ext uri="{9D8B030D-6E8A-4147-A177-3AD203B41FA5}">
                      <a16:colId xmlns:a16="http://schemas.microsoft.com/office/drawing/2014/main" val="1499823524"/>
                    </a:ext>
                  </a:extLst>
                </a:gridCol>
                <a:gridCol w="2847098">
                  <a:extLst>
                    <a:ext uri="{9D8B030D-6E8A-4147-A177-3AD203B41FA5}">
                      <a16:colId xmlns:a16="http://schemas.microsoft.com/office/drawing/2014/main" val="1371079245"/>
                    </a:ext>
                  </a:extLst>
                </a:gridCol>
                <a:gridCol w="1101144">
                  <a:extLst>
                    <a:ext uri="{9D8B030D-6E8A-4147-A177-3AD203B41FA5}">
                      <a16:colId xmlns:a16="http://schemas.microsoft.com/office/drawing/2014/main" val="3970527565"/>
                    </a:ext>
                  </a:extLst>
                </a:gridCol>
                <a:gridCol w="41144">
                  <a:extLst>
                    <a:ext uri="{9D8B030D-6E8A-4147-A177-3AD203B41FA5}">
                      <a16:colId xmlns:a16="http://schemas.microsoft.com/office/drawing/2014/main" val="2898782244"/>
                    </a:ext>
                  </a:extLst>
                </a:gridCol>
                <a:gridCol w="52110">
                  <a:extLst>
                    <a:ext uri="{9D8B030D-6E8A-4147-A177-3AD203B41FA5}">
                      <a16:colId xmlns:a16="http://schemas.microsoft.com/office/drawing/2014/main" val="2241594599"/>
                    </a:ext>
                  </a:extLst>
                </a:gridCol>
                <a:gridCol w="1153254">
                  <a:extLst>
                    <a:ext uri="{9D8B030D-6E8A-4147-A177-3AD203B41FA5}">
                      <a16:colId xmlns:a16="http://schemas.microsoft.com/office/drawing/2014/main" val="2712789427"/>
                    </a:ext>
                  </a:extLst>
                </a:gridCol>
              </a:tblGrid>
              <a:tr h="234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Sacharidy</a:t>
                      </a:r>
                      <a:endParaRPr lang="en-US" sz="14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Základní funkce / zdroje ve výživě</a:t>
                      </a:r>
                      <a:endParaRPr lang="en-US" sz="14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extLst>
                  <a:ext uri="{0D108BD9-81ED-4DB2-BD59-A6C34878D82A}">
                    <a16:rowId xmlns:a16="http://schemas.microsoft.com/office/drawing/2014/main" val="843379637"/>
                  </a:ext>
                </a:extLst>
              </a:tr>
              <a:tr h="23454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extLst>
                  <a:ext uri="{0D108BD9-81ED-4DB2-BD59-A6C34878D82A}">
                    <a16:rowId xmlns:a16="http://schemas.microsoft.com/office/drawing/2014/main" val="2783642247"/>
                  </a:ext>
                </a:extLst>
              </a:tr>
              <a:tr h="234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Monosacharidy</a:t>
                      </a:r>
                      <a:r>
                        <a:rPr lang="en-US" sz="1400" u="none" strike="noStrike" dirty="0">
                          <a:effectLst/>
                        </a:rPr>
                        <a:t> (</a:t>
                      </a:r>
                      <a:r>
                        <a:rPr lang="en-US" sz="1400" u="none" strike="noStrike" dirty="0" err="1">
                          <a:effectLst/>
                        </a:rPr>
                        <a:t>cukry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Pohotový</a:t>
                      </a:r>
                      <a:r>
                        <a:rPr lang="en-US" sz="14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zdroj</a:t>
                      </a:r>
                      <a:r>
                        <a:rPr lang="en-US" sz="14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energie</a:t>
                      </a:r>
                      <a:endParaRPr lang="en-US" sz="14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extLst>
                  <a:ext uri="{0D108BD9-81ED-4DB2-BD59-A6C34878D82A}">
                    <a16:rowId xmlns:a16="http://schemas.microsoft.com/office/drawing/2014/main" val="1988455058"/>
                  </a:ext>
                </a:extLst>
              </a:tr>
              <a:tr h="234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Glukóza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ovoce, med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extLst>
                  <a:ext uri="{0D108BD9-81ED-4DB2-BD59-A6C34878D82A}">
                    <a16:rowId xmlns:a16="http://schemas.microsoft.com/office/drawing/2014/main" val="483994680"/>
                  </a:ext>
                </a:extLst>
              </a:tr>
              <a:tr h="234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Fruktóza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ovoce, med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extLst>
                  <a:ext uri="{0D108BD9-81ED-4DB2-BD59-A6C34878D82A}">
                    <a16:rowId xmlns:a16="http://schemas.microsoft.com/office/drawing/2014/main" val="2313421280"/>
                  </a:ext>
                </a:extLst>
              </a:tr>
              <a:tr h="234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Galaktóza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mléko (produkt trávení laktózy)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extLst>
                  <a:ext uri="{0D108BD9-81ED-4DB2-BD59-A6C34878D82A}">
                    <a16:rowId xmlns:a16="http://schemas.microsoft.com/office/drawing/2014/main" val="4161378548"/>
                  </a:ext>
                </a:extLst>
              </a:tr>
              <a:tr h="23454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extLst>
                  <a:ext uri="{0D108BD9-81ED-4DB2-BD59-A6C34878D82A}">
                    <a16:rowId xmlns:a16="http://schemas.microsoft.com/office/drawing/2014/main" val="1036525211"/>
                  </a:ext>
                </a:extLst>
              </a:tr>
              <a:tr h="234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Disacharidy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(</a:t>
                      </a:r>
                      <a:r>
                        <a:rPr lang="en-US" sz="1400" u="none" strike="noStrike" dirty="0" err="1">
                          <a:effectLst/>
                        </a:rPr>
                        <a:t>cukry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Pohotový</a:t>
                      </a:r>
                      <a:r>
                        <a:rPr lang="en-US" sz="14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zdroj</a:t>
                      </a:r>
                      <a:r>
                        <a:rPr lang="en-US" sz="14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energie</a:t>
                      </a:r>
                      <a:endParaRPr lang="en-US" sz="14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extLst>
                  <a:ext uri="{0D108BD9-81ED-4DB2-BD59-A6C34878D82A}">
                    <a16:rowId xmlns:a16="http://schemas.microsoft.com/office/drawing/2014/main" val="348057699"/>
                  </a:ext>
                </a:extLst>
              </a:tr>
              <a:tr h="234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Sacharóza:  glukóza + fruktóza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cukrová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řepa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</a:rPr>
                        <a:t>cukrová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třtina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</a:rPr>
                        <a:t>ovoce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</a:rPr>
                        <a:t>stolní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cukr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178504"/>
                  </a:ext>
                </a:extLst>
              </a:tr>
              <a:tr h="234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Laktóza:      glukóza + galaktóza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mléko a mléčné výrobky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extLst>
                  <a:ext uri="{0D108BD9-81ED-4DB2-BD59-A6C34878D82A}">
                    <a16:rowId xmlns:a16="http://schemas.microsoft.com/office/drawing/2014/main" val="1986362313"/>
                  </a:ext>
                </a:extLst>
              </a:tr>
              <a:tr h="234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Maltóza:     glukóza + glukóza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obilí, pivo, meziprodukt trávení škrobů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479684"/>
                  </a:ext>
                </a:extLst>
              </a:tr>
              <a:tr h="23454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extLst>
                  <a:ext uri="{0D108BD9-81ED-4DB2-BD59-A6C34878D82A}">
                    <a16:rowId xmlns:a16="http://schemas.microsoft.com/office/drawing/2014/main" val="490575551"/>
                  </a:ext>
                </a:extLst>
              </a:tr>
              <a:tr h="415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Polysacharidy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Zásobní</a:t>
                      </a:r>
                      <a:r>
                        <a:rPr lang="en-US" sz="14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a </a:t>
                      </a:r>
                      <a:r>
                        <a:rPr lang="en-US" sz="1400" b="1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stavební</a:t>
                      </a:r>
                      <a:r>
                        <a:rPr lang="en-US" sz="14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funkce</a:t>
                      </a:r>
                      <a:r>
                        <a:rPr lang="en-US" sz="14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v </a:t>
                      </a:r>
                      <a:r>
                        <a:rPr lang="en-US" sz="1400" b="1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organismech</a:t>
                      </a:r>
                      <a:endParaRPr lang="en-US" sz="14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extLst>
                  <a:ext uri="{0D108BD9-81ED-4DB2-BD59-A6C34878D82A}">
                    <a16:rowId xmlns:a16="http://schemas.microsoft.com/office/drawing/2014/main" val="1608515416"/>
                  </a:ext>
                </a:extLst>
              </a:tr>
              <a:tr h="415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1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Zásobní</a:t>
                      </a:r>
                      <a:r>
                        <a:rPr lang="en-US" sz="1400" i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400" i="1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polysacharidy</a:t>
                      </a:r>
                      <a:endParaRPr lang="en-US" sz="1400" b="0" i="1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Pomalejší a zásobní zdroj energie</a:t>
                      </a:r>
                      <a:endParaRPr lang="pl-PL" sz="14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extLst>
                  <a:ext uri="{0D108BD9-81ED-4DB2-BD59-A6C34878D82A}">
                    <a16:rowId xmlns:a16="http://schemas.microsoft.com/office/drawing/2014/main" val="2444623170"/>
                  </a:ext>
                </a:extLst>
              </a:tr>
              <a:tr h="234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Rostlinný škrob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obiloviny, brambory, rýže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extLst>
                  <a:ext uri="{0D108BD9-81ED-4DB2-BD59-A6C34878D82A}">
                    <a16:rowId xmlns:a16="http://schemas.microsoft.com/office/drawing/2014/main" val="3673684855"/>
                  </a:ext>
                </a:extLst>
              </a:tr>
              <a:tr h="234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Glykogen (živočišný škrob)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maso, játra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extLst>
                  <a:ext uri="{0D108BD9-81ED-4DB2-BD59-A6C34878D82A}">
                    <a16:rowId xmlns:a16="http://schemas.microsoft.com/office/drawing/2014/main" val="1406268380"/>
                  </a:ext>
                </a:extLst>
              </a:tr>
              <a:tr h="234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Inulin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čekanka, cibule, česnek (prebiotikum)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679028"/>
                  </a:ext>
                </a:extLst>
              </a:tr>
              <a:tr h="459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1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Stavební</a:t>
                      </a:r>
                      <a:r>
                        <a:rPr lang="en-US" sz="1400" i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400" i="1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polysacharidy</a:t>
                      </a:r>
                      <a:endParaRPr lang="en-US" sz="1400" b="0" i="1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Nerozpustná</a:t>
                      </a:r>
                      <a:r>
                        <a:rPr lang="en-US" sz="14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vláknina</a:t>
                      </a:r>
                      <a:r>
                        <a:rPr lang="en-US" sz="14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v </a:t>
                      </a:r>
                      <a:r>
                        <a:rPr lang="en-US" sz="140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lidské</a:t>
                      </a:r>
                      <a:r>
                        <a:rPr lang="en-US" sz="140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výživě</a:t>
                      </a:r>
                      <a:endParaRPr lang="en-US" sz="14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5AC8AF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5AC8A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5AC8A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5AC8A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5AC8AF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5AC8A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extLst>
                  <a:ext uri="{0D108BD9-81ED-4DB2-BD59-A6C34878D82A}">
                    <a16:rowId xmlns:a16="http://schemas.microsoft.com/office/drawing/2014/main" val="819803467"/>
                  </a:ext>
                </a:extLst>
              </a:tr>
              <a:tr h="234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Celulóza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zelené části rostlin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extLst>
                  <a:ext uri="{0D108BD9-81ED-4DB2-BD59-A6C34878D82A}">
                    <a16:rowId xmlns:a16="http://schemas.microsoft.com/office/drawing/2014/main" val="1084171440"/>
                  </a:ext>
                </a:extLst>
              </a:tr>
              <a:tr h="234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Chitin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houby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</a:rPr>
                        <a:t>exoskelet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hmyzu</a:t>
                      </a:r>
                      <a:r>
                        <a:rPr lang="cs-CZ" sz="1400" u="none" strike="noStrike" dirty="0">
                          <a:effectLst/>
                        </a:rPr>
                        <a:t>, členovců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9" marR="9229" marT="9229" marB="0" anchor="b"/>
                </a:tc>
                <a:extLst>
                  <a:ext uri="{0D108BD9-81ED-4DB2-BD59-A6C34878D82A}">
                    <a16:rowId xmlns:a16="http://schemas.microsoft.com/office/drawing/2014/main" val="4223323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268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195238-7416-1F71-D3C1-C58E4D5B2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Fyziologie výživy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E78D75-69E5-BE59-2F63-F59F18A115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CE039E-E9BB-BDF6-5530-CA8DB311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21151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dirty="0"/>
              <a:t>Sacharidy v přírodě, vznik, funkce</a:t>
            </a:r>
            <a:endParaRPr lang="en-US" sz="2200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E69376D6-EB6E-373B-4A8A-28AFD7B7E2A3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400" y="1132166"/>
            <a:ext cx="8644717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600" dirty="0"/>
              <a:t>Nejrozšířenější skupina organických látek na planetě, 85-90% stavby těla rostlin, v těle člověka jen 2% (v sušině)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Vznikají </a:t>
            </a:r>
            <a:r>
              <a:rPr lang="cs-CZ" sz="1600" b="1" dirty="0"/>
              <a:t>fotosyntézou</a:t>
            </a:r>
            <a:r>
              <a:rPr lang="cs-CZ" sz="1600" dirty="0"/>
              <a:t> – fototrofní organismy převádějí sluneční energii do energie chemických vazeb v sacharidech:</a:t>
            </a:r>
          </a:p>
          <a:p>
            <a:pPr>
              <a:lnSpc>
                <a:spcPct val="150000"/>
              </a:lnSpc>
            </a:pPr>
            <a:endParaRPr lang="cs-CZ" sz="1600" dirty="0"/>
          </a:p>
          <a:p>
            <a:pPr>
              <a:lnSpc>
                <a:spcPct val="150000"/>
              </a:lnSpc>
            </a:pPr>
            <a:r>
              <a:rPr lang="cs-CZ" sz="1600" dirty="0"/>
              <a:t>Člověk je přijímá v potravě, ale nejsou esenciální, při nedostatku v potravě umíme glukózu metabolizovat i z tuků a bílkovin (glukoneogeneze).</a:t>
            </a:r>
          </a:p>
          <a:p>
            <a:pPr marL="72000" indent="0">
              <a:lnSpc>
                <a:spcPct val="150000"/>
              </a:lnSpc>
              <a:buNone/>
            </a:pPr>
            <a:endParaRPr lang="cs-CZ" sz="1600" dirty="0"/>
          </a:p>
          <a:p>
            <a:pPr>
              <a:lnSpc>
                <a:spcPct val="150000"/>
              </a:lnSpc>
            </a:pPr>
            <a:r>
              <a:rPr lang="cs-CZ" sz="1600" b="1" dirty="0"/>
              <a:t>Funkce sacharidů v buňce</a:t>
            </a:r>
            <a:r>
              <a:rPr lang="cs-CZ" sz="1600" dirty="0"/>
              <a:t>: </a:t>
            </a:r>
          </a:p>
          <a:p>
            <a:pPr marL="414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1400" dirty="0"/>
              <a:t>Pohotový zdroj energie (především </a:t>
            </a:r>
            <a:r>
              <a:rPr lang="cs-CZ" sz="1400" dirty="0">
                <a:solidFill>
                  <a:srgbClr val="FF0000"/>
                </a:solidFill>
              </a:rPr>
              <a:t>glukóza</a:t>
            </a:r>
            <a:r>
              <a:rPr lang="cs-CZ" sz="1400" dirty="0"/>
              <a:t>). </a:t>
            </a:r>
          </a:p>
          <a:p>
            <a:pPr marL="414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1400" dirty="0"/>
              <a:t>Zásobní forma energie (škrob v rostlinných hlízách a semenech, </a:t>
            </a:r>
            <a:r>
              <a:rPr lang="cs-CZ" sz="1400" dirty="0">
                <a:solidFill>
                  <a:srgbClr val="FF0000"/>
                </a:solidFill>
              </a:rPr>
              <a:t>glykogen</a:t>
            </a:r>
            <a:r>
              <a:rPr lang="cs-CZ" sz="1400" dirty="0"/>
              <a:t> ve svalovině živočichů).</a:t>
            </a:r>
          </a:p>
          <a:p>
            <a:pPr marL="414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1400" dirty="0"/>
              <a:t>Zpevnění a ochrana buňky (celulóza v rostlinách, chitin v houbách a vnější kostře bezobratlých).</a:t>
            </a:r>
          </a:p>
          <a:p>
            <a:pPr marL="414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1400" dirty="0"/>
              <a:t>Složky řady biologicky důležitých látek (koenzymy, hormony, antibiotika).</a:t>
            </a:r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40CE35F-C179-DC26-AC90-EDB7CD02FC44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/>
          <a:stretch>
            <a:fillRect/>
          </a:stretch>
        </p:blipFill>
        <p:spPr>
          <a:xfrm>
            <a:off x="9439041" y="1157169"/>
            <a:ext cx="1977780" cy="1987719"/>
          </a:xfrm>
          <a:noFill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1B60989-2D06-8732-3A0B-331EEE5B5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004" y="2221976"/>
            <a:ext cx="2398224" cy="76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48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521492-7606-0BBA-02AE-46F3A51F65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Fyziologie výživy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2B1D12-8BDB-BCAE-9DF2-CBC90742B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C128F8-C66F-992A-594C-7925B7B84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02214"/>
            <a:ext cx="10753200" cy="451576"/>
          </a:xfrm>
        </p:spPr>
        <p:txBody>
          <a:bodyPr/>
          <a:lstStyle/>
          <a:p>
            <a:r>
              <a:rPr lang="cs-CZ" dirty="0"/>
              <a:t>Prvkové složení, dělení sacharidů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obsah 4">
                <a:extLst>
                  <a:ext uri="{FF2B5EF4-FFF2-40B4-BE49-F238E27FC236}">
                    <a16:creationId xmlns:a16="http://schemas.microsoft.com/office/drawing/2014/main" id="{5EC0C74C-A317-278E-66FF-ACD7C0969EAD}"/>
                  </a:ext>
                </a:extLst>
              </p:cNvPr>
              <p:cNvSpPr>
                <a:spLocks noGrp="1"/>
              </p:cNvSpPr>
              <p:nvPr>
                <p:ph idx="29"/>
              </p:nvPr>
            </p:nvSpPr>
            <p:spPr>
              <a:xfrm>
                <a:off x="783062" y="936877"/>
                <a:ext cx="5219998" cy="21295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cs-CZ" sz="1600" dirty="0"/>
                  <a:t>organické </a:t>
                </a:r>
                <a:r>
                  <a:rPr lang="en-US" sz="1600" dirty="0" err="1"/>
                  <a:t>sloučeniny</a:t>
                </a:r>
                <a:r>
                  <a:rPr lang="en-US" sz="1600" dirty="0"/>
                  <a:t> </a:t>
                </a:r>
                <a:r>
                  <a:rPr lang="en-US" sz="1600" dirty="0" err="1"/>
                  <a:t>uhlíku</a:t>
                </a:r>
                <a:r>
                  <a:rPr lang="en-US" sz="1600" dirty="0"/>
                  <a:t> (C) s </a:t>
                </a:r>
                <a:r>
                  <a:rPr lang="en-US" sz="1600" dirty="0" err="1"/>
                  <a:t>vodíkem</a:t>
                </a:r>
                <a:r>
                  <a:rPr lang="en-US" sz="1600" dirty="0"/>
                  <a:t> (H) a </a:t>
                </a:r>
                <a:r>
                  <a:rPr lang="en-US" sz="1600" dirty="0" err="1"/>
                  <a:t>kyslíkem</a:t>
                </a:r>
                <a:r>
                  <a:rPr lang="en-US" sz="1600" dirty="0"/>
                  <a:t> (O)</a:t>
                </a:r>
                <a:r>
                  <a:rPr lang="cs-CZ" sz="1600" dirty="0"/>
                  <a:t> obecně podle vzorce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dirty="0" smtClean="0"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cs-CZ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cs-CZ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cs-CZ" sz="16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cs-CZ" sz="1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cs-CZ" sz="1600" dirty="0"/>
              </a:p>
              <a:p>
                <a:pPr marL="72000" indent="0">
                  <a:buNone/>
                </a:pPr>
                <a:r>
                  <a:rPr lang="cs-CZ" sz="1800" dirty="0"/>
                  <a:t>Dělení:</a:t>
                </a:r>
              </a:p>
              <a:p>
                <a:pPr lvl="1"/>
                <a:r>
                  <a:rPr lang="cs-CZ" sz="1400" b="1" dirty="0"/>
                  <a:t>Monosacharidy</a:t>
                </a:r>
                <a:r>
                  <a:rPr lang="cs-CZ" sz="1400" dirty="0"/>
                  <a:t> - 1 molekula o 3-9 C</a:t>
                </a:r>
              </a:p>
              <a:p>
                <a:pPr marL="324000" lvl="1" indent="0">
                  <a:buNone/>
                </a:pPr>
                <a:endParaRPr lang="cs-CZ" sz="1400" dirty="0">
                  <a:solidFill>
                    <a:srgbClr val="FF0000"/>
                  </a:solidFill>
                </a:endParaRPr>
              </a:p>
              <a:p>
                <a:pPr marL="324000" lvl="1" indent="0">
                  <a:buNone/>
                </a:pPr>
                <a:r>
                  <a:rPr lang="cs-CZ" sz="1400" dirty="0">
                    <a:solidFill>
                      <a:srgbClr val="FF0000"/>
                    </a:solidFill>
                  </a:rPr>
                  <a:t>					glukóza</a:t>
                </a:r>
              </a:p>
              <a:p>
                <a:pPr marL="324000" lvl="1" indent="0">
                  <a:buNone/>
                </a:pPr>
                <a:endParaRPr lang="cs-CZ" sz="1400" dirty="0"/>
              </a:p>
              <a:p>
                <a:pPr marL="324000" lvl="1" indent="0">
                  <a:buNone/>
                </a:pPr>
                <a:endParaRPr lang="cs-CZ" sz="1400" dirty="0"/>
              </a:p>
              <a:p>
                <a:pPr marL="324000" lvl="1" indent="0">
                  <a:buNone/>
                </a:pPr>
                <a:endParaRPr lang="cs-CZ" sz="1400" dirty="0"/>
              </a:p>
              <a:p>
                <a:pPr marL="324000" lvl="1" indent="0">
                  <a:buNone/>
                </a:pPr>
                <a:endParaRPr lang="cs-CZ" sz="1400" dirty="0"/>
              </a:p>
              <a:p>
                <a:pPr lvl="1"/>
                <a:r>
                  <a:rPr lang="cs-CZ" sz="1400" b="1" dirty="0"/>
                  <a:t>Oligosacharidy</a:t>
                </a:r>
                <a:r>
                  <a:rPr lang="cs-CZ" sz="1400" dirty="0"/>
                  <a:t> – složené z 2(3) -10 monosacharid. podjednotek</a:t>
                </a:r>
              </a:p>
              <a:p>
                <a:pPr lvl="1"/>
                <a:endParaRPr lang="cs-CZ" sz="1400" dirty="0"/>
              </a:p>
              <a:p>
                <a:pPr marL="324000" lvl="1" indent="0">
                  <a:buNone/>
                </a:pPr>
                <a:r>
                  <a:rPr lang="cs-CZ" sz="1400" dirty="0">
                    <a:solidFill>
                      <a:srgbClr val="FF0000"/>
                    </a:solidFill>
                  </a:rPr>
                  <a:t>				               sacharóza</a:t>
                </a:r>
              </a:p>
              <a:p>
                <a:pPr marL="324000" lvl="1" indent="0">
                  <a:buNone/>
                </a:pPr>
                <a:endParaRPr lang="cs-CZ" sz="1400" dirty="0"/>
              </a:p>
              <a:p>
                <a:pPr marL="324000" lvl="1" indent="0">
                  <a:buNone/>
                </a:pPr>
                <a:endParaRPr lang="cs-CZ" sz="1400" dirty="0"/>
              </a:p>
              <a:p>
                <a:pPr lvl="1"/>
                <a:r>
                  <a:rPr lang="cs-CZ" sz="1400" b="1" dirty="0"/>
                  <a:t>Polysacharidy</a:t>
                </a:r>
                <a:r>
                  <a:rPr lang="cs-CZ" sz="1400" dirty="0"/>
                  <a:t> – sloučeniny složené z 10 a více monosacharidů (tisíce – až statisíce)</a:t>
                </a:r>
              </a:p>
              <a:p>
                <a:pPr lvl="1"/>
                <a:endParaRPr lang="cs-CZ" sz="1400" dirty="0"/>
              </a:p>
              <a:p>
                <a:pPr lvl="1"/>
                <a:endParaRPr lang="cs-CZ" sz="1400" dirty="0"/>
              </a:p>
              <a:p>
                <a:pPr marL="324000" lvl="1" indent="0">
                  <a:buNone/>
                </a:pPr>
                <a:r>
                  <a:rPr lang="cs-CZ" sz="1400" dirty="0"/>
                  <a:t> 			 </a:t>
                </a:r>
                <a:r>
                  <a:rPr lang="cs-CZ" sz="1400" dirty="0">
                    <a:solidFill>
                      <a:srgbClr val="FF0000"/>
                    </a:solidFill>
                  </a:rPr>
                  <a:t>glykogen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Zástupný obsah 4">
                <a:extLst>
                  <a:ext uri="{FF2B5EF4-FFF2-40B4-BE49-F238E27FC236}">
                    <a16:creationId xmlns:a16="http://schemas.microsoft.com/office/drawing/2014/main" id="{5EC0C74C-A317-278E-66FF-ACD7C0969E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29"/>
              </p:nvPr>
            </p:nvSpPr>
            <p:spPr>
              <a:xfrm>
                <a:off x="783062" y="936877"/>
                <a:ext cx="5219998" cy="2129516"/>
              </a:xfrm>
              <a:blipFill>
                <a:blip r:embed="rId2"/>
                <a:stretch>
                  <a:fillRect l="-1284" t="-3152" r="-1867" b="-130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AD24145-8615-33B1-9035-E682AC82C134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03060" y="936877"/>
            <a:ext cx="5219998" cy="4139998"/>
          </a:xfrm>
        </p:spPr>
        <p:txBody>
          <a:bodyPr/>
          <a:lstStyle/>
          <a:p>
            <a:pPr marL="324000" lvl="1" indent="0">
              <a:buNone/>
            </a:pPr>
            <a:endParaRPr lang="cs-CZ" sz="1600" dirty="0"/>
          </a:p>
          <a:p>
            <a:pPr marL="324000" lvl="1" indent="0">
              <a:buNone/>
            </a:pPr>
            <a:endParaRPr lang="cs-CZ" sz="16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8F78502-6AC0-CA37-2484-5C817CE73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666" y="1419044"/>
            <a:ext cx="1629502" cy="129823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B50BFD2-4E06-D6DD-E95A-DB14E639B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916" y="3006877"/>
            <a:ext cx="2705213" cy="123183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A78213E-BDCF-1661-2B0D-839B0FA83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1371" y="4991649"/>
            <a:ext cx="1384629" cy="13648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637AB45-1ACB-474B-A204-04AC555D75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2292" y="4730891"/>
            <a:ext cx="3495372" cy="154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9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521492-7606-0BBA-02AE-46F3A51F65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Fyziologie výživy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2B1D12-8BDB-BCAE-9DF2-CBC90742B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C128F8-C66F-992A-594C-7925B7B84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02214"/>
            <a:ext cx="10753200" cy="451576"/>
          </a:xfrm>
        </p:spPr>
        <p:txBody>
          <a:bodyPr/>
          <a:lstStyle/>
          <a:p>
            <a:r>
              <a:rPr lang="cs-CZ" dirty="0"/>
              <a:t>Monosacharidy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AD24145-8615-33B1-9035-E682AC82C134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20000" y="936876"/>
            <a:ext cx="10503058" cy="35837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600" dirty="0"/>
              <a:t>základní stavební jednotky </a:t>
            </a:r>
            <a:r>
              <a:rPr lang="cs-CZ" sz="1600" dirty="0" err="1"/>
              <a:t>poly</a:t>
            </a:r>
            <a:r>
              <a:rPr lang="cs-CZ" sz="1600" dirty="0"/>
              <a:t>/</a:t>
            </a:r>
            <a:r>
              <a:rPr lang="cs-CZ" sz="1600" dirty="0" err="1"/>
              <a:t>oligo</a:t>
            </a:r>
            <a:r>
              <a:rPr lang="cs-CZ" sz="1600" dirty="0"/>
              <a:t>/disacharidů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Sladké bezbarvé krystalické látky rozpustné ve vodě a částečně ve zředěném etanolu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Základem struktury je uhlíkový řetězec se 3-9 atomy C, </a:t>
            </a:r>
            <a:r>
              <a:rPr lang="cs-CZ" sz="1600" b="1" i="1" dirty="0">
                <a:solidFill>
                  <a:schemeClr val="tx2"/>
                </a:solidFill>
              </a:rPr>
              <a:t>podle počtu uhlíků </a:t>
            </a:r>
            <a:r>
              <a:rPr lang="cs-CZ" sz="1600" b="1" dirty="0">
                <a:solidFill>
                  <a:schemeClr val="tx2"/>
                </a:solidFill>
              </a:rPr>
              <a:t>se dělí monosacharidy na</a:t>
            </a:r>
            <a:r>
              <a:rPr lang="cs-CZ" sz="16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3 </a:t>
            </a:r>
            <a:r>
              <a:rPr lang="cs-CZ" sz="1600" dirty="0"/>
              <a:t>C </a:t>
            </a:r>
            <a:r>
              <a:rPr lang="en-US" sz="1600" dirty="0"/>
              <a:t>- </a:t>
            </a:r>
            <a:r>
              <a:rPr lang="en-US" sz="1600" dirty="0" err="1"/>
              <a:t>triosy</a:t>
            </a:r>
            <a:r>
              <a:rPr lang="en-US" sz="1600" dirty="0"/>
              <a:t>,</a:t>
            </a:r>
            <a:endParaRPr lang="cs-CZ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4 </a:t>
            </a:r>
            <a:r>
              <a:rPr lang="cs-CZ" sz="1600" dirty="0"/>
              <a:t>C </a:t>
            </a:r>
            <a:r>
              <a:rPr lang="en-US" sz="1600" dirty="0"/>
              <a:t>– </a:t>
            </a:r>
            <a:r>
              <a:rPr lang="en-US" sz="1600" dirty="0" err="1"/>
              <a:t>tetrosy</a:t>
            </a:r>
            <a:r>
              <a:rPr lang="en-US" sz="1600" dirty="0"/>
              <a:t>,</a:t>
            </a:r>
            <a:endParaRPr lang="cs-CZ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/>
              <a:t>5</a:t>
            </a:r>
            <a:r>
              <a:rPr lang="cs-CZ" sz="1600" b="1" dirty="0"/>
              <a:t> C</a:t>
            </a:r>
            <a:r>
              <a:rPr lang="en-US" sz="1600" b="1" dirty="0"/>
              <a:t> – </a:t>
            </a:r>
            <a:r>
              <a:rPr lang="en-US" sz="1600" b="1" dirty="0" err="1"/>
              <a:t>pentosy</a:t>
            </a:r>
            <a:r>
              <a:rPr lang="en-US" sz="1600" b="1" dirty="0"/>
              <a:t>,</a:t>
            </a:r>
            <a:endParaRPr lang="cs-CZ" sz="16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/>
              <a:t>6  </a:t>
            </a:r>
            <a:r>
              <a:rPr lang="cs-CZ" sz="1600" b="1" dirty="0"/>
              <a:t>C </a:t>
            </a:r>
            <a:r>
              <a:rPr lang="en-US" sz="1600" b="1" dirty="0"/>
              <a:t>– </a:t>
            </a:r>
            <a:r>
              <a:rPr lang="en-US" sz="1600" b="1" dirty="0" err="1"/>
              <a:t>hexosy</a:t>
            </a:r>
            <a:r>
              <a:rPr lang="en-US" sz="1600" dirty="0"/>
              <a:t>,</a:t>
            </a:r>
            <a:endParaRPr lang="cs-CZ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7 </a:t>
            </a:r>
            <a:r>
              <a:rPr lang="cs-CZ" sz="1600" dirty="0"/>
              <a:t>C </a:t>
            </a:r>
            <a:r>
              <a:rPr lang="en-US" sz="1600" dirty="0"/>
              <a:t>– </a:t>
            </a:r>
            <a:r>
              <a:rPr lang="en-US" sz="1600" dirty="0" err="1"/>
              <a:t>heptosy</a:t>
            </a:r>
            <a:r>
              <a:rPr lang="en-US" sz="1600" dirty="0"/>
              <a:t>,</a:t>
            </a:r>
            <a:endParaRPr lang="cs-CZ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8 </a:t>
            </a:r>
            <a:r>
              <a:rPr lang="cs-CZ" sz="1600" dirty="0"/>
              <a:t>C </a:t>
            </a:r>
            <a:r>
              <a:rPr lang="en-US" sz="1600" dirty="0"/>
              <a:t>– </a:t>
            </a:r>
            <a:r>
              <a:rPr lang="en-US" sz="1600" dirty="0" err="1"/>
              <a:t>oktosy</a:t>
            </a:r>
            <a:r>
              <a:rPr lang="en-US" sz="1600" dirty="0"/>
              <a:t>, </a:t>
            </a:r>
            <a:endParaRPr lang="cs-CZ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9 </a:t>
            </a:r>
            <a:r>
              <a:rPr lang="cs-CZ" sz="1600" dirty="0"/>
              <a:t>C </a:t>
            </a:r>
            <a:r>
              <a:rPr lang="en-US" sz="1600" dirty="0"/>
              <a:t>– </a:t>
            </a:r>
            <a:r>
              <a:rPr lang="en-US" sz="1600" dirty="0" err="1"/>
              <a:t>nonosy</a:t>
            </a:r>
            <a:endParaRPr lang="cs-CZ" sz="1600" dirty="0"/>
          </a:p>
          <a:p>
            <a:pPr marL="324000" lvl="1" indent="0">
              <a:buNone/>
            </a:pPr>
            <a:endParaRPr lang="cs-CZ" sz="1600" dirty="0"/>
          </a:p>
          <a:p>
            <a:pPr lvl="1">
              <a:buFontTx/>
              <a:buChar char="-"/>
            </a:pPr>
            <a:r>
              <a:rPr lang="cs-CZ" sz="1600" dirty="0"/>
              <a:t>Na uhlíkovou kostru jsou navázány hydroxyly –OH a buď na konci řetězce aldehydická (</a:t>
            </a:r>
            <a:r>
              <a:rPr lang="cs-CZ" sz="1600" b="1" i="1" dirty="0"/>
              <a:t>aldózy</a:t>
            </a:r>
            <a:r>
              <a:rPr lang="cs-CZ" sz="1600" dirty="0"/>
              <a:t>)</a:t>
            </a:r>
          </a:p>
          <a:p>
            <a:pPr marL="324000" lvl="1" indent="0">
              <a:buNone/>
            </a:pPr>
            <a:endParaRPr lang="cs-CZ" sz="1600" dirty="0"/>
          </a:p>
          <a:p>
            <a:pPr marL="324000" lvl="1" indent="0">
              <a:buNone/>
            </a:pPr>
            <a:r>
              <a:rPr lang="cs-CZ" sz="1600" dirty="0"/>
              <a:t>nebo uvnitř řetězce ketonická (</a:t>
            </a:r>
            <a:r>
              <a:rPr lang="cs-CZ" sz="1600" b="1" i="1" dirty="0"/>
              <a:t>ketózy</a:t>
            </a:r>
            <a:r>
              <a:rPr lang="cs-CZ" sz="1600" dirty="0"/>
              <a:t>) skupina = </a:t>
            </a:r>
            <a:r>
              <a:rPr lang="cs-CZ" sz="1600" b="1" dirty="0">
                <a:solidFill>
                  <a:schemeClr val="tx2"/>
                </a:solidFill>
              </a:rPr>
              <a:t>dělení monosacharidů </a:t>
            </a:r>
            <a:r>
              <a:rPr lang="cs-CZ" sz="1600" b="1" i="1" dirty="0">
                <a:solidFill>
                  <a:schemeClr val="tx2"/>
                </a:solidFill>
              </a:rPr>
              <a:t>podle funkční skupiny</a:t>
            </a:r>
          </a:p>
          <a:p>
            <a:pPr marL="324000" lvl="1" indent="0">
              <a:buNone/>
            </a:pPr>
            <a:endParaRPr lang="cs-CZ" sz="1600" dirty="0"/>
          </a:p>
          <a:p>
            <a:pPr marL="324000" lvl="1" indent="0">
              <a:buNone/>
            </a:pPr>
            <a:endParaRPr lang="cs-CZ" sz="16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4EFA711-A051-0379-DB53-69B1F0AC4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154" y="3224024"/>
            <a:ext cx="626122" cy="64316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20F6BD9-BA9D-8481-FE00-5C7851D8F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801" y="4703743"/>
            <a:ext cx="768537" cy="643161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964D8FA-A71D-7864-343E-B9F6C90D5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529" y="4703743"/>
            <a:ext cx="2792954" cy="195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4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5BA51B1-396E-4009-AD33-8702322456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Fyziologie výživy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463FA4-48DD-4A57-A458-F9C22CF106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4B75AC-78A9-4AD4-9360-7027A19B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dirty="0"/>
              <a:t>Monosacharidy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4A950BA-68E9-46CE-8BFC-8172A34BE506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66000" y="1043479"/>
            <a:ext cx="5219998" cy="4139998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 err="1"/>
              <a:t>Struktura</a:t>
            </a:r>
            <a:r>
              <a:rPr lang="en-US" sz="1200" dirty="0"/>
              <a:t> </a:t>
            </a:r>
            <a:r>
              <a:rPr lang="en-US" sz="1200" dirty="0" err="1"/>
              <a:t>monosacharidů</a:t>
            </a:r>
            <a:r>
              <a:rPr lang="en-US" sz="1200" dirty="0"/>
              <a:t> </a:t>
            </a:r>
            <a:r>
              <a:rPr lang="en-US" sz="1200" dirty="0" err="1"/>
              <a:t>může</a:t>
            </a:r>
            <a:r>
              <a:rPr lang="en-US" sz="1200" dirty="0"/>
              <a:t> </a:t>
            </a:r>
            <a:r>
              <a:rPr lang="en-US" sz="1200" dirty="0" err="1"/>
              <a:t>existovat</a:t>
            </a:r>
            <a:r>
              <a:rPr lang="en-US" sz="1200" dirty="0"/>
              <a:t> v </a:t>
            </a:r>
            <a:r>
              <a:rPr lang="en-US" sz="1200" dirty="0" err="1"/>
              <a:t>lineární</a:t>
            </a:r>
            <a:r>
              <a:rPr lang="en-US" sz="1200" dirty="0"/>
              <a:t> </a:t>
            </a:r>
            <a:r>
              <a:rPr lang="cs-CZ" sz="1200" dirty="0"/>
              <a:t>(</a:t>
            </a:r>
            <a:r>
              <a:rPr lang="cs-CZ" sz="1200" dirty="0" err="1"/>
              <a:t>Fisherova</a:t>
            </a:r>
            <a:r>
              <a:rPr lang="cs-CZ" sz="1200" dirty="0"/>
              <a:t> projekce) </a:t>
            </a:r>
            <a:r>
              <a:rPr lang="en-US" sz="1200" dirty="0"/>
              <a:t>a </a:t>
            </a:r>
            <a:r>
              <a:rPr lang="en-US" sz="1200" dirty="0" err="1"/>
              <a:t>cyklické</a:t>
            </a:r>
            <a:r>
              <a:rPr lang="en-US" sz="1200" dirty="0"/>
              <a:t> </a:t>
            </a:r>
            <a:r>
              <a:rPr lang="en-US" sz="1200" dirty="0" err="1"/>
              <a:t>formě</a:t>
            </a:r>
            <a:r>
              <a:rPr lang="cs-CZ" sz="1200" dirty="0"/>
              <a:t> (</a:t>
            </a:r>
            <a:r>
              <a:rPr lang="cs-CZ" sz="1200" dirty="0" err="1"/>
              <a:t>Haworthova</a:t>
            </a:r>
            <a:r>
              <a:rPr lang="cs-CZ" sz="1200" dirty="0"/>
              <a:t> projekce):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72000" indent="0">
              <a:buNone/>
            </a:pPr>
            <a:endParaRPr lang="en-US" sz="12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200" dirty="0"/>
              <a:t>2 cyklické formy: </a:t>
            </a:r>
            <a:r>
              <a:rPr lang="en-US" sz="1200" dirty="0" err="1"/>
              <a:t>Např</a:t>
            </a:r>
            <a:r>
              <a:rPr lang="en-US" sz="1200" dirty="0"/>
              <a:t>. </a:t>
            </a:r>
            <a:r>
              <a:rPr lang="en-US" sz="1200" dirty="0" err="1"/>
              <a:t>glukóza</a:t>
            </a:r>
            <a:r>
              <a:rPr lang="en-US" sz="1200" dirty="0"/>
              <a:t> je </a:t>
            </a:r>
            <a:r>
              <a:rPr lang="en-US" sz="1200" dirty="0" err="1"/>
              <a:t>často</a:t>
            </a:r>
            <a:r>
              <a:rPr lang="en-US" sz="1200" dirty="0"/>
              <a:t> v </a:t>
            </a:r>
            <a:r>
              <a:rPr lang="en-US" sz="1200" dirty="0" err="1"/>
              <a:t>cyklické</a:t>
            </a:r>
            <a:r>
              <a:rPr lang="en-US" sz="1200" dirty="0"/>
              <a:t> </a:t>
            </a:r>
            <a:r>
              <a:rPr lang="en-US" sz="1200" dirty="0" err="1"/>
              <a:t>formě</a:t>
            </a:r>
            <a:r>
              <a:rPr lang="en-US" sz="1200" dirty="0"/>
              <a:t> </a:t>
            </a:r>
            <a:r>
              <a:rPr lang="en-US" sz="1200" b="1" dirty="0" err="1"/>
              <a:t>pyranózy</a:t>
            </a:r>
            <a:r>
              <a:rPr lang="en-US" sz="1200" b="1" dirty="0"/>
              <a:t> </a:t>
            </a:r>
            <a:r>
              <a:rPr lang="en-US" sz="1200" dirty="0"/>
              <a:t>(</a:t>
            </a:r>
            <a:r>
              <a:rPr lang="en-US" sz="1200" dirty="0" err="1"/>
              <a:t>šestičlenný</a:t>
            </a:r>
            <a:r>
              <a:rPr lang="en-US" sz="1200" dirty="0"/>
              <a:t> </a:t>
            </a:r>
            <a:r>
              <a:rPr lang="en-US" sz="1200" dirty="0" err="1"/>
              <a:t>kruh</a:t>
            </a:r>
            <a:r>
              <a:rPr lang="en-US" sz="1200" dirty="0"/>
              <a:t>)</a:t>
            </a:r>
            <a:r>
              <a:rPr lang="cs-CZ" sz="1200" dirty="0"/>
              <a:t>, fruktóza ve formě </a:t>
            </a:r>
            <a:r>
              <a:rPr lang="cs-CZ" sz="1200" b="1" dirty="0"/>
              <a:t>furanózy</a:t>
            </a:r>
            <a:r>
              <a:rPr lang="cs-CZ" sz="1200" dirty="0"/>
              <a:t> (pětičlenný kruh):</a:t>
            </a:r>
          </a:p>
          <a:p>
            <a:pPr marL="72000" indent="0">
              <a:buNone/>
            </a:pPr>
            <a:endParaRPr lang="cs-CZ" sz="1200" dirty="0"/>
          </a:p>
          <a:p>
            <a:pPr marL="72000" indent="0">
              <a:buNone/>
            </a:pPr>
            <a:endParaRPr lang="cs-CZ" sz="1200" dirty="0"/>
          </a:p>
          <a:p>
            <a:pPr marL="72000" indent="0">
              <a:lnSpc>
                <a:spcPct val="100000"/>
              </a:lnSpc>
              <a:buNone/>
            </a:pPr>
            <a:endParaRPr lang="cs-CZ" sz="1200" dirty="0"/>
          </a:p>
          <a:p>
            <a:pPr marL="72000" indent="0">
              <a:lnSpc>
                <a:spcPct val="100000"/>
              </a:lnSpc>
              <a:buNone/>
            </a:pPr>
            <a:endParaRPr lang="cs-CZ" sz="1200" b="1" dirty="0"/>
          </a:p>
          <a:p>
            <a:pPr marL="72000" indent="0">
              <a:lnSpc>
                <a:spcPct val="100000"/>
              </a:lnSpc>
              <a:buNone/>
            </a:pPr>
            <a:endParaRPr lang="cs-CZ" sz="1200" b="1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200" b="1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200" b="1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200" b="1" dirty="0"/>
              <a:t>Enantiomery </a:t>
            </a:r>
            <a:r>
              <a:rPr lang="en-US" sz="1200" dirty="0"/>
              <a:t>(</a:t>
            </a:r>
            <a:r>
              <a:rPr lang="en-US" sz="1200" dirty="0" err="1"/>
              <a:t>zrcadlové</a:t>
            </a:r>
            <a:r>
              <a:rPr lang="en-US" sz="1200" dirty="0"/>
              <a:t> </a:t>
            </a:r>
            <a:r>
              <a:rPr lang="en-US" sz="1200" dirty="0" err="1"/>
              <a:t>obrazy</a:t>
            </a:r>
            <a:r>
              <a:rPr lang="en-US" sz="1200" dirty="0"/>
              <a:t>)</a:t>
            </a:r>
            <a:r>
              <a:rPr lang="cs-CZ" sz="1200" dirty="0"/>
              <a:t>:</a:t>
            </a:r>
            <a:r>
              <a:rPr lang="en-US" sz="1200" dirty="0"/>
              <a:t> D-</a:t>
            </a:r>
            <a:r>
              <a:rPr lang="en-US" sz="1200" dirty="0" err="1"/>
              <a:t>glukóza</a:t>
            </a:r>
            <a:r>
              <a:rPr lang="en-US" sz="1200" dirty="0"/>
              <a:t> vs. L-</a:t>
            </a:r>
            <a:r>
              <a:rPr lang="en-US" sz="1200" dirty="0" err="1"/>
              <a:t>glukóza</a:t>
            </a:r>
            <a:r>
              <a:rPr lang="cs-CZ" sz="1200" dirty="0"/>
              <a:t>, </a:t>
            </a:r>
            <a:r>
              <a:rPr lang="en-US" sz="1200" dirty="0" err="1"/>
              <a:t>pouze</a:t>
            </a:r>
            <a:r>
              <a:rPr lang="en-US" sz="1200" dirty="0"/>
              <a:t> D-</a:t>
            </a:r>
            <a:r>
              <a:rPr lang="en-US" sz="1200" dirty="0" err="1"/>
              <a:t>glukóza</a:t>
            </a:r>
            <a:r>
              <a:rPr lang="en-US" sz="1200" dirty="0"/>
              <a:t> je </a:t>
            </a:r>
            <a:r>
              <a:rPr lang="en-US" sz="1200" dirty="0" err="1"/>
              <a:t>biologicky</a:t>
            </a:r>
            <a:r>
              <a:rPr lang="en-US" sz="1200" dirty="0"/>
              <a:t> </a:t>
            </a:r>
            <a:r>
              <a:rPr lang="en-US" sz="1200" dirty="0" err="1"/>
              <a:t>aktivní</a:t>
            </a:r>
            <a:r>
              <a:rPr lang="en-US" sz="1200" dirty="0"/>
              <a:t>.</a:t>
            </a:r>
            <a:r>
              <a:rPr lang="cs-CZ" sz="1200" dirty="0"/>
              <a:t> 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2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200" dirty="0"/>
              <a:t>D- enantiomer má na posledním asymetrickém/chirálním uhlíku OH skupinu vpravo,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200" dirty="0"/>
              <a:t>L- enantiomer má OH skupinu na posledním asymetrickém uhlíku vlevo.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200" dirty="0"/>
              <a:t>Jednotlivé enantiomery tedy vypadají jako obraz v zrcadle.</a:t>
            </a:r>
            <a:endParaRPr lang="en-US" sz="12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946D851-E943-FB23-E845-CBAA20569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064" y="725940"/>
            <a:ext cx="5147851" cy="185843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564A516-E1AA-E8C5-C031-2BA01499E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842" y="2627872"/>
            <a:ext cx="4755200" cy="185843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B1FA549-6CFD-A319-153E-6B060135A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666" y="2890762"/>
            <a:ext cx="2010056" cy="107647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D007B2B-5FC5-4F0E-7ECE-27B14F59F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841" y="4611897"/>
            <a:ext cx="2061173" cy="130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1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8FE177-CE4C-956B-5E7F-FC643436C7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Fyziologie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4C4D11-E3EB-8234-9B95-C7B662F673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E012A9-3398-F0D0-CB70-726CA63A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Trénujeme Fischerovy, tj. lineární vzorce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9F95708-C9DD-1406-0C56-07662548D2E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904962"/>
          </a:xfrm>
        </p:spPr>
        <p:txBody>
          <a:bodyPr/>
          <a:lstStyle/>
          <a:p>
            <a:r>
              <a:rPr lang="cs-CZ" dirty="0"/>
              <a:t>L-</a:t>
            </a:r>
            <a:r>
              <a:rPr lang="cs-CZ" dirty="0" err="1"/>
              <a:t>aldotetrosa</a:t>
            </a:r>
            <a:endParaRPr lang="cs-CZ" dirty="0"/>
          </a:p>
          <a:p>
            <a:r>
              <a:rPr lang="cs-CZ" dirty="0"/>
              <a:t>D-</a:t>
            </a:r>
            <a:r>
              <a:rPr lang="cs-CZ" dirty="0" err="1"/>
              <a:t>aldotriosa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BCF5EAD-E453-4C2E-FA49-E0B7BB299BA1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D-</a:t>
            </a:r>
            <a:r>
              <a:rPr lang="cs-CZ" dirty="0" err="1"/>
              <a:t>ketoheptosa</a:t>
            </a:r>
            <a:endParaRPr lang="cs-CZ" dirty="0"/>
          </a:p>
          <a:p>
            <a:r>
              <a:rPr lang="cs-CZ" dirty="0"/>
              <a:t>L-</a:t>
            </a:r>
            <a:r>
              <a:rPr lang="cs-CZ" dirty="0" err="1"/>
              <a:t>ketopentosa</a:t>
            </a:r>
            <a:endParaRPr lang="en-US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0AC7861-7AE5-F508-1780-DEDFD7E0CE90}"/>
              </a:ext>
            </a:extLst>
          </p:cNvPr>
          <p:cNvSpPr txBox="1"/>
          <p:nvPr/>
        </p:nvSpPr>
        <p:spPr>
          <a:xfrm>
            <a:off x="718078" y="5453352"/>
            <a:ext cx="10753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Chirální</a:t>
            </a:r>
            <a:r>
              <a:rPr lang="en-US" sz="2000" dirty="0"/>
              <a:t> </a:t>
            </a:r>
            <a:r>
              <a:rPr lang="en-US" sz="2000" dirty="0" err="1"/>
              <a:t>uhlík</a:t>
            </a:r>
            <a:r>
              <a:rPr lang="cs-CZ" sz="2000" dirty="0"/>
              <a:t> (*)</a:t>
            </a:r>
            <a:r>
              <a:rPr lang="en-US" sz="2000" dirty="0"/>
              <a:t> </a:t>
            </a:r>
            <a:r>
              <a:rPr lang="en-US" sz="2000" dirty="0" err="1"/>
              <a:t>obsahuje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každé</a:t>
            </a:r>
            <a:r>
              <a:rPr lang="en-US" sz="2000" dirty="0"/>
              <a:t> </a:t>
            </a:r>
            <a:r>
              <a:rPr lang="en-US" sz="2000" dirty="0" err="1"/>
              <a:t>své</a:t>
            </a:r>
            <a:r>
              <a:rPr lang="en-US" sz="2000" dirty="0"/>
              <a:t> </a:t>
            </a:r>
            <a:r>
              <a:rPr lang="en-US" sz="2000" dirty="0" err="1"/>
              <a:t>vazbě</a:t>
            </a:r>
            <a:r>
              <a:rPr lang="en-US" sz="2000" dirty="0"/>
              <a:t> </a:t>
            </a:r>
            <a:r>
              <a:rPr lang="en-US" sz="2000" dirty="0" err="1"/>
              <a:t>navázaný</a:t>
            </a:r>
            <a:r>
              <a:rPr lang="en-US" sz="2000" dirty="0"/>
              <a:t> </a:t>
            </a:r>
            <a:r>
              <a:rPr lang="en-US" sz="2000" dirty="0" err="1"/>
              <a:t>jiný</a:t>
            </a:r>
            <a:r>
              <a:rPr lang="en-US" sz="2000" dirty="0"/>
              <a:t> substituent.</a:t>
            </a:r>
          </a:p>
        </p:txBody>
      </p:sp>
    </p:spTree>
    <p:extLst>
      <p:ext uri="{BB962C8B-B14F-4D97-AF65-F5344CB8AC3E}">
        <p14:creationId xmlns:p14="http://schemas.microsoft.com/office/powerpoint/2010/main" val="331762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40F1A9-9B00-A414-00D5-10EAF13555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Fyziologie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97857A-5689-E6E5-8D80-B8F900A21A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B5A64B-EFAD-45B4-5C71-2AD16CE7F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9622"/>
            <a:ext cx="10753200" cy="451576"/>
          </a:xfrm>
        </p:spPr>
        <p:txBody>
          <a:bodyPr/>
          <a:lstStyle/>
          <a:p>
            <a:r>
              <a:rPr lang="cs-CZ" dirty="0"/>
              <a:t>Nejdůležitější monosacharidy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EE6C7E4-D1A1-B323-C65E-88940A485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016950"/>
            <a:ext cx="10753200" cy="4609949"/>
          </a:xfrm>
        </p:spPr>
        <p:txBody>
          <a:bodyPr/>
          <a:lstStyle/>
          <a:p>
            <a:r>
              <a:rPr lang="en-US" sz="1800" b="1" dirty="0" err="1">
                <a:solidFill>
                  <a:schemeClr val="tx2"/>
                </a:solidFill>
              </a:rPr>
              <a:t>Glukóza</a:t>
            </a:r>
            <a:r>
              <a:rPr lang="en-US" sz="1800" dirty="0"/>
              <a:t> </a:t>
            </a:r>
            <a:r>
              <a:rPr lang="cs-CZ" sz="1800" dirty="0"/>
              <a:t>- </a:t>
            </a:r>
            <a:r>
              <a:rPr lang="en-US" sz="1800" dirty="0" err="1"/>
              <a:t>klíčový</a:t>
            </a:r>
            <a:r>
              <a:rPr lang="en-US" sz="1800" dirty="0"/>
              <a:t> </a:t>
            </a:r>
            <a:r>
              <a:rPr lang="en-US" sz="1800" dirty="0" err="1"/>
              <a:t>zdroj</a:t>
            </a:r>
            <a:r>
              <a:rPr lang="en-US" sz="1800" dirty="0"/>
              <a:t> </a:t>
            </a:r>
            <a:r>
              <a:rPr lang="en-US" sz="1800" dirty="0" err="1"/>
              <a:t>energie</a:t>
            </a:r>
            <a:r>
              <a:rPr lang="en-US" sz="1800" dirty="0"/>
              <a:t> pro </a:t>
            </a:r>
            <a:r>
              <a:rPr lang="en-US" sz="1800" dirty="0" err="1"/>
              <a:t>buňky</a:t>
            </a:r>
            <a:r>
              <a:rPr lang="en-US" sz="1800" dirty="0"/>
              <a:t> a </a:t>
            </a:r>
            <a:r>
              <a:rPr lang="en-US" sz="1800" dirty="0" err="1"/>
              <a:t>organismus</a:t>
            </a:r>
            <a:r>
              <a:rPr lang="en-US" sz="1800" dirty="0"/>
              <a:t> </a:t>
            </a:r>
            <a:r>
              <a:rPr lang="cs-CZ" sz="1800" dirty="0"/>
              <a:t>(mozek, červené krvinky, kostní dřeň,…)</a:t>
            </a:r>
            <a:r>
              <a:rPr lang="en-US" sz="1800" dirty="0"/>
              <a:t>. </a:t>
            </a:r>
            <a:r>
              <a:rPr lang="cs-CZ" sz="1800" dirty="0"/>
              <a:t>Přirozený výskyt: </a:t>
            </a:r>
            <a:r>
              <a:rPr lang="en-US" sz="1800" dirty="0" err="1"/>
              <a:t>ovoc</a:t>
            </a:r>
            <a:r>
              <a:rPr lang="cs-CZ" sz="1800" dirty="0"/>
              <a:t>e</a:t>
            </a:r>
            <a:r>
              <a:rPr lang="en-US" sz="1800" dirty="0"/>
              <a:t>, med</a:t>
            </a:r>
            <a:r>
              <a:rPr lang="cs-CZ" sz="1800" dirty="0"/>
              <a:t> (hroznový cukr)</a:t>
            </a:r>
            <a:r>
              <a:rPr lang="en-US" sz="1800" dirty="0"/>
              <a:t>. </a:t>
            </a:r>
            <a:r>
              <a:rPr lang="en-US" sz="1800" dirty="0" err="1"/>
              <a:t>Její</a:t>
            </a:r>
            <a:r>
              <a:rPr lang="en-US" sz="1800" dirty="0"/>
              <a:t> </a:t>
            </a:r>
            <a:r>
              <a:rPr lang="en-US" sz="1800" dirty="0" err="1"/>
              <a:t>metabolismus</a:t>
            </a:r>
            <a:r>
              <a:rPr lang="en-US" sz="1800" dirty="0"/>
              <a:t> a </a:t>
            </a:r>
            <a:r>
              <a:rPr lang="en-US" sz="1800" dirty="0" err="1"/>
              <a:t>regulace</a:t>
            </a:r>
            <a:r>
              <a:rPr lang="en-US" sz="1800" dirty="0"/>
              <a:t> </a:t>
            </a:r>
            <a:r>
              <a:rPr lang="en-US" sz="1800" dirty="0" err="1"/>
              <a:t>hladiny</a:t>
            </a:r>
            <a:r>
              <a:rPr lang="en-US" sz="1800" dirty="0"/>
              <a:t> v </a:t>
            </a:r>
            <a:r>
              <a:rPr lang="en-US" sz="1800" dirty="0" err="1"/>
              <a:t>krvi</a:t>
            </a:r>
            <a:r>
              <a:rPr lang="cs-CZ" sz="1800" dirty="0"/>
              <a:t> (krevní cukr)</a:t>
            </a:r>
            <a:r>
              <a:rPr lang="en-US" sz="1800" dirty="0"/>
              <a:t> </a:t>
            </a:r>
            <a:r>
              <a:rPr lang="en-US" sz="1800" dirty="0" err="1"/>
              <a:t>jsou</a:t>
            </a:r>
            <a:r>
              <a:rPr lang="en-US" sz="1800" dirty="0"/>
              <a:t> </a:t>
            </a:r>
            <a:r>
              <a:rPr lang="en-US" sz="1800" dirty="0" err="1"/>
              <a:t>klíčové</a:t>
            </a:r>
            <a:r>
              <a:rPr lang="en-US" sz="1800" dirty="0"/>
              <a:t> pro </a:t>
            </a:r>
            <a:r>
              <a:rPr lang="en-US" sz="1800" dirty="0" err="1"/>
              <a:t>udržení</a:t>
            </a:r>
            <a:r>
              <a:rPr lang="en-US" sz="1800" dirty="0"/>
              <a:t> </a:t>
            </a:r>
            <a:r>
              <a:rPr lang="en-US" sz="1800" dirty="0" err="1"/>
              <a:t>zdraví</a:t>
            </a:r>
            <a:r>
              <a:rPr lang="cs-CZ" sz="1800" dirty="0"/>
              <a:t> - </a:t>
            </a:r>
            <a:r>
              <a:rPr lang="en-US" sz="1800" dirty="0" err="1"/>
              <a:t>dysregulace</a:t>
            </a:r>
            <a:r>
              <a:rPr lang="en-US" sz="1800" dirty="0"/>
              <a:t> </a:t>
            </a:r>
            <a:r>
              <a:rPr lang="cs-CZ" sz="1800" dirty="0"/>
              <a:t>- </a:t>
            </a:r>
            <a:r>
              <a:rPr lang="en-US" sz="1800" dirty="0"/>
              <a:t>diabetes.</a:t>
            </a:r>
            <a:r>
              <a:rPr lang="cs-CZ" sz="1800" dirty="0"/>
              <a:t> Přebytek glukózy je ukládán v těle ve formě glykogenu. Stavebním kamenem polysacharidů, disacharidů (sacharóza, maltóza, laktóza).</a:t>
            </a:r>
          </a:p>
          <a:p>
            <a:pPr marL="72000" indent="0">
              <a:buNone/>
            </a:pPr>
            <a:endParaRPr lang="cs-CZ" sz="1800" dirty="0"/>
          </a:p>
          <a:p>
            <a:r>
              <a:rPr lang="cs-CZ" sz="1800" dirty="0">
                <a:solidFill>
                  <a:schemeClr val="tx2"/>
                </a:solidFill>
              </a:rPr>
              <a:t>F</a:t>
            </a:r>
            <a:r>
              <a:rPr lang="en-US" sz="1800" dirty="0" err="1">
                <a:solidFill>
                  <a:schemeClr val="tx2"/>
                </a:solidFill>
              </a:rPr>
              <a:t>ruktóza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cs-CZ" sz="1800" dirty="0"/>
              <a:t>(ovocný cukr)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en-US" sz="1800" dirty="0"/>
              <a:t>je </a:t>
            </a:r>
            <a:r>
              <a:rPr lang="en-US" sz="1800" dirty="0" err="1"/>
              <a:t>přítomná</a:t>
            </a:r>
            <a:r>
              <a:rPr lang="en-US" sz="1800" dirty="0"/>
              <a:t> v</a:t>
            </a:r>
            <a:r>
              <a:rPr lang="cs-CZ" sz="1800" dirty="0"/>
              <a:t>e zralém</a:t>
            </a:r>
            <a:r>
              <a:rPr lang="en-US" sz="1800" dirty="0"/>
              <a:t> </a:t>
            </a:r>
            <a:r>
              <a:rPr lang="en-US" sz="1800" dirty="0" err="1"/>
              <a:t>ovoci</a:t>
            </a:r>
            <a:r>
              <a:rPr lang="cs-CZ" sz="1800" dirty="0"/>
              <a:t>, medu. Je významným zdrojem energie, zejména v potravinách s vysokým obsahem přírodních cukrů. V lidském těle je metabolizována hlavně v játrech, kde může být přeměněna na glukózu nebo na tuky. Spolu s glukózou je obsažena v sacharóze. </a:t>
            </a:r>
          </a:p>
          <a:p>
            <a:pPr marL="72000" indent="0">
              <a:buNone/>
            </a:pPr>
            <a:endParaRPr lang="cs-CZ" sz="1800" dirty="0"/>
          </a:p>
          <a:p>
            <a:r>
              <a:rPr lang="cs-CZ" sz="1800" dirty="0">
                <a:solidFill>
                  <a:schemeClr val="tx2"/>
                </a:solidFill>
              </a:rPr>
              <a:t>G</a:t>
            </a:r>
            <a:r>
              <a:rPr lang="en-US" sz="1800" dirty="0" err="1">
                <a:solidFill>
                  <a:schemeClr val="tx2"/>
                </a:solidFill>
              </a:rPr>
              <a:t>alaktóza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/>
              <a:t>nejčastěji</a:t>
            </a:r>
            <a:r>
              <a:rPr lang="en-US" sz="1800" dirty="0"/>
              <a:t> </a:t>
            </a:r>
            <a:r>
              <a:rPr lang="en-US" sz="1800" dirty="0" err="1"/>
              <a:t>přítomna</a:t>
            </a:r>
            <a:r>
              <a:rPr lang="en-US" sz="1800" dirty="0"/>
              <a:t> </a:t>
            </a:r>
            <a:r>
              <a:rPr lang="en-US" sz="1800" dirty="0" err="1"/>
              <a:t>ve</a:t>
            </a:r>
            <a:r>
              <a:rPr lang="en-US" sz="1800" dirty="0"/>
              <a:t> </a:t>
            </a:r>
            <a:r>
              <a:rPr lang="en-US" sz="1800" dirty="0" err="1"/>
              <a:t>formě</a:t>
            </a:r>
            <a:r>
              <a:rPr lang="en-US" sz="1800" dirty="0"/>
              <a:t> </a:t>
            </a:r>
            <a:r>
              <a:rPr lang="en-US" sz="1800" dirty="0" err="1"/>
              <a:t>laktózy</a:t>
            </a:r>
            <a:r>
              <a:rPr lang="en-US" sz="1800" dirty="0"/>
              <a:t>, </a:t>
            </a:r>
            <a:r>
              <a:rPr lang="en-US" sz="1800" dirty="0" err="1"/>
              <a:t>což</a:t>
            </a:r>
            <a:r>
              <a:rPr lang="en-US" sz="1800" dirty="0"/>
              <a:t> je </a:t>
            </a:r>
            <a:r>
              <a:rPr lang="en-US" sz="1800" dirty="0" err="1"/>
              <a:t>disacharid</a:t>
            </a:r>
            <a:r>
              <a:rPr lang="en-US" sz="1800" dirty="0"/>
              <a:t> </a:t>
            </a:r>
            <a:r>
              <a:rPr lang="en-US" sz="1800" dirty="0" err="1"/>
              <a:t>složený</a:t>
            </a:r>
            <a:r>
              <a:rPr lang="en-US" sz="1800" dirty="0"/>
              <a:t> z </a:t>
            </a:r>
            <a:r>
              <a:rPr lang="en-US" sz="1800" dirty="0" err="1"/>
              <a:t>jedné</a:t>
            </a:r>
            <a:r>
              <a:rPr lang="en-US" sz="1800" dirty="0"/>
              <a:t> </a:t>
            </a:r>
            <a:r>
              <a:rPr lang="en-US" sz="1800" dirty="0" err="1"/>
              <a:t>molekuly</a:t>
            </a:r>
            <a:r>
              <a:rPr lang="en-US" sz="1800" dirty="0"/>
              <a:t> </a:t>
            </a:r>
            <a:r>
              <a:rPr lang="en-US" sz="1800" dirty="0" err="1"/>
              <a:t>glukózy</a:t>
            </a:r>
            <a:r>
              <a:rPr lang="en-US" sz="1800" dirty="0"/>
              <a:t> a </a:t>
            </a:r>
            <a:r>
              <a:rPr lang="en-US" sz="1800" dirty="0" err="1"/>
              <a:t>jedné</a:t>
            </a:r>
            <a:r>
              <a:rPr lang="en-US" sz="1800" dirty="0"/>
              <a:t> </a:t>
            </a:r>
            <a:r>
              <a:rPr lang="en-US" sz="1800" dirty="0" err="1"/>
              <a:t>molekuly</a:t>
            </a:r>
            <a:r>
              <a:rPr lang="en-US" sz="1800" dirty="0"/>
              <a:t> </a:t>
            </a:r>
            <a:r>
              <a:rPr lang="en-US" sz="1800" dirty="0" err="1"/>
              <a:t>galaktózy</a:t>
            </a:r>
            <a:r>
              <a:rPr lang="en-US" sz="1800" dirty="0"/>
              <a:t>. </a:t>
            </a:r>
            <a:r>
              <a:rPr lang="cs-CZ" sz="1800" dirty="0"/>
              <a:t>Výskyt: v</a:t>
            </a:r>
            <a:r>
              <a:rPr lang="en-US" sz="1800" dirty="0"/>
              <a:t> </a:t>
            </a:r>
            <a:r>
              <a:rPr lang="en-US" sz="1800" dirty="0" err="1"/>
              <a:t>mléce</a:t>
            </a:r>
            <a:r>
              <a:rPr lang="en-US" sz="1800" dirty="0"/>
              <a:t> a </a:t>
            </a:r>
            <a:r>
              <a:rPr lang="en-US" sz="1800" dirty="0" err="1"/>
              <a:t>mléčných</a:t>
            </a:r>
            <a:r>
              <a:rPr lang="en-US" sz="1800" dirty="0"/>
              <a:t> </a:t>
            </a:r>
            <a:r>
              <a:rPr lang="en-US" sz="1800" dirty="0" err="1"/>
              <a:t>výrobcích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7230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BB1E8A-09C1-42AB-A54F-86F29863C6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Fyziologie výživy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1F8449-CE07-4B59-9F38-9C2AAD5035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D0F30B-8A96-4C73-B326-14A686FA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8705"/>
            <a:ext cx="10753200" cy="451576"/>
          </a:xfrm>
        </p:spPr>
        <p:txBody>
          <a:bodyPr/>
          <a:lstStyle/>
          <a:p>
            <a:r>
              <a:rPr lang="cs-CZ" dirty="0"/>
              <a:t>Nejdůležitější disacharidy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1540331-8802-4A9C-BFC1-4CBC1F15844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66000" y="710103"/>
            <a:ext cx="10753200" cy="4139998"/>
          </a:xfrm>
        </p:spPr>
        <p:txBody>
          <a:bodyPr/>
          <a:lstStyle/>
          <a:p>
            <a:r>
              <a:rPr lang="en-US" sz="1800" dirty="0" err="1">
                <a:solidFill>
                  <a:schemeClr val="tx2"/>
                </a:solidFill>
              </a:rPr>
              <a:t>Sacharóza</a:t>
            </a:r>
            <a:r>
              <a:rPr lang="en-US" sz="1800" dirty="0"/>
              <a:t> </a:t>
            </a:r>
            <a:r>
              <a:rPr lang="cs-CZ" sz="1800" dirty="0"/>
              <a:t>(</a:t>
            </a:r>
            <a:r>
              <a:rPr lang="en-US" sz="1800" dirty="0" err="1"/>
              <a:t>řepný</a:t>
            </a:r>
            <a:r>
              <a:rPr lang="cs-CZ" sz="1800" dirty="0"/>
              <a:t>/stolní</a:t>
            </a:r>
            <a:r>
              <a:rPr lang="en-US" sz="1800" dirty="0"/>
              <a:t> </a:t>
            </a:r>
            <a:r>
              <a:rPr lang="en-US" sz="1800" dirty="0" err="1"/>
              <a:t>cukr</a:t>
            </a:r>
            <a:r>
              <a:rPr lang="cs-CZ" sz="1800" dirty="0"/>
              <a:t>)</a:t>
            </a:r>
            <a:r>
              <a:rPr lang="en-US" sz="1800" dirty="0"/>
              <a:t> </a:t>
            </a:r>
            <a:r>
              <a:rPr lang="cs-CZ" sz="1800" dirty="0"/>
              <a:t>- </a:t>
            </a:r>
            <a:r>
              <a:rPr lang="en-US" sz="1800" dirty="0" err="1"/>
              <a:t>složena</a:t>
            </a:r>
            <a:r>
              <a:rPr lang="en-US" sz="1800" dirty="0"/>
              <a:t> z </a:t>
            </a:r>
            <a:r>
              <a:rPr lang="cs-CZ" sz="1800" dirty="0"/>
              <a:t>1</a:t>
            </a:r>
            <a:r>
              <a:rPr lang="en-US" sz="1800" dirty="0"/>
              <a:t> </a:t>
            </a:r>
            <a:r>
              <a:rPr lang="en-US" sz="1800" dirty="0" err="1"/>
              <a:t>glukózy</a:t>
            </a:r>
            <a:r>
              <a:rPr lang="en-US" sz="1800" dirty="0"/>
              <a:t> a </a:t>
            </a:r>
            <a:r>
              <a:rPr lang="cs-CZ" sz="1800" dirty="0"/>
              <a:t>1 </a:t>
            </a:r>
            <a:r>
              <a:rPr lang="en-US" sz="1800" dirty="0" err="1"/>
              <a:t>fruktózy</a:t>
            </a:r>
            <a:r>
              <a:rPr lang="en-US" sz="1800" dirty="0"/>
              <a:t>. </a:t>
            </a:r>
            <a:r>
              <a:rPr lang="en-US" sz="1800" dirty="0" err="1"/>
              <a:t>Průmyslově</a:t>
            </a:r>
            <a:r>
              <a:rPr lang="en-US" sz="1800" dirty="0"/>
              <a:t> se </a:t>
            </a:r>
            <a:r>
              <a:rPr lang="en-US" sz="1800" dirty="0" err="1"/>
              <a:t>vyrábí</a:t>
            </a:r>
            <a:r>
              <a:rPr lang="en-US" sz="1800" dirty="0"/>
              <a:t> z </a:t>
            </a:r>
            <a:r>
              <a:rPr lang="en-US" sz="1800" dirty="0" err="1"/>
              <a:t>cukrové</a:t>
            </a:r>
            <a:r>
              <a:rPr lang="en-US" sz="1800" dirty="0"/>
              <a:t> </a:t>
            </a:r>
            <a:r>
              <a:rPr lang="en-US" sz="1800" dirty="0" err="1"/>
              <a:t>třtiny</a:t>
            </a:r>
            <a:r>
              <a:rPr lang="en-US" sz="1800" dirty="0"/>
              <a:t> </a:t>
            </a:r>
            <a:r>
              <a:rPr lang="en-US" sz="1800" dirty="0" err="1"/>
              <a:t>nebo</a:t>
            </a:r>
            <a:r>
              <a:rPr lang="en-US" sz="1800" dirty="0"/>
              <a:t> </a:t>
            </a:r>
            <a:r>
              <a:rPr lang="en-US" sz="1800" dirty="0" err="1"/>
              <a:t>cukrové</a:t>
            </a:r>
            <a:r>
              <a:rPr lang="en-US" sz="1800" dirty="0"/>
              <a:t> </a:t>
            </a:r>
            <a:r>
              <a:rPr lang="en-US" sz="1800" dirty="0" err="1"/>
              <a:t>řepy</a:t>
            </a:r>
            <a:r>
              <a:rPr lang="en-US" sz="1800" dirty="0"/>
              <a:t>. </a:t>
            </a:r>
            <a:r>
              <a:rPr lang="en-US" sz="1800" dirty="0" err="1"/>
              <a:t>Vyskytuje</a:t>
            </a:r>
            <a:r>
              <a:rPr lang="en-US" sz="1800" dirty="0"/>
              <a:t> se </a:t>
            </a:r>
            <a:r>
              <a:rPr lang="en-US" sz="1800" dirty="0" err="1"/>
              <a:t>však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v </a:t>
            </a:r>
            <a:r>
              <a:rPr lang="en-US" sz="1800" dirty="0" err="1"/>
              <a:t>ovoci</a:t>
            </a:r>
            <a:r>
              <a:rPr lang="en-US" sz="1800" dirty="0"/>
              <a:t> (</a:t>
            </a:r>
            <a:r>
              <a:rPr lang="en-US" sz="1800" dirty="0" err="1"/>
              <a:t>např</a:t>
            </a:r>
            <a:r>
              <a:rPr lang="en-US" sz="1800" dirty="0"/>
              <a:t>. v </a:t>
            </a:r>
            <a:r>
              <a:rPr lang="en-US" sz="1800" dirty="0" err="1"/>
              <a:t>pomerančích</a:t>
            </a:r>
            <a:r>
              <a:rPr lang="en-US" sz="1800" dirty="0"/>
              <a:t> a </a:t>
            </a:r>
            <a:r>
              <a:rPr lang="en-US" sz="1800" dirty="0" err="1"/>
              <a:t>ananasu</a:t>
            </a:r>
            <a:r>
              <a:rPr lang="en-US" sz="1800" dirty="0"/>
              <a:t> je </a:t>
            </a:r>
            <a:r>
              <a:rPr lang="en-US" sz="1800" dirty="0" err="1"/>
              <a:t>její</a:t>
            </a:r>
            <a:r>
              <a:rPr lang="en-US" sz="1800" dirty="0"/>
              <a:t> </a:t>
            </a:r>
            <a:r>
              <a:rPr lang="en-US" sz="1800" dirty="0" err="1"/>
              <a:t>obsah</a:t>
            </a:r>
            <a:r>
              <a:rPr lang="en-US" sz="1800" dirty="0"/>
              <a:t> </a:t>
            </a:r>
            <a:r>
              <a:rPr lang="en-US" sz="1800" dirty="0" err="1"/>
              <a:t>vyšší</a:t>
            </a:r>
            <a:r>
              <a:rPr lang="en-US" sz="1800" dirty="0"/>
              <a:t> </a:t>
            </a:r>
            <a:r>
              <a:rPr lang="en-US" sz="1800" dirty="0" err="1"/>
              <a:t>než</a:t>
            </a:r>
            <a:r>
              <a:rPr lang="en-US" sz="1800" dirty="0"/>
              <a:t> </a:t>
            </a:r>
            <a:r>
              <a:rPr lang="en-US" sz="1800" dirty="0" err="1"/>
              <a:t>obsah</a:t>
            </a:r>
            <a:r>
              <a:rPr lang="en-US" sz="1800" dirty="0"/>
              <a:t> </a:t>
            </a:r>
            <a:r>
              <a:rPr lang="en-US" sz="1800" dirty="0" err="1"/>
              <a:t>glukózy</a:t>
            </a:r>
            <a:r>
              <a:rPr lang="en-US" sz="1800" dirty="0"/>
              <a:t> a </a:t>
            </a:r>
            <a:r>
              <a:rPr lang="en-US" sz="1800" dirty="0" err="1"/>
              <a:t>fruktózy</a:t>
            </a:r>
            <a:r>
              <a:rPr lang="en-US" sz="1800" dirty="0"/>
              <a:t>). </a:t>
            </a:r>
            <a:r>
              <a:rPr lang="en-US" sz="1800" dirty="0" err="1"/>
              <a:t>Hydrolýzou</a:t>
            </a:r>
            <a:r>
              <a:rPr lang="en-US" sz="1800" dirty="0"/>
              <a:t> </a:t>
            </a:r>
            <a:r>
              <a:rPr lang="en-US" sz="1800" dirty="0" err="1"/>
              <a:t>sacharózy</a:t>
            </a:r>
            <a:r>
              <a:rPr lang="en-US" sz="1800" dirty="0"/>
              <a:t> se </a:t>
            </a:r>
            <a:r>
              <a:rPr lang="en-US" sz="1800" dirty="0" err="1"/>
              <a:t>vyrábí</a:t>
            </a:r>
            <a:r>
              <a:rPr lang="en-US" sz="1800" dirty="0"/>
              <a:t> </a:t>
            </a:r>
            <a:r>
              <a:rPr lang="en-US" sz="1800" dirty="0" err="1"/>
              <a:t>tzv</a:t>
            </a:r>
            <a:r>
              <a:rPr lang="en-US" sz="1800" dirty="0"/>
              <a:t>. </a:t>
            </a:r>
            <a:r>
              <a:rPr lang="en-US" sz="1800" i="1" dirty="0" err="1"/>
              <a:t>invertní</a:t>
            </a:r>
            <a:r>
              <a:rPr lang="en-US" sz="1800" i="1" dirty="0"/>
              <a:t> </a:t>
            </a:r>
            <a:r>
              <a:rPr lang="en-US" sz="1800" i="1" dirty="0" err="1"/>
              <a:t>cukr</a:t>
            </a:r>
            <a:r>
              <a:rPr lang="en-US" sz="1800" dirty="0"/>
              <a:t>, </a:t>
            </a:r>
            <a:r>
              <a:rPr lang="en-US" sz="1800" dirty="0" err="1"/>
              <a:t>směs</a:t>
            </a:r>
            <a:r>
              <a:rPr lang="en-US" sz="1800" dirty="0"/>
              <a:t> </a:t>
            </a:r>
            <a:r>
              <a:rPr lang="en-US" sz="1800" dirty="0" err="1"/>
              <a:t>glukózy</a:t>
            </a:r>
            <a:r>
              <a:rPr lang="en-US" sz="1800" dirty="0"/>
              <a:t> a </a:t>
            </a:r>
            <a:r>
              <a:rPr lang="en-US" sz="1800" dirty="0" err="1"/>
              <a:t>fruktózy</a:t>
            </a:r>
            <a:r>
              <a:rPr lang="en-US" sz="1800" dirty="0"/>
              <a:t>, </a:t>
            </a:r>
            <a:r>
              <a:rPr lang="en-US" sz="1800" dirty="0" err="1"/>
              <a:t>která</a:t>
            </a:r>
            <a:r>
              <a:rPr lang="en-US" sz="1800" dirty="0"/>
              <a:t> je </a:t>
            </a:r>
            <a:r>
              <a:rPr lang="en-US" sz="1800" dirty="0" err="1"/>
              <a:t>sladší</a:t>
            </a:r>
            <a:r>
              <a:rPr lang="en-US" sz="1800" dirty="0"/>
              <a:t> </a:t>
            </a:r>
            <a:r>
              <a:rPr lang="en-US" sz="1800" dirty="0" err="1"/>
              <a:t>než</a:t>
            </a:r>
            <a:r>
              <a:rPr lang="en-US" sz="1800" dirty="0"/>
              <a:t> </a:t>
            </a:r>
            <a:r>
              <a:rPr lang="en-US" sz="1800" dirty="0" err="1"/>
              <a:t>sacharóza</a:t>
            </a:r>
            <a:r>
              <a:rPr lang="en-US" sz="1800" dirty="0"/>
              <a:t> a </a:t>
            </a:r>
            <a:r>
              <a:rPr lang="en-US" sz="1800" dirty="0" err="1"/>
              <a:t>používá</a:t>
            </a:r>
            <a:r>
              <a:rPr lang="en-US" sz="1800" dirty="0"/>
              <a:t> se </a:t>
            </a:r>
            <a:r>
              <a:rPr lang="en-US" sz="1800" dirty="0" err="1"/>
              <a:t>jako</a:t>
            </a:r>
            <a:r>
              <a:rPr lang="en-US" sz="1800" dirty="0"/>
              <a:t> </a:t>
            </a:r>
            <a:r>
              <a:rPr lang="en-US" sz="1800" dirty="0" err="1"/>
              <a:t>sladidlo</a:t>
            </a:r>
            <a:r>
              <a:rPr lang="en-US" sz="1800" dirty="0"/>
              <a:t>. </a:t>
            </a:r>
            <a:endParaRPr lang="cs-CZ" sz="1800" dirty="0"/>
          </a:p>
          <a:p>
            <a:pPr marL="72000" indent="0">
              <a:buNone/>
            </a:pPr>
            <a:endParaRPr lang="cs-CZ" sz="1800" dirty="0"/>
          </a:p>
          <a:p>
            <a:r>
              <a:rPr lang="en-US" sz="1800" dirty="0" err="1">
                <a:solidFill>
                  <a:schemeClr val="tx2"/>
                </a:solidFill>
              </a:rPr>
              <a:t>Laktóza</a:t>
            </a:r>
            <a:r>
              <a:rPr lang="en-US" sz="1800" dirty="0"/>
              <a:t> </a:t>
            </a:r>
            <a:r>
              <a:rPr lang="cs-CZ" sz="1800" dirty="0"/>
              <a:t>(</a:t>
            </a:r>
            <a:r>
              <a:rPr lang="en-US" sz="1800" dirty="0" err="1"/>
              <a:t>mléčný</a:t>
            </a:r>
            <a:r>
              <a:rPr lang="en-US" sz="1800" dirty="0"/>
              <a:t> </a:t>
            </a:r>
            <a:r>
              <a:rPr lang="en-US" sz="1800" dirty="0" err="1"/>
              <a:t>cukr</a:t>
            </a:r>
            <a:r>
              <a:rPr lang="cs-CZ" sz="1800" dirty="0"/>
              <a:t>)</a:t>
            </a:r>
            <a:r>
              <a:rPr lang="en-US" sz="1800" dirty="0"/>
              <a:t> je </a:t>
            </a:r>
            <a:r>
              <a:rPr lang="en-US" sz="1800" dirty="0" err="1"/>
              <a:t>složena</a:t>
            </a:r>
            <a:r>
              <a:rPr lang="en-US" sz="1800" dirty="0"/>
              <a:t> z </a:t>
            </a:r>
            <a:r>
              <a:rPr lang="cs-CZ" sz="1800" dirty="0"/>
              <a:t>1 </a:t>
            </a:r>
            <a:r>
              <a:rPr lang="en-US" sz="1800" dirty="0" err="1"/>
              <a:t>glukózy</a:t>
            </a:r>
            <a:r>
              <a:rPr lang="en-US" sz="1800" dirty="0"/>
              <a:t> a </a:t>
            </a:r>
            <a:r>
              <a:rPr lang="cs-CZ" sz="1800" dirty="0"/>
              <a:t>1 </a:t>
            </a:r>
            <a:r>
              <a:rPr lang="en-US" sz="1800" dirty="0" err="1"/>
              <a:t>galaktózy</a:t>
            </a:r>
            <a:r>
              <a:rPr lang="en-US" sz="1800" dirty="0"/>
              <a:t>. Je to </a:t>
            </a:r>
            <a:r>
              <a:rPr lang="en-US" sz="1800" dirty="0" err="1"/>
              <a:t>sacharid</a:t>
            </a:r>
            <a:r>
              <a:rPr lang="en-US" sz="1800" dirty="0"/>
              <a:t> </a:t>
            </a:r>
            <a:r>
              <a:rPr lang="en-US" sz="1800" dirty="0" err="1"/>
              <a:t>obsažený</a:t>
            </a:r>
            <a:r>
              <a:rPr lang="en-US" sz="1800" dirty="0"/>
              <a:t> v </a:t>
            </a:r>
            <a:r>
              <a:rPr lang="en-US" sz="1800" dirty="0" err="1"/>
              <a:t>mléce</a:t>
            </a:r>
            <a:r>
              <a:rPr lang="en-US" sz="1800" dirty="0"/>
              <a:t> (6</a:t>
            </a:r>
            <a:r>
              <a:rPr lang="cs-CZ" sz="1800" dirty="0"/>
              <a:t>,</a:t>
            </a:r>
            <a:r>
              <a:rPr lang="en-US" sz="1800" dirty="0"/>
              <a:t>9% v </a:t>
            </a:r>
            <a:r>
              <a:rPr lang="en-US" sz="1800" dirty="0" err="1"/>
              <a:t>mateřském</a:t>
            </a:r>
            <a:r>
              <a:rPr lang="en-US" sz="1800" dirty="0"/>
              <a:t>, 4</a:t>
            </a:r>
            <a:r>
              <a:rPr lang="cs-CZ" sz="1800" dirty="0"/>
              <a:t>,</a:t>
            </a:r>
            <a:r>
              <a:rPr lang="en-US" sz="1800" dirty="0"/>
              <a:t>8% v </a:t>
            </a:r>
            <a:r>
              <a:rPr lang="en-US" sz="1800" dirty="0" err="1"/>
              <a:t>kravském</a:t>
            </a:r>
            <a:r>
              <a:rPr lang="en-US" sz="1800" dirty="0"/>
              <a:t>, 4</a:t>
            </a:r>
            <a:r>
              <a:rPr lang="cs-CZ" sz="1800" dirty="0"/>
              <a:t>,</a:t>
            </a:r>
            <a:r>
              <a:rPr lang="en-US" sz="1800" dirty="0"/>
              <a:t>5% v </a:t>
            </a:r>
            <a:r>
              <a:rPr lang="en-US" sz="1800" dirty="0" err="1"/>
              <a:t>kozím</a:t>
            </a:r>
            <a:r>
              <a:rPr lang="en-US" sz="1800" dirty="0"/>
              <a:t>). K </a:t>
            </a:r>
            <a:r>
              <a:rPr lang="en-US" sz="1800" dirty="0" err="1"/>
              <a:t>rozkladu</a:t>
            </a:r>
            <a:r>
              <a:rPr lang="en-US" sz="1800" dirty="0"/>
              <a:t> </a:t>
            </a:r>
            <a:r>
              <a:rPr lang="en-US" sz="1800" dirty="0" err="1"/>
              <a:t>laktózy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glukózu</a:t>
            </a:r>
            <a:r>
              <a:rPr lang="en-US" sz="1800" dirty="0"/>
              <a:t> a </a:t>
            </a:r>
            <a:r>
              <a:rPr lang="en-US" sz="1800" dirty="0" err="1"/>
              <a:t>galaktózu</a:t>
            </a:r>
            <a:r>
              <a:rPr lang="en-US" sz="1800" dirty="0"/>
              <a:t> je </a:t>
            </a:r>
            <a:r>
              <a:rPr lang="en-US" sz="1800" dirty="0" err="1"/>
              <a:t>nutný</a:t>
            </a:r>
            <a:r>
              <a:rPr lang="en-US" sz="1800" dirty="0"/>
              <a:t> </a:t>
            </a:r>
            <a:r>
              <a:rPr lang="en-US" sz="1800" dirty="0" err="1"/>
              <a:t>enzym</a:t>
            </a:r>
            <a:r>
              <a:rPr lang="en-US" sz="1800" dirty="0"/>
              <a:t> </a:t>
            </a:r>
            <a:r>
              <a:rPr lang="en-US" sz="1800" dirty="0" err="1"/>
              <a:t>laktáza</a:t>
            </a:r>
            <a:r>
              <a:rPr lang="en-US" sz="1800" dirty="0"/>
              <a:t>. </a:t>
            </a:r>
            <a:r>
              <a:rPr lang="en-US" sz="1800" dirty="0" err="1"/>
              <a:t>Schopnost</a:t>
            </a:r>
            <a:r>
              <a:rPr lang="en-US" sz="1800" dirty="0"/>
              <a:t> </a:t>
            </a:r>
            <a:r>
              <a:rPr lang="en-US" sz="1800" dirty="0" err="1"/>
              <a:t>produkovat</a:t>
            </a:r>
            <a:r>
              <a:rPr lang="en-US" sz="1800" dirty="0"/>
              <a:t> </a:t>
            </a:r>
            <a:r>
              <a:rPr lang="en-US" sz="1800" dirty="0" err="1"/>
              <a:t>laktázu</a:t>
            </a:r>
            <a:r>
              <a:rPr lang="en-US" sz="1800" dirty="0"/>
              <a:t> u </a:t>
            </a:r>
            <a:r>
              <a:rPr lang="en-US" sz="1800" dirty="0" err="1"/>
              <a:t>savců</a:t>
            </a:r>
            <a:r>
              <a:rPr lang="en-US" sz="1800" dirty="0"/>
              <a:t> s </a:t>
            </a:r>
            <a:r>
              <a:rPr lang="en-US" sz="1800" dirty="0" err="1"/>
              <a:t>věkem</a:t>
            </a:r>
            <a:r>
              <a:rPr lang="en-US" sz="1800" dirty="0"/>
              <a:t> </a:t>
            </a:r>
            <a:r>
              <a:rPr lang="en-US" sz="1800" dirty="0" err="1"/>
              <a:t>rychle</a:t>
            </a:r>
            <a:r>
              <a:rPr lang="en-US" sz="1800" dirty="0"/>
              <a:t> </a:t>
            </a:r>
            <a:r>
              <a:rPr lang="en-US" sz="1800" dirty="0" err="1"/>
              <a:t>klesá</a:t>
            </a:r>
            <a:r>
              <a:rPr lang="en-US" sz="1800" dirty="0"/>
              <a:t> a </a:t>
            </a:r>
            <a:r>
              <a:rPr lang="en-US" sz="1800" dirty="0" err="1"/>
              <a:t>nestrávená</a:t>
            </a:r>
            <a:r>
              <a:rPr lang="en-US" sz="1800" dirty="0"/>
              <a:t> </a:t>
            </a:r>
            <a:r>
              <a:rPr lang="en-US" sz="1800" dirty="0" err="1"/>
              <a:t>laktóza</a:t>
            </a:r>
            <a:r>
              <a:rPr lang="en-US" sz="1800" dirty="0"/>
              <a:t> v </a:t>
            </a:r>
            <a:r>
              <a:rPr lang="en-US" sz="1800" dirty="0" err="1"/>
              <a:t>tlustém</a:t>
            </a:r>
            <a:r>
              <a:rPr lang="en-US" sz="1800" dirty="0"/>
              <a:t> </a:t>
            </a:r>
            <a:r>
              <a:rPr lang="en-US" sz="1800" dirty="0" err="1"/>
              <a:t>střevě</a:t>
            </a:r>
            <a:r>
              <a:rPr lang="en-US" sz="1800" dirty="0"/>
              <a:t> </a:t>
            </a:r>
            <a:r>
              <a:rPr lang="en-US" sz="1800" dirty="0" err="1"/>
              <a:t>vyvolává</a:t>
            </a:r>
            <a:r>
              <a:rPr lang="en-US" sz="1800" dirty="0"/>
              <a:t> </a:t>
            </a:r>
            <a:r>
              <a:rPr lang="en-US" sz="1800" dirty="0" err="1"/>
              <a:t>zažívací</a:t>
            </a:r>
            <a:r>
              <a:rPr lang="en-US" sz="1800" dirty="0"/>
              <a:t> </a:t>
            </a:r>
            <a:r>
              <a:rPr lang="en-US" sz="1800" dirty="0" err="1"/>
              <a:t>potíže</a:t>
            </a:r>
            <a:r>
              <a:rPr lang="en-US" sz="1800" dirty="0"/>
              <a:t> v </a:t>
            </a:r>
            <a:r>
              <a:rPr lang="en-US" sz="1800" dirty="0" err="1"/>
              <a:t>podobě</a:t>
            </a:r>
            <a:r>
              <a:rPr lang="en-US" sz="1800" dirty="0"/>
              <a:t> </a:t>
            </a:r>
            <a:r>
              <a:rPr lang="en-US" sz="1800" dirty="0" err="1"/>
              <a:t>průjmů</a:t>
            </a:r>
            <a:r>
              <a:rPr lang="en-US" sz="1800" dirty="0"/>
              <a:t> a </a:t>
            </a:r>
            <a:r>
              <a:rPr lang="en-US" sz="1800" dirty="0" err="1"/>
              <a:t>plynatosti</a:t>
            </a:r>
            <a:r>
              <a:rPr lang="en-US" sz="1800" dirty="0"/>
              <a:t>. </a:t>
            </a:r>
            <a:endParaRPr lang="cs-CZ" sz="1800" dirty="0"/>
          </a:p>
          <a:p>
            <a:pPr marL="72000" indent="0">
              <a:buNone/>
            </a:pPr>
            <a:endParaRPr lang="cs-CZ" sz="1800" dirty="0"/>
          </a:p>
          <a:p>
            <a:r>
              <a:rPr lang="en-US" sz="1800" dirty="0" err="1">
                <a:solidFill>
                  <a:schemeClr val="tx2"/>
                </a:solidFill>
              </a:rPr>
              <a:t>Maltóza</a:t>
            </a:r>
            <a:r>
              <a:rPr lang="en-US" sz="1800" dirty="0"/>
              <a:t> (</a:t>
            </a:r>
            <a:r>
              <a:rPr lang="en-US" sz="1800" dirty="0" err="1"/>
              <a:t>sladový</a:t>
            </a:r>
            <a:r>
              <a:rPr lang="en-US" sz="1800" dirty="0"/>
              <a:t> </a:t>
            </a:r>
            <a:r>
              <a:rPr lang="en-US" sz="1800" dirty="0" err="1"/>
              <a:t>cukr</a:t>
            </a:r>
            <a:r>
              <a:rPr lang="en-US" sz="1800" dirty="0"/>
              <a:t>) </a:t>
            </a:r>
            <a:r>
              <a:rPr lang="cs-CZ" sz="1800" dirty="0"/>
              <a:t>- </a:t>
            </a:r>
            <a:r>
              <a:rPr lang="en-US" sz="1800" dirty="0" err="1"/>
              <a:t>složena</a:t>
            </a:r>
            <a:r>
              <a:rPr lang="en-US" sz="1800" dirty="0"/>
              <a:t> ze </a:t>
            </a:r>
            <a:r>
              <a:rPr lang="en-US" sz="1800" dirty="0" err="1"/>
              <a:t>dvou</a:t>
            </a:r>
            <a:r>
              <a:rPr lang="en-US" sz="1800" dirty="0"/>
              <a:t> </a:t>
            </a:r>
            <a:r>
              <a:rPr lang="en-US" sz="1800" dirty="0" err="1"/>
              <a:t>molekul</a:t>
            </a:r>
            <a:r>
              <a:rPr lang="en-US" sz="1800" dirty="0"/>
              <a:t> </a:t>
            </a:r>
            <a:r>
              <a:rPr lang="en-US" sz="1800" dirty="0" err="1"/>
              <a:t>glukózy</a:t>
            </a:r>
            <a:r>
              <a:rPr lang="en-US" sz="1800" dirty="0"/>
              <a:t>. </a:t>
            </a:r>
            <a:r>
              <a:rPr lang="en-US" sz="1800" dirty="0" err="1"/>
              <a:t>Uvolňuje</a:t>
            </a:r>
            <a:r>
              <a:rPr lang="en-US" sz="1800" dirty="0"/>
              <a:t> se ze </a:t>
            </a:r>
            <a:r>
              <a:rPr lang="en-US" sz="1800" dirty="0" err="1"/>
              <a:t>škrobu</a:t>
            </a:r>
            <a:r>
              <a:rPr lang="en-US" sz="1800" dirty="0"/>
              <a:t> v </a:t>
            </a:r>
            <a:r>
              <a:rPr lang="en-US" sz="1800" dirty="0" err="1"/>
              <a:t>naklíčeném</a:t>
            </a:r>
            <a:r>
              <a:rPr lang="en-US" sz="1800" dirty="0"/>
              <a:t> </a:t>
            </a:r>
            <a:r>
              <a:rPr lang="en-US" sz="1800" dirty="0" err="1"/>
              <a:t>obilí</a:t>
            </a:r>
            <a:r>
              <a:rPr lang="en-US" sz="1800" dirty="0"/>
              <a:t> (</a:t>
            </a:r>
            <a:r>
              <a:rPr lang="en-US" sz="1800" dirty="0" err="1"/>
              <a:t>sladu</a:t>
            </a:r>
            <a:r>
              <a:rPr lang="en-US" sz="1800" dirty="0"/>
              <a:t>) </a:t>
            </a:r>
            <a:r>
              <a:rPr lang="en-US" sz="1800" dirty="0" err="1"/>
              <a:t>při</a:t>
            </a:r>
            <a:r>
              <a:rPr lang="en-US" sz="1800" dirty="0"/>
              <a:t> </a:t>
            </a:r>
            <a:r>
              <a:rPr lang="en-US" sz="1800" dirty="0" err="1"/>
              <a:t>výrobě</a:t>
            </a:r>
            <a:r>
              <a:rPr lang="en-US" sz="1800" dirty="0"/>
              <a:t> </a:t>
            </a:r>
            <a:r>
              <a:rPr lang="en-US" sz="1800" dirty="0" err="1"/>
              <a:t>piva</a:t>
            </a:r>
            <a:r>
              <a:rPr lang="en-US" sz="1800" dirty="0"/>
              <a:t> a </a:t>
            </a:r>
            <a:r>
              <a:rPr lang="en-US" sz="1800" dirty="0" err="1"/>
              <a:t>vzniká</a:t>
            </a:r>
            <a:r>
              <a:rPr lang="en-US" sz="1800" dirty="0"/>
              <a:t> </a:t>
            </a:r>
            <a:r>
              <a:rPr lang="en-US" sz="1800" dirty="0" err="1"/>
              <a:t>též</a:t>
            </a:r>
            <a:r>
              <a:rPr lang="en-US" sz="1800" dirty="0"/>
              <a:t> </a:t>
            </a:r>
            <a:r>
              <a:rPr lang="en-US" sz="1800" dirty="0" err="1"/>
              <a:t>při</a:t>
            </a:r>
            <a:r>
              <a:rPr lang="en-US" sz="1800" dirty="0"/>
              <a:t> </a:t>
            </a:r>
            <a:r>
              <a:rPr lang="en-US" sz="1800" dirty="0" err="1"/>
              <a:t>trávení</a:t>
            </a:r>
            <a:r>
              <a:rPr lang="en-US" sz="1800" dirty="0"/>
              <a:t> </a:t>
            </a:r>
            <a:r>
              <a:rPr lang="en-US" sz="1800" dirty="0" err="1"/>
              <a:t>škrobu</a:t>
            </a:r>
            <a:r>
              <a:rPr lang="en-US" sz="1800" dirty="0"/>
              <a:t> </a:t>
            </a:r>
            <a:r>
              <a:rPr lang="en-US" sz="1800" dirty="0" err="1"/>
              <a:t>ve</a:t>
            </a:r>
            <a:r>
              <a:rPr lang="en-US" sz="1800" dirty="0"/>
              <a:t> </a:t>
            </a:r>
            <a:r>
              <a:rPr lang="en-US" sz="1800" dirty="0" err="1"/>
              <a:t>střevě</a:t>
            </a:r>
            <a:r>
              <a:rPr lang="en-US" sz="1800" dirty="0"/>
              <a:t>.</a:t>
            </a:r>
            <a:endParaRPr lang="cs-CZ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52713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DD6E92-2FCA-F21E-8DA2-84981129E9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Fyziologie výživy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BC76B4-2ED1-A001-E85C-E31E34A041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AD5C06-AAB5-28C1-BCF9-A8409C898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dirty="0"/>
              <a:t>Laktázová (in)tolerance - zajímavost</a:t>
            </a:r>
            <a:endParaRPr lang="en-US" sz="2200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F95D64-6B27-AC01-6EBF-2E6E933B59F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09346" y="1562191"/>
            <a:ext cx="5061934" cy="271576"/>
          </a:xfrm>
        </p:spPr>
        <p:txBody>
          <a:bodyPr/>
          <a:lstStyle/>
          <a:p>
            <a:r>
              <a:rPr lang="cs-CZ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Procentuální výskyt laktózové tolerance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A47D724-7CA7-E554-66DC-8DACE805DD1A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410946"/>
            <a:ext cx="5376000" cy="424636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300" dirty="0" err="1"/>
              <a:t>Některé</a:t>
            </a:r>
            <a:r>
              <a:rPr lang="en-US" sz="1300" dirty="0"/>
              <a:t> </a:t>
            </a:r>
            <a:r>
              <a:rPr lang="en-US" sz="1300" dirty="0" err="1"/>
              <a:t>lidské</a:t>
            </a:r>
            <a:r>
              <a:rPr lang="en-US" sz="1300" dirty="0"/>
              <a:t> populace (</a:t>
            </a:r>
            <a:r>
              <a:rPr lang="en-US" sz="1300" b="1" dirty="0"/>
              <a:t>v </a:t>
            </a:r>
            <a:r>
              <a:rPr lang="en-US" sz="1300" b="1" dirty="0" err="1"/>
              <a:t>Evropě</a:t>
            </a:r>
            <a:r>
              <a:rPr lang="en-US" sz="1300" b="1" dirty="0"/>
              <a:t>, </a:t>
            </a:r>
            <a:r>
              <a:rPr lang="en-US" sz="1300" b="1" dirty="0" err="1"/>
              <a:t>Arábii</a:t>
            </a:r>
            <a:r>
              <a:rPr lang="en-US" sz="1300" b="1" dirty="0"/>
              <a:t>, </a:t>
            </a:r>
            <a:r>
              <a:rPr lang="en-US" sz="1300" b="1" dirty="0" err="1"/>
              <a:t>Indii</a:t>
            </a:r>
            <a:r>
              <a:rPr lang="en-US" sz="1300" b="1" dirty="0"/>
              <a:t> a </a:t>
            </a:r>
            <a:r>
              <a:rPr lang="en-US" sz="1300" b="1" dirty="0" err="1"/>
              <a:t>africkém</a:t>
            </a:r>
            <a:r>
              <a:rPr lang="en-US" sz="1300" b="1" dirty="0"/>
              <a:t> </a:t>
            </a:r>
            <a:r>
              <a:rPr lang="en-US" sz="1300" b="1" dirty="0" err="1"/>
              <a:t>Sahelu</a:t>
            </a:r>
            <a:r>
              <a:rPr lang="en-US" sz="1300" dirty="0"/>
              <a:t>) </a:t>
            </a:r>
            <a:r>
              <a:rPr lang="en-US" sz="1300" dirty="0" err="1"/>
              <a:t>jsou</a:t>
            </a:r>
            <a:r>
              <a:rPr lang="en-US" sz="1300" dirty="0"/>
              <a:t> </a:t>
            </a:r>
            <a:r>
              <a:rPr lang="en-US" sz="1300" dirty="0" err="1"/>
              <a:t>schopny</a:t>
            </a:r>
            <a:r>
              <a:rPr lang="en-US" sz="1300" dirty="0"/>
              <a:t> </a:t>
            </a:r>
            <a:r>
              <a:rPr lang="en-US" sz="1300" dirty="0" err="1"/>
              <a:t>produkovat</a:t>
            </a:r>
            <a:r>
              <a:rPr lang="en-US" sz="1300" dirty="0"/>
              <a:t> </a:t>
            </a:r>
            <a:r>
              <a:rPr lang="en-US" sz="1300" dirty="0" err="1"/>
              <a:t>laktázu</a:t>
            </a:r>
            <a:r>
              <a:rPr lang="en-US" sz="1300" dirty="0"/>
              <a:t> </a:t>
            </a:r>
            <a:r>
              <a:rPr lang="cs-CZ" sz="1300" dirty="0"/>
              <a:t>(enzym štěpící laktát na glukózu a galaktózu) </a:t>
            </a:r>
            <a:r>
              <a:rPr lang="en-US" sz="1300" dirty="0" err="1"/>
              <a:t>dlouho</a:t>
            </a:r>
            <a:r>
              <a:rPr lang="en-US" sz="1300" dirty="0"/>
              <a:t> do </a:t>
            </a:r>
            <a:r>
              <a:rPr lang="en-US" sz="1300" dirty="0" err="1"/>
              <a:t>dospělosti</a:t>
            </a:r>
            <a:r>
              <a:rPr lang="cs-CZ" sz="1300" dirty="0"/>
              <a:t> - pastevectví</a:t>
            </a:r>
            <a:r>
              <a:rPr lang="en-US" sz="1300" dirty="0"/>
              <a:t>. </a:t>
            </a:r>
            <a:r>
              <a:rPr lang="cs-CZ" sz="1300" dirty="0"/>
              <a:t>P</a:t>
            </a:r>
            <a:r>
              <a:rPr lang="en-US" sz="1300" dirty="0" err="1"/>
              <a:t>řístup</a:t>
            </a:r>
            <a:r>
              <a:rPr lang="en-US" sz="1300" dirty="0"/>
              <a:t> k </a:t>
            </a:r>
            <a:r>
              <a:rPr lang="en-US" sz="1300" dirty="0" err="1"/>
              <a:t>mléku</a:t>
            </a:r>
            <a:r>
              <a:rPr lang="en-US" sz="1300" dirty="0"/>
              <a:t> </a:t>
            </a:r>
            <a:r>
              <a:rPr lang="en-US" sz="1300" dirty="0" err="1"/>
              <a:t>jako</a:t>
            </a:r>
            <a:r>
              <a:rPr lang="en-US" sz="1300" dirty="0"/>
              <a:t> k </a:t>
            </a:r>
            <a:r>
              <a:rPr lang="en-US" sz="1300" dirty="0" err="1"/>
              <a:t>pohotovému</a:t>
            </a:r>
            <a:r>
              <a:rPr lang="en-US" sz="1300" dirty="0"/>
              <a:t> </a:t>
            </a:r>
            <a:r>
              <a:rPr lang="en-US" sz="1300" dirty="0" err="1"/>
              <a:t>zdroji</a:t>
            </a:r>
            <a:r>
              <a:rPr lang="en-US" sz="1300" dirty="0"/>
              <a:t> </a:t>
            </a:r>
            <a:r>
              <a:rPr lang="en-US" sz="1300" dirty="0" err="1"/>
              <a:t>živin</a:t>
            </a:r>
            <a:r>
              <a:rPr lang="en-US" sz="1300" dirty="0"/>
              <a:t>, bez </a:t>
            </a:r>
            <a:r>
              <a:rPr lang="en-US" sz="1300" dirty="0" err="1"/>
              <a:t>nutnosti</a:t>
            </a:r>
            <a:r>
              <a:rPr lang="en-US" sz="1300" dirty="0"/>
              <a:t> </a:t>
            </a:r>
            <a:r>
              <a:rPr lang="en-US" sz="1300" dirty="0" err="1"/>
              <a:t>zdlouhavé</a:t>
            </a:r>
            <a:r>
              <a:rPr lang="en-US" sz="1300" dirty="0"/>
              <a:t> </a:t>
            </a:r>
            <a:r>
              <a:rPr lang="en-US" sz="1300" dirty="0" err="1"/>
              <a:t>fermentace</a:t>
            </a:r>
            <a:r>
              <a:rPr lang="en-US" sz="1300" dirty="0"/>
              <a:t> (</a:t>
            </a:r>
            <a:r>
              <a:rPr lang="en-US" sz="1300" dirty="0" err="1"/>
              <a:t>která</a:t>
            </a:r>
            <a:r>
              <a:rPr lang="en-US" sz="1300" dirty="0"/>
              <a:t> </a:t>
            </a:r>
            <a:r>
              <a:rPr lang="en-US" sz="1300" dirty="0" err="1"/>
              <a:t>snižuje</a:t>
            </a:r>
            <a:r>
              <a:rPr lang="en-US" sz="1300" dirty="0"/>
              <a:t> </a:t>
            </a:r>
            <a:r>
              <a:rPr lang="en-US" sz="1300" dirty="0" err="1"/>
              <a:t>obsah</a:t>
            </a:r>
            <a:r>
              <a:rPr lang="en-US" sz="1300" dirty="0"/>
              <a:t> </a:t>
            </a:r>
            <a:r>
              <a:rPr lang="en-US" sz="1300" dirty="0" err="1"/>
              <a:t>laktózy</a:t>
            </a:r>
            <a:r>
              <a:rPr lang="en-US" sz="1300" dirty="0"/>
              <a:t> v </a:t>
            </a:r>
            <a:r>
              <a:rPr lang="en-US" sz="1300" dirty="0" err="1"/>
              <a:t>tvarohu</a:t>
            </a:r>
            <a:r>
              <a:rPr lang="en-US" sz="1300" dirty="0"/>
              <a:t>, </a:t>
            </a:r>
            <a:r>
              <a:rPr lang="en-US" sz="1300" dirty="0" err="1"/>
              <a:t>sýrech</a:t>
            </a:r>
            <a:r>
              <a:rPr lang="en-US" sz="1300" dirty="0"/>
              <a:t> a </a:t>
            </a:r>
            <a:r>
              <a:rPr lang="en-US" sz="1300" dirty="0" err="1"/>
              <a:t>jogurtu</a:t>
            </a:r>
            <a:r>
              <a:rPr lang="en-US" sz="1300" dirty="0"/>
              <a:t>)</a:t>
            </a:r>
            <a:r>
              <a:rPr lang="cs-CZ" sz="1300" dirty="0"/>
              <a:t> byl předmětem silné genetické selekce</a:t>
            </a:r>
            <a:r>
              <a:rPr lang="en-US" sz="1300" dirty="0"/>
              <a:t>. </a:t>
            </a:r>
          </a:p>
          <a:p>
            <a:pPr>
              <a:spcAft>
                <a:spcPts val="600"/>
              </a:spcAft>
            </a:pPr>
            <a:r>
              <a:rPr lang="en-US" sz="1300" dirty="0" err="1"/>
              <a:t>Cca</a:t>
            </a:r>
            <a:r>
              <a:rPr lang="en-US" sz="1300" dirty="0"/>
              <a:t> 72.4% </a:t>
            </a:r>
            <a:r>
              <a:rPr lang="en-US" sz="1300" dirty="0" err="1"/>
              <a:t>Čechů</a:t>
            </a:r>
            <a:r>
              <a:rPr lang="en-US" sz="1300" dirty="0"/>
              <a:t> se </a:t>
            </a:r>
            <a:r>
              <a:rPr lang="en-US" sz="1300" dirty="0" err="1"/>
              <a:t>vyznačuje</a:t>
            </a:r>
            <a:r>
              <a:rPr lang="en-US" sz="1300" dirty="0"/>
              <a:t> </a:t>
            </a:r>
            <a:r>
              <a:rPr lang="en-US" sz="1300" dirty="0" err="1"/>
              <a:t>větší</a:t>
            </a:r>
            <a:r>
              <a:rPr lang="en-US" sz="1300" dirty="0"/>
              <a:t> </a:t>
            </a:r>
            <a:r>
              <a:rPr lang="en-US" sz="1300" dirty="0" err="1"/>
              <a:t>či</a:t>
            </a:r>
            <a:r>
              <a:rPr lang="en-US" sz="1300" dirty="0"/>
              <a:t> </a:t>
            </a:r>
            <a:r>
              <a:rPr lang="en-US" sz="1300" dirty="0" err="1"/>
              <a:t>menší</a:t>
            </a:r>
            <a:r>
              <a:rPr lang="en-US" sz="1300" dirty="0"/>
              <a:t> </a:t>
            </a:r>
            <a:r>
              <a:rPr lang="en-US" sz="1300" dirty="0" err="1"/>
              <a:t>schopností</a:t>
            </a:r>
            <a:r>
              <a:rPr lang="en-US" sz="1300" dirty="0"/>
              <a:t> </a:t>
            </a:r>
            <a:r>
              <a:rPr lang="en-US" sz="1300" dirty="0" err="1"/>
              <a:t>trávit</a:t>
            </a:r>
            <a:r>
              <a:rPr lang="en-US" sz="1300" dirty="0"/>
              <a:t> </a:t>
            </a:r>
            <a:r>
              <a:rPr lang="en-US" sz="1300" dirty="0" err="1"/>
              <a:t>laktózu</a:t>
            </a:r>
            <a:r>
              <a:rPr lang="en-US" sz="1300" dirty="0"/>
              <a:t> a 27.6% </a:t>
            </a:r>
            <a:r>
              <a:rPr lang="en-US" sz="1300" dirty="0" err="1"/>
              <a:t>Čechů</a:t>
            </a:r>
            <a:r>
              <a:rPr lang="en-US" sz="1300" dirty="0"/>
              <a:t> </a:t>
            </a:r>
            <a:r>
              <a:rPr lang="en-US" sz="1300" dirty="0" err="1"/>
              <a:t>tuto</a:t>
            </a:r>
            <a:r>
              <a:rPr lang="en-US" sz="1300" dirty="0"/>
              <a:t> </a:t>
            </a:r>
            <a:r>
              <a:rPr lang="en-US" sz="1300" dirty="0" err="1"/>
              <a:t>schopnost</a:t>
            </a:r>
            <a:r>
              <a:rPr lang="en-US" sz="1300" dirty="0"/>
              <a:t> </a:t>
            </a:r>
            <a:r>
              <a:rPr lang="en-US" sz="1300" dirty="0" err="1"/>
              <a:t>postrádá</a:t>
            </a:r>
            <a:r>
              <a:rPr lang="en-US" sz="1300" dirty="0"/>
              <a:t>. </a:t>
            </a:r>
            <a:r>
              <a:rPr lang="en-US" sz="1300" dirty="0" err="1"/>
              <a:t>Nejvyšší</a:t>
            </a:r>
            <a:r>
              <a:rPr lang="en-US" sz="1300" dirty="0"/>
              <a:t> </a:t>
            </a:r>
            <a:r>
              <a:rPr lang="en-US" sz="1300" dirty="0" err="1"/>
              <a:t>výskyt</a:t>
            </a:r>
            <a:r>
              <a:rPr lang="en-US" sz="1300" dirty="0"/>
              <a:t> </a:t>
            </a:r>
            <a:r>
              <a:rPr lang="en-US" sz="1300" dirty="0" err="1"/>
              <a:t>laktózové</a:t>
            </a:r>
            <a:r>
              <a:rPr lang="en-US" sz="1300" dirty="0"/>
              <a:t> tolerance </a:t>
            </a:r>
            <a:r>
              <a:rPr lang="en-US" sz="1300" dirty="0" err="1"/>
              <a:t>najdeme</a:t>
            </a:r>
            <a:r>
              <a:rPr lang="en-US" sz="1300" dirty="0"/>
              <a:t> v </a:t>
            </a:r>
            <a:r>
              <a:rPr lang="en-US" sz="1300" dirty="0" err="1"/>
              <a:t>Irsku</a:t>
            </a:r>
            <a:r>
              <a:rPr lang="en-US" sz="1300" dirty="0"/>
              <a:t>, </a:t>
            </a:r>
            <a:r>
              <a:rPr lang="en-US" sz="1300" dirty="0" err="1"/>
              <a:t>na</a:t>
            </a:r>
            <a:r>
              <a:rPr lang="en-US" sz="1300" dirty="0"/>
              <a:t> </a:t>
            </a:r>
            <a:r>
              <a:rPr lang="en-US" sz="1300" dirty="0" err="1"/>
              <a:t>Islandu</a:t>
            </a:r>
            <a:r>
              <a:rPr lang="en-US" sz="1300" dirty="0"/>
              <a:t> a </a:t>
            </a:r>
            <a:r>
              <a:rPr lang="en-US" sz="1300" dirty="0" err="1"/>
              <a:t>ve</a:t>
            </a:r>
            <a:r>
              <a:rPr lang="en-US" sz="1300" dirty="0"/>
              <a:t> </a:t>
            </a:r>
            <a:r>
              <a:rPr lang="en-US" sz="1300" dirty="0" err="1"/>
              <a:t>Švédsku</a:t>
            </a:r>
            <a:r>
              <a:rPr lang="cs-CZ" sz="1300" dirty="0"/>
              <a:t>.</a:t>
            </a:r>
            <a:endParaRPr lang="en-US" sz="1300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3BEB8C3-C346-B219-AB03-5B437AA8153D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/>
          <a:stretch>
            <a:fillRect/>
          </a:stretch>
        </p:blipFill>
        <p:spPr>
          <a:xfrm>
            <a:off x="6251280" y="2140254"/>
            <a:ext cx="5219998" cy="3262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234226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muni-sport-prezentace-16-9-cz-v11 (1)</Template>
  <TotalTime>757</TotalTime>
  <Words>1443</Words>
  <Application>Microsoft Office PowerPoint</Application>
  <PresentationFormat>Širokoúhlá obrazovka</PresentationFormat>
  <Paragraphs>177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Cambria Math</vt:lpstr>
      <vt:lpstr>Tahoma</vt:lpstr>
      <vt:lpstr>Wingdings</vt:lpstr>
      <vt:lpstr>Prezentace_MU_CZ</vt:lpstr>
      <vt:lpstr>SACHARIDY</vt:lpstr>
      <vt:lpstr>Sacharidy v přírodě, vznik, funkce</vt:lpstr>
      <vt:lpstr>Prvkové složení, dělení sacharidů</vt:lpstr>
      <vt:lpstr>Monosacharidy</vt:lpstr>
      <vt:lpstr>Monosacharidy</vt:lpstr>
      <vt:lpstr>Trénujeme Fischerovy, tj. lineární vzorce</vt:lpstr>
      <vt:lpstr>Nejdůležitější monosacharidy</vt:lpstr>
      <vt:lpstr>Nejdůležitější disacharidy</vt:lpstr>
      <vt:lpstr>Laktázová (in)tolerance - zajímavost</vt:lpstr>
      <vt:lpstr>Polysacharidy</vt:lpstr>
      <vt:lpstr>Polysacharidy</vt:lpstr>
      <vt:lpstr>Cukerné alkoholy (alkoholové cukry) </vt:lpstr>
      <vt:lpstr>Shrnutí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SACHARIDY</dc:title>
  <dc:creator>Zuzana Sajdlová</dc:creator>
  <cp:lastModifiedBy>Zuzana Sajdlová</cp:lastModifiedBy>
  <cp:revision>5</cp:revision>
  <cp:lastPrinted>1601-01-01T00:00:00Z</cp:lastPrinted>
  <dcterms:created xsi:type="dcterms:W3CDTF">2024-10-06T15:12:26Z</dcterms:created>
  <dcterms:modified xsi:type="dcterms:W3CDTF">2024-10-09T13:00:13Z</dcterms:modified>
</cp:coreProperties>
</file>