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65" r:id="rId5"/>
    <p:sldId id="261" r:id="rId6"/>
    <p:sldId id="262" r:id="rId7"/>
    <p:sldId id="259" r:id="rId8"/>
    <p:sldId id="263" r:id="rId9"/>
    <p:sldId id="264" r:id="rId10"/>
    <p:sldId id="258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5768" autoAdjust="0"/>
  </p:normalViewPr>
  <p:slideViewPr>
    <p:cSldViewPr snapToGrid="0">
      <p:cViewPr>
        <p:scale>
          <a:sx n="54" d="100"/>
          <a:sy n="54" d="100"/>
        </p:scale>
        <p:origin x="1926" y="10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portssurgeryclinic.com/wp-content/uploads/2021/09/ACL-Protocol-New-2021-Hamstring-graft.pdf" TargetMode="External"/><Relationship Id="rId2" Type="http://schemas.openxmlformats.org/officeDocument/2006/relationships/hyperlink" Target="https://www.melbourneaclguide.com/docs/ACL_Guid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9E2397-5277-E504-7796-71A290D529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2FFD9-01B4-CB3C-FFEE-7E4753E4A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ACL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B8436BC-59C1-BFD0-361B-5D95041F9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Bartošová Sabina</a:t>
            </a:r>
          </a:p>
        </p:txBody>
      </p:sp>
      <p:pic>
        <p:nvPicPr>
          <p:cNvPr id="1026" name="Picture 2" descr="Anterior Cruciate Ligament (ACL) Injuries - OrthoInfo - AAOS">
            <a:extLst>
              <a:ext uri="{FF2B5EF4-FFF2-40B4-BE49-F238E27FC236}">
                <a16:creationId xmlns:a16="http://schemas.microsoft.com/office/drawing/2014/main" id="{741AB221-A097-BC80-2C6F-D06C87D00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4"/>
          <a:stretch/>
        </p:blipFill>
        <p:spPr bwMode="auto">
          <a:xfrm>
            <a:off x="6096000" y="10"/>
            <a:ext cx="6096000" cy="6857989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930C7F-D4C6-AC84-7F7E-D2562DBAA6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49632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1CD826-61C3-254F-E0B0-071165A157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32BA3-9593-1621-AF2B-13FB43DF1B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2E9821-ADF4-C12F-B0BC-831D2B9A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20CFBE0-E567-AB07-B262-5C36E52252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503" y="1692275"/>
            <a:ext cx="8902582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6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545E3F-73C3-89B7-3BE9-7992E90A25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D22ECF-BA14-2970-F715-4B5EA4C83E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519A0-7919-46EA-10AE-87F64437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E87780-9C58-FE42-2B9E-6EFB01FF8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</a:rPr>
              <a:t>Rekonstrukce ACL (ACLR) je běžnou léčebnou strategií tohoto zranění, protože mnoho pacientů má za cíl návrat k závodnímu sportu. Při tomto typu zákroku se 80 % pacientů vrací k nějakému druhu sportu, ale pouze 65 % se vrací na úroveň před zraněním a pouze 55 % se vrací k vrcholovému sportu.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97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34AC48-E899-9F7F-E75E-708201855C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96DBC3-4EF1-77C6-D9AD-13A5384FBF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4C39D9-C861-9C12-CFFF-C1F7A8252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FE2F03-637E-931A-367C-D9CEDA651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3833"/>
            <a:ext cx="10753200" cy="45081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Jak testovat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Rajdhani"/>
              </a:rPr>
              <a:t>(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Grindem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Snyder-Mackler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Moksnes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Engebretsen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 a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Risberg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2016) autoři zjistili, že 33% hráčů, kteří se vrátili ke sportu s Indexem symetrie končetiny &lt;90%, utrpělo další zranění kolene během příštích 2 let po jejich návratu ke sportu, zatímco pouze 12% utrpělo další zranění kolene během 2 let. Autoři dále zjistili, že na každých 1% LSI méně než 90% odpovídalo 3% zvýšenému riziku dalšího poranění kolene během 2 let; v praxi to znamená, že pokud se sportovec rozhodl vrátit se ke sportu s 80% LSI, nese o 30% zvýšené riziko budoucího opětného zranění kolene ve srovnání s někým, kdo se vrátil ke sportu s 90% LSI.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37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3930CC-09EC-3707-8708-4195AF7AD3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95FA50-2692-9D94-069D-E037223BA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E2914E-312F-4516-410F-F54FEB3234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013" y="582304"/>
            <a:ext cx="11959988" cy="5250171"/>
          </a:xfrm>
        </p:spPr>
        <p:txBody>
          <a:bodyPr/>
          <a:lstStyle/>
          <a:p>
            <a:pPr marL="72000" indent="0">
              <a:buNone/>
            </a:pPr>
            <a:r>
              <a:rPr lang="cs-CZ" dirty="0" err="1"/>
              <a:t>Bishop</a:t>
            </a:r>
            <a:r>
              <a:rPr lang="cs-CZ" dirty="0"/>
              <a:t> et al. (2020) uvádí 10 různých vzorců pro výpočet asymetrie/symetrie ,které mají svůj opodstatněný význam vzhledem k účelu vyhodnocení asymetrie. Některé se dají využít pouze u návratu po zranění (porovnání zraněná vs. nezraněná končetina a další se liší v použití dominantní vs. nedominantní končetina , pravá vs. levá končetina , silnější vs. slabší končetin Dále je potřeba zohlednit také provedení testu (unilaterální vs. bilaterální provedení). </a:t>
            </a:r>
            <a:r>
              <a:rPr lang="cs-CZ" dirty="0" err="1"/>
              <a:t>Impellizzeri</a:t>
            </a:r>
            <a:r>
              <a:rPr lang="cs-CZ" dirty="0"/>
              <a:t> et al. (2007) uvádí vhodnější využití vzorce č. 4 (silnější vs. slabší dolní končetina v rámci zvoleného testu) při bilaterálním vertikálním výskoku bez použití paží, resp. ruce v pozici u boků (z angl. </a:t>
            </a:r>
            <a:r>
              <a:rPr lang="cs-CZ" dirty="0" err="1"/>
              <a:t>countermovement</a:t>
            </a:r>
            <a:r>
              <a:rPr lang="cs-CZ" dirty="0"/>
              <a:t> </a:t>
            </a:r>
            <a:r>
              <a:rPr lang="cs-CZ" dirty="0" err="1"/>
              <a:t>jump</a:t>
            </a:r>
            <a:r>
              <a:rPr lang="cs-CZ" dirty="0"/>
              <a:t>, CMJ)</a:t>
            </a:r>
          </a:p>
        </p:txBody>
      </p:sp>
    </p:spTree>
    <p:extLst>
      <p:ext uri="{BB962C8B-B14F-4D97-AF65-F5344CB8AC3E}">
        <p14:creationId xmlns:p14="http://schemas.microsoft.com/office/powerpoint/2010/main" val="327132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C78297-4967-3ED2-EA8C-B2D46BBF04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69AD08-888C-12F5-18F0-6F45AA224D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AB794C-E905-36B3-F6F5-528CE282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7DE0D3-EF2F-3208-F5F4-6E753E6AF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Deficity síly po ACL-R se zdají být specifické pro umístění dárcovského místa (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Xergia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et al., 2011). Konkrétně sportovci, kteří podstoupí rekonstrukci ACL pomocí kostního autoštěpu patelární šlachy, mají větší deficity kvadricepsu, zatímco ti, kteří podstoupí autoštěp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hamstringů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vykazují větší deficity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hamstringů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Během rehabilitace je třeba vzít v úvahu další faktory, jako je poranění menisku,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chondrální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defekty nebo poranění více vazů. Stojí za zmínku důležitost předběžné přípravy před operací ACL. 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96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3ABBB7-FADB-1FBA-0C76-65B9870A2A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033819-7767-2E16-E5A3-7A4657FD8F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6487AE-D697-F5F3-E463-941E4E7B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32A582-9A29-5B1A-E57F-7617122F9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970" y="1719297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effectLst/>
              </a:rPr>
              <a:t>Obnovení síly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 je zásadní, zejména u jedinců podstupujících ACL-R s štěpem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. Tito jedinci mají tendenci vykazovat selektivní svalovou atrofii se znatelným zmenšením velikosti </a:t>
            </a:r>
            <a:r>
              <a:rPr lang="cs-CZ" b="0" i="0" dirty="0" err="1">
                <a:effectLst/>
              </a:rPr>
              <a:t>semitendinosu</a:t>
            </a:r>
            <a:r>
              <a:rPr lang="cs-CZ" b="0" i="0" dirty="0">
                <a:effectLst/>
              </a:rPr>
              <a:t> (</a:t>
            </a:r>
            <a:r>
              <a:rPr lang="cs-CZ" b="0" i="0" dirty="0" err="1">
                <a:effectLst/>
              </a:rPr>
              <a:t>Bourne</a:t>
            </a:r>
            <a:r>
              <a:rPr lang="cs-CZ" b="0" i="0" dirty="0">
                <a:effectLst/>
              </a:rPr>
              <a:t> et al., 2019). Kromě toho se po ACL-R se štěpem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 (</a:t>
            </a:r>
            <a:r>
              <a:rPr lang="cs-CZ" b="0" i="0" dirty="0" err="1">
                <a:effectLst/>
              </a:rPr>
              <a:t>Tampere</a:t>
            </a:r>
            <a:r>
              <a:rPr lang="cs-CZ" b="0" i="0" dirty="0">
                <a:effectLst/>
              </a:rPr>
              <a:t> et al., 2021) běžně vyskytuje kompenzační hypertrofie biceps </a:t>
            </a:r>
            <a:r>
              <a:rPr lang="cs-CZ" b="0" i="0" dirty="0" err="1">
                <a:effectLst/>
              </a:rPr>
              <a:t>femoris</a:t>
            </a:r>
            <a:r>
              <a:rPr lang="cs-CZ" b="0" i="0" dirty="0">
                <a:effectLst/>
              </a:rPr>
              <a:t>, což vede ke změně poměru síly vnitřní a vnější rotace kolena. Tato nerovnováha ovlivňuje celkovou plochu průřezu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 a potenciálně ovlivňuje příčnou rovinu kontroly kolene</a:t>
            </a:r>
            <a:r>
              <a:rPr lang="cs-CZ" b="0" i="0" dirty="0">
                <a:solidFill>
                  <a:srgbClr val="BABABA"/>
                </a:solidFill>
                <a:effectLst/>
                <a:highlight>
                  <a:srgbClr val="000000"/>
                </a:highlight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6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F14DA6-6437-BAC9-98DC-C7BD7025AB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F24F2-3A66-6642-5D5E-CAB24FF69B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43584F-435E-7830-8F3E-7934D9465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45D9D-6A02-1BA8-1CEB-FC573025F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Melbourne_ACL_Rehab_2018_2.1 (melbourneaclguide.com)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>
                <a:hlinkClick r:id="rId3"/>
              </a:rPr>
              <a:t>ACL-Protocol-New-2021-Hamstring-graft.pdf (sportssurgeryclinic.com)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3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C4942B-954E-B0B4-4BBE-8429C2DD8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141FE3-C1DB-6129-8668-C5BDEB0447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F410A-87EF-2259-9E79-23B2426E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9BAD8A-BBD4-67A8-077B-254EC1EDC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1 (týdny 0-4): klíčové zaměření na snížení bolesti, zvýšení ROM a normalizaci chůze</a:t>
            </a:r>
          </a:p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2 (4.–16. týden) se zaměřuje na bezpečný návrat zátěže do posilovny pomocí běžně používaných cviků v posilovně s nízkou váhou a vysokým počtem opakování 3x týdně (2x15–25 opakování na cvik)</a:t>
            </a:r>
          </a:p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3 (týdny 16 – 28t) se zaměřuje na obnovu síly a hypertrofii pomocí běžně používaných rehabilitačních cviků 2x týdně (3-4 série po 8-12 opakováních na cvik) a také 1x  den v </a:t>
            </a:r>
            <a:r>
              <a:rPr lang="cs-CZ" b="0" i="0" dirty="0" err="1">
                <a:solidFill>
                  <a:srgbClr val="36414D"/>
                </a:solidFill>
                <a:effectLst/>
              </a:rPr>
              <a:t>týd</a:t>
            </a:r>
            <a:endParaRPr lang="cs-CZ" b="0" i="0" dirty="0">
              <a:solidFill>
                <a:srgbClr val="36414D"/>
              </a:solidFill>
              <a:effectLst/>
              <a:highlight>
                <a:srgbClr val="F5F5F8"/>
              </a:highlight>
              <a:latin typeface="OpenSans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16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1EEE26-F074-5F20-9CF0-F4F9807C7A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36CF03-7AF5-8FAD-0E95-0D0C77B52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E15A9B1-00E5-6978-8725-1DC6118D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4E8BF-E588-8E82-798A-F95E9160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4 (týdny 28-40) se zaměřuje na obnovu síly pomocí běžně používaných cviků </a:t>
            </a:r>
            <a:r>
              <a:rPr lang="cs-CZ" b="0" i="0" dirty="0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2x týdně (5 sérií po 3 opakováních na cvik) a také 1x lehký den v týdnu (2x15-25 opakování na cvik).</a:t>
            </a:r>
          </a:p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Obnova síly kvadricepsů a </a:t>
            </a:r>
            <a:r>
              <a:rPr lang="cs-CZ" b="0" i="0" dirty="0" err="1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hamstringů</a:t>
            </a:r>
            <a:r>
              <a:rPr lang="cs-CZ" b="0" i="0" dirty="0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 se nevrátí jen tak přirozeně po 12 měsících. I s "dobrým" rehabilitačním programem se nemusí dosáhnout  &gt;90% symetrie. Rehabilitace musí být progresivní povahy a musí být zaměřena nejen na obnovu svalové hmoty a síly, ale také na rozvoj síly rychlostní.</a:t>
            </a:r>
            <a:endParaRPr lang="cs-CZ" b="0" i="0" dirty="0">
              <a:solidFill>
                <a:srgbClr val="36414D"/>
              </a:solidFill>
              <a:effectLst/>
              <a:latin typeface="OpenSans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63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3099</TotalTime>
  <Words>722</Words>
  <Application>Microsoft Office PowerPoint</Application>
  <PresentationFormat>Širokoúhlá obrazovka</PresentationFormat>
  <Paragraphs>36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OpenSans</vt:lpstr>
      <vt:lpstr>Rajdhani</vt:lpstr>
      <vt:lpstr>Tahoma</vt:lpstr>
      <vt:lpstr>Wingdings</vt:lpstr>
      <vt:lpstr>Prezentace_MU_CZ</vt:lpstr>
      <vt:lpstr>ACL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 Bartošová</cp:lastModifiedBy>
  <cp:revision>7</cp:revision>
  <cp:lastPrinted>1601-01-01T00:00:00Z</cp:lastPrinted>
  <dcterms:created xsi:type="dcterms:W3CDTF">2024-02-01T13:01:39Z</dcterms:created>
  <dcterms:modified xsi:type="dcterms:W3CDTF">2024-10-31T22:38:36Z</dcterms:modified>
</cp:coreProperties>
</file>