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at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9" r:id="rId2"/>
  </p:sldMasterIdLst>
  <p:notesMasterIdLst>
    <p:notesMasterId r:id="rId207"/>
  </p:notesMasterIdLst>
  <p:handoutMasterIdLst>
    <p:handoutMasterId r:id="rId208"/>
  </p:handoutMasterIdLst>
  <p:sldIdLst>
    <p:sldId id="258" r:id="rId3"/>
    <p:sldId id="259" r:id="rId4"/>
    <p:sldId id="261" r:id="rId5"/>
    <p:sldId id="260" r:id="rId6"/>
    <p:sldId id="262" r:id="rId7"/>
    <p:sldId id="271" r:id="rId8"/>
    <p:sldId id="272" r:id="rId9"/>
    <p:sldId id="273" r:id="rId10"/>
    <p:sldId id="263" r:id="rId11"/>
    <p:sldId id="264" r:id="rId12"/>
    <p:sldId id="300" r:id="rId13"/>
    <p:sldId id="298" r:id="rId14"/>
    <p:sldId id="299" r:id="rId15"/>
    <p:sldId id="301" r:id="rId16"/>
    <p:sldId id="302" r:id="rId17"/>
    <p:sldId id="306" r:id="rId18"/>
    <p:sldId id="305" r:id="rId19"/>
    <p:sldId id="316" r:id="rId20"/>
    <p:sldId id="304" r:id="rId21"/>
    <p:sldId id="309" r:id="rId22"/>
    <p:sldId id="308" r:id="rId23"/>
    <p:sldId id="310" r:id="rId24"/>
    <p:sldId id="303" r:id="rId25"/>
    <p:sldId id="311" r:id="rId26"/>
    <p:sldId id="495" r:id="rId27"/>
    <p:sldId id="313" r:id="rId28"/>
    <p:sldId id="312" r:id="rId29"/>
    <p:sldId id="494" r:id="rId30"/>
    <p:sldId id="318" r:id="rId31"/>
    <p:sldId id="321" r:id="rId32"/>
    <p:sldId id="496" r:id="rId33"/>
    <p:sldId id="322" r:id="rId34"/>
    <p:sldId id="323" r:id="rId35"/>
    <p:sldId id="265" r:id="rId36"/>
    <p:sldId id="486" r:id="rId37"/>
    <p:sldId id="487" r:id="rId38"/>
    <p:sldId id="488" r:id="rId39"/>
    <p:sldId id="266" r:id="rId40"/>
    <p:sldId id="582" r:id="rId41"/>
    <p:sldId id="583" r:id="rId42"/>
    <p:sldId id="324" r:id="rId43"/>
    <p:sldId id="497" r:id="rId44"/>
    <p:sldId id="499" r:id="rId45"/>
    <p:sldId id="500" r:id="rId46"/>
    <p:sldId id="498" r:id="rId47"/>
    <p:sldId id="508" r:id="rId48"/>
    <p:sldId id="584" r:id="rId49"/>
    <p:sldId id="585" r:id="rId50"/>
    <p:sldId id="586" r:id="rId51"/>
    <p:sldId id="587" r:id="rId52"/>
    <p:sldId id="483" r:id="rId53"/>
    <p:sldId id="507" r:id="rId54"/>
    <p:sldId id="464" r:id="rId55"/>
    <p:sldId id="489" r:id="rId56"/>
    <p:sldId id="490" r:id="rId57"/>
    <p:sldId id="484" r:id="rId58"/>
    <p:sldId id="465" r:id="rId59"/>
    <p:sldId id="492" r:id="rId60"/>
    <p:sldId id="493" r:id="rId61"/>
    <p:sldId id="466" r:id="rId62"/>
    <p:sldId id="491" r:id="rId63"/>
    <p:sldId id="502" r:id="rId64"/>
    <p:sldId id="467" r:id="rId65"/>
    <p:sldId id="468" r:id="rId66"/>
    <p:sldId id="469" r:id="rId67"/>
    <p:sldId id="470" r:id="rId68"/>
    <p:sldId id="485" r:id="rId69"/>
    <p:sldId id="472" r:id="rId70"/>
    <p:sldId id="476" r:id="rId71"/>
    <p:sldId id="473" r:id="rId72"/>
    <p:sldId id="501" r:id="rId73"/>
    <p:sldId id="361" r:id="rId74"/>
    <p:sldId id="358" r:id="rId75"/>
    <p:sldId id="474" r:id="rId76"/>
    <p:sldId id="364" r:id="rId77"/>
    <p:sldId id="478" r:id="rId78"/>
    <p:sldId id="362" r:id="rId79"/>
    <p:sldId id="363" r:id="rId80"/>
    <p:sldId id="512" r:id="rId81"/>
    <p:sldId id="365" r:id="rId82"/>
    <p:sldId id="479" r:id="rId83"/>
    <p:sldId id="367" r:id="rId84"/>
    <p:sldId id="481" r:id="rId85"/>
    <p:sldId id="482" r:id="rId86"/>
    <p:sldId id="369" r:id="rId87"/>
    <p:sldId id="374" r:id="rId88"/>
    <p:sldId id="513" r:id="rId89"/>
    <p:sldId id="375" r:id="rId90"/>
    <p:sldId id="377" r:id="rId91"/>
    <p:sldId id="514" r:id="rId92"/>
    <p:sldId id="503" r:id="rId93"/>
    <p:sldId id="380" r:id="rId94"/>
    <p:sldId id="381" r:id="rId95"/>
    <p:sldId id="382" r:id="rId96"/>
    <p:sldId id="383" r:id="rId97"/>
    <p:sldId id="384" r:id="rId98"/>
    <p:sldId id="504" r:id="rId99"/>
    <p:sldId id="385" r:id="rId100"/>
    <p:sldId id="406" r:id="rId101"/>
    <p:sldId id="506" r:id="rId102"/>
    <p:sldId id="505" r:id="rId103"/>
    <p:sldId id="268" r:id="rId104"/>
    <p:sldId id="270" r:id="rId105"/>
    <p:sldId id="509" r:id="rId106"/>
    <p:sldId id="510" r:id="rId107"/>
    <p:sldId id="274" r:id="rId108"/>
    <p:sldId id="275" r:id="rId109"/>
    <p:sldId id="276" r:id="rId110"/>
    <p:sldId id="277" r:id="rId111"/>
    <p:sldId id="280" r:id="rId112"/>
    <p:sldId id="281" r:id="rId113"/>
    <p:sldId id="283" r:id="rId114"/>
    <p:sldId id="516" r:id="rId115"/>
    <p:sldId id="515" r:id="rId116"/>
    <p:sldId id="284" r:id="rId117"/>
    <p:sldId id="285" r:id="rId118"/>
    <p:sldId id="286" r:id="rId119"/>
    <p:sldId id="289" r:id="rId120"/>
    <p:sldId id="517" r:id="rId121"/>
    <p:sldId id="290" r:id="rId122"/>
    <p:sldId id="291" r:id="rId123"/>
    <p:sldId id="518" r:id="rId124"/>
    <p:sldId id="292" r:id="rId125"/>
    <p:sldId id="293" r:id="rId126"/>
    <p:sldId id="294" r:id="rId127"/>
    <p:sldId id="295" r:id="rId128"/>
    <p:sldId id="296" r:id="rId129"/>
    <p:sldId id="297" r:id="rId130"/>
    <p:sldId id="519" r:id="rId131"/>
    <p:sldId id="520" r:id="rId132"/>
    <p:sldId id="527" r:id="rId133"/>
    <p:sldId id="526" r:id="rId134"/>
    <p:sldId id="524" r:id="rId135"/>
    <p:sldId id="528" r:id="rId136"/>
    <p:sldId id="521" r:id="rId137"/>
    <p:sldId id="529" r:id="rId138"/>
    <p:sldId id="531" r:id="rId139"/>
    <p:sldId id="530" r:id="rId140"/>
    <p:sldId id="307" r:id="rId141"/>
    <p:sldId id="532" r:id="rId142"/>
    <p:sldId id="533" r:id="rId143"/>
    <p:sldId id="534" r:id="rId144"/>
    <p:sldId id="535" r:id="rId145"/>
    <p:sldId id="343" r:id="rId146"/>
    <p:sldId id="536" r:id="rId147"/>
    <p:sldId id="537" r:id="rId148"/>
    <p:sldId id="346" r:id="rId149"/>
    <p:sldId id="347" r:id="rId150"/>
    <p:sldId id="348" r:id="rId151"/>
    <p:sldId id="342" r:id="rId152"/>
    <p:sldId id="345" r:id="rId153"/>
    <p:sldId id="355" r:id="rId154"/>
    <p:sldId id="538" r:id="rId155"/>
    <p:sldId id="539" r:id="rId156"/>
    <p:sldId id="267" r:id="rId157"/>
    <p:sldId id="541" r:id="rId158"/>
    <p:sldId id="477" r:id="rId159"/>
    <p:sldId id="269" r:id="rId160"/>
    <p:sldId id="542" r:id="rId161"/>
    <p:sldId id="543" r:id="rId162"/>
    <p:sldId id="544" r:id="rId163"/>
    <p:sldId id="545" r:id="rId164"/>
    <p:sldId id="546" r:id="rId165"/>
    <p:sldId id="547" r:id="rId166"/>
    <p:sldId id="548" r:id="rId167"/>
    <p:sldId id="278" r:id="rId168"/>
    <p:sldId id="581" r:id="rId169"/>
    <p:sldId id="576" r:id="rId170"/>
    <p:sldId id="577" r:id="rId171"/>
    <p:sldId id="578" r:id="rId172"/>
    <p:sldId id="579" r:id="rId173"/>
    <p:sldId id="580" r:id="rId174"/>
    <p:sldId id="288" r:id="rId175"/>
    <p:sldId id="287" r:id="rId176"/>
    <p:sldId id="549" r:id="rId177"/>
    <p:sldId id="550" r:id="rId178"/>
    <p:sldId id="551" r:id="rId179"/>
    <p:sldId id="552" r:id="rId180"/>
    <p:sldId id="553" r:id="rId181"/>
    <p:sldId id="554" r:id="rId182"/>
    <p:sldId id="555" r:id="rId183"/>
    <p:sldId id="556" r:id="rId184"/>
    <p:sldId id="557" r:id="rId185"/>
    <p:sldId id="558" r:id="rId186"/>
    <p:sldId id="559" r:id="rId187"/>
    <p:sldId id="560" r:id="rId188"/>
    <p:sldId id="561" r:id="rId189"/>
    <p:sldId id="562" r:id="rId190"/>
    <p:sldId id="563" r:id="rId191"/>
    <p:sldId id="564" r:id="rId192"/>
    <p:sldId id="511" r:id="rId193"/>
    <p:sldId id="565" r:id="rId194"/>
    <p:sldId id="566" r:id="rId195"/>
    <p:sldId id="567" r:id="rId196"/>
    <p:sldId id="568" r:id="rId197"/>
    <p:sldId id="569" r:id="rId198"/>
    <p:sldId id="575" r:id="rId199"/>
    <p:sldId id="570" r:id="rId200"/>
    <p:sldId id="571" r:id="rId201"/>
    <p:sldId id="574" r:id="rId202"/>
    <p:sldId id="572" r:id="rId203"/>
    <p:sldId id="573" r:id="rId204"/>
    <p:sldId id="522" r:id="rId205"/>
    <p:sldId id="523" r:id="rId20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5AC8AF"/>
    <a:srgbClr val="9100DC"/>
    <a:srgbClr val="F0192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9" autoAdjust="0"/>
    <p:restoredTop sz="95794" autoAdjust="0"/>
  </p:normalViewPr>
  <p:slideViewPr>
    <p:cSldViewPr snapToGrid="0">
      <p:cViewPr>
        <p:scale>
          <a:sx n="84" d="100"/>
          <a:sy n="84" d="100"/>
        </p:scale>
        <p:origin x="576" y="4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208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presProps" Target="presProps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viewProps" Target="viewProps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theme" Target="theme/theme1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12" Type="http://schemas.openxmlformats.org/officeDocument/2006/relationships/tableStyles" Target="tableStyles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slide" Target="slides/slide200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2D01-B0CE-4AB6-A15E-90A5226F8AB0}" type="slidenum">
              <a:rPr lang="cs-CZ" smtClean="0"/>
              <a:pPr/>
              <a:t>85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B2D01-B0CE-4AB6-A15E-90A5226F8AB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58239-6BB4-4040-A4D3-EB71D676B9D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541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347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41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822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83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58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263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253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437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77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984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306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1_Nadpis a obsah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sk" smtClean="0"/>
              <a:pPr/>
              <a:t>‹#›</a:t>
            </a:fld>
            <a:endParaRPr lang="sk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720000" y="1692003"/>
            <a:ext cx="107532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82588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marL="1219170" lvl="1" indent="-4317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2000"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600"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423323" algn="l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48000"/>
            <a:ext cx="1132476" cy="59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10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98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09.12.2024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63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u9HQZDKik" TargetMode="External"/><Relationship Id="rId2" Type="http://schemas.openxmlformats.org/officeDocument/2006/relationships/hyperlink" Target="https://www.youtube.com/watch?v=GSFbttpxCuQ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RZSNFFEjhJY" TargetMode="External"/><Relationship Id="rId4" Type="http://schemas.openxmlformats.org/officeDocument/2006/relationships/hyperlink" Target="https://www.youtube.com/watch?v=JyT-7-fqW2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9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cBEYZKcto&amp;t=112s" TargetMode="External"/><Relationship Id="rId2" Type="http://schemas.openxmlformats.org/officeDocument/2006/relationships/hyperlink" Target="https://www.youtube.com/watch?v=UHNbm6Z3XK4&amp;t=36s" TargetMode="External"/><Relationship Id="rId1" Type="http://schemas.openxmlformats.org/officeDocument/2006/relationships/slideLayout" Target="../slideLayouts/slideLayout29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9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9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5.jpeg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4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4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9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4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9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9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9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at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502" y="1908313"/>
            <a:ext cx="11361600" cy="1300606"/>
          </a:xfrm>
        </p:spPr>
        <p:txBody>
          <a:bodyPr/>
          <a:lstStyle/>
          <a:p>
            <a:r>
              <a:rPr lang="cs-CZ" dirty="0"/>
              <a:t>APLIKOVANÁ FYZIOTERAPIE V TRAUMATOLOGII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3208920"/>
            <a:ext cx="11361600" cy="96551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obecná část</a:t>
            </a:r>
          </a:p>
          <a:p>
            <a:r>
              <a:rPr lang="cs-CZ" dirty="0"/>
              <a:t>Sabina Bartošová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B456D3-D602-29E0-7887-5C90D04C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16" y="2401370"/>
            <a:ext cx="4825684" cy="40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9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PŘÍJEM POLYTRAUMATIZOVANÉHO PACIENTA</a:t>
            </a:r>
          </a:p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-do 3h-zlatá hodina šoku</a:t>
            </a:r>
          </a:p>
          <a:p>
            <a:pPr>
              <a:buNone/>
            </a:pPr>
            <a:r>
              <a:rPr lang="cs-CZ" dirty="0"/>
              <a:t>Předání pacienta mezi lékaři</a:t>
            </a:r>
          </a:p>
          <a:p>
            <a:pPr>
              <a:buNone/>
            </a:pPr>
            <a:r>
              <a:rPr lang="cs-CZ" dirty="0"/>
              <a:t>-úrazový mechanismus ,stav pac.namístě </a:t>
            </a:r>
            <a:r>
              <a:rPr lang="cs-CZ" dirty="0" err="1"/>
              <a:t>úrazu,intubace?,resuscitace?,škrtidlo?,medikace</a:t>
            </a:r>
            <a:endParaRPr lang="cs-CZ" dirty="0"/>
          </a:p>
          <a:p>
            <a:pPr>
              <a:buNone/>
            </a:pPr>
            <a:r>
              <a:rPr lang="cs-CZ" dirty="0"/>
              <a:t>Hovoří pouze předávající lékaři!!!</a:t>
            </a:r>
          </a:p>
          <a:p>
            <a:pPr>
              <a:buNone/>
            </a:pPr>
            <a:r>
              <a:rPr lang="cs-CZ" dirty="0"/>
              <a:t>Tým-2chirurgové,2setry,1anesteziolog,1anesteziolog.s.,  sanitář</a:t>
            </a:r>
          </a:p>
          <a:p>
            <a:pPr>
              <a:buNone/>
            </a:pPr>
            <a:r>
              <a:rPr lang="cs-CZ" dirty="0"/>
              <a:t>Letální triáda  -hypotermie (pod 36st,4h a více)</a:t>
            </a:r>
          </a:p>
          <a:p>
            <a:pPr>
              <a:buNone/>
            </a:pPr>
            <a:r>
              <a:rPr lang="cs-CZ" dirty="0"/>
              <a:t>                       -</a:t>
            </a:r>
            <a:r>
              <a:rPr lang="cs-CZ" dirty="0" err="1"/>
              <a:t>koagulopatie</a:t>
            </a:r>
            <a:endParaRPr lang="cs-CZ" dirty="0"/>
          </a:p>
          <a:p>
            <a:pPr>
              <a:buNone/>
            </a:pPr>
            <a:r>
              <a:rPr lang="cs-CZ" dirty="0"/>
              <a:t>                       -metabolická </a:t>
            </a:r>
            <a:r>
              <a:rPr lang="cs-CZ" dirty="0" err="1"/>
              <a:t>acidoza</a:t>
            </a:r>
            <a:endParaRPr lang="cs-CZ" dirty="0"/>
          </a:p>
          <a:p>
            <a:pPr>
              <a:buNone/>
            </a:pP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- stavění krvácení, obnova funkcí</a:t>
            </a:r>
          </a:p>
          <a:p>
            <a:pPr>
              <a:buNone/>
            </a:pPr>
            <a:endParaRPr lang="cs-CZ" sz="30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B9219E-2F6E-7AC7-E15E-24960C3EAC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67E079-1C07-CD5D-E470-8E3F20AA2A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100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0952A3ED-D7E3-54A6-D7CD-01AE84CB32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312738"/>
            <a:ext cx="10752137" cy="398462"/>
          </a:xfrm>
        </p:spPr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60EB1F81-8C65-ADB2-85DA-F16DDE20A14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71538"/>
            <a:ext cx="10753725" cy="469106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Pooperační péče</a:t>
            </a:r>
          </a:p>
          <a:p>
            <a:pPr marL="72000" indent="0">
              <a:buNone/>
            </a:pPr>
            <a:r>
              <a:rPr lang="cs-CZ" dirty="0"/>
              <a:t>pacient </a:t>
            </a:r>
            <a:r>
              <a:rPr lang="cs-CZ" dirty="0" err="1"/>
              <a:t>vertikalizuje</a:t>
            </a:r>
            <a:r>
              <a:rPr lang="cs-CZ" dirty="0"/>
              <a:t> do stoje a chůze o 2FH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prevence tromboembolické nemoci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snižování otoku a bolesti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péče o jizvu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postupné obnovení rozsahu pohybu – lze použít </a:t>
            </a:r>
            <a:r>
              <a:rPr lang="cs-CZ" dirty="0" err="1"/>
              <a:t>motodlahu</a:t>
            </a:r>
            <a:r>
              <a:rPr lang="cs-CZ" dirty="0"/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mobilizace drobných kloubů nohy, později i šetrné mobilizace v oblasti kolenního kloubu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obnovení svalové síly – z počátku se využívají izometrická cvičení především na </a:t>
            </a:r>
            <a:r>
              <a:rPr lang="cs-CZ" dirty="0" err="1"/>
              <a:t>m.quadriceps</a:t>
            </a:r>
            <a:r>
              <a:rPr lang="cs-CZ" dirty="0"/>
              <a:t> </a:t>
            </a:r>
            <a:r>
              <a:rPr lang="cs-CZ" dirty="0" err="1"/>
              <a:t>femoris</a:t>
            </a:r>
            <a:r>
              <a:rPr lang="cs-CZ" dirty="0"/>
              <a:t> a gluteální svaly</a:t>
            </a:r>
          </a:p>
        </p:txBody>
      </p:sp>
    </p:spTree>
    <p:extLst>
      <p:ext uri="{BB962C8B-B14F-4D97-AF65-F5344CB8AC3E}">
        <p14:creationId xmlns:p14="http://schemas.microsoft.com/office/powerpoint/2010/main" val="2351908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044D19-B8FB-CF81-387A-8F6E514E2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571293-111E-27E3-2ADF-E9EC8F718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101</a:t>
            </a:fld>
            <a:endParaRPr lang="cs-CZ" altLang="cs-CZ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AEFCEC3-98AC-A031-139B-D479F5CE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Obrázek 6" descr="Obsah obrázku Fyzická zdatnost, koleno, Vybavení na fitness, sport&#10;&#10;Popis byl vytvořen automaticky">
            <a:extLst>
              <a:ext uri="{FF2B5EF4-FFF2-40B4-BE49-F238E27FC236}">
                <a16:creationId xmlns:a16="http://schemas.microsoft.com/office/drawing/2014/main" id="{8BC02506-F98E-30A6-DDFA-BEC33EFD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9" b="3200"/>
          <a:stretch/>
        </p:blipFill>
        <p:spPr>
          <a:xfrm>
            <a:off x="720000" y="1701505"/>
            <a:ext cx="5219998" cy="4139998"/>
          </a:xfrm>
          <a:prstGeom prst="rect">
            <a:avLst/>
          </a:prstGeom>
          <a:noFill/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2C12CB-973A-00BD-F8C2-63305C0323A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>
            <a:normAutofit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Dlouhodobá terapie- zejména u habituálních luxací.</a:t>
            </a:r>
          </a:p>
          <a:p>
            <a:pPr>
              <a:spcAft>
                <a:spcPts val="600"/>
              </a:spcAft>
            </a:pPr>
            <a:r>
              <a:rPr lang="cs-CZ" dirty="0"/>
              <a:t>odborně vedený silový trénink</a:t>
            </a:r>
          </a:p>
          <a:p>
            <a:pPr>
              <a:spcAft>
                <a:spcPts val="600"/>
              </a:spcAft>
            </a:pPr>
            <a:r>
              <a:rPr lang="cs-CZ" dirty="0" err="1"/>
              <a:t>senzomotorika</a:t>
            </a:r>
            <a:endParaRPr lang="cs-CZ" dirty="0"/>
          </a:p>
          <a:p>
            <a:pPr marL="72000" indent="0"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9" name="Obrázek 8" descr="Obsah obrázku Vybavení na fitness, Fyzická zdatnost, Činky, sport&#10;&#10;Popis byl vytvořen automaticky">
            <a:extLst>
              <a:ext uri="{FF2B5EF4-FFF2-40B4-BE49-F238E27FC236}">
                <a16:creationId xmlns:a16="http://schemas.microsoft.com/office/drawing/2014/main" id="{B3460510-4706-3E8C-3DD0-BFB474A44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53" y="377150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390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DC"/>
                </a:solidFill>
              </a:rPr>
              <a:t>PORANĚNÍ MĚKKÉHO KOLENE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anatomie KO</a:t>
            </a:r>
            <a:endParaRPr lang="cs-CZ" sz="2300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-nosný kloub,středový článek kinematického řetězce, nutná centrace v každé poloze</a:t>
            </a:r>
          </a:p>
          <a:p>
            <a:r>
              <a:rPr lang="cs-CZ" dirty="0"/>
              <a:t>druhy poranění měkkého kolene</a:t>
            </a:r>
          </a:p>
          <a:p>
            <a:pPr>
              <a:buNone/>
            </a:pPr>
            <a:r>
              <a:rPr lang="cs-CZ" dirty="0"/>
              <a:t>1.vazy</a:t>
            </a:r>
          </a:p>
          <a:p>
            <a:pPr>
              <a:buNone/>
            </a:pPr>
            <a:r>
              <a:rPr lang="cs-CZ" dirty="0"/>
              <a:t>2.menisky</a:t>
            </a:r>
          </a:p>
          <a:p>
            <a:pPr>
              <a:buNone/>
            </a:pPr>
            <a:r>
              <a:rPr lang="cs-CZ" dirty="0"/>
              <a:t>3.poranění chrupavek</a:t>
            </a:r>
          </a:p>
          <a:p>
            <a:pPr>
              <a:buNone/>
            </a:pPr>
            <a:r>
              <a:rPr lang="cs-CZ" dirty="0"/>
              <a:t>4.luxace kolene</a:t>
            </a:r>
          </a:p>
          <a:p>
            <a:pPr>
              <a:buNone/>
            </a:pPr>
            <a:r>
              <a:rPr lang="cs-CZ" dirty="0"/>
              <a:t>5.luxace pately</a:t>
            </a:r>
          </a:p>
          <a:p>
            <a:pPr>
              <a:buNone/>
            </a:pPr>
            <a:r>
              <a:rPr lang="cs-CZ" dirty="0"/>
              <a:t> „nešťastná triáda“současné poranění LCM ,MM,AC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64142" y="663547"/>
            <a:ext cx="11053720" cy="546261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poranění kolaterálních vazů(LCM,LCL)</a:t>
            </a:r>
          </a:p>
          <a:p>
            <a:pPr>
              <a:buNone/>
            </a:pPr>
            <a:r>
              <a:rPr lang="cs-CZ" dirty="0"/>
              <a:t>-LCM 10x častější poranění než LCL</a:t>
            </a:r>
          </a:p>
          <a:p>
            <a:pPr>
              <a:buNone/>
            </a:pPr>
            <a:r>
              <a:rPr lang="cs-CZ" dirty="0"/>
              <a:t>-při roztržení LCM při femorálním úponu </a:t>
            </a:r>
          </a:p>
          <a:p>
            <a:pPr>
              <a:buNone/>
            </a:pPr>
            <a:r>
              <a:rPr lang="cs-CZ" dirty="0"/>
              <a:t>-někdy v procesu hojení </a:t>
            </a:r>
            <a:r>
              <a:rPr lang="cs-CZ" dirty="0" err="1"/>
              <a:t>calcifikát</a:t>
            </a:r>
            <a:endParaRPr lang="cs-CZ" dirty="0"/>
          </a:p>
          <a:p>
            <a:pPr>
              <a:buNone/>
            </a:pPr>
            <a:r>
              <a:rPr lang="cs-CZ" dirty="0"/>
              <a:t>(Pellegrini-</a:t>
            </a:r>
            <a:r>
              <a:rPr lang="cs-CZ" dirty="0" err="1"/>
              <a:t>steeda</a:t>
            </a:r>
            <a:r>
              <a:rPr lang="cs-CZ" dirty="0"/>
              <a:t>) – novější klasifikace -</a:t>
            </a:r>
          </a:p>
          <a:p>
            <a:pPr>
              <a:buNone/>
            </a:pPr>
            <a:r>
              <a:rPr lang="cs-CZ" b="0" i="0" dirty="0" err="1">
                <a:solidFill>
                  <a:srgbClr val="020621"/>
                </a:solidFill>
                <a:effectLst/>
                <a:latin typeface="tisapro-regular"/>
              </a:rPr>
              <a:t>beak-shaped</a:t>
            </a:r>
            <a:r>
              <a:rPr lang="cs-CZ" b="0" i="0" dirty="0">
                <a:solidFill>
                  <a:srgbClr val="020621"/>
                </a:solidFill>
                <a:effectLst/>
                <a:latin typeface="tisapro-regular"/>
              </a:rPr>
              <a:t> – osifikace vychází ze stehenní kosti</a:t>
            </a:r>
          </a:p>
          <a:p>
            <a:pPr>
              <a:buNone/>
            </a:pPr>
            <a:r>
              <a:rPr lang="cs-CZ" b="0" i="0" dirty="0">
                <a:solidFill>
                  <a:srgbClr val="020621"/>
                </a:solidFill>
                <a:effectLst/>
                <a:latin typeface="tisapro-regular"/>
              </a:rPr>
              <a:t>drop-</a:t>
            </a:r>
            <a:r>
              <a:rPr lang="cs-CZ" b="0" i="0" dirty="0" err="1">
                <a:solidFill>
                  <a:srgbClr val="020621"/>
                </a:solidFill>
                <a:effectLst/>
                <a:latin typeface="tisapro-regular"/>
              </a:rPr>
              <a:t>shaped</a:t>
            </a:r>
            <a:r>
              <a:rPr lang="cs-CZ" b="0" i="0" dirty="0">
                <a:solidFill>
                  <a:srgbClr val="020621"/>
                </a:solidFill>
                <a:effectLst/>
                <a:latin typeface="tisapro-regular"/>
              </a:rPr>
              <a:t> – nachází se v LCM</a:t>
            </a:r>
          </a:p>
          <a:p>
            <a:pPr>
              <a:buNone/>
            </a:pPr>
            <a:r>
              <a:rPr lang="cs-CZ" b="0" i="0" dirty="0">
                <a:solidFill>
                  <a:srgbClr val="020621"/>
                </a:solidFill>
                <a:effectLst/>
                <a:latin typeface="tisapro-regular"/>
              </a:rPr>
              <a:t>osifikace i v oblasti </a:t>
            </a:r>
            <a:r>
              <a:rPr lang="cs-CZ" b="0" i="0" dirty="0" err="1">
                <a:solidFill>
                  <a:srgbClr val="020621"/>
                </a:solidFill>
                <a:effectLst/>
                <a:latin typeface="tisapro-regular"/>
              </a:rPr>
              <a:t>m.adductoru</a:t>
            </a:r>
            <a:r>
              <a:rPr lang="cs-CZ" b="0" i="0" dirty="0">
                <a:solidFill>
                  <a:srgbClr val="020621"/>
                </a:solidFill>
                <a:effectLst/>
                <a:latin typeface="tisapro-regular"/>
              </a:rPr>
              <a:t> </a:t>
            </a:r>
            <a:r>
              <a:rPr lang="cs-CZ" b="0" i="0" dirty="0" err="1">
                <a:solidFill>
                  <a:srgbClr val="020621"/>
                </a:solidFill>
                <a:effectLst/>
                <a:latin typeface="tisapro-regular"/>
              </a:rPr>
              <a:t>magnus</a:t>
            </a:r>
            <a:endParaRPr lang="cs-CZ" b="0" i="0" dirty="0">
              <a:solidFill>
                <a:srgbClr val="020621"/>
              </a:solidFill>
              <a:effectLst/>
              <a:latin typeface="tisapro-regular"/>
            </a:endParaRPr>
          </a:p>
          <a:p>
            <a:pPr>
              <a:buNone/>
            </a:pPr>
            <a:r>
              <a:rPr lang="cs-CZ" dirty="0"/>
              <a:t>-iniciální bolest při lézi LCM může být výraznější a zakrýt lézi MM, nutno </a:t>
            </a:r>
            <a:r>
              <a:rPr lang="cs-CZ" dirty="0" err="1"/>
              <a:t>dovyšetřit</a:t>
            </a:r>
            <a:endParaRPr lang="cs-CZ" dirty="0"/>
          </a:p>
          <a:p>
            <a:pPr>
              <a:buNone/>
            </a:pPr>
            <a:r>
              <a:rPr lang="cs-CZ" dirty="0"/>
              <a:t>-při poranění LCL může být poraněn </a:t>
            </a:r>
            <a:r>
              <a:rPr lang="cs-CZ" dirty="0" err="1"/>
              <a:t>n.peroneus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konzervativní –u parciálních ruptur a distenzí-</a:t>
            </a:r>
          </a:p>
          <a:p>
            <a:pPr>
              <a:buNone/>
            </a:pPr>
            <a:r>
              <a:rPr lang="cs-CZ" dirty="0"/>
              <a:t>klid,odlehčení,kryoterapie,při výraznější bolest rigidní ortéza na 3T</a:t>
            </a:r>
          </a:p>
          <a:p>
            <a:pPr>
              <a:buNone/>
            </a:pPr>
            <a:r>
              <a:rPr lang="cs-CZ" dirty="0"/>
              <a:t>                            -u totálních rpt.6T ortéza,po odeznění akutní bolesti cca po 3T ortéza s limitovaným pohybem (0-90)</a:t>
            </a:r>
          </a:p>
          <a:p>
            <a:pPr>
              <a:buNone/>
            </a:pPr>
            <a:r>
              <a:rPr lang="cs-CZ" dirty="0"/>
              <a:t>                            -sportovci do 72h adaptační sutury-</a:t>
            </a:r>
            <a:r>
              <a:rPr lang="cs-CZ" dirty="0" err="1"/>
              <a:t>benefit</a:t>
            </a:r>
            <a:r>
              <a:rPr lang="cs-CZ" dirty="0"/>
              <a:t> diskutabilní</a:t>
            </a:r>
          </a:p>
          <a:p>
            <a:pPr>
              <a:buNone/>
            </a:pPr>
            <a:r>
              <a:rPr lang="cs-CZ" dirty="0"/>
              <a:t>FYZIOTERAPIE- IK,CG –po 3T pozvolné zvyšování ROM-po 6T intenzivnější posilování i CKC šikmé sedy-z vývojově nižších poloh do vyšších,postupné přidávání zátěže,dále dle individuálních potřeb,posilování pánevních stabilizátorů,trupová stabilita,neopomenout ošetření a cvičení nohy,TMT-ošetření fascií a reflexních </a:t>
            </a:r>
            <a:r>
              <a:rPr lang="cs-CZ" dirty="0" err="1"/>
              <a:t>zmněn</a:t>
            </a:r>
            <a:endParaRPr lang="cs-CZ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2880"/>
            <a:ext cx="8229600" cy="67413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poranění zkřížených vazů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LCA </a:t>
            </a: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-flekčně –vnitřně rotační-lyžaři,dřep s nadměrnou zátěží</a:t>
            </a: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-rotace v extenzi nebo lehké flexi</a:t>
            </a: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-kontaktní poranění</a:t>
            </a: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 např. když nám pacient vypoví, že se mu nevypnulo vázání u lyží, nebo při doskoku dopadl na protihráčovu nohu</a:t>
            </a:r>
          </a:p>
          <a:p>
            <a:pPr>
              <a:buFontTx/>
              <a:buChar char="-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kombinace flexe, varozity a vnitřní rotace - tento mechanizmus je častý při pádu z motorky-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hyperextenze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kdy přiléhá přední okraj LCA </a:t>
            </a:r>
            <a:r>
              <a:rPr lang="az-Cyrl-AZ" sz="1400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interkondylárnímu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zářezu, který způsobí jeho rupturu</a:t>
            </a:r>
          </a:p>
          <a:p>
            <a:pPr>
              <a:buFontTx/>
              <a:buChar char="-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pacient popisuje, že chtěl kopnout do míče, ale netrefil se a příliš nohu vykopnul</a:t>
            </a: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-„prasknutí„v KOK- m.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quadriceps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femoris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vyvinutá u lyžařů má díky „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sling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shot efektu" za následek rupturu LCA</a:t>
            </a:r>
          </a:p>
          <a:p>
            <a:pPr>
              <a:buFontTx/>
              <a:buChar char="-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nedostatečná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kokontrakce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hamstringů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léčba dle výsledku ASKP </a:t>
            </a: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-parciální ruptura(nejméně polovina vazu je zachována a má dostatečný tonus)-odtržený cíp vazu se může dostat do kloubní štěrbiny(většinou zevní) a imitovat meniskovou symptomatologii proto resekce</a:t>
            </a: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subtotální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až totální ruptura při úponu(u LCA většinou femorální)</a:t>
            </a: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-v případě ošetření do 72h a pokud není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retrahován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pahýl-lze dvěma pevnými stehy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reinzerovat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subtotální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až totální ruptura v průběhu vazu</a:t>
            </a: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-paliativní ošetření </a:t>
            </a:r>
          </a:p>
          <a:p>
            <a:pPr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-náhrada vazu-indikována u pacientů se sportovní a pracovní zátěží –není indikována  primárně,až po odeznění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synovialitidy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,docvičení dynam.stabilizátorů</a:t>
            </a:r>
          </a:p>
          <a:p>
            <a:pPr>
              <a:buNone/>
            </a:pPr>
            <a:endParaRPr lang="cs-CZ" sz="1400" dirty="0"/>
          </a:p>
          <a:p>
            <a:pPr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20688"/>
            <a:ext cx="8229600" cy="5976664"/>
          </a:xfrm>
        </p:spPr>
        <p:txBody>
          <a:bodyPr>
            <a:normAutofit/>
          </a:bodyPr>
          <a:lstStyle/>
          <a:p>
            <a:r>
              <a:rPr lang="cs-CZ" dirty="0"/>
              <a:t>autogenní transplantát</a:t>
            </a:r>
          </a:p>
          <a:p>
            <a:r>
              <a:rPr lang="cs-CZ" dirty="0"/>
              <a:t>allogenního transplantát (štěp odebraný z mrtvého dárce)</a:t>
            </a:r>
          </a:p>
          <a:p>
            <a:r>
              <a:rPr lang="cs-CZ" dirty="0"/>
              <a:t> xenogenní (štep z jiného živočišného druhu)</a:t>
            </a:r>
          </a:p>
          <a:p>
            <a:r>
              <a:rPr lang="cs-CZ" dirty="0"/>
              <a:t>uměle vytvořený transplantát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Názory na dobu </a:t>
            </a:r>
            <a:r>
              <a:rPr lang="cs-CZ" dirty="0" err="1"/>
              <a:t>vhojení</a:t>
            </a:r>
            <a:r>
              <a:rPr lang="cs-CZ" dirty="0"/>
              <a:t> transplantátu se liší.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LCP –izolované poranění velmi vzácné-přímé působení razantního násilí na přední plochu kolenního kloubu ve flexi</a:t>
            </a:r>
          </a:p>
          <a:p>
            <a:pPr>
              <a:buNone/>
            </a:pPr>
            <a:r>
              <a:rPr lang="cs-CZ" dirty="0"/>
              <a:t>-náraz kolene na palubní desku při autonehodě (</a:t>
            </a:r>
            <a:r>
              <a:rPr lang="cs-CZ" dirty="0" err="1"/>
              <a:t>dash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-pád </a:t>
            </a:r>
          </a:p>
          <a:p>
            <a:pPr>
              <a:buNone/>
            </a:pPr>
            <a:r>
              <a:rPr lang="cs-CZ" dirty="0"/>
              <a:t>-léčba má stejné zásady.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 PO NÁHRADĚ ACL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předoperační fáze </a:t>
            </a:r>
          </a:p>
          <a:p>
            <a:pPr>
              <a:buNone/>
            </a:pPr>
            <a:r>
              <a:rPr lang="cs-CZ" dirty="0"/>
              <a:t>-evakuace otoku, redukce bolesti(analgetické,</a:t>
            </a:r>
            <a:r>
              <a:rPr lang="cs-CZ" dirty="0" err="1"/>
              <a:t>trofotropní</a:t>
            </a:r>
            <a:r>
              <a:rPr lang="cs-CZ" dirty="0"/>
              <a:t> procedury FT), a obnova co největšího rozsahu pohybu a posílení dynamických stabilizátorů KOK,nácvik chůze o 2FB,posilování stabilizátorů pánve ,posílení HSSP,berle odložit až po úpravě stereotypu chůze,nácvik </a:t>
            </a:r>
            <a:r>
              <a:rPr lang="cs-CZ" dirty="0" err="1"/>
              <a:t>propriocepce</a:t>
            </a:r>
            <a:endParaRPr lang="cs-CZ" dirty="0"/>
          </a:p>
          <a:p>
            <a:pPr>
              <a:buNone/>
            </a:pPr>
            <a:r>
              <a:rPr lang="cs-CZ" dirty="0"/>
              <a:t>-náhrada se nedoporučuje dříve než za 3M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8"/>
            <a:ext cx="8229600" cy="6264696"/>
          </a:xfrm>
        </p:spPr>
        <p:txBody>
          <a:bodyPr>
            <a:normAutofit/>
          </a:bodyPr>
          <a:lstStyle/>
          <a:p>
            <a:r>
              <a:rPr lang="cs-CZ" sz="3400" dirty="0"/>
              <a:t>časná pooperační fáze  1-14 den</a:t>
            </a:r>
          </a:p>
          <a:p>
            <a:pPr>
              <a:buNone/>
            </a:pPr>
            <a:r>
              <a:rPr lang="cs-CZ" sz="3400" dirty="0"/>
              <a:t>-v závislosti na typu operace se rehabilitace v časné pooperační fázi mění</a:t>
            </a:r>
          </a:p>
          <a:p>
            <a:pPr>
              <a:buNone/>
            </a:pPr>
            <a:r>
              <a:rPr lang="cs-CZ" sz="3400" dirty="0"/>
              <a:t>-hlavní úkol je eliminace otoku a bolesti a rozvoje </a:t>
            </a:r>
            <a:r>
              <a:rPr lang="cs-CZ" sz="3400" dirty="0" err="1"/>
              <a:t>synovialitidy</a:t>
            </a:r>
            <a:endParaRPr lang="cs-CZ" sz="3400" dirty="0"/>
          </a:p>
          <a:p>
            <a:pPr>
              <a:buNone/>
            </a:pPr>
            <a:r>
              <a:rPr lang="cs-CZ" sz="3400" dirty="0"/>
              <a:t>-při náhradě z m. </a:t>
            </a:r>
            <a:r>
              <a:rPr lang="cs-CZ" sz="3400" dirty="0" err="1"/>
              <a:t>semitendinosus</a:t>
            </a:r>
            <a:r>
              <a:rPr lang="cs-CZ" sz="3400" dirty="0"/>
              <a:t>  postupné zatěžování operované dolní končetiny s 2FB</a:t>
            </a:r>
          </a:p>
          <a:p>
            <a:pPr>
              <a:buNone/>
            </a:pPr>
            <a:r>
              <a:rPr lang="cs-CZ" sz="3400" dirty="0"/>
              <a:t>-u  náhrady z lig. </a:t>
            </a:r>
            <a:r>
              <a:rPr lang="cs-CZ" sz="3400" dirty="0" err="1"/>
              <a:t>patellae</a:t>
            </a:r>
            <a:r>
              <a:rPr lang="cs-CZ" sz="3400" dirty="0"/>
              <a:t> doporučujeme úplně zatížit operovanou dolní končetinu na konci čtvrtého týdne po operaci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B36111-0B00-B7B7-3B2B-C9BD96A96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017E99-6905-17A2-03D3-24ED381D31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51D951-FDDD-B2D3-B5EA-5B3821F6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0"/>
            <a:ext cx="9177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140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"/>
            <a:ext cx="8229600" cy="61261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fáze 3-5T</a:t>
            </a:r>
          </a:p>
          <a:p>
            <a:pPr>
              <a:buNone/>
            </a:pPr>
            <a:r>
              <a:rPr lang="cs-CZ" dirty="0"/>
              <a:t>-péče o jizvu i ASKP vstupy</a:t>
            </a:r>
          </a:p>
          <a:p>
            <a:pPr>
              <a:buNone/>
            </a:pPr>
            <a:r>
              <a:rPr lang="cs-CZ" dirty="0"/>
              <a:t>-zvyšování ROM ve smyslu flexe(předpoklad,že extenze již 0st.)ke konci by měla být docvičená flexe</a:t>
            </a:r>
          </a:p>
          <a:p>
            <a:pPr>
              <a:buNone/>
            </a:pPr>
            <a:r>
              <a:rPr lang="cs-CZ" dirty="0"/>
              <a:t>-cvičení v CKC</a:t>
            </a:r>
          </a:p>
          <a:p>
            <a:pPr>
              <a:buNone/>
            </a:pPr>
            <a:r>
              <a:rPr lang="cs-CZ" dirty="0"/>
              <a:t>-cvičení v sedě s rovnoměrným zatížením DKK-využití </a:t>
            </a:r>
            <a:r>
              <a:rPr lang="cs-CZ" dirty="0" err="1"/>
              <a:t>expanderu</a:t>
            </a:r>
            <a:endParaRPr lang="cs-CZ" dirty="0"/>
          </a:p>
          <a:p>
            <a:pPr>
              <a:buNone/>
            </a:pPr>
            <a:r>
              <a:rPr lang="cs-CZ" dirty="0"/>
              <a:t>-po docvičení flexe 100st-stacionární ergometr (0,5-1W na 1kg) 10-15min 2-3x/D</a:t>
            </a:r>
          </a:p>
          <a:p>
            <a:pPr>
              <a:buNone/>
            </a:pPr>
            <a:r>
              <a:rPr lang="cs-CZ" dirty="0"/>
              <a:t>-po zhojení jizvy hydroterapie</a:t>
            </a:r>
          </a:p>
          <a:p>
            <a:pPr>
              <a:buNone/>
            </a:pPr>
            <a:r>
              <a:rPr lang="cs-CZ" dirty="0"/>
              <a:t>-CAVE není ukončena </a:t>
            </a:r>
            <a:r>
              <a:rPr lang="cs-CZ" dirty="0" err="1"/>
              <a:t>revaskularizace</a:t>
            </a:r>
            <a:r>
              <a:rPr lang="cs-CZ" dirty="0"/>
              <a:t> štěpu(ne silová zátěž)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3375"/>
            <a:ext cx="8229600" cy="5792788"/>
          </a:xfrm>
        </p:spPr>
        <p:txBody>
          <a:bodyPr/>
          <a:lstStyle/>
          <a:p>
            <a:r>
              <a:rPr lang="cs-CZ" dirty="0"/>
              <a:t>fáze 6-8T</a:t>
            </a:r>
          </a:p>
          <a:p>
            <a:pPr>
              <a:buNone/>
            </a:pPr>
            <a:r>
              <a:rPr lang="cs-CZ" dirty="0"/>
              <a:t>-postupně silová cvičení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propriocepce</a:t>
            </a:r>
            <a:r>
              <a:rPr lang="cs-CZ" dirty="0"/>
              <a:t>- nutná kvalitní stabilita a až následně –labilní plochy-</a:t>
            </a:r>
            <a:r>
              <a:rPr lang="cs-CZ" dirty="0" err="1"/>
              <a:t>posturomed</a:t>
            </a:r>
            <a:r>
              <a:rPr lang="cs-CZ" dirty="0"/>
              <a:t>, závěsné </a:t>
            </a:r>
            <a:r>
              <a:rPr lang="cs-CZ" dirty="0" err="1"/>
              <a:t>sytémy</a:t>
            </a:r>
            <a:endParaRPr lang="cs-CZ" dirty="0"/>
          </a:p>
          <a:p>
            <a:pPr>
              <a:buNone/>
            </a:pPr>
            <a:r>
              <a:rPr lang="cs-CZ" dirty="0"/>
              <a:t>-squat,medvěd DNS,výstupy</a:t>
            </a:r>
          </a:p>
          <a:p>
            <a:pPr>
              <a:buNone/>
            </a:pPr>
            <a:r>
              <a:rPr lang="cs-CZ" dirty="0"/>
              <a:t>-sportovci dobře svalově vybavení-běh na pásu</a:t>
            </a:r>
          </a:p>
          <a:p>
            <a:r>
              <a:rPr lang="cs-CZ" dirty="0"/>
              <a:t>další fáze dle individuálních potřeb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88913"/>
            <a:ext cx="8229600" cy="5937250"/>
          </a:xfrm>
        </p:spPr>
        <p:txBody>
          <a:bodyPr/>
          <a:lstStyle/>
          <a:p>
            <a:r>
              <a:rPr lang="cs-CZ" dirty="0"/>
              <a:t>FYZIOTERAPIE PO PORANĚNÍ MENISKU-resekce-postupně zátěž po týdnu možná plná</a:t>
            </a:r>
          </a:p>
          <a:p>
            <a:pPr>
              <a:buNone/>
            </a:pPr>
            <a:r>
              <a:rPr lang="cs-CZ" dirty="0"/>
              <a:t>                            -sutura-4T-bez zatížení,následně 50%, po 6T plné zatížení</a:t>
            </a:r>
          </a:p>
          <a:p>
            <a:pPr>
              <a:buNone/>
            </a:pPr>
            <a:r>
              <a:rPr lang="cs-CZ" dirty="0"/>
              <a:t>-do 4T cvičení v horizontále,po 4T v sedě,stacionární ergometr(uvolnění měkkých tkání  a zajištění výživy menisku</a:t>
            </a:r>
          </a:p>
          <a:p>
            <a:pPr>
              <a:buNone/>
            </a:pPr>
            <a:r>
              <a:rPr lang="cs-CZ" dirty="0"/>
              <a:t>-dále obecné principy u KOK</a:t>
            </a:r>
          </a:p>
          <a:p>
            <a:pPr>
              <a:buNone/>
            </a:pPr>
            <a:r>
              <a:rPr lang="cs-CZ" dirty="0"/>
              <a:t>Rozlišujeme dva základní typy léze menisku – podélná léze typu „ucho od koše“ a šikmě příčné léze typu „ papouščí zobák“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51627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niscus tear blood supply zones">
            <a:extLst>
              <a:ext uri="{FF2B5EF4-FFF2-40B4-BE49-F238E27FC236}">
                <a16:creationId xmlns:a16="http://schemas.microsoft.com/office/drawing/2014/main" id="{CEE21ED5-7F95-D395-5377-91D99E54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45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059562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Title 1">
            <a:extLst>
              <a:ext uri="{FF2B5EF4-FFF2-40B4-BE49-F238E27FC236}">
                <a16:creationId xmlns:a16="http://schemas.microsoft.com/office/drawing/2014/main" id="{0C0AAC00-A100-93A8-48E1-CB264541E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Poranění menisku - příčiny, příznaky a léčba - Spoušťovýbod">
            <a:extLst>
              <a:ext uri="{FF2B5EF4-FFF2-40B4-BE49-F238E27FC236}">
                <a16:creationId xmlns:a16="http://schemas.microsoft.com/office/drawing/2014/main" id="{4CE93E7F-CC43-A8FA-42E7-1AF925BB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707117"/>
            <a:ext cx="5384800" cy="431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9E7CAF7-1C25-4A66-71FB-B393008001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90" y="1600200"/>
            <a:ext cx="41745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1579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06287"/>
          </a:xfrm>
        </p:spPr>
        <p:txBody>
          <a:bodyPr anchor="ctr">
            <a:normAutofit fontScale="90000"/>
          </a:bodyPr>
          <a:lstStyle/>
          <a:p>
            <a:r>
              <a:rPr lang="cs-CZ" dirty="0">
                <a:solidFill>
                  <a:srgbClr val="0000DC"/>
                </a:solidFill>
              </a:rPr>
              <a:t>INSTABILITY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606287"/>
            <a:ext cx="10972800" cy="55198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mediální instability -nejčastější instability, tvoří více jak 90% všech poranění vazivového aparátu </a:t>
            </a:r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-násilnou abdukcí a zevní rotací bérce nebo působením přímého násilí na kloub ze zevní</a:t>
            </a:r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-1. stupeň - poraněny mediální kapsulární struktury (je roztržen vnitřní postranní vaz, kloubní pouzdro) a působením dalšího násilí může dojít  k poškození mediálního menisku</a:t>
            </a:r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-poranění LCM 10x častější než LCL</a:t>
            </a:r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-2. stupně vlivem většího působení násilí dojde k poranění jednoho z obou zkřížených vazů-častěji to bývá LCA</a:t>
            </a:r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podle toho, jaký zkřížený vaz se poruší je lze rozdělit na instabilitu </a:t>
            </a:r>
            <a:r>
              <a:rPr lang="cs-CZ" sz="1800" dirty="0" err="1"/>
              <a:t>anteromediální</a:t>
            </a:r>
            <a:r>
              <a:rPr lang="cs-CZ" sz="1800" dirty="0"/>
              <a:t> a </a:t>
            </a:r>
            <a:r>
              <a:rPr lang="cs-CZ" sz="1800" dirty="0" err="1"/>
              <a:t>posteromediální</a:t>
            </a:r>
            <a:endParaRPr lang="cs-CZ" sz="1800" dirty="0"/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-3. stupeň vzniká působením velkého přímého násilí na extendovaný kloub ze zevní strany - přímá mediální instabilita-dochází k roztržení všech mediálních kapsulárních stabilizátorů, obou zkřížených vazů a může dojít i k rozdrcení laterálního menisku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laterální instability – tyto instability vzácné  tvoří zhruba 5% všech poranění vazivového aparátu </a:t>
            </a:r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-násilná addukce sdružená se zevní či vnitřní rotací bérce a přímé mediální násilí</a:t>
            </a:r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-1. vzniká poškozením kapsulárních struktur, může dojít k roztržení zevního postranního vazu s pouzdrem kloubním a zevním meniskem, může být poškozena i šlacha m. </a:t>
            </a:r>
            <a:r>
              <a:rPr lang="cs-CZ" sz="1800" dirty="0" err="1"/>
              <a:t>popliteus</a:t>
            </a:r>
            <a:endParaRPr lang="cs-CZ" sz="1800" dirty="0"/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-při poranění LCL může být poškozen </a:t>
            </a:r>
            <a:r>
              <a:rPr lang="cs-CZ" sz="1800" dirty="0" err="1"/>
              <a:t>n.peroneus</a:t>
            </a:r>
            <a:endParaRPr lang="cs-CZ" sz="1800" dirty="0"/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-2. stupně vzniká </a:t>
            </a:r>
            <a:r>
              <a:rPr lang="cs-CZ" sz="1800" dirty="0" err="1"/>
              <a:t>anterolateralní</a:t>
            </a:r>
            <a:r>
              <a:rPr lang="cs-CZ" sz="1800" dirty="0"/>
              <a:t> instabilita následkem poškození kapsulárních struktur, postranního vazu, předního zkříženého vazu a zevního menisku může být poškozen </a:t>
            </a:r>
            <a:r>
              <a:rPr lang="cs-CZ" sz="1800" dirty="0" err="1"/>
              <a:t>tractus</a:t>
            </a:r>
            <a:r>
              <a:rPr lang="cs-CZ" sz="1800" dirty="0"/>
              <a:t> </a:t>
            </a:r>
            <a:r>
              <a:rPr lang="cs-CZ" sz="1800" dirty="0" err="1"/>
              <a:t>iliotibialis</a:t>
            </a:r>
            <a:r>
              <a:rPr lang="cs-CZ" sz="1800" dirty="0"/>
              <a:t> a m. biceps </a:t>
            </a:r>
            <a:r>
              <a:rPr lang="cs-CZ" sz="1800" dirty="0" err="1"/>
              <a:t>femoris</a:t>
            </a:r>
            <a:r>
              <a:rPr lang="cs-CZ" sz="1800" dirty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cs-CZ" sz="1800" dirty="0"/>
              <a:t>-3. stupeň vzniká působením přímého násilí na vnitřní stranu kloubu v plné extenzi - přímá laterální instabilita- dochází k poškození obou zkřížených vazů a </a:t>
            </a:r>
            <a:r>
              <a:rPr lang="cs-CZ" sz="1800" dirty="0" err="1"/>
              <a:t>caput</a:t>
            </a:r>
            <a:r>
              <a:rPr lang="cs-CZ" sz="1800" dirty="0"/>
              <a:t> </a:t>
            </a:r>
            <a:r>
              <a:rPr lang="cs-CZ" sz="1800" dirty="0" err="1"/>
              <a:t>laterale</a:t>
            </a:r>
            <a:r>
              <a:rPr lang="cs-CZ" sz="1800" dirty="0"/>
              <a:t> m. </a:t>
            </a:r>
            <a:r>
              <a:rPr lang="cs-CZ" sz="1800" dirty="0" err="1"/>
              <a:t>gastrocnemií-zevní</a:t>
            </a:r>
            <a:r>
              <a:rPr lang="cs-CZ" sz="1800" dirty="0"/>
              <a:t> meniskus a může být poškozen i meniskus vnitřní. Toto poranění je jedno z nejzávažnějších poranění kolen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"/>
            <a:ext cx="8229600" cy="6126163"/>
          </a:xfrm>
        </p:spPr>
        <p:txBody>
          <a:bodyPr>
            <a:normAutofit lnSpcReduction="10000"/>
          </a:bodyPr>
          <a:lstStyle/>
          <a:p>
            <a:r>
              <a:rPr lang="az-Cyrl-AZ" dirty="0"/>
              <a:t>Ну</a:t>
            </a:r>
            <a:r>
              <a:rPr lang="cs-CZ" dirty="0" err="1"/>
              <a:t>perextenční</a:t>
            </a:r>
            <a:r>
              <a:rPr lang="cs-CZ" dirty="0"/>
              <a:t> </a:t>
            </a:r>
            <a:r>
              <a:rPr lang="cs-CZ" dirty="0" err="1"/>
              <a:t>instability</a:t>
            </a:r>
            <a:r>
              <a:rPr lang="cs-CZ" dirty="0"/>
              <a:t> (genu </a:t>
            </a:r>
            <a:r>
              <a:rPr lang="cs-CZ" dirty="0" err="1"/>
              <a:t>recurvatum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-vzácná poranění-násilná </a:t>
            </a:r>
            <a:r>
              <a:rPr lang="cs-CZ" dirty="0" err="1"/>
              <a:t>hyperextenze</a:t>
            </a:r>
            <a:r>
              <a:rPr lang="cs-CZ" dirty="0"/>
              <a:t> kolenního kloubu</a:t>
            </a:r>
          </a:p>
          <a:p>
            <a:pPr>
              <a:buNone/>
            </a:pPr>
            <a:r>
              <a:rPr lang="cs-CZ" dirty="0"/>
              <a:t> -přímé </a:t>
            </a:r>
            <a:r>
              <a:rPr lang="cs-CZ" dirty="0" err="1"/>
              <a:t>hyperextenční</a:t>
            </a:r>
            <a:r>
              <a:rPr lang="cs-CZ" dirty="0"/>
              <a:t> poranění- dochází kromě poškození dorzální části pouzdra, LCA a LCP i </a:t>
            </a:r>
            <a:r>
              <a:rPr lang="az-Cyrl-AZ" dirty="0"/>
              <a:t>к </a:t>
            </a:r>
            <a:r>
              <a:rPr lang="cs-CZ" dirty="0"/>
              <a:t>distenzi či částečné ruptuře postranních vazů a mohou být poškozeny i menisky</a:t>
            </a:r>
          </a:p>
          <a:p>
            <a:pPr>
              <a:buNone/>
            </a:pPr>
            <a:r>
              <a:rPr lang="cs-CZ" dirty="0"/>
              <a:t> -</a:t>
            </a:r>
            <a:r>
              <a:rPr lang="cs-CZ" dirty="0" err="1"/>
              <a:t>hyperextenční</a:t>
            </a:r>
            <a:r>
              <a:rPr lang="cs-CZ" dirty="0"/>
              <a:t> poranění spojené s varózním násilím vede </a:t>
            </a:r>
            <a:r>
              <a:rPr lang="az-Cyrl-AZ" dirty="0"/>
              <a:t>к </a:t>
            </a:r>
            <a:r>
              <a:rPr lang="cs-CZ" dirty="0"/>
              <a:t>poškození </a:t>
            </a:r>
            <a:r>
              <a:rPr lang="cs-CZ" dirty="0" err="1"/>
              <a:t>posterolaterálního</a:t>
            </a:r>
            <a:r>
              <a:rPr lang="cs-CZ" dirty="0"/>
              <a:t> kapsulárního komplexu, zevního postranního vazu a LCA,při pokračování působení dalšího násilí pak dojde </a:t>
            </a:r>
            <a:r>
              <a:rPr lang="az-Cyrl-AZ" dirty="0"/>
              <a:t>к </a:t>
            </a:r>
            <a:r>
              <a:rPr lang="cs-CZ" dirty="0"/>
              <a:t>luxaci kolenního kloubu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LUXACE KOK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mechanismus-velké násilí-roztrženy oba zkřížené vazy a zpravidla další struktury-vždy ohrožen nervově cévní svazek-</a:t>
            </a:r>
            <a:r>
              <a:rPr lang="cs-CZ" dirty="0" err="1"/>
              <a:t>vyšetřeit</a:t>
            </a:r>
            <a:r>
              <a:rPr lang="cs-CZ" dirty="0"/>
              <a:t> pulsaci,kapilární plnění,pohyb prstů a </a:t>
            </a:r>
            <a:r>
              <a:rPr lang="cs-CZ" dirty="0" err="1"/>
              <a:t>hlezna</a:t>
            </a:r>
            <a:endParaRPr lang="cs-CZ" dirty="0"/>
          </a:p>
          <a:p>
            <a:r>
              <a:rPr lang="cs-CZ" dirty="0"/>
              <a:t>léčba operační-důkladná repozice s vysokou urgencí(</a:t>
            </a:r>
            <a:r>
              <a:rPr lang="cs-CZ" dirty="0" err="1"/>
              <a:t>uzavřenáxnebo</a:t>
            </a:r>
            <a:r>
              <a:rPr lang="cs-CZ" dirty="0"/>
              <a:t> otevřená)někdy zevní fixace</a:t>
            </a:r>
          </a:p>
          <a:p>
            <a:r>
              <a:rPr lang="cs-CZ" dirty="0"/>
              <a:t>komplikace –poranění </a:t>
            </a:r>
            <a:r>
              <a:rPr lang="cs-CZ" dirty="0" err="1"/>
              <a:t>popliteální</a:t>
            </a:r>
            <a:r>
              <a:rPr lang="cs-CZ" dirty="0"/>
              <a:t> tepny-postupná </a:t>
            </a:r>
            <a:r>
              <a:rPr lang="cs-CZ" dirty="0" err="1"/>
              <a:t>trombotizace</a:t>
            </a:r>
            <a:r>
              <a:rPr lang="cs-CZ" dirty="0"/>
              <a:t> i za 3-4dny</a:t>
            </a:r>
          </a:p>
          <a:p>
            <a:pPr>
              <a:buNone/>
            </a:pPr>
            <a:r>
              <a:rPr lang="cs-CZ" dirty="0"/>
              <a:t>-   neurologické-nejčastěji postižen </a:t>
            </a:r>
            <a:r>
              <a:rPr lang="cs-CZ" dirty="0" err="1"/>
              <a:t>n.peroneus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KOK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kolaterální vazy-</a:t>
            </a:r>
            <a:r>
              <a:rPr lang="cs-CZ" dirty="0" err="1"/>
              <a:t>valgus</a:t>
            </a:r>
            <a:r>
              <a:rPr lang="cs-CZ" dirty="0"/>
              <a:t>-</a:t>
            </a:r>
            <a:r>
              <a:rPr lang="cs-CZ" dirty="0" err="1"/>
              <a:t>varus</a:t>
            </a:r>
            <a:r>
              <a:rPr lang="cs-CZ" dirty="0"/>
              <a:t> stres-pozitivita v lehké </a:t>
            </a:r>
            <a:r>
              <a:rPr lang="cs-CZ" dirty="0" err="1"/>
              <a:t>semiflexi</a:t>
            </a:r>
            <a:r>
              <a:rPr lang="cs-CZ" dirty="0"/>
              <a:t>-izolovaná léze </a:t>
            </a:r>
            <a:r>
              <a:rPr lang="cs-CZ" dirty="0" err="1"/>
              <a:t>kolat.vazu</a:t>
            </a:r>
            <a:r>
              <a:rPr lang="cs-CZ" dirty="0"/>
              <a:t>-v extenzi podmíněna poraněním zkřížených vazů</a:t>
            </a:r>
          </a:p>
          <a:p>
            <a:r>
              <a:rPr lang="cs-CZ" dirty="0"/>
              <a:t>zkřížené vazy-přední a zadní zásuvka v pravém úhlu KOK –v </a:t>
            </a:r>
            <a:r>
              <a:rPr lang="cs-CZ" dirty="0" err="1"/>
              <a:t>semiflexi</a:t>
            </a:r>
            <a:r>
              <a:rPr lang="cs-CZ" dirty="0"/>
              <a:t> </a:t>
            </a:r>
            <a:r>
              <a:rPr lang="cs-CZ" dirty="0" err="1"/>
              <a:t>Lachman</a:t>
            </a:r>
            <a:r>
              <a:rPr lang="cs-CZ" dirty="0"/>
              <a:t>-pozitivita LCP-hlavice zapadá do poplit.jamky a naopak vysunutí před kondyly pozitivita LCA</a:t>
            </a:r>
          </a:p>
          <a:p>
            <a:pPr>
              <a:buFontTx/>
              <a:buChar char="-"/>
            </a:pPr>
            <a:r>
              <a:rPr lang="cs-CZ" dirty="0"/>
              <a:t>Pivot </a:t>
            </a:r>
            <a:r>
              <a:rPr lang="cs-CZ" dirty="0" err="1"/>
              <a:t>shift</a:t>
            </a:r>
            <a:r>
              <a:rPr lang="cs-CZ" dirty="0"/>
              <a:t> </a:t>
            </a:r>
            <a:r>
              <a:rPr lang="cs-CZ" dirty="0" err="1"/>
              <a:t>fenomen</a:t>
            </a:r>
            <a:r>
              <a:rPr lang="cs-CZ" dirty="0"/>
              <a:t>-izolovaná léze LCA –svalově relaxovaná končetina se převádí </a:t>
            </a:r>
            <a:r>
              <a:rPr lang="cs-CZ" dirty="0" err="1"/>
              <a:t>pasivne</a:t>
            </a:r>
            <a:r>
              <a:rPr lang="cs-CZ" dirty="0"/>
              <a:t> z flexe do extenze při forsírované VR a abdukci bérce ve 20st.dojde k náhlému skluzu hlavice </a:t>
            </a:r>
            <a:r>
              <a:rPr lang="cs-CZ" dirty="0" err="1"/>
              <a:t>tibie</a:t>
            </a:r>
            <a:r>
              <a:rPr lang="cs-CZ" dirty="0"/>
              <a:t> dopředu(vyřadí se ITT)</a:t>
            </a:r>
          </a:p>
          <a:p>
            <a:r>
              <a:rPr lang="cs-CZ" dirty="0"/>
              <a:t>menisky-příznak extenze –palpace předního úseku štěrbiny na pokrčeném koleně-bolest při dokončení extenze</a:t>
            </a:r>
          </a:p>
          <a:p>
            <a:pPr>
              <a:buNone/>
            </a:pPr>
            <a:r>
              <a:rPr lang="cs-CZ" dirty="0"/>
              <a:t>-rotační příznak(</a:t>
            </a:r>
            <a:r>
              <a:rPr lang="cs-CZ" dirty="0" err="1"/>
              <a:t>Steinman</a:t>
            </a:r>
            <a:r>
              <a:rPr lang="cs-CZ" dirty="0"/>
              <a:t> I-začátek testu jako u předešlého –místo extenze rotace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A25C6-1013-3E8F-6C73-85CA22F7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0FE0E6-5849-9D5A-F9AC-127593371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Valgus Stress Test of the Knee | Medial Collateral Ligament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Lachman Test - </a:t>
            </a:r>
            <a:r>
              <a:rPr lang="cs-CZ" dirty="0" err="1">
                <a:hlinkClick r:id="rId3"/>
              </a:rPr>
              <a:t>Clinical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Examination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Pivot Shift Test - Clinical Examination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hlinkClick r:id="rId5"/>
              </a:rPr>
              <a:t>Steinmannův</a:t>
            </a:r>
            <a:r>
              <a:rPr lang="cs-CZ" dirty="0">
                <a:hlinkClick r:id="rId5"/>
              </a:rPr>
              <a:t> příznak 1 - diagnostika léze menisků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94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58218"/>
          </a:xfrm>
        </p:spPr>
        <p:txBody>
          <a:bodyPr>
            <a:normAutofit/>
          </a:bodyPr>
          <a:lstStyle/>
          <a:p>
            <a:r>
              <a:rPr lang="cs-CZ" dirty="0"/>
              <a:t>Zásady fyzioterapie u </a:t>
            </a:r>
            <a:r>
              <a:rPr lang="cs-CZ" dirty="0" err="1"/>
              <a:t>polytraumatizovaného</a:t>
            </a:r>
            <a:r>
              <a:rPr lang="cs-CZ" dirty="0"/>
              <a:t> pacienta v akutní a subakutní fázi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2132857"/>
            <a:ext cx="8229600" cy="399330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Důkladné seznámení se s dokumentací!!!</a:t>
            </a:r>
          </a:p>
          <a:p>
            <a:r>
              <a:rPr lang="cs-CZ" dirty="0"/>
              <a:t>Mezioborová spolupráce a komunikace.</a:t>
            </a:r>
          </a:p>
          <a:p>
            <a:r>
              <a:rPr lang="cs-CZ" dirty="0"/>
              <a:t>Forenzní hledisko.</a:t>
            </a:r>
          </a:p>
          <a:p>
            <a:r>
              <a:rPr lang="cs-CZ" dirty="0" err="1"/>
              <a:t>Analgosedace</a:t>
            </a:r>
            <a:r>
              <a:rPr lang="cs-CZ" dirty="0"/>
              <a:t> před zátěží (</a:t>
            </a:r>
            <a:r>
              <a:rPr lang="cs-CZ" dirty="0" err="1"/>
              <a:t>timing</a:t>
            </a:r>
            <a:r>
              <a:rPr lang="cs-CZ" dirty="0"/>
              <a:t>).</a:t>
            </a:r>
          </a:p>
          <a:p>
            <a:r>
              <a:rPr lang="cs-CZ" dirty="0"/>
              <a:t>Observace FF a celkového stavu pacienta.</a:t>
            </a:r>
          </a:p>
          <a:p>
            <a:r>
              <a:rPr lang="cs-CZ" dirty="0"/>
              <a:t>Motivace</a:t>
            </a:r>
          </a:p>
          <a:p>
            <a:r>
              <a:rPr lang="cs-CZ" dirty="0"/>
              <a:t>Obnova soběstačnosti,mobility,prevence imobilizačního </a:t>
            </a:r>
            <a:r>
              <a:rPr lang="cs-CZ" dirty="0" err="1"/>
              <a:t>sy</a:t>
            </a:r>
            <a:r>
              <a:rPr lang="cs-CZ" dirty="0"/>
              <a:t>.</a:t>
            </a:r>
          </a:p>
          <a:p>
            <a:r>
              <a:rPr lang="cs-CZ" dirty="0" err="1"/>
              <a:t>Vertikalizace</a:t>
            </a:r>
            <a:r>
              <a:rPr lang="cs-CZ" dirty="0"/>
              <a:t> v počáteční fázi vždy ve dvou osobách !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FYZIOTERAPIE U KOK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optimalizace svalových řetězců  KOK z proximálního i distálního směru</a:t>
            </a:r>
          </a:p>
          <a:p>
            <a:pPr>
              <a:buNone/>
            </a:pPr>
            <a:r>
              <a:rPr lang="cs-CZ" dirty="0"/>
              <a:t>    (pánev,kyčelní klouby,noha)</a:t>
            </a:r>
          </a:p>
          <a:p>
            <a:r>
              <a:rPr lang="cs-CZ" dirty="0"/>
              <a:t>neopomenout ošetření lýtka(m.</a:t>
            </a:r>
            <a:r>
              <a:rPr lang="cs-CZ" dirty="0" err="1"/>
              <a:t>gastrocnemius</a:t>
            </a:r>
            <a:r>
              <a:rPr lang="cs-CZ" dirty="0"/>
              <a:t>)</a:t>
            </a:r>
          </a:p>
          <a:p>
            <a:r>
              <a:rPr lang="cs-CZ" dirty="0"/>
              <a:t>zajištění optimální </a:t>
            </a:r>
            <a:r>
              <a:rPr lang="cs-CZ" dirty="0" err="1"/>
              <a:t>postury</a:t>
            </a:r>
            <a:r>
              <a:rPr lang="cs-CZ" dirty="0"/>
              <a:t> s dobrou kvalitou HSSP</a:t>
            </a:r>
          </a:p>
          <a:p>
            <a:r>
              <a:rPr lang="cs-CZ" dirty="0"/>
              <a:t>centrace kloubů </a:t>
            </a:r>
          </a:p>
          <a:p>
            <a:r>
              <a:rPr lang="cs-CZ" dirty="0"/>
              <a:t>preference cvičení v CKC</a:t>
            </a:r>
          </a:p>
          <a:p>
            <a:r>
              <a:rPr lang="cs-CZ" dirty="0"/>
              <a:t>postupné dozování zátěže a zařazení cviků do dynamiky dle individuálních potřeb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ZLOMENINY HLAVICE TIBIE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mechanismus-přímý-pád nebo náraz na kolenní kloub</a:t>
            </a:r>
          </a:p>
          <a:p>
            <a:r>
              <a:rPr lang="cs-CZ" dirty="0"/>
              <a:t>AO-klasifikace</a:t>
            </a:r>
          </a:p>
          <a:p>
            <a:pPr>
              <a:buNone/>
            </a:pPr>
            <a:r>
              <a:rPr lang="cs-CZ" dirty="0"/>
              <a:t>-A </a:t>
            </a:r>
            <a:r>
              <a:rPr lang="cs-CZ" dirty="0" err="1"/>
              <a:t>extraartikulární</a:t>
            </a:r>
            <a:r>
              <a:rPr lang="cs-CZ" dirty="0"/>
              <a:t>-poranění </a:t>
            </a:r>
            <a:r>
              <a:rPr lang="cs-CZ" dirty="0" err="1"/>
              <a:t>interkondylické</a:t>
            </a:r>
            <a:r>
              <a:rPr lang="cs-CZ" dirty="0"/>
              <a:t> eminence,fr.metafýzy</a:t>
            </a:r>
          </a:p>
          <a:p>
            <a:pPr>
              <a:buNone/>
            </a:pPr>
            <a:r>
              <a:rPr lang="cs-CZ" dirty="0"/>
              <a:t>-B </a:t>
            </a:r>
            <a:r>
              <a:rPr lang="cs-CZ" dirty="0" err="1"/>
              <a:t>intraartikulární</a:t>
            </a:r>
            <a:r>
              <a:rPr lang="cs-CZ" dirty="0"/>
              <a:t>-</a:t>
            </a:r>
            <a:r>
              <a:rPr lang="cs-CZ" dirty="0" err="1"/>
              <a:t>monokondylární</a:t>
            </a:r>
            <a:endParaRPr lang="cs-CZ" dirty="0"/>
          </a:p>
          <a:p>
            <a:pPr>
              <a:buNone/>
            </a:pPr>
            <a:r>
              <a:rPr lang="cs-CZ" dirty="0"/>
              <a:t>-C plně </a:t>
            </a:r>
            <a:r>
              <a:rPr lang="cs-CZ" dirty="0" err="1"/>
              <a:t>intraartikulární</a:t>
            </a:r>
            <a:endParaRPr lang="cs-CZ" dirty="0"/>
          </a:p>
          <a:p>
            <a:pPr>
              <a:buNone/>
            </a:pPr>
            <a:r>
              <a:rPr lang="cs-CZ" dirty="0"/>
              <a:t>Nejčastější zlomeniny typu B 8-10x častěji laterální kondyl 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26FA6F6-91B4-495F-89EE-A81A4D64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3D90E2-6F72-6587-2FDB-98D3ACD1C7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989" y="273051"/>
            <a:ext cx="3819155" cy="58531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A0F9278-522C-0081-D807-CA4040E92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859155" y="1191592"/>
            <a:ext cx="4011084" cy="4691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Univerzita Palackého v Olomouci Fakulta tělesné kultury REHABILITACE PO  ZLOMENINÁCH PROXIMÁLNÍ ČÁSTI TIBIE Diplomová pr">
            <a:extLst>
              <a:ext uri="{FF2B5EF4-FFF2-40B4-BE49-F238E27FC236}">
                <a16:creationId xmlns:a16="http://schemas.microsoft.com/office/drawing/2014/main" id="{DA374E72-7432-CF8B-3196-7A20FD7C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94" y="2409204"/>
            <a:ext cx="29337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7836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4745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operační-kortikální šrouby,podpůrné dlahy,zevní fixatér</a:t>
            </a:r>
          </a:p>
          <a:p>
            <a:pPr>
              <a:buFontTx/>
              <a:buChar char="-"/>
            </a:pPr>
            <a:r>
              <a:rPr lang="cs-CZ" dirty="0"/>
              <a:t>na některých pracovištích zlomeniny typu B-ASKP (šetrnější pro menisky</a:t>
            </a:r>
          </a:p>
          <a:p>
            <a:pPr>
              <a:buFontTx/>
              <a:buChar char="-"/>
            </a:pPr>
            <a:r>
              <a:rPr lang="cs-CZ" dirty="0"/>
              <a:t>zlomeniny typu C možno dořešit na ZF s </a:t>
            </a:r>
            <a:r>
              <a:rPr lang="cs-CZ" dirty="0" err="1"/>
              <a:t>miniosteosyntézou</a:t>
            </a:r>
            <a:endParaRPr lang="cs-CZ" dirty="0"/>
          </a:p>
          <a:p>
            <a:pPr>
              <a:buNone/>
            </a:pPr>
            <a:r>
              <a:rPr lang="cs-CZ" dirty="0"/>
              <a:t>Konzervativní terapie pouze v případě,že je kontraindikována operační léčba.</a:t>
            </a:r>
          </a:p>
          <a:p>
            <a:pPr>
              <a:buNone/>
            </a:pPr>
            <a:r>
              <a:rPr lang="cs-CZ" dirty="0"/>
              <a:t>-zlomeniny typu B a C prognosticky komplikované-často omezení RP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evakuace otoku</a:t>
            </a:r>
          </a:p>
          <a:p>
            <a:pPr>
              <a:buFontTx/>
              <a:buChar char="-"/>
            </a:pPr>
            <a:r>
              <a:rPr lang="cs-CZ" dirty="0"/>
              <a:t>zvyšování ROM-obvykle 3.den po </a:t>
            </a:r>
            <a:r>
              <a:rPr lang="cs-CZ" dirty="0" err="1"/>
              <a:t>op.Redon</a:t>
            </a:r>
            <a:r>
              <a:rPr lang="cs-CZ" dirty="0"/>
              <a:t> ex-motorová dlaha-40-60st-dbát na plnou extenzi v KOK</a:t>
            </a:r>
          </a:p>
          <a:p>
            <a:pPr>
              <a:buFontTx/>
              <a:buChar char="-"/>
            </a:pPr>
            <a:r>
              <a:rPr lang="cs-CZ" dirty="0"/>
              <a:t>posilování dynamických stabilizátorů KOK-s důrazem na </a:t>
            </a:r>
            <a:r>
              <a:rPr lang="cs-CZ" dirty="0" err="1"/>
              <a:t>koaktivaci</a:t>
            </a:r>
            <a:r>
              <a:rPr lang="cs-CZ" dirty="0"/>
              <a:t>-využití modifikace PNF</a:t>
            </a:r>
          </a:p>
          <a:p>
            <a:pPr>
              <a:buNone/>
            </a:pPr>
            <a:r>
              <a:rPr lang="cs-CZ" dirty="0"/>
              <a:t>-   při </a:t>
            </a:r>
            <a:r>
              <a:rPr lang="cs-CZ" dirty="0" err="1"/>
              <a:t>vertikalizaci</a:t>
            </a:r>
            <a:r>
              <a:rPr lang="cs-CZ" dirty="0"/>
              <a:t> zpočátku vhodná rigidní ortéza</a:t>
            </a:r>
          </a:p>
          <a:p>
            <a:pPr>
              <a:buFontTx/>
              <a:buChar char="-"/>
            </a:pPr>
            <a:r>
              <a:rPr lang="cs-CZ" dirty="0"/>
              <a:t>TMT –ošetření fascií i plantární </a:t>
            </a:r>
            <a:r>
              <a:rPr lang="cs-CZ" dirty="0" err="1"/>
              <a:t>f</a:t>
            </a:r>
            <a:r>
              <a:rPr lang="cs-CZ" dirty="0"/>
              <a:t>.,</a:t>
            </a:r>
            <a:r>
              <a:rPr lang="cs-CZ" dirty="0" err="1"/>
              <a:t>TrPs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ZLOMENINY PROXIMÁLNÍ FIBULY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izolované fraktury hlavičky fibuly</a:t>
            </a:r>
          </a:p>
          <a:p>
            <a:r>
              <a:rPr lang="cs-CZ" dirty="0"/>
              <a:t>mechanismus- přímý náraz x patologická addukce bérce</a:t>
            </a:r>
          </a:p>
          <a:p>
            <a:r>
              <a:rPr lang="cs-CZ" dirty="0"/>
              <a:t>CAVE poranění </a:t>
            </a:r>
            <a:r>
              <a:rPr lang="cs-CZ" dirty="0" err="1"/>
              <a:t>n.peroneus</a:t>
            </a:r>
            <a:endParaRPr lang="cs-CZ" dirty="0"/>
          </a:p>
          <a:p>
            <a:r>
              <a:rPr lang="cs-CZ" dirty="0"/>
              <a:t> u </a:t>
            </a:r>
            <a:r>
              <a:rPr lang="cs-CZ" dirty="0" err="1"/>
              <a:t>avulzního</a:t>
            </a:r>
            <a:r>
              <a:rPr lang="cs-CZ" dirty="0"/>
              <a:t> poranění riziko léze kolaterálního vazu,úponu m.biceps.</a:t>
            </a:r>
            <a:r>
              <a:rPr lang="cs-CZ" dirty="0" err="1"/>
              <a:t>fem</a:t>
            </a:r>
            <a:r>
              <a:rPr lang="cs-CZ" dirty="0"/>
              <a:t>.,</a:t>
            </a:r>
            <a:r>
              <a:rPr lang="cs-CZ" dirty="0" err="1"/>
              <a:t>popř.m.soleus</a:t>
            </a:r>
            <a:r>
              <a:rPr lang="cs-CZ" dirty="0"/>
              <a:t>, m.</a:t>
            </a:r>
            <a:r>
              <a:rPr lang="cs-CZ" dirty="0" err="1"/>
              <a:t>fibularis</a:t>
            </a:r>
            <a:r>
              <a:rPr lang="cs-CZ" dirty="0"/>
              <a:t> </a:t>
            </a:r>
            <a:r>
              <a:rPr lang="cs-CZ" dirty="0" err="1"/>
              <a:t>longus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konzervativní-3T ortéze-postupná obnova mobility-plná zátěž po 6T</a:t>
            </a:r>
          </a:p>
          <a:p>
            <a:pPr>
              <a:buNone/>
            </a:pPr>
            <a:r>
              <a:rPr lang="cs-CZ" dirty="0"/>
              <a:t>-operační-při zvýšené </a:t>
            </a:r>
            <a:r>
              <a:rPr lang="cs-CZ" dirty="0" err="1"/>
              <a:t>laxicitě</a:t>
            </a:r>
            <a:r>
              <a:rPr lang="cs-CZ" dirty="0"/>
              <a:t> KOK-</a:t>
            </a:r>
            <a:r>
              <a:rPr lang="cs-CZ" dirty="0" err="1"/>
              <a:t>reinzerce</a:t>
            </a:r>
            <a:r>
              <a:rPr lang="cs-CZ" dirty="0"/>
              <a:t>-šlachy bicepsu a LCL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Fyzioterapie – TMT – zaměřit se zejména na </a:t>
            </a:r>
            <a:r>
              <a:rPr lang="cs-CZ" dirty="0" err="1"/>
              <a:t>m.gastrocnemius,m.biceps</a:t>
            </a:r>
            <a:r>
              <a:rPr lang="cs-CZ" dirty="0"/>
              <a:t> </a:t>
            </a:r>
            <a:r>
              <a:rPr lang="cs-CZ" dirty="0" err="1"/>
              <a:t>femoris</a:t>
            </a:r>
            <a:endParaRPr lang="cs-CZ" dirty="0"/>
          </a:p>
          <a:p>
            <a:pPr>
              <a:buNone/>
            </a:pPr>
            <a:r>
              <a:rPr lang="cs-CZ" dirty="0"/>
              <a:t>                      - posílení dynamických stabilizátorů</a:t>
            </a:r>
          </a:p>
          <a:p>
            <a:pPr>
              <a:buNone/>
            </a:pPr>
            <a:r>
              <a:rPr lang="cs-CZ" dirty="0"/>
              <a:t>                     - po 3M mobilizace hlavičky fibuly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DIAFYZÁRNÍ ZLOMENINY BÉRCE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mechanismy-nepřímé-páčení a rotace</a:t>
            </a:r>
          </a:p>
          <a:p>
            <a:pPr>
              <a:buNone/>
            </a:pPr>
            <a:r>
              <a:rPr lang="cs-CZ" dirty="0"/>
              <a:t>                          -přímé-nárazem a úderem</a:t>
            </a:r>
          </a:p>
          <a:p>
            <a:pPr>
              <a:buNone/>
            </a:pPr>
            <a:r>
              <a:rPr lang="cs-CZ" dirty="0"/>
              <a:t>                          -kombinované</a:t>
            </a:r>
          </a:p>
          <a:p>
            <a:pPr>
              <a:buNone/>
            </a:pPr>
            <a:r>
              <a:rPr lang="cs-CZ" dirty="0"/>
              <a:t>AO klasifikace 3 základní dělení, nutno zohlednit i stav měkkých tkání (</a:t>
            </a:r>
            <a:r>
              <a:rPr lang="cs-CZ" dirty="0" err="1"/>
              <a:t>Tschern</a:t>
            </a:r>
            <a:r>
              <a:rPr lang="cs-CZ" dirty="0"/>
              <a:t>),vzhledem k vysokému riziku </a:t>
            </a:r>
            <a:r>
              <a:rPr lang="cs-CZ" dirty="0" err="1"/>
              <a:t>kompartment</a:t>
            </a:r>
            <a:r>
              <a:rPr lang="cs-CZ" dirty="0"/>
              <a:t> </a:t>
            </a:r>
            <a:r>
              <a:rPr lang="cs-CZ" dirty="0" err="1"/>
              <a:t>sy</a:t>
            </a:r>
            <a:endParaRPr lang="cs-CZ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-konzervativní-</a:t>
            </a:r>
            <a:r>
              <a:rPr lang="cs-CZ" dirty="0" err="1"/>
              <a:t>infrakce</a:t>
            </a:r>
            <a:r>
              <a:rPr lang="cs-CZ" dirty="0"/>
              <a:t> –málo dislokované zlomeniny,příčné nebo krátce šikmé zlomeniny-</a:t>
            </a:r>
            <a:r>
              <a:rPr lang="cs-CZ" dirty="0" err="1"/>
              <a:t>reponovatelné</a:t>
            </a:r>
            <a:endParaRPr lang="cs-CZ" dirty="0"/>
          </a:p>
          <a:p>
            <a:pPr>
              <a:buNone/>
            </a:pPr>
            <a:r>
              <a:rPr lang="cs-CZ" dirty="0"/>
              <a:t>    (</a:t>
            </a:r>
            <a:r>
              <a:rPr lang="cs-CZ" dirty="0" err="1"/>
              <a:t>vyjímečně</a:t>
            </a:r>
            <a:r>
              <a:rPr lang="cs-CZ" dirty="0"/>
              <a:t> i u nestabilních zlomenin kdy není možná operační léčba -3T </a:t>
            </a:r>
            <a:r>
              <a:rPr lang="cs-CZ" dirty="0" err="1"/>
              <a:t>skeletární</a:t>
            </a:r>
            <a:r>
              <a:rPr lang="cs-CZ" dirty="0"/>
              <a:t> trakce za patu (4-5kg) a následně </a:t>
            </a:r>
            <a:r>
              <a:rPr lang="cs-CZ" dirty="0" err="1"/>
              <a:t>cirulační</a:t>
            </a:r>
            <a:r>
              <a:rPr lang="cs-CZ" dirty="0"/>
              <a:t> sádra znehybňující </a:t>
            </a:r>
            <a:r>
              <a:rPr lang="cs-CZ" dirty="0" err="1"/>
              <a:t>hlezno</a:t>
            </a:r>
            <a:r>
              <a:rPr lang="cs-CZ" dirty="0"/>
              <a:t> i koleno </a:t>
            </a:r>
          </a:p>
          <a:p>
            <a:pPr>
              <a:buNone/>
            </a:pPr>
            <a:r>
              <a:rPr lang="cs-CZ" dirty="0"/>
              <a:t>-operační-</a:t>
            </a:r>
            <a:r>
              <a:rPr lang="cs-CZ" dirty="0" err="1"/>
              <a:t>osteosyntézy</a:t>
            </a:r>
            <a:r>
              <a:rPr lang="cs-CZ" dirty="0"/>
              <a:t>-</a:t>
            </a:r>
            <a:r>
              <a:rPr lang="cs-CZ" dirty="0" err="1"/>
              <a:t>nitrodřeněnový</a:t>
            </a:r>
            <a:r>
              <a:rPr lang="cs-CZ" dirty="0"/>
              <a:t> hřeb,dlahová technika,zevní fixatér</a:t>
            </a:r>
          </a:p>
          <a:p>
            <a:r>
              <a:rPr lang="cs-CZ" dirty="0"/>
              <a:t>fyzioterapie –časná vertikalizace-udržení </a:t>
            </a:r>
            <a:r>
              <a:rPr lang="cs-CZ" dirty="0" err="1"/>
              <a:t>ROM,SS,prevence</a:t>
            </a:r>
            <a:r>
              <a:rPr lang="cs-CZ" dirty="0"/>
              <a:t> TEN,CAVE v případě nutnosti lalokové plastiky bez vertikální zátěže dle instrukcí plastického </a:t>
            </a:r>
            <a:r>
              <a:rPr lang="cs-CZ" dirty="0" err="1"/>
              <a:t>chirurka,naopak</a:t>
            </a:r>
            <a:r>
              <a:rPr lang="cs-CZ" dirty="0"/>
              <a:t> podtlaková terapie není překážka ve </a:t>
            </a:r>
            <a:r>
              <a:rPr lang="cs-CZ" dirty="0" err="1"/>
              <a:t>vertikalizaci,CAVE</a:t>
            </a:r>
            <a:r>
              <a:rPr lang="cs-CZ" dirty="0"/>
              <a:t> </a:t>
            </a:r>
            <a:r>
              <a:rPr lang="cs-CZ" dirty="0" err="1"/>
              <a:t>kompartment</a:t>
            </a:r>
            <a:r>
              <a:rPr lang="cs-CZ" dirty="0"/>
              <a:t> </a:t>
            </a:r>
            <a:r>
              <a:rPr lang="cs-CZ" dirty="0" err="1"/>
              <a:t>sy</a:t>
            </a: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                                             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Podtlaková terapie+ZF</a:t>
            </a:r>
          </a:p>
        </p:txBody>
      </p:sp>
      <p:pic>
        <p:nvPicPr>
          <p:cNvPr id="4" name="Zástupný symbol pro obsah 3" descr="podtl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8692" y="1412777"/>
            <a:ext cx="6034617" cy="47133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6EC7B8-7968-D2B9-90B5-1581684FD8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337E83-1ED3-F940-23F3-4766AD4834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3D5BF-2A0D-D1CF-7A56-2C5C76F2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monitorování nemocných v intenzivní péči a resuscitační péči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A03BB1-FFBC-C270-C1C6-8AABAFF8C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RESPIRAČNÍ SYSTÉM</a:t>
            </a:r>
          </a:p>
          <a:p>
            <a:pPr>
              <a:buFontTx/>
              <a:buChar char="-"/>
            </a:pPr>
            <a:r>
              <a:rPr lang="cs-CZ" dirty="0"/>
              <a:t>dechová frekvence – 16-20/min</a:t>
            </a:r>
          </a:p>
          <a:p>
            <a:pPr>
              <a:buFontTx/>
              <a:buChar char="-"/>
            </a:pPr>
            <a:r>
              <a:rPr lang="cs-CZ" dirty="0"/>
              <a:t>pulzní </a:t>
            </a:r>
            <a:r>
              <a:rPr lang="cs-CZ" dirty="0" err="1"/>
              <a:t>oxymetrie</a:t>
            </a:r>
            <a:r>
              <a:rPr lang="cs-CZ" dirty="0"/>
              <a:t> (SpO2) - 95-98 %</a:t>
            </a:r>
          </a:p>
          <a:p>
            <a:pPr>
              <a:buFontTx/>
              <a:buChar char="-"/>
            </a:pPr>
            <a:r>
              <a:rPr lang="cs-CZ" dirty="0" err="1"/>
              <a:t>monitorizace</a:t>
            </a:r>
            <a:r>
              <a:rPr lang="cs-CZ" dirty="0"/>
              <a:t> dalších parametrů: kontinuální invazivní sledování krevních plynů, měření extravaskulární plicní vody, </a:t>
            </a:r>
            <a:r>
              <a:rPr lang="cs-CZ" dirty="0" err="1"/>
              <a:t>monitorizace</a:t>
            </a:r>
            <a:r>
              <a:rPr lang="cs-CZ" dirty="0"/>
              <a:t> spotřeby 02 a výdeje CO2</a:t>
            </a:r>
          </a:p>
        </p:txBody>
      </p:sp>
    </p:spTree>
    <p:extLst>
      <p:ext uri="{BB962C8B-B14F-4D97-AF65-F5344CB8AC3E}">
        <p14:creationId xmlns:p14="http://schemas.microsoft.com/office/powerpoint/2010/main" val="265489336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ZLOMENINY DISTÁLNÍHO BÉRCE</a:t>
            </a:r>
            <a:br>
              <a:rPr lang="cs-CZ" dirty="0"/>
            </a:br>
            <a:r>
              <a:rPr lang="cs-CZ" dirty="0"/>
              <a:t>(zlomeniny </a:t>
            </a:r>
            <a:r>
              <a:rPr lang="cs-CZ" dirty="0" err="1"/>
              <a:t>pilonu</a:t>
            </a:r>
            <a:r>
              <a:rPr lang="cs-CZ" dirty="0"/>
              <a:t> </a:t>
            </a:r>
            <a:r>
              <a:rPr lang="cs-CZ" dirty="0" err="1"/>
              <a:t>tibie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mechanismus-špatný doskok-skluz na schodech-zaklínění chodidla</a:t>
            </a:r>
          </a:p>
          <a:p>
            <a:r>
              <a:rPr lang="cs-CZ" dirty="0"/>
              <a:t>klasifikace dle AO (</a:t>
            </a:r>
            <a:r>
              <a:rPr lang="cs-CZ" dirty="0" err="1"/>
              <a:t>extraartikulární</a:t>
            </a:r>
            <a:r>
              <a:rPr lang="cs-CZ" dirty="0"/>
              <a:t>,částečně </a:t>
            </a:r>
            <a:r>
              <a:rPr lang="cs-CZ" dirty="0" err="1"/>
              <a:t>intraartikulární</a:t>
            </a:r>
            <a:r>
              <a:rPr lang="cs-CZ" dirty="0"/>
              <a:t>,</a:t>
            </a:r>
            <a:r>
              <a:rPr lang="cs-CZ" dirty="0" err="1"/>
              <a:t>intraartikulární</a:t>
            </a:r>
            <a:r>
              <a:rPr lang="cs-CZ" dirty="0"/>
              <a:t>)</a:t>
            </a:r>
          </a:p>
          <a:p>
            <a:r>
              <a:rPr lang="cs-CZ" dirty="0"/>
              <a:t>klasifikace dle Webera</a:t>
            </a:r>
          </a:p>
          <a:p>
            <a:pPr>
              <a:buNone/>
            </a:pPr>
            <a:r>
              <a:rPr lang="cs-CZ" dirty="0"/>
              <a:t>Typ 1 -odlomení přední a zadní hrany se středovou impresí při nárazu na pravoúhle postavené </a:t>
            </a:r>
            <a:r>
              <a:rPr lang="cs-CZ" dirty="0" err="1"/>
              <a:t>hlezno</a:t>
            </a:r>
            <a:endParaRPr lang="cs-CZ" dirty="0"/>
          </a:p>
          <a:p>
            <a:pPr>
              <a:buNone/>
            </a:pPr>
            <a:r>
              <a:rPr lang="cs-CZ" dirty="0"/>
              <a:t>Typ 2 -odlomení přední hrany při maximální dorzální flexi </a:t>
            </a:r>
            <a:r>
              <a:rPr lang="cs-CZ" dirty="0" err="1"/>
              <a:t>hlezna</a:t>
            </a:r>
            <a:endParaRPr lang="cs-CZ" dirty="0"/>
          </a:p>
          <a:p>
            <a:pPr>
              <a:buNone/>
            </a:pPr>
            <a:r>
              <a:rPr lang="cs-CZ" dirty="0"/>
              <a:t>Typ 3 -odlomení zadní hrany při maximální plantární flexi </a:t>
            </a:r>
            <a:r>
              <a:rPr lang="cs-CZ" dirty="0" err="1"/>
              <a:t>hlezna</a:t>
            </a:r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EBE39-063D-4868-3125-BEF90DFF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Triplane Fractures of the Distal Tibial Epiphysis - Contributions of CT  Scans to Indication and Planning of Osteosynthesis">
            <a:extLst>
              <a:ext uri="{FF2B5EF4-FFF2-40B4-BE49-F238E27FC236}">
                <a16:creationId xmlns:a16="http://schemas.microsoft.com/office/drawing/2014/main" id="{DF0A760D-066A-488E-4CD9-4444402966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2" y="2705894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5936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ZLOMENINY HORNÍHO HLEZENNÉHO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400" dirty="0"/>
              <a:t>mechanismus-nejčastěji nepřímé-častěji supinační mechanismus-mohou být i otevřené-chudý kryt měkkých tkání</a:t>
            </a:r>
          </a:p>
          <a:p>
            <a:endParaRPr lang="cs-CZ" dirty="0"/>
          </a:p>
        </p:txBody>
      </p:sp>
      <p:pic>
        <p:nvPicPr>
          <p:cNvPr id="5122" name="Picture 2" descr="Zlomeniny kotníků – WikiSkripta">
            <a:extLst>
              <a:ext uri="{FF2B5EF4-FFF2-40B4-BE49-F238E27FC236}">
                <a16:creationId xmlns:a16="http://schemas.microsoft.com/office/drawing/2014/main" id="{4EDF15CE-2541-67D2-CA4E-C1D343FB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14" y="3283434"/>
            <a:ext cx="3143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0"/>
            <a:ext cx="8229600" cy="65973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klasifikace dle Webera</a:t>
            </a:r>
          </a:p>
          <a:p>
            <a:pPr>
              <a:buNone/>
            </a:pPr>
            <a:r>
              <a:rPr lang="cs-CZ" dirty="0"/>
              <a:t>-A:maleolární zlomeniny fibuly distálně od syndesmózy- supinační násilí-lomná linie příčně pod úrovní syndesmózy-na mediální straně může dojít ke zlomenině vnitřního kotníku- u tohoto typu nedochází k přetržení vazů </a:t>
            </a:r>
            <a:r>
              <a:rPr lang="cs-CZ" dirty="0" err="1"/>
              <a:t>tibiofibulární</a:t>
            </a:r>
            <a:r>
              <a:rPr lang="cs-CZ" dirty="0"/>
              <a:t> syndesmózy a deltového vazu</a:t>
            </a:r>
          </a:p>
          <a:p>
            <a:pPr>
              <a:buNone/>
            </a:pPr>
            <a:r>
              <a:rPr lang="cs-CZ" dirty="0"/>
              <a:t>-B: zlomenině fibuly v úrovni syndesmózy pronačním a zevně rotačním mechanismem-lomná linie je přítomna v úrovni syndesmózy-z mediální strany dochází ke zlomenině vnitřního kotníku a může dojít k přetržení deltového vazu-mezikostní membrána zůstává intaktní</a:t>
            </a:r>
          </a:p>
          <a:p>
            <a:pPr>
              <a:buNone/>
            </a:pPr>
            <a:r>
              <a:rPr lang="cs-CZ" dirty="0"/>
              <a:t>-C: linie lomu prochází nad úrovní syndesmózy-zlomenina vnitřního kotníku-přetržení deltového vazu a téměř vždy je přetrženo lig. </a:t>
            </a:r>
            <a:r>
              <a:rPr lang="cs-CZ" dirty="0" err="1"/>
              <a:t>tibiofibulare</a:t>
            </a:r>
            <a:r>
              <a:rPr lang="cs-CZ" dirty="0"/>
              <a:t> ant.</a:t>
            </a:r>
          </a:p>
          <a:p>
            <a:pPr>
              <a:buNone/>
            </a:pPr>
            <a:r>
              <a:rPr lang="cs-CZ" dirty="0"/>
              <a:t>Zlomeniny typu B a C s rozestupem vidlice </a:t>
            </a:r>
            <a:r>
              <a:rPr lang="cs-CZ" dirty="0" err="1"/>
              <a:t>hlezna</a:t>
            </a:r>
            <a:r>
              <a:rPr lang="cs-CZ" dirty="0"/>
              <a:t> jsou posuzovány jako luxační-</a:t>
            </a:r>
            <a:r>
              <a:rPr lang="cs-CZ" dirty="0" err="1"/>
              <a:t>talus</a:t>
            </a:r>
            <a:r>
              <a:rPr lang="cs-CZ" dirty="0"/>
              <a:t> bývá dislokován v rovině frontální, ale i sagitální</a:t>
            </a:r>
          </a:p>
          <a:p>
            <a:pPr>
              <a:buNone/>
            </a:pPr>
            <a:r>
              <a:rPr lang="cs-CZ" dirty="0"/>
              <a:t>V klinické praxi  se setkáváme s přechody </a:t>
            </a:r>
            <a:r>
              <a:rPr lang="cs-CZ" dirty="0" err="1"/>
              <a:t>bi</a:t>
            </a:r>
            <a:r>
              <a:rPr lang="cs-CZ" dirty="0"/>
              <a:t> a </a:t>
            </a:r>
            <a:r>
              <a:rPr lang="cs-CZ" dirty="0" err="1"/>
              <a:t>trimaleolárních</a:t>
            </a:r>
            <a:r>
              <a:rPr lang="cs-CZ" dirty="0"/>
              <a:t> (zadní hrana </a:t>
            </a:r>
            <a:r>
              <a:rPr lang="cs-CZ" dirty="0" err="1"/>
              <a:t>tibie</a:t>
            </a:r>
            <a:r>
              <a:rPr lang="cs-CZ" dirty="0"/>
              <a:t>)do zlomeniny </a:t>
            </a:r>
            <a:r>
              <a:rPr lang="cs-CZ" dirty="0" err="1"/>
              <a:t>pilonu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1524000" y="0"/>
            <a:ext cx="8229600" cy="6858000"/>
          </a:xfrm>
        </p:spPr>
        <p:txBody>
          <a:bodyPr/>
          <a:lstStyle/>
          <a:p>
            <a:r>
              <a:rPr lang="cs-CZ" dirty="0"/>
              <a:t>klasifikace dle </a:t>
            </a:r>
            <a:r>
              <a:rPr lang="cs-CZ" dirty="0" err="1"/>
              <a:t>Lauge</a:t>
            </a:r>
            <a:r>
              <a:rPr lang="cs-CZ" dirty="0"/>
              <a:t>-</a:t>
            </a:r>
            <a:r>
              <a:rPr lang="cs-CZ" dirty="0" err="1"/>
              <a:t>Hansen</a:t>
            </a:r>
            <a:r>
              <a:rPr lang="cs-CZ" dirty="0"/>
              <a:t>(dle mechanismu)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supinačně</a:t>
            </a:r>
            <a:r>
              <a:rPr lang="cs-CZ" dirty="0"/>
              <a:t>-addukční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supinačně</a:t>
            </a:r>
            <a:r>
              <a:rPr lang="cs-CZ" dirty="0"/>
              <a:t>-everzní</a:t>
            </a:r>
          </a:p>
          <a:p>
            <a:pPr>
              <a:buNone/>
            </a:pPr>
            <a:r>
              <a:rPr lang="cs-CZ" dirty="0"/>
              <a:t>-pronačně-addukční</a:t>
            </a:r>
          </a:p>
          <a:p>
            <a:pPr>
              <a:buNone/>
            </a:pPr>
            <a:r>
              <a:rPr lang="cs-CZ" dirty="0"/>
              <a:t>-pronačně-everzní</a:t>
            </a:r>
          </a:p>
          <a:p>
            <a:pPr>
              <a:buNone/>
            </a:pPr>
            <a:r>
              <a:rPr lang="cs-CZ" dirty="0"/>
              <a:t>Dříve návod pro uzavřenou repozici(opačný manévr),dnes spíše akademický význam.</a:t>
            </a:r>
          </a:p>
        </p:txBody>
      </p:sp>
      <p:pic>
        <p:nvPicPr>
          <p:cNvPr id="6146" name="Picture 2" descr="REHABILITACE PO ZLOMENINÁCH HORNÍHO HLEZENNÍHO KLOUBU">
            <a:extLst>
              <a:ext uri="{FF2B5EF4-FFF2-40B4-BE49-F238E27FC236}">
                <a16:creationId xmlns:a16="http://schemas.microsoft.com/office/drawing/2014/main" id="{090DF7FF-6817-E8A6-2301-53BA0E06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35" y="828675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konzervativní-u málo dislokovaných zlomenin s dobrou kongruencí kloubních ploch</a:t>
            </a:r>
          </a:p>
          <a:p>
            <a:pPr>
              <a:buNone/>
            </a:pPr>
            <a:r>
              <a:rPr lang="cs-CZ" dirty="0"/>
              <a:t>- nevýhodou je znehybnění </a:t>
            </a:r>
            <a:r>
              <a:rPr lang="cs-CZ" dirty="0" err="1"/>
              <a:t>hlezna</a:t>
            </a:r>
            <a:r>
              <a:rPr lang="cs-CZ" dirty="0"/>
              <a:t> na 8-12T následné omezení pohybu a omezení RP</a:t>
            </a:r>
          </a:p>
          <a:p>
            <a:r>
              <a:rPr lang="cs-CZ" dirty="0"/>
              <a:t>operační –kortikální šrouby,dlahy někdy nutná </a:t>
            </a:r>
            <a:r>
              <a:rPr lang="cs-CZ" dirty="0" err="1"/>
              <a:t>spongioplastika</a:t>
            </a:r>
            <a:r>
              <a:rPr lang="cs-CZ" dirty="0"/>
              <a:t>, ZF s </a:t>
            </a:r>
            <a:r>
              <a:rPr lang="cs-CZ" dirty="0" err="1"/>
              <a:t>miniosteosyntézou</a:t>
            </a:r>
            <a:endParaRPr lang="cs-CZ" dirty="0"/>
          </a:p>
          <a:p>
            <a:pPr>
              <a:buNone/>
            </a:pPr>
            <a:r>
              <a:rPr lang="cs-CZ" dirty="0"/>
              <a:t>-prognosticky nevýhodné zejména fraktury typu C –časté </a:t>
            </a:r>
            <a:r>
              <a:rPr lang="cs-CZ" dirty="0" err="1"/>
              <a:t>artrozy</a:t>
            </a:r>
            <a:r>
              <a:rPr lang="cs-CZ" dirty="0"/>
              <a:t>-omezení RP </a:t>
            </a:r>
          </a:p>
          <a:p>
            <a:r>
              <a:rPr lang="cs-CZ" dirty="0"/>
              <a:t>fyzioterapie-časná mobilita </a:t>
            </a:r>
            <a:r>
              <a:rPr lang="cs-CZ" dirty="0" err="1"/>
              <a:t>hlezna</a:t>
            </a:r>
            <a:r>
              <a:rPr lang="cs-CZ" dirty="0"/>
              <a:t>,ale odlehčení 3M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ZLOMENINY A LUXACE TALU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mechanismus-nejčastěji tvrdým nárazem v ose končetiny nebo při dopravních nehodách, které bývají spojené s dorzální nebo plantární flexí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talus</a:t>
            </a:r>
            <a:r>
              <a:rPr lang="cs-CZ" dirty="0"/>
              <a:t> má chudé krevní zásobení-hojení bývá komplikované</a:t>
            </a:r>
          </a:p>
          <a:p>
            <a:r>
              <a:rPr lang="cs-CZ" dirty="0"/>
              <a:t>klasifikace </a:t>
            </a:r>
          </a:p>
          <a:p>
            <a:pPr>
              <a:buNone/>
            </a:pPr>
            <a:r>
              <a:rPr lang="cs-CZ" dirty="0"/>
              <a:t>-zlomeniny těla </a:t>
            </a:r>
            <a:r>
              <a:rPr lang="cs-CZ" dirty="0" err="1"/>
              <a:t>talu</a:t>
            </a:r>
            <a:r>
              <a:rPr lang="cs-CZ" dirty="0"/>
              <a:t>,</a:t>
            </a:r>
          </a:p>
          <a:p>
            <a:pPr>
              <a:buNone/>
            </a:pPr>
            <a:r>
              <a:rPr lang="cs-CZ" dirty="0"/>
              <a:t>-hlavice </a:t>
            </a:r>
            <a:r>
              <a:rPr lang="cs-CZ" dirty="0" err="1"/>
              <a:t>talu</a:t>
            </a:r>
            <a:r>
              <a:rPr lang="cs-CZ" dirty="0"/>
              <a:t>,</a:t>
            </a:r>
          </a:p>
          <a:p>
            <a:pPr>
              <a:buNone/>
            </a:pPr>
            <a:r>
              <a:rPr lang="cs-CZ" dirty="0"/>
              <a:t>-zlomeniny krčku </a:t>
            </a:r>
            <a:r>
              <a:rPr lang="cs-CZ" dirty="0" err="1"/>
              <a:t>talu</a:t>
            </a:r>
            <a:endParaRPr lang="cs-CZ" dirty="0"/>
          </a:p>
          <a:p>
            <a:pPr>
              <a:buNone/>
            </a:pPr>
            <a:r>
              <a:rPr lang="cs-CZ" dirty="0"/>
              <a:t>-izolované zlomeniny zadního výběžku </a:t>
            </a:r>
            <a:r>
              <a:rPr lang="cs-CZ" dirty="0" err="1"/>
              <a:t>talu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-zlomeniny laterálního výběžku </a:t>
            </a:r>
            <a:r>
              <a:rPr lang="cs-CZ" dirty="0" err="1"/>
              <a:t>talu</a:t>
            </a:r>
            <a:endParaRPr lang="cs-CZ" dirty="0"/>
          </a:p>
          <a:p>
            <a:pPr>
              <a:buNone/>
            </a:pPr>
            <a:r>
              <a:rPr lang="cs-CZ" dirty="0"/>
              <a:t>Konzervativní terapie u nedislokovaných zlomenin spočívá v sádrové fixaci po dobu 8 týdnů bez zátěže, poté pozvolná zátěž v ortéze na další 4 – 6 týdnů. U dislokovaných zlomenin je volena operačně repozice a fixace </a:t>
            </a:r>
            <a:r>
              <a:rPr lang="cs-CZ" dirty="0" err="1"/>
              <a:t>talu</a:t>
            </a:r>
            <a:r>
              <a:rPr lang="cs-CZ" dirty="0"/>
              <a:t>. Po operaci je povolena zátěž až po třech měsících odlehčení. Déletrvající odlehčení může mít za následek postupující nekrózu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01C4C-DCE7-AB0B-97CD-7A348ACE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Zlomeniny talu. Současný pohled z hlediska diagnostiky, léčby a výsledků |  Semantic Scholar">
            <a:extLst>
              <a:ext uri="{FF2B5EF4-FFF2-40B4-BE49-F238E27FC236}">
                <a16:creationId xmlns:a16="http://schemas.microsoft.com/office/drawing/2014/main" id="{9BDE9B9F-E9CA-9370-8813-51553EA285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6130"/>
            <a:ext cx="10972800" cy="34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4074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konzervativní terapie u nedislokovaných-sádrová fixaci po dobu 8 týdnů bez zátěže-pozvolná zátěž v ortéze na další 4 – 6 týdnů</a:t>
            </a:r>
          </a:p>
          <a:p>
            <a:r>
              <a:rPr lang="cs-CZ" dirty="0"/>
              <a:t>operační terapie  dislokované zlomeniny -repozice a fixace </a:t>
            </a:r>
            <a:r>
              <a:rPr lang="cs-CZ" dirty="0" err="1"/>
              <a:t>talu</a:t>
            </a:r>
            <a:r>
              <a:rPr lang="cs-CZ" dirty="0"/>
              <a:t> (urgentní repozice pro udržení vitality </a:t>
            </a:r>
            <a:r>
              <a:rPr lang="cs-CZ" dirty="0" err="1"/>
              <a:t>talu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Po operaci je povolena zátěž až po třech měsících odlehčení. Déletrvající odlehčení může mít za následek postupující nekrózu.</a:t>
            </a:r>
          </a:p>
          <a:p>
            <a:r>
              <a:rPr lang="cs-CZ" dirty="0"/>
              <a:t>fyzioterapie-u konzervativní terapie po 8T snímat ortézu a cvičit RP-odlehčení minimálně 3M</a:t>
            </a:r>
          </a:p>
          <a:p>
            <a:pPr>
              <a:buNone/>
            </a:pPr>
            <a:r>
              <a:rPr lang="cs-CZ" dirty="0"/>
              <a:t>-u operační léčby po odeznění akutní bolesti AAROM a AROM-odlehčení 3M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ZLOMENINY METATARZÁLNÍCH KOSTÍ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mechanismus</a:t>
            </a:r>
          </a:p>
          <a:p>
            <a:pPr>
              <a:buNone/>
            </a:pPr>
            <a:r>
              <a:rPr lang="cs-CZ" dirty="0"/>
              <a:t>-podélný-doskok při </a:t>
            </a:r>
            <a:r>
              <a:rPr lang="cs-CZ" dirty="0" err="1"/>
              <a:t>dorziflexi</a:t>
            </a:r>
            <a:r>
              <a:rPr lang="cs-CZ" dirty="0"/>
              <a:t> prstů</a:t>
            </a:r>
          </a:p>
          <a:p>
            <a:pPr>
              <a:buNone/>
            </a:pPr>
            <a:r>
              <a:rPr lang="cs-CZ" dirty="0"/>
              <a:t>-předozadní-pád břemen</a:t>
            </a:r>
          </a:p>
          <a:p>
            <a:pPr>
              <a:buNone/>
            </a:pPr>
            <a:r>
              <a:rPr lang="cs-CZ" dirty="0"/>
              <a:t>-příčný-zaklínění chodidla</a:t>
            </a:r>
          </a:p>
          <a:p>
            <a:pPr>
              <a:buNone/>
            </a:pPr>
            <a:r>
              <a:rPr lang="cs-CZ" dirty="0"/>
              <a:t>-nepřímým násilím při inverzi chodidla –</a:t>
            </a:r>
            <a:r>
              <a:rPr lang="cs-CZ" dirty="0" err="1"/>
              <a:t>avulzní</a:t>
            </a:r>
            <a:r>
              <a:rPr lang="cs-CZ" dirty="0"/>
              <a:t> zlomenina V.MTT</a:t>
            </a:r>
          </a:p>
          <a:p>
            <a:pPr>
              <a:buNone/>
            </a:pPr>
            <a:r>
              <a:rPr lang="cs-CZ" dirty="0"/>
              <a:t>II.-III.MTT-únavová zlomenina</a:t>
            </a:r>
          </a:p>
          <a:p>
            <a:r>
              <a:rPr lang="cs-CZ" dirty="0"/>
              <a:t>léčba</a:t>
            </a:r>
          </a:p>
          <a:p>
            <a:pPr>
              <a:buNone/>
            </a:pPr>
            <a:r>
              <a:rPr lang="cs-CZ" dirty="0"/>
              <a:t>-převážně konzervativní sádrová fixace na 4-6T</a:t>
            </a:r>
          </a:p>
          <a:p>
            <a:pPr>
              <a:buNone/>
            </a:pPr>
            <a:r>
              <a:rPr lang="cs-CZ" dirty="0"/>
              <a:t>-operační –u vícečetných dislokovaných a otevřených zlomenin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430554-2740-F816-2833-B907D6A849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601AEE-2824-49D0-EEC9-4D4BA04B6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46D233-61E7-51A2-7D0F-50F893D7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BE9C57-A7BC-B458-8C1B-48E008E3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KARDIOVASKULÁRNÍ SYSTÉM</a:t>
            </a:r>
          </a:p>
          <a:p>
            <a:pPr>
              <a:buFontTx/>
              <a:buChar char="-"/>
            </a:pPr>
            <a:r>
              <a:rPr lang="cs-CZ" dirty="0"/>
              <a:t>monitorování EKG křivky</a:t>
            </a:r>
          </a:p>
          <a:p>
            <a:pPr>
              <a:buFontTx/>
              <a:buChar char="-"/>
            </a:pPr>
            <a:r>
              <a:rPr lang="cs-CZ" dirty="0"/>
              <a:t>neinvazivní měření TK</a:t>
            </a:r>
          </a:p>
          <a:p>
            <a:pPr>
              <a:buFontTx/>
              <a:buChar char="-"/>
            </a:pPr>
            <a:r>
              <a:rPr lang="cs-CZ" dirty="0"/>
              <a:t>invazivní měření </a:t>
            </a:r>
            <a:r>
              <a:rPr lang="cs-CZ" dirty="0" err="1"/>
              <a:t>hemodynamických</a:t>
            </a:r>
            <a:r>
              <a:rPr lang="cs-CZ" dirty="0"/>
              <a:t> parametru </a:t>
            </a:r>
          </a:p>
          <a:p>
            <a:pPr marL="72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MĚŘENÍ HODINOVÉ DIURÉZY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MĚŘENÍ TĚLESNÉ TEPLOTY</a:t>
            </a:r>
          </a:p>
          <a:p>
            <a:pPr marL="72000" indent="0">
              <a:buNone/>
            </a:pPr>
            <a:r>
              <a:rPr lang="cs-CZ" dirty="0"/>
              <a:t>- sledování laboratorních hodnot</a:t>
            </a:r>
          </a:p>
        </p:txBody>
      </p:sp>
    </p:spTree>
    <p:extLst>
      <p:ext uri="{BB962C8B-B14F-4D97-AF65-F5344CB8AC3E}">
        <p14:creationId xmlns:p14="http://schemas.microsoft.com/office/powerpoint/2010/main" val="419136390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ZLOMENINY PRSTCŮ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mechanismus-přímý náraz</a:t>
            </a:r>
          </a:p>
          <a:p>
            <a:r>
              <a:rPr lang="cs-CZ" dirty="0"/>
              <a:t>léčba-terminální a střední článek 3T náplasťová fixace,u základního článku a palce je třeba dbát osového postavení u palce pokud by došlo k rigiditě –problém s odrazem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ACHILOVY ŠLACHY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mechanismus</a:t>
            </a:r>
          </a:p>
          <a:p>
            <a:pPr>
              <a:buNone/>
            </a:pPr>
            <a:r>
              <a:rPr lang="cs-CZ" dirty="0"/>
              <a:t>-převážně na degenerativním podkladě,nejčastěji 3-5cm nad místem úponu-při rychlé změně pohybu,při odrazu(squash,tenis,volejbal,basketbal kopaná)</a:t>
            </a:r>
          </a:p>
          <a:p>
            <a:pPr>
              <a:buNone/>
            </a:pPr>
            <a:r>
              <a:rPr lang="cs-CZ" dirty="0"/>
              <a:t> -otevřené poranění-sečné,řezné</a:t>
            </a:r>
          </a:p>
          <a:p>
            <a:r>
              <a:rPr lang="cs-CZ" dirty="0"/>
              <a:t>Klinika-hlasité prasknutí ,otok,hematom-plantární flexi zvládne,ale nepostaví se na špičky</a:t>
            </a:r>
          </a:p>
          <a:p>
            <a:pPr>
              <a:buNone/>
            </a:pPr>
            <a:r>
              <a:rPr lang="cs-CZ" dirty="0" err="1"/>
              <a:t>Thompsonův</a:t>
            </a:r>
            <a:r>
              <a:rPr lang="cs-CZ" dirty="0"/>
              <a:t> test- při pasivním tlaku na svalová bříška m.triceps </a:t>
            </a:r>
            <a:r>
              <a:rPr lang="cs-CZ" dirty="0" err="1"/>
              <a:t>surae</a:t>
            </a:r>
            <a:r>
              <a:rPr lang="cs-CZ" dirty="0"/>
              <a:t> nedojde k </a:t>
            </a:r>
            <a:r>
              <a:rPr lang="cs-CZ" dirty="0" err="1"/>
              <a:t>plant.fl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 sutura-sádra nad koleno s nohou v plantární flexi na 3T,následně přesádrování pod koleno s </a:t>
            </a:r>
            <a:r>
              <a:rPr lang="cs-CZ" dirty="0" err="1"/>
              <a:t>hleznem</a:t>
            </a:r>
            <a:r>
              <a:rPr lang="cs-CZ" dirty="0"/>
              <a:t> ve středním postavení –celková doba fixace 6-8T(doba i způsob fixace se může lišit dle operatéra)odlehčení na FH 3M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PORANĚNÍ LIGAMENTOZNÍHO APARÁTU HLEZNA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544522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mechanismus – nejčastěji supinační-sportovní úrazy,ale i chůze </a:t>
            </a:r>
          </a:p>
          <a:p>
            <a:pPr>
              <a:buNone/>
            </a:pPr>
            <a:r>
              <a:rPr lang="cs-CZ" dirty="0"/>
              <a:t>-distorze v </a:t>
            </a:r>
            <a:r>
              <a:rPr lang="cs-CZ" dirty="0" err="1"/>
              <a:t>hlezenném</a:t>
            </a:r>
            <a:r>
              <a:rPr lang="cs-CZ" dirty="0"/>
              <a:t> kloubu je spíše popisem úrazového mechanismu než </a:t>
            </a:r>
            <a:r>
              <a:rPr lang="cs-CZ" dirty="0" err="1"/>
              <a:t>diagnozou</a:t>
            </a:r>
            <a:endParaRPr lang="cs-CZ" dirty="0"/>
          </a:p>
          <a:p>
            <a:pPr>
              <a:buNone/>
            </a:pPr>
            <a:r>
              <a:rPr lang="cs-CZ" dirty="0"/>
              <a:t>-při supinaci se nejprve poraní přední </a:t>
            </a:r>
            <a:r>
              <a:rPr lang="cs-CZ" dirty="0" err="1"/>
              <a:t>fibulotalární</a:t>
            </a:r>
            <a:r>
              <a:rPr lang="cs-CZ" dirty="0"/>
              <a:t> vaz následně </a:t>
            </a:r>
            <a:r>
              <a:rPr lang="cs-CZ" dirty="0" err="1"/>
              <a:t>fibulokalkaneární</a:t>
            </a:r>
            <a:r>
              <a:rPr lang="cs-CZ" dirty="0"/>
              <a:t> a poté i zadní </a:t>
            </a:r>
            <a:r>
              <a:rPr lang="cs-CZ" dirty="0" err="1"/>
              <a:t>fibulotalární</a:t>
            </a:r>
            <a:r>
              <a:rPr lang="cs-CZ" dirty="0"/>
              <a:t> vaz</a:t>
            </a:r>
          </a:p>
          <a:p>
            <a:pPr>
              <a:buNone/>
            </a:pPr>
            <a:r>
              <a:rPr lang="cs-CZ" dirty="0"/>
              <a:t>-při pronace se poškozuje deltový vaz,ale </a:t>
            </a:r>
            <a:r>
              <a:rPr lang="cs-CZ" dirty="0" err="1"/>
              <a:t>ligamenta</a:t>
            </a:r>
            <a:r>
              <a:rPr lang="cs-CZ" dirty="0"/>
              <a:t> vnitřního kotníku pevnější</a:t>
            </a:r>
          </a:p>
          <a:p>
            <a:pPr>
              <a:buNone/>
            </a:pPr>
            <a:r>
              <a:rPr lang="cs-CZ" dirty="0"/>
              <a:t>-součástí stabilizačního aparátu </a:t>
            </a:r>
            <a:r>
              <a:rPr lang="cs-CZ" dirty="0" err="1"/>
              <a:t>hlezna</a:t>
            </a:r>
            <a:r>
              <a:rPr lang="cs-CZ" dirty="0"/>
              <a:t> </a:t>
            </a:r>
            <a:r>
              <a:rPr lang="cs-CZ" dirty="0" err="1"/>
              <a:t>tibiofibulární</a:t>
            </a:r>
            <a:r>
              <a:rPr lang="cs-CZ" dirty="0"/>
              <a:t> </a:t>
            </a:r>
            <a:r>
              <a:rPr lang="cs-CZ" dirty="0" err="1"/>
              <a:t>syndesmoza</a:t>
            </a:r>
            <a:r>
              <a:rPr lang="cs-CZ" dirty="0"/>
              <a:t> přední i zadní porce</a:t>
            </a:r>
          </a:p>
          <a:p>
            <a:pPr>
              <a:buNone/>
            </a:pPr>
            <a:r>
              <a:rPr lang="cs-CZ" dirty="0"/>
              <a:t>-distenze,parciální ruptura,totální ruptura,ruptura kloubního pouzdra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3C35A-3060-4042-C461-903B95B4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Distorze hlezna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053179-0F18-972D-8947-BD1E0662F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DAD92CE-6420-5558-ED86-124EA94C3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1" y="2247900"/>
            <a:ext cx="8140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0496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524000" y="836713"/>
            <a:ext cx="9144000" cy="5289451"/>
          </a:xfrm>
        </p:spPr>
        <p:txBody>
          <a:bodyPr/>
          <a:lstStyle/>
          <a:p>
            <a:r>
              <a:rPr lang="cs-CZ" dirty="0"/>
              <a:t>klinika –při distenzi,někdy i parciální ruptuře,může pacient dokončit pohybovou aktivitu a otok i hematom až následně,u kompletní ruptury bolest okamžitě,na končetinu se nepostaví-RTG v držených pozicích,v akutní fázi velmi bolestivé (optimální krátkodobá </a:t>
            </a:r>
            <a:r>
              <a:rPr lang="cs-CZ" dirty="0" err="1"/>
              <a:t>narkoza</a:t>
            </a:r>
            <a:r>
              <a:rPr lang="cs-CZ" dirty="0"/>
              <a:t>),také nativní snímky k posouzení </a:t>
            </a:r>
            <a:r>
              <a:rPr lang="cs-CZ" dirty="0" err="1"/>
              <a:t>syndesmozy</a:t>
            </a:r>
            <a:endParaRPr lang="cs-CZ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převážně konzervativní-v současné době se upřednostňuje funkční léčba jen s kompresním obvazem,někdy fixace ortézou,dlahou</a:t>
            </a:r>
          </a:p>
          <a:p>
            <a:r>
              <a:rPr lang="cs-CZ" dirty="0"/>
              <a:t>operační –někdy u kompletní ruptury</a:t>
            </a:r>
          </a:p>
          <a:p>
            <a:r>
              <a:rPr lang="cs-CZ" dirty="0"/>
              <a:t>CHRONICKÁ NESTABILITA HLEZNA</a:t>
            </a:r>
          </a:p>
          <a:p>
            <a:pPr>
              <a:buNone/>
            </a:pPr>
            <a:r>
              <a:rPr lang="cs-CZ" dirty="0"/>
              <a:t>-recidivující distorze-u mladých sportujících pacientů-plastika předního </a:t>
            </a:r>
            <a:r>
              <a:rPr lang="cs-CZ" dirty="0" err="1"/>
              <a:t>fibulotalárního</a:t>
            </a:r>
            <a:r>
              <a:rPr lang="cs-CZ" dirty="0"/>
              <a:t> vazu z m.</a:t>
            </a:r>
            <a:r>
              <a:rPr lang="cs-CZ" dirty="0" err="1"/>
              <a:t>peroneus</a:t>
            </a:r>
            <a:r>
              <a:rPr lang="cs-CZ" dirty="0"/>
              <a:t> </a:t>
            </a:r>
            <a:r>
              <a:rPr lang="cs-CZ" dirty="0" err="1"/>
              <a:t>brevis</a:t>
            </a:r>
            <a:endParaRPr lang="cs-CZ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650C1-2780-1252-ECD0-A596BB2E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Konzervativní terapie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8B00CE-0E69-7546-91DE-51C3A1985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akutně – komprese, elevace, 24h po úraze intermitentní negativní termoterapie 20min/1h</a:t>
            </a:r>
          </a:p>
          <a:p>
            <a:r>
              <a:rPr lang="cs-CZ" dirty="0" err="1"/>
              <a:t>kinesiotaping</a:t>
            </a:r>
            <a:endParaRPr lang="cs-CZ" dirty="0"/>
          </a:p>
          <a:p>
            <a:r>
              <a:rPr lang="cs-CZ" dirty="0"/>
              <a:t>postupně udržování ROM, progresívní zátěž po 6T, balanční </a:t>
            </a:r>
            <a:r>
              <a:rPr lang="cs-CZ" dirty="0" err="1"/>
              <a:t>cvičení,senzomotorika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94584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4AE09-C9B3-FFA9-43C8-976C26A179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4761"/>
            <a:ext cx="10752667" cy="771823"/>
          </a:xfrm>
        </p:spPr>
        <p:txBody>
          <a:bodyPr/>
          <a:lstStyle/>
          <a:p>
            <a:r>
              <a:rPr lang="cs-CZ" dirty="0"/>
              <a:t>Operační terapie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858637-D082-1E69-468C-C97348CDB5E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026583"/>
            <a:ext cx="10752667" cy="5318109"/>
          </a:xfrm>
        </p:spPr>
        <p:txBody>
          <a:bodyPr>
            <a:normAutofit/>
          </a:bodyPr>
          <a:lstStyle/>
          <a:p>
            <a:pPr marL="126997" indent="0" fontAlgn="base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</a:rPr>
              <a:t>založená na rekonstrukci postižených částí vazů</a:t>
            </a:r>
            <a:r>
              <a:rPr lang="cs-CZ" sz="2400" dirty="0">
                <a:solidFill>
                  <a:srgbClr val="000000"/>
                </a:solidFill>
              </a:rPr>
              <a:t>. Důležité pro zvolení operačního výkonu je, jak pacient nestabilitu vnímá a při kterých aktivitách se postižení projevuje. Operace se tedy plánují nejenom podle subjektivních potíží, ale i podle pozdějšího typu zátěže.</a:t>
            </a:r>
          </a:p>
          <a:p>
            <a:pPr marL="126997" indent="0" fontAlgn="base">
              <a:buNone/>
            </a:pPr>
            <a:r>
              <a:rPr lang="cs-CZ" sz="2400" b="1" dirty="0">
                <a:solidFill>
                  <a:srgbClr val="000000"/>
                </a:solidFill>
              </a:rPr>
              <a:t>v posledních letech se upouští od výrazných zásahů do měkkých tkání nohy</a:t>
            </a:r>
            <a:r>
              <a:rPr lang="cs-CZ" sz="2400" dirty="0">
                <a:solidFill>
                  <a:srgbClr val="000000"/>
                </a:solidFill>
              </a:rPr>
              <a:t>, zejména od nahrazování postižených vazů šlachovými přenosy (</a:t>
            </a:r>
            <a:r>
              <a:rPr lang="cs-CZ" sz="2400" dirty="0" err="1">
                <a:solidFill>
                  <a:srgbClr val="000000"/>
                </a:solidFill>
              </a:rPr>
              <a:t>tenodesis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</a:p>
          <a:p>
            <a:pPr algn="l" rtl="0" fontAlgn="base"/>
            <a:r>
              <a:rPr lang="cs-CZ" sz="2400" b="1" dirty="0">
                <a:solidFill>
                  <a:srgbClr val="2B6CA3"/>
                </a:solidFill>
              </a:rPr>
              <a:t>Operace </a:t>
            </a:r>
            <a:r>
              <a:rPr lang="cs-CZ" sz="2400" b="1" dirty="0" err="1">
                <a:solidFill>
                  <a:srgbClr val="2B6CA3"/>
                </a:solidFill>
              </a:rPr>
              <a:t>Broström</a:t>
            </a:r>
            <a:r>
              <a:rPr lang="cs-CZ" sz="2400" b="1" dirty="0">
                <a:solidFill>
                  <a:srgbClr val="2B6CA3"/>
                </a:solidFill>
              </a:rPr>
              <a:t> - </a:t>
            </a:r>
            <a:r>
              <a:rPr lang="cs-CZ" sz="2400" b="1" dirty="0" err="1">
                <a:solidFill>
                  <a:srgbClr val="2B6CA3"/>
                </a:solidFill>
              </a:rPr>
              <a:t>Gould</a:t>
            </a:r>
            <a:endParaRPr lang="cs-CZ" sz="2400" b="1" dirty="0">
              <a:solidFill>
                <a:srgbClr val="2B6CA3"/>
              </a:solidFill>
            </a:endParaRPr>
          </a:p>
          <a:p>
            <a:pPr algn="just" rtl="0" fontAlgn="base"/>
            <a:r>
              <a:rPr lang="cs-CZ" sz="2400" b="1" dirty="0">
                <a:solidFill>
                  <a:srgbClr val="000000"/>
                </a:solidFill>
              </a:rPr>
              <a:t>malý zásah do měkkých tkání pacienta na zevní straně hlezenního</a:t>
            </a:r>
          </a:p>
          <a:p>
            <a:pPr algn="just" rtl="0" fontAlgn="base"/>
            <a:r>
              <a:rPr lang="cs-CZ" sz="2400" b="1" dirty="0">
                <a:solidFill>
                  <a:srgbClr val="000000"/>
                </a:solidFill>
              </a:rPr>
              <a:t>kloubu</a:t>
            </a:r>
            <a:r>
              <a:rPr lang="cs-CZ" sz="2400" dirty="0">
                <a:solidFill>
                  <a:srgbClr val="000000"/>
                </a:solidFill>
              </a:rPr>
              <a:t>, a tím zkrácení pooperační léčby. </a:t>
            </a:r>
          </a:p>
          <a:p>
            <a:pPr algn="just" rtl="0" fontAlgn="base"/>
            <a:r>
              <a:rPr lang="cs-CZ" sz="2400" dirty="0">
                <a:solidFill>
                  <a:srgbClr val="000000"/>
                </a:solidFill>
              </a:rPr>
              <a:t>Výkon posiluje část zevního postranního vazu hlezna (lig. </a:t>
            </a:r>
            <a:r>
              <a:rPr lang="cs-CZ" sz="2400" dirty="0" err="1">
                <a:solidFill>
                  <a:srgbClr val="000000"/>
                </a:solidFill>
              </a:rPr>
              <a:t>collaterale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laterale</a:t>
            </a:r>
            <a:r>
              <a:rPr lang="cs-CZ" sz="2400" dirty="0">
                <a:solidFill>
                  <a:srgbClr val="000000"/>
                </a:solidFill>
              </a:rPr>
              <a:t>) pomocí šlachového poutka (</a:t>
            </a:r>
            <a:r>
              <a:rPr lang="cs-CZ" sz="2400" dirty="0" err="1">
                <a:solidFill>
                  <a:srgbClr val="000000"/>
                </a:solidFill>
              </a:rPr>
              <a:t>retinaculum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flexorum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</a:p>
          <a:p>
            <a:pPr marL="126997" indent="0" fontAlgn="base">
              <a:buNone/>
            </a:pPr>
            <a:endParaRPr lang="cs-CZ" sz="2400" dirty="0">
              <a:solidFill>
                <a:srgbClr val="000000"/>
              </a:solidFill>
            </a:endParaRPr>
          </a:p>
          <a:p>
            <a:pPr marL="126997" indent="0" fontAlgn="base">
              <a:buNone/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018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9B75AD-267A-935A-F0E8-61048FBDD08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18364"/>
            <a:ext cx="10752667" cy="5613053"/>
          </a:xfrm>
        </p:spPr>
        <p:txBody>
          <a:bodyPr/>
          <a:lstStyle/>
          <a:p>
            <a:r>
              <a:rPr lang="cs-CZ" sz="2400" b="1" dirty="0" err="1">
                <a:solidFill>
                  <a:srgbClr val="000000"/>
                </a:solidFill>
                <a:latin typeface="helvetica-w01-roman"/>
              </a:rPr>
              <a:t>Tenodesis</a:t>
            </a:r>
            <a:r>
              <a:rPr lang="cs-CZ" sz="2400" b="1" dirty="0">
                <a:solidFill>
                  <a:srgbClr val="000000"/>
                </a:solidFill>
                <a:latin typeface="helvetica-w01-roman"/>
              </a:rPr>
              <a:t> je operační výkon stabilizující skloubení za pomocí šlachy</a:t>
            </a:r>
            <a:r>
              <a:rPr lang="cs-CZ" sz="2400" dirty="0">
                <a:solidFill>
                  <a:srgbClr val="000000"/>
                </a:solidFill>
                <a:latin typeface="helvetica-w01-roman"/>
              </a:rPr>
              <a:t>. Šlachové přenosy v případě nestability hlezenního kloubu nahrazují původní vazy, které stabilizovaly kloub a byly postižené úrazem. Směr šlachového štěpu probíhá směry, kterými probíhaly původní vazy. Pro ukotvení štěpu se většinou do hlezenní kosti, patní kosti a lýtkové kosti vrtají kostní kanálky, kterými se šlachové štěpy protahují. </a:t>
            </a:r>
            <a:r>
              <a:rPr lang="cs-CZ" sz="2400" b="1" dirty="0">
                <a:solidFill>
                  <a:srgbClr val="000000"/>
                </a:solidFill>
                <a:latin typeface="helvetica-w01-roman"/>
              </a:rPr>
              <a:t>Tyto typy operací vyžadují větší otevřený chirurgický přístup</a:t>
            </a:r>
            <a:r>
              <a:rPr lang="cs-CZ" sz="2400" dirty="0">
                <a:solidFill>
                  <a:srgbClr val="000000"/>
                </a:solidFill>
                <a:latin typeface="helvetica-w01-roman"/>
              </a:rPr>
              <a:t> jak pro odběr šlachy, tak i pro ukotvení šlachového štěpu.</a:t>
            </a:r>
          </a:p>
          <a:p>
            <a:r>
              <a:rPr lang="cs-CZ" sz="2400" dirty="0">
                <a:solidFill>
                  <a:srgbClr val="000000"/>
                </a:solidFill>
                <a:latin typeface="helvetica-w01-roman"/>
              </a:rPr>
              <a:t>Štěpy – tkáňová banka (aloštěp), autoštěp – </a:t>
            </a:r>
            <a:r>
              <a:rPr lang="cs-CZ" sz="2400" dirty="0" err="1">
                <a:solidFill>
                  <a:srgbClr val="000000"/>
                </a:solidFill>
                <a:latin typeface="helvetica-w01-roman"/>
              </a:rPr>
              <a:t>m.peroneus</a:t>
            </a:r>
            <a:r>
              <a:rPr lang="cs-CZ" sz="2400" dirty="0">
                <a:solidFill>
                  <a:srgbClr val="000000"/>
                </a:solidFill>
                <a:latin typeface="helvetica-w01-roman"/>
              </a:rPr>
              <a:t> brevis, m. </a:t>
            </a:r>
            <a:r>
              <a:rPr lang="cs-CZ" sz="2400" dirty="0" err="1">
                <a:solidFill>
                  <a:srgbClr val="000000"/>
                </a:solidFill>
                <a:latin typeface="helvetica-w01-roman"/>
              </a:rPr>
              <a:t>semitetndinosus</a:t>
            </a:r>
            <a:endParaRPr lang="cs-CZ" sz="2400" dirty="0">
              <a:solidFill>
                <a:srgbClr val="000000"/>
              </a:solidFill>
              <a:latin typeface="helvetica-w01-roman"/>
            </a:endParaRPr>
          </a:p>
          <a:p>
            <a:r>
              <a:rPr lang="cs-CZ" sz="2400" dirty="0">
                <a:solidFill>
                  <a:srgbClr val="000000"/>
                </a:solidFill>
                <a:latin typeface="helvetica-w01-roman"/>
              </a:rPr>
              <a:t>6T dlaha</a:t>
            </a:r>
          </a:p>
          <a:p>
            <a:r>
              <a:rPr lang="cs-CZ" sz="2400" dirty="0">
                <a:solidFill>
                  <a:srgbClr val="000000"/>
                </a:solidFill>
                <a:latin typeface="helvetica-w01-roman"/>
              </a:rPr>
              <a:t>po 6T obnova ROM</a:t>
            </a:r>
          </a:p>
          <a:p>
            <a:r>
              <a:rPr lang="cs-CZ" sz="2400" dirty="0">
                <a:solidFill>
                  <a:srgbClr val="000000"/>
                </a:solidFill>
                <a:latin typeface="helvetica-w01-roman"/>
              </a:rPr>
              <a:t>návrat ke sportu nejdříve 6M po náhradě po absolvování silové a anaerobní přípravy a následném individuálním zhodnocení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2340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E6133B-3226-12A6-8F43-59BF43380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60E5E5-3005-A50B-6A6E-45977F5E7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66228E-6904-9262-B208-EFDD65CD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 U POLYTRAMATU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955F48-F578-9AC2-7D13-55269814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/>
              <a:t>rozsah závislý na možnostech komunikace a kooperace s pacientem</a:t>
            </a:r>
          </a:p>
          <a:p>
            <a:pPr>
              <a:buFontTx/>
              <a:buChar char="-"/>
            </a:pPr>
            <a:r>
              <a:rPr lang="pl-PL" dirty="0"/>
              <a:t>přísně individuální přístup</a:t>
            </a:r>
          </a:p>
          <a:p>
            <a:pPr>
              <a:buFontTx/>
              <a:buChar char="-"/>
            </a:pPr>
            <a:r>
              <a:rPr lang="cs-CZ" dirty="0"/>
              <a:t>zpočátku pasivní, zahrnuje polohování pacienta v lůžku s cílem prevence dekubitů, kontraktur a hypostatické pneumonie</a:t>
            </a:r>
          </a:p>
        </p:txBody>
      </p:sp>
    </p:spTree>
    <p:extLst>
      <p:ext uri="{BB962C8B-B14F-4D97-AF65-F5344CB8AC3E}">
        <p14:creationId xmlns:p14="http://schemas.microsoft.com/office/powerpoint/2010/main" val="146587502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A8805AF-D1AF-AF20-03A6-5267F3B1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" y="0"/>
            <a:ext cx="6739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CC3F4BD-F189-D083-D2D1-997423AF5C7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970184" y="1701800"/>
            <a:ext cx="5221816" cy="4140200"/>
          </a:xfrm>
        </p:spPr>
        <p:txBody>
          <a:bodyPr/>
          <a:lstStyle/>
          <a:p>
            <a:r>
              <a:rPr lang="cs-CZ" dirty="0"/>
              <a:t>   Hodnocení klinického     stavu před návratem ke sportovní aktivitě</a:t>
            </a:r>
          </a:p>
        </p:txBody>
      </p:sp>
    </p:spTree>
    <p:extLst>
      <p:ext uri="{BB962C8B-B14F-4D97-AF65-F5344CB8AC3E}">
        <p14:creationId xmlns:p14="http://schemas.microsoft.com/office/powerpoint/2010/main" val="181652873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2E36E-CEB4-7967-0BFA-2533854E45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9667"/>
            <a:ext cx="10752667" cy="452967"/>
          </a:xfrm>
        </p:spPr>
        <p:txBody>
          <a:bodyPr>
            <a:normAutofit fontScale="90000"/>
          </a:bodyPr>
          <a:lstStyle/>
          <a:p>
            <a:r>
              <a:rPr lang="cs-CZ" dirty="0"/>
              <a:t>Chronická nestabilita hlezna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912A0D-25C4-3C6F-4568-D7CC9777BD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91217"/>
            <a:ext cx="10752667" cy="4140200"/>
          </a:xfrm>
        </p:spPr>
        <p:txBody>
          <a:bodyPr>
            <a:normAutofit fontScale="92500" lnSpcReduction="10000"/>
          </a:bodyPr>
          <a:lstStyle/>
          <a:p>
            <a:r>
              <a:rPr lang="cs-CZ" b="1" i="0" dirty="0">
                <a:solidFill>
                  <a:srgbClr val="000000"/>
                </a:solidFill>
                <a:effectLst/>
                <a:latin typeface="helvetica-w01-roman"/>
              </a:rPr>
              <a:t>Nejslabší skupinou vazů je zevní postranní vaz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-w01-roman"/>
              </a:rPr>
              <a:t> (lig.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-w01-roman"/>
              </a:rPr>
              <a:t>collaterale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-w01-roman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-w01-roman"/>
              </a:rPr>
              <a:t>laterale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-w01-roman"/>
              </a:rPr>
              <a:t>), který stabilizuje hlezenní kloub na zevní straně. Vaz se dělí na tři samostatné pruhy. Přední pruh probíhá od zevního kotníku k hlezenní kosti (lig.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-w01-roman"/>
              </a:rPr>
              <a:t>talofibulare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-w01-roman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helvetica-w01-roman"/>
              </a:rPr>
              <a:t>anterius</a:t>
            </a:r>
            <a:r>
              <a:rPr lang="cs-CZ" b="0" i="0" dirty="0">
                <a:solidFill>
                  <a:srgbClr val="000000"/>
                </a:solidFill>
                <a:effectLst/>
                <a:latin typeface="helvetica-w01-roman"/>
              </a:rPr>
              <a:t>). Střední pruh od zevního kotníku k patní kosti a zadní pruh opět ze zevního kotníku na zadní část hlezenní kosti. Při podvrtnutí hlezna se nejčastěji poškodí přední a poté střední pruh. Někdy chronická nestabilita hlezna vede k postižení chrupavky, a tak ke vzniku artrózy.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42443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EB3CC-FBE4-44F3-BA57-5F395ABC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75C66-E84B-B34D-B7C2-000D79D61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Talar Tilt Test | Lateral Ankle Sprain (youtube.com)</a:t>
            </a:r>
            <a:endParaRPr lang="cs-CZ" dirty="0"/>
          </a:p>
          <a:p>
            <a:endParaRPr lang="cs-CZ" dirty="0"/>
          </a:p>
          <a:p>
            <a:r>
              <a:rPr lang="en-US" dirty="0">
                <a:hlinkClick r:id="rId3"/>
              </a:rPr>
              <a:t>Anterior Drawer Test of the Ankle | Chronic Ankle Laxity &amp; Anterior Talofibular Ligament Rupture (youtube.com)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52475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517D489-8184-9CA4-2780-CCE01615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Zlomeniny patní kosti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B071DB3-A8A2-1591-71A0-3FD761C10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Etiologie - nejčastěji axiální násilí, </a:t>
            </a:r>
            <a:r>
              <a:rPr lang="cs-CZ" dirty="0" err="1"/>
              <a:t>talus</a:t>
            </a:r>
            <a:r>
              <a:rPr lang="cs-CZ" dirty="0"/>
              <a:t> poraní patní kost</a:t>
            </a:r>
          </a:p>
          <a:p>
            <a:pPr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nedislokované zlomeniny bez ohledu na počet fragmentů</a:t>
            </a:r>
          </a:p>
          <a:p>
            <a:pPr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dislokované </a:t>
            </a:r>
            <a:r>
              <a:rPr lang="cs-CZ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dvouúlomkové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zlomeniny zasahující do zadní kloubní plochy</a:t>
            </a:r>
          </a:p>
          <a:p>
            <a:pPr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tříúlomkové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zlomeniny s impresí</a:t>
            </a:r>
          </a:p>
          <a:p>
            <a:pPr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víceúlomkové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zlomeniny</a:t>
            </a:r>
          </a:p>
          <a:p>
            <a:pPr algn="l" fontAlgn="base"/>
            <a:r>
              <a:rPr lang="cs-CZ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Essex-</a:t>
            </a:r>
            <a:r>
              <a:rPr lang="cs-CZ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Lopresti</a:t>
            </a:r>
            <a:r>
              <a:rPr lang="cs-CZ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cs-CZ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extraartikulární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(torzní/</a:t>
            </a:r>
            <a:r>
              <a:rPr lang="cs-CZ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avulzní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síly – tělo, </a:t>
            </a:r>
            <a:r>
              <a:rPr lang="cs-CZ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sustentaculum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oblast úponu Achillovy šlachy)</a:t>
            </a:r>
          </a:p>
          <a:p>
            <a:pPr algn="l" fontAlgn="base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cs-CZ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intraartikulární</a:t>
            </a:r>
            <a:endParaRPr lang="cs-CZ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 fontAlgn="base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 “joint </a:t>
            </a:r>
            <a:r>
              <a:rPr lang="cs-CZ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742950" lvl="1" indent="-285750" algn="l" fontAlgn="base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 “</a:t>
            </a:r>
            <a:r>
              <a:rPr lang="cs-CZ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tongue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742950" lvl="1" indent="-285750" algn="l" fontAlgn="base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extrémní variantou “</a:t>
            </a:r>
            <a:r>
              <a:rPr lang="cs-CZ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tongue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fraktury je typ “kachní zobák” – </a:t>
            </a:r>
            <a:r>
              <a:rPr lang="cs-CZ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obr. C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Významně dislokovaný kraniální fragment tuberu způsobuje ischémii měkkých tkání a stav vyžaduje urgentní repozici a fixaci tahovými šrouby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18450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F569A-F990-C3E3-3835-0B90A148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E9DFB-500B-62D7-BB6A-E0C1D339B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léčba – </a:t>
            </a:r>
            <a:r>
              <a:rPr lang="cs-CZ" dirty="0" err="1"/>
              <a:t>extraartikulární</a:t>
            </a:r>
            <a:r>
              <a:rPr lang="cs-CZ" dirty="0"/>
              <a:t> zlomeniny – konzervativní- bez tlaku na měkké tkáně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operační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Fyzioterapie</a:t>
            </a:r>
          </a:p>
          <a:p>
            <a:pPr marL="0" indent="0">
              <a:buNone/>
            </a:pPr>
            <a:r>
              <a:rPr lang="cs-CZ" dirty="0"/>
              <a:t>alternující pohyby hlezna do plantární a dorsální flexe, kdy se využívá kontrakce lýtkového svalstva jako žilní pumpy, které se tak podílí na prevenci </a:t>
            </a:r>
            <a:r>
              <a:rPr lang="cs-CZ" dirty="0" err="1"/>
              <a:t>trombembolické</a:t>
            </a:r>
            <a:r>
              <a:rPr lang="cs-CZ" dirty="0"/>
              <a:t> nemoci (na operované končetině mohou být vhodnou alternativou pohyby prstců). Rehabilitace v prvních dnech po operaci bude zaměřena také na nácvik chůze o berlích</a:t>
            </a:r>
          </a:p>
          <a:p>
            <a:pPr marL="0" indent="0">
              <a:buNone/>
            </a:pPr>
            <a:r>
              <a:rPr lang="cs-CZ" dirty="0"/>
              <a:t>Péče o jizvu a měkké tkáně.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43353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PORANĚNÍ HORNÍ KONČETINY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RAMENO </a:t>
            </a:r>
            <a:r>
              <a:rPr lang="cs-CZ" dirty="0"/>
              <a:t>– luxace –nejčastěji pád na nataženou HK, na flektovaný loket -abdukčně zevně-rotační postavení</a:t>
            </a:r>
          </a:p>
          <a:p>
            <a:pPr>
              <a:buNone/>
            </a:pPr>
            <a:r>
              <a:rPr lang="cs-CZ" b="1" dirty="0"/>
              <a:t>    </a:t>
            </a:r>
            <a:r>
              <a:rPr lang="cs-CZ" dirty="0"/>
              <a:t>(tuberculum majus se opře o akromiom a hlavice se luxuje dolů a dopředu 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476672"/>
            <a:ext cx="8229600" cy="5832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- dělení luxací dle dislokace hlavice</a:t>
            </a:r>
          </a:p>
          <a:p>
            <a:pPr>
              <a:buNone/>
            </a:pPr>
            <a:r>
              <a:rPr lang="cs-CZ" dirty="0"/>
              <a:t>            -přední- 90% případů luxace</a:t>
            </a:r>
          </a:p>
          <a:p>
            <a:pPr>
              <a:buNone/>
            </a:pPr>
            <a:r>
              <a:rPr lang="cs-CZ" dirty="0"/>
              <a:t>            -zadní(typické při úrazu el.proudem) </a:t>
            </a:r>
          </a:p>
          <a:p>
            <a:pPr>
              <a:buNone/>
            </a:pPr>
            <a:r>
              <a:rPr lang="cs-CZ" dirty="0"/>
              <a:t>            -dolní- vzácná</a:t>
            </a:r>
          </a:p>
          <a:p>
            <a:pPr>
              <a:buNone/>
            </a:pPr>
            <a:r>
              <a:rPr lang="cs-CZ" dirty="0"/>
              <a:t>            -horní- extrémně vzácná</a:t>
            </a:r>
          </a:p>
          <a:p>
            <a:pPr>
              <a:buNone/>
            </a:pPr>
            <a:r>
              <a:rPr lang="cs-CZ" dirty="0"/>
              <a:t>-klinika-deformace ,antalgické držení ,prázdná kloubní jamka,neschopnost abdukce,vyšetření inervace(n.axilaris),periferní prokrvení ,RTG snímek k vyloučení fraktury</a:t>
            </a:r>
          </a:p>
          <a:p>
            <a:pPr>
              <a:buNone/>
            </a:pPr>
            <a:r>
              <a:rPr lang="cs-CZ" dirty="0"/>
              <a:t>-léčba-časná repozice-urgentně(např.dle Hippokrata)cave osteoporoza,muskulaturní pacient</a:t>
            </a:r>
          </a:p>
          <a:p>
            <a:pPr>
              <a:buNone/>
            </a:pPr>
            <a:r>
              <a:rPr lang="cs-CZ" dirty="0"/>
              <a:t>             - fixace Gilchrist,Desault  VR a ADD–individuálně 3-6T (starší pac.kratší doba f.)</a:t>
            </a:r>
          </a:p>
          <a:p>
            <a:pPr>
              <a:buNone/>
            </a:pPr>
            <a:r>
              <a:rPr lang="cs-CZ" dirty="0"/>
              <a:t>             - indikace k časné operaci –nereponovatelné luxace (pozdně poznané,interpozice měkkých tkání)        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gilkr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3553" y="1628801"/>
            <a:ext cx="3017309" cy="4525963"/>
          </a:xfrm>
        </p:spPr>
      </p:pic>
      <p:pic>
        <p:nvPicPr>
          <p:cNvPr id="5" name="Obrázek 4" descr="biat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040" y="1628800"/>
            <a:ext cx="2808312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RECIDIVUJÍCÍ LUXACE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-nerozhoduje délka fixace, ale rozsah poranění kloubu</a:t>
            </a:r>
          </a:p>
          <a:p>
            <a:pPr>
              <a:buNone/>
            </a:pPr>
            <a:r>
              <a:rPr lang="cs-CZ" dirty="0"/>
              <a:t>rizikové faktory snížení stability RAK</a:t>
            </a:r>
          </a:p>
          <a:p>
            <a:pPr>
              <a:buNone/>
            </a:pPr>
            <a:r>
              <a:rPr lang="cs-CZ" dirty="0"/>
              <a:t>-Bankartova léze-roztržené labrum </a:t>
            </a:r>
            <a:r>
              <a:rPr lang="cs-CZ" dirty="0" err="1"/>
              <a:t>glenoidale</a:t>
            </a:r>
            <a:r>
              <a:rPr lang="cs-CZ" dirty="0"/>
              <a:t> s pouzdrem a lig.</a:t>
            </a:r>
            <a:r>
              <a:rPr lang="cs-CZ" dirty="0" err="1"/>
              <a:t>glenohumerale</a:t>
            </a:r>
            <a:endParaRPr lang="cs-CZ" dirty="0"/>
          </a:p>
          <a:p>
            <a:pPr>
              <a:buNone/>
            </a:pPr>
            <a:r>
              <a:rPr lang="cs-CZ" dirty="0"/>
              <a:t>-konstituční hypermobilita</a:t>
            </a:r>
          </a:p>
          <a:p>
            <a:pPr>
              <a:buNone/>
            </a:pPr>
            <a:r>
              <a:rPr lang="cs-CZ" dirty="0"/>
              <a:t>Hill-Sachs defekt-při opakovaných drobných luxacích na hlavici humeru při akromionu miskovitá deformita</a:t>
            </a:r>
          </a:p>
          <a:p>
            <a:pPr>
              <a:buNone/>
            </a:pPr>
            <a:r>
              <a:rPr lang="cs-CZ" dirty="0"/>
              <a:t>Při opak.luxacích indikován op.zákrok</a:t>
            </a:r>
          </a:p>
          <a:p>
            <a:r>
              <a:rPr lang="cs-CZ" dirty="0"/>
              <a:t>habituální luxace-na predisponovaném terénu (dysplazie,hyperlaxicita vazů)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LUXACE RAMENE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-zlomenina proximálního humeru(proto repozice v terénu velmi riziková)</a:t>
            </a:r>
          </a:p>
          <a:p>
            <a:pPr>
              <a:buNone/>
            </a:pPr>
            <a:r>
              <a:rPr lang="cs-CZ" dirty="0"/>
              <a:t>-ruptura manžety rotátorů</a:t>
            </a:r>
          </a:p>
          <a:p>
            <a:pPr>
              <a:buNone/>
            </a:pPr>
            <a:r>
              <a:rPr lang="cs-CZ" dirty="0"/>
              <a:t>-poranění nervů –brachiální plexus,izolovaně n.axilaris</a:t>
            </a:r>
          </a:p>
          <a:p>
            <a:pPr>
              <a:buNone/>
            </a:pPr>
            <a:r>
              <a:rPr lang="cs-CZ" dirty="0"/>
              <a:t>-cévní poranění</a:t>
            </a:r>
          </a:p>
          <a:p>
            <a:pPr>
              <a:buNone/>
            </a:pPr>
            <a:r>
              <a:rPr lang="cs-CZ" dirty="0"/>
              <a:t>-recidivující luxace.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D7DAA7-162B-E4BB-1572-AE88E5400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7F60D1-5084-2844-08EF-875256886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989CE2-6872-B43A-00B7-43932CD9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STADIUM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196223-53FA-3624-8721-49DA17B4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07971"/>
            <a:ext cx="10753200" cy="46240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Zamezit vzniku dekubitů a kontraktur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Preventivně působit proti </a:t>
            </a:r>
            <a:r>
              <a:rPr lang="cs-CZ" dirty="0" err="1"/>
              <a:t>trombembolické</a:t>
            </a:r>
            <a:r>
              <a:rPr lang="cs-CZ" dirty="0"/>
              <a:t> nemoci a hypostatické pneumonii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Předcházet snížení svalové síly a úbytku svalové tkáně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Udržet nebo zvýšit svalovou sílu k možnému maximu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Udržet fyziologický rozsah kloubů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 spolupráci s lékařem upravit ventilační parametry k možnému spontánnímu dýchání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Vertikalizovat</a:t>
            </a:r>
            <a:r>
              <a:rPr lang="cs-CZ" dirty="0"/>
              <a:t> pacienta,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Postupně zvyšovat toleranci na zátěž a směřovat postiženého k co největší možné soběstačnosti.</a:t>
            </a:r>
          </a:p>
        </p:txBody>
      </p:sp>
    </p:spTree>
    <p:extLst>
      <p:ext uri="{BB962C8B-B14F-4D97-AF65-F5344CB8AC3E}">
        <p14:creationId xmlns:p14="http://schemas.microsoft.com/office/powerpoint/2010/main" val="390029813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LUXACE AC SKLOUBENÍ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-AC skloubení-kloubní pouzdro,intraartikulární disk ,akromioklavikulární vaz(nejzranitelnější) a korakoklavikulární vaz</a:t>
            </a:r>
          </a:p>
          <a:p>
            <a:pPr>
              <a:buNone/>
            </a:pPr>
            <a:r>
              <a:rPr lang="cs-CZ" dirty="0"/>
              <a:t>-typická dislokace-akromion kaudálně, laterální konec klíčku zůstává in situ,nebo se posouvá kraniálně</a:t>
            </a:r>
          </a:p>
          <a:p>
            <a:pPr>
              <a:buNone/>
            </a:pPr>
            <a:r>
              <a:rPr lang="cs-CZ" dirty="0"/>
              <a:t>-pád na ramenní kloub, osové násilí přes semiabdukovanou paži (hokejisté..)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C skl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421931"/>
            <a:ext cx="8229600" cy="2882503"/>
          </a:xfr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I.typ pro bolest omezen pohyb v rameni,bolest ohraničená</a:t>
            </a:r>
          </a:p>
          <a:p>
            <a:pPr>
              <a:buNone/>
            </a:pPr>
            <a:r>
              <a:rPr lang="cs-CZ" dirty="0"/>
              <a:t>II.typ lehká změna kontury ramene- potvrzení diagnozy- srovnávací RTG snímek obou končetin a snímek postiž.k. se zátěží 10kg</a:t>
            </a:r>
          </a:p>
          <a:p>
            <a:pPr>
              <a:buNone/>
            </a:pPr>
            <a:r>
              <a:rPr lang="cs-CZ" dirty="0"/>
              <a:t>III.typ výrazná změna konfigurace, tlak na laterální konec klíčku-příznak klávesy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I.typ- konzervativně-šátkový závěs x Desaultův obvaz 10-14 dní po odeznění akutní bolesti fyzioterapie</a:t>
            </a:r>
          </a:p>
          <a:p>
            <a:pPr>
              <a:buNone/>
            </a:pPr>
            <a:r>
              <a:rPr lang="cs-CZ" dirty="0"/>
              <a:t>II. typ(</a:t>
            </a:r>
            <a:r>
              <a:rPr lang="cs-CZ" dirty="0" err="1"/>
              <a:t>rpt.LAC</a:t>
            </a:r>
            <a:r>
              <a:rPr lang="cs-CZ" dirty="0"/>
              <a:t>)- převážně  konzervativně,fixace klid 2-3T (šátkový závěs dle bolesti),možno fix.</a:t>
            </a:r>
            <a:r>
              <a:rPr lang="cs-CZ" dirty="0" err="1"/>
              <a:t>tape</a:t>
            </a:r>
            <a:endParaRPr lang="cs-CZ" dirty="0"/>
          </a:p>
          <a:p>
            <a:pPr>
              <a:buNone/>
            </a:pPr>
            <a:r>
              <a:rPr lang="cs-CZ" dirty="0"/>
              <a:t>     subluxační postavení není až tak funkčně významné- operaci třeba zvážit</a:t>
            </a:r>
          </a:p>
          <a:p>
            <a:pPr>
              <a:buNone/>
            </a:pPr>
            <a:r>
              <a:rPr lang="cs-CZ" dirty="0" err="1"/>
              <a:t>III.typ</a:t>
            </a:r>
            <a:r>
              <a:rPr lang="cs-CZ" dirty="0"/>
              <a:t>(</a:t>
            </a:r>
            <a:r>
              <a:rPr lang="cs-CZ" dirty="0" err="1"/>
              <a:t>rpt.LAC</a:t>
            </a:r>
            <a:r>
              <a:rPr lang="cs-CZ" dirty="0"/>
              <a:t> i LCC) - indikován k operaci-repozice a  fixace kloubních konců,do 3-4 dnů aby nedošlo k </a:t>
            </a:r>
            <a:r>
              <a:rPr lang="cs-CZ" dirty="0" err="1"/>
              <a:t>retrakci</a:t>
            </a:r>
            <a:r>
              <a:rPr lang="cs-CZ" dirty="0"/>
              <a:t> vazů.K dráty + tahová </a:t>
            </a:r>
            <a:r>
              <a:rPr lang="cs-CZ" dirty="0" err="1"/>
              <a:t>cerkláž</a:t>
            </a:r>
            <a:r>
              <a:rPr lang="cs-CZ" dirty="0"/>
              <a:t> někdy jen kortikální tahový </a:t>
            </a:r>
            <a:r>
              <a:rPr lang="cs-CZ" dirty="0" err="1"/>
              <a:t>štoub</a:t>
            </a:r>
            <a:r>
              <a:rPr lang="cs-CZ" dirty="0"/>
              <a:t> někdy </a:t>
            </a:r>
            <a:r>
              <a:rPr lang="cs-CZ" dirty="0" err="1"/>
              <a:t>reinzerce</a:t>
            </a:r>
            <a:r>
              <a:rPr lang="cs-CZ" dirty="0"/>
              <a:t> nebo sešití vazů. 3T fixace </a:t>
            </a:r>
            <a:r>
              <a:rPr lang="cs-CZ" dirty="0" err="1"/>
              <a:t>Desault</a:t>
            </a:r>
            <a:r>
              <a:rPr lang="cs-CZ" dirty="0"/>
              <a:t> poté zahájení fyzioterapie,CAVE 8-10T kovový materiál,může blokovat rotační pohyby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LUXACE SC skloubení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-pevné skloubení díky sternoklavik.lig. a kostoklavikul.lig.</a:t>
            </a:r>
          </a:p>
          <a:p>
            <a:pPr>
              <a:buNone/>
            </a:pPr>
            <a:r>
              <a:rPr lang="cs-CZ" dirty="0"/>
              <a:t>-násilí nepřímé žebro působí jako hypomochliom a klíček je vypáčen kraniálně nebo ventrálně (přímý náraz na mediální okraj klíčku vede k zadní luxaci RAK)</a:t>
            </a:r>
          </a:p>
          <a:p>
            <a:pPr>
              <a:buNone/>
            </a:pPr>
            <a:r>
              <a:rPr lang="cs-CZ" dirty="0"/>
              <a:t>-lokální bolest zvyšující se při tlaku na rameno mediálně</a:t>
            </a:r>
          </a:p>
          <a:p>
            <a:pPr>
              <a:buNone/>
            </a:pPr>
            <a:r>
              <a:rPr lang="cs-CZ" dirty="0"/>
              <a:t>-terapie konzervativní 3T Desault,vyjímečně operační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FYZIOTERAPEUTICKÁ INTERVENCE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strategie u luxací v oblasti ramenního pletence</a:t>
            </a:r>
          </a:p>
          <a:p>
            <a:pPr>
              <a:buNone/>
            </a:pPr>
            <a:r>
              <a:rPr lang="cs-CZ" dirty="0"/>
              <a:t>-obdobná u konzervativní i operační terapie-respektovat délku fixace a doporučení operatéra nebo ošetřujícího lékaře</a:t>
            </a:r>
          </a:p>
          <a:p>
            <a:pPr>
              <a:buFontTx/>
              <a:buChar char="-"/>
            </a:pPr>
            <a:r>
              <a:rPr lang="cs-CZ" dirty="0"/>
              <a:t>v době fixace ošetření nepostižených segmentů na končetině a C a Tp, sagitální stabilizace trupu</a:t>
            </a:r>
          </a:p>
          <a:p>
            <a:pPr>
              <a:buFontTx/>
              <a:buChar char="-"/>
            </a:pPr>
            <a:r>
              <a:rPr lang="cs-CZ" dirty="0"/>
              <a:t>TMT-ošetření TrPs,fascií,ošetření jizvy i ASK vstupy,ošetření mm.pectorales,horních fixátorů lopatek</a:t>
            </a:r>
          </a:p>
          <a:p>
            <a:pPr>
              <a:buFontTx/>
              <a:buChar char="-"/>
            </a:pPr>
            <a:r>
              <a:rPr lang="cs-CZ" dirty="0"/>
              <a:t>začít izometrií i s dopomocí expanderu 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124745"/>
            <a:ext cx="8229600" cy="5001419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/>
              <a:t>aproximace do kloubu-centrace</a:t>
            </a:r>
          </a:p>
          <a:p>
            <a:pPr>
              <a:buFontTx/>
              <a:buChar char="-"/>
            </a:pPr>
            <a:r>
              <a:rPr lang="cs-CZ" dirty="0"/>
              <a:t>obvykle  po 6T AAROM i AROM do flexe a extenze posléze VR ,ABD do 45st.</a:t>
            </a:r>
          </a:p>
          <a:p>
            <a:pPr>
              <a:buFontTx/>
              <a:buChar char="-"/>
            </a:pPr>
            <a:r>
              <a:rPr lang="cs-CZ" dirty="0"/>
              <a:t>8T 90st ABD a začíná se ZR</a:t>
            </a:r>
          </a:p>
          <a:p>
            <a:pPr>
              <a:buFontTx/>
              <a:buChar char="-"/>
            </a:pPr>
            <a:r>
              <a:rPr lang="cs-CZ" dirty="0"/>
              <a:t>metody na NF podkladu-Vojtova metoda zpočátku RO,posléze plazení,opory-metoda dle Čápové,PNF(modifikace),cvičení v CKC </a:t>
            </a:r>
          </a:p>
          <a:p>
            <a:pPr>
              <a:buFontTx/>
              <a:buChar char="-"/>
            </a:pPr>
            <a:r>
              <a:rPr lang="cs-CZ" dirty="0"/>
              <a:t>optimální postavení lopatky,napřímení Thp-rotabilita </a:t>
            </a:r>
          </a:p>
          <a:p>
            <a:pPr>
              <a:buFontTx/>
              <a:buChar char="-"/>
            </a:pPr>
            <a:r>
              <a:rPr lang="cs-CZ" dirty="0"/>
              <a:t>limitace pohybů do ZR a ABD- doba a rozsahy dle doporučení lékaře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E319C45-45EA-23DE-F3A9-18582D55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AA3B206-8708-1555-0DDF-169A04B399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447748"/>
              </p:ext>
            </p:extLst>
          </p:nvPr>
        </p:nvGraphicFramePr>
        <p:xfrm>
          <a:off x="720725" y="1692275"/>
          <a:ext cx="10752138" cy="4583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138">
                  <a:extLst>
                    <a:ext uri="{9D8B030D-6E8A-4147-A177-3AD203B41FA5}">
                      <a16:colId xmlns:a16="http://schemas.microsoft.com/office/drawing/2014/main" val="3780907004"/>
                    </a:ext>
                  </a:extLst>
                </a:gridCol>
              </a:tblGrid>
              <a:tr h="172481">
                <a:tc>
                  <a:txBody>
                    <a:bodyPr/>
                    <a:lstStyle/>
                    <a:p>
                      <a:pPr indent="306070" algn="just">
                        <a:lnSpc>
                          <a:spcPts val="1500"/>
                        </a:lnSpc>
                      </a:pPr>
                      <a:r>
                        <a:rPr lang="cs-CZ" sz="1200">
                          <a:effectLst/>
                        </a:rPr>
                        <a:t>Týden 1. - 4. po operaci:  </a:t>
                      </a:r>
                      <a:endParaRPr lang="cs-CZ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4" marR="66624" marT="0" marB="0" anchor="ctr"/>
                </a:tc>
                <a:extLst>
                  <a:ext uri="{0D108BD9-81ED-4DB2-BD59-A6C34878D82A}">
                    <a16:rowId xmlns:a16="http://schemas.microsoft.com/office/drawing/2014/main" val="3508494331"/>
                  </a:ext>
                </a:extLst>
              </a:tr>
              <a:tr h="128287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>
                          <a:effectLst/>
                        </a:rPr>
                        <a:t>nošení ortézy po dobu 4 týdnů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>
                          <a:effectLst/>
                        </a:rPr>
                        <a:t>flexe omezena do 90°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>
                          <a:effectLst/>
                        </a:rPr>
                        <a:t>zevní rotace omezena do 40°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>
                          <a:effectLst/>
                        </a:rPr>
                        <a:t>vnitřní rotace po oblast břicha 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>
                          <a:effectLst/>
                        </a:rPr>
                        <a:t>abdukce omezena do 45°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>
                          <a:effectLst/>
                        </a:rPr>
                        <a:t>začít s pasivním cvičením rozsahu pohybu, aktivní asistované cvičení, nakonec aktivní cvičení rozsahu pohybu dle tolerance</a:t>
                      </a:r>
                      <a:endParaRPr lang="cs-CZ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4" marR="66624" marT="0" marB="0" anchor="ctr"/>
                </a:tc>
                <a:extLst>
                  <a:ext uri="{0D108BD9-81ED-4DB2-BD59-A6C34878D82A}">
                    <a16:rowId xmlns:a16="http://schemas.microsoft.com/office/drawing/2014/main" val="3028524879"/>
                  </a:ext>
                </a:extLst>
              </a:tr>
              <a:tr h="172481">
                <a:tc>
                  <a:txBody>
                    <a:bodyPr/>
                    <a:lstStyle/>
                    <a:p>
                      <a:pPr indent="306070" algn="just">
                        <a:lnSpc>
                          <a:spcPts val="1500"/>
                        </a:lnSpc>
                      </a:pPr>
                      <a:r>
                        <a:rPr lang="cs-CZ" sz="1200">
                          <a:effectLst/>
                        </a:rPr>
                        <a:t>Týden 4. - 8. po operaci:  </a:t>
                      </a:r>
                      <a:endParaRPr lang="cs-CZ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4" marR="66624" marT="0" marB="0" anchor="ctr"/>
                </a:tc>
                <a:extLst>
                  <a:ext uri="{0D108BD9-81ED-4DB2-BD59-A6C34878D82A}">
                    <a16:rowId xmlns:a16="http://schemas.microsoft.com/office/drawing/2014/main" val="1237774751"/>
                  </a:ext>
                </a:extLst>
              </a:tr>
              <a:tr h="128287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přerušení nošení ortézy po 4 týdnech 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zvýšit aktivní rozsah pohybu na 140° flexe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zvýšit aktivní zevní rotaci na 40°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zvýšit aktivní vnitřní rotaci směrem za bedra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zvýšit aktivní abdukci na 60°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začít posilovat stabilizátory lopatky s využitím isometrie a lehkých odporových pásů</a:t>
                      </a:r>
                      <a:endParaRPr lang="cs-CZ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4" marR="66624" marT="0" marB="0" anchor="ctr"/>
                </a:tc>
                <a:extLst>
                  <a:ext uri="{0D108BD9-81ED-4DB2-BD59-A6C34878D82A}">
                    <a16:rowId xmlns:a16="http://schemas.microsoft.com/office/drawing/2014/main" val="239432106"/>
                  </a:ext>
                </a:extLst>
              </a:tr>
              <a:tr h="172481">
                <a:tc>
                  <a:txBody>
                    <a:bodyPr/>
                    <a:lstStyle/>
                    <a:p>
                      <a:pPr indent="306070" algn="just">
                        <a:lnSpc>
                          <a:spcPts val="1500"/>
                        </a:lnSpc>
                      </a:pPr>
                      <a:r>
                        <a:rPr lang="cs-CZ" sz="1200">
                          <a:effectLst/>
                        </a:rPr>
                        <a:t>Týden 8. - 12. po operaci: </a:t>
                      </a:r>
                      <a:endParaRPr lang="cs-CZ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4" marR="66624" marT="0" marB="0" anchor="ctr"/>
                </a:tc>
                <a:extLst>
                  <a:ext uri="{0D108BD9-81ED-4DB2-BD59-A6C34878D82A}">
                    <a16:rowId xmlns:a16="http://schemas.microsoft.com/office/drawing/2014/main" val="2213545694"/>
                  </a:ext>
                </a:extLst>
              </a:tr>
              <a:tr h="54261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>
                          <a:effectLst/>
                        </a:rPr>
                        <a:t>pokud chybí plný rozsah pohybu, zvýšit jemným pasivním protahováním 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>
                          <a:effectLst/>
                        </a:rPr>
                        <a:t>pokračovat v posilování dle tolerance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>
                          <a:effectLst/>
                        </a:rPr>
                        <a:t>využít isometrie, poté odporové gumy a lehké váhy</a:t>
                      </a:r>
                      <a:endParaRPr lang="cs-CZ" sz="12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4" marR="66624" marT="0" marB="0" anchor="ctr"/>
                </a:tc>
                <a:extLst>
                  <a:ext uri="{0D108BD9-81ED-4DB2-BD59-A6C34878D82A}">
                    <a16:rowId xmlns:a16="http://schemas.microsoft.com/office/drawing/2014/main" val="2547547438"/>
                  </a:ext>
                </a:extLst>
              </a:tr>
              <a:tr h="172481">
                <a:tc>
                  <a:txBody>
                    <a:bodyPr/>
                    <a:lstStyle/>
                    <a:p>
                      <a:pPr indent="306070" algn="just">
                        <a:lnSpc>
                          <a:spcPts val="1500"/>
                        </a:lnSpc>
                      </a:pPr>
                      <a:r>
                        <a:rPr lang="cs-CZ" sz="1200" dirty="0">
                          <a:effectLst/>
                        </a:rPr>
                        <a:t>Měsíc 3. - 12. po operaci:</a:t>
                      </a:r>
                      <a:endParaRPr lang="cs-CZ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4" marR="66624" marT="0" marB="0" anchor="ctr"/>
                </a:tc>
                <a:extLst>
                  <a:ext uri="{0D108BD9-81ED-4DB2-BD59-A6C34878D82A}">
                    <a16:rowId xmlns:a16="http://schemas.microsoft.com/office/drawing/2014/main" val="3012532645"/>
                  </a:ext>
                </a:extLst>
              </a:tr>
              <a:tr h="72767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pokračovat v posilování 3krát týdně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začít sportovní specifickou rehabilitaci ve 3 měsících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návrat k házení v 4, 5 měsících </a:t>
                      </a:r>
                    </a:p>
                    <a:p>
                      <a:pPr marL="342900" lvl="0" indent="-342900" algn="just">
                        <a:lnSpc>
                          <a:spcPts val="15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očekávat úplné zotavení do 1 roku </a:t>
                      </a:r>
                      <a:endParaRPr lang="cs-CZ" sz="1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24" marR="66624" marT="0" marB="0" anchor="ctr"/>
                </a:tc>
                <a:extLst>
                  <a:ext uri="{0D108BD9-81ED-4DB2-BD59-A6C34878D82A}">
                    <a16:rowId xmlns:a16="http://schemas.microsoft.com/office/drawing/2014/main" val="377986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86036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32740-5CEB-515A-62AF-01D63088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EF9D8-BB23-ED5C-4B3A-3CD0403F4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Chirurgie ramene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HLAVNÍ PROBLÉMY VE VZTAHU K FYZIOTERAPII:  Bezpečnost prováděných fyzioterapeutických technik: optimální rozsahy pohybu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Cíl protizánětlivé terapie prevence </a:t>
            </a:r>
            <a:r>
              <a:rPr lang="cs-CZ" dirty="0" err="1"/>
              <a:t>artrofibróz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err="1"/>
              <a:t>Skapulohumerální</a:t>
            </a:r>
            <a:r>
              <a:rPr lang="cs-CZ" dirty="0"/>
              <a:t> rytmus</a:t>
            </a:r>
          </a:p>
        </p:txBody>
      </p:sp>
    </p:spTree>
    <p:extLst>
      <p:ext uri="{BB962C8B-B14F-4D97-AF65-F5344CB8AC3E}">
        <p14:creationId xmlns:p14="http://schemas.microsoft.com/office/powerpoint/2010/main" val="165696398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5D465D-19B3-7778-958F-583BBE61B5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4AE54F-335E-E968-3F5B-A3A31217E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CA7EA6-1802-6C8D-E6FB-443DEE0A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 PO ASK RAK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5656C9-0174-4987-B95A-F267E949E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1-3 TÝDEN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prvních 7 dnů: KLID!!!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začátek fyzioterapie od druhého týdne po zákroku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1-3 TÝDEN Doporučené cvičení - izometrické cvičení svalů rotátorové manžety - domácí úkol - cvičení dle </a:t>
            </a:r>
            <a:r>
              <a:rPr lang="cs-CZ" dirty="0" err="1"/>
              <a:t>Codmana</a:t>
            </a:r>
            <a:r>
              <a:rPr lang="cs-CZ" dirty="0"/>
              <a:t> - aktivní cvičení ve všech rovinách v maximálním nebolestivém rozsahu pohybu - aktivní cvičení loketního kloubu a zápěstí - posilování posturálních sval</a:t>
            </a:r>
          </a:p>
        </p:txBody>
      </p:sp>
    </p:spTree>
    <p:extLst>
      <p:ext uri="{BB962C8B-B14F-4D97-AF65-F5344CB8AC3E}">
        <p14:creationId xmlns:p14="http://schemas.microsoft.com/office/powerpoint/2010/main" val="290201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1CAEA1-AAF5-9AE9-722E-7CC6B6A7D0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F061E5-B79D-E730-AAF4-22A6D01BD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AE52734-5CD1-52F0-2A35-C6378810EE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128132"/>
            <a:ext cx="12192000" cy="5704343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 AKUTNÍ FÁZE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RESPIRAČNÍ FYZIOTERAPIE</a:t>
            </a:r>
          </a:p>
          <a:p>
            <a:pPr>
              <a:buFontTx/>
              <a:buChar char="-"/>
            </a:pPr>
            <a:r>
              <a:rPr lang="cs-CZ" dirty="0"/>
              <a:t>nejčastěji se využívá technika kontaktního dýchání a reflexně vyvolaného dýchání</a:t>
            </a:r>
          </a:p>
          <a:p>
            <a:pPr>
              <a:buFontTx/>
              <a:buChar char="-"/>
            </a:pPr>
            <a:r>
              <a:rPr lang="cs-CZ" dirty="0"/>
              <a:t>Před zahájením terapie TMT ke zlepšení a udržení pohyblivosti hrudního koše.</a:t>
            </a:r>
          </a:p>
          <a:p>
            <a:pPr>
              <a:buFontTx/>
              <a:buChar char="-"/>
            </a:pPr>
            <a:r>
              <a:rPr lang="cs-CZ" dirty="0"/>
              <a:t>kontaktní dýchání základem volné, nejprve spontánní a později  modifikované dýchání</a:t>
            </a:r>
          </a:p>
          <a:p>
            <a:pPr>
              <a:buFontTx/>
              <a:buChar char="-"/>
            </a:pPr>
            <a:r>
              <a:rPr lang="cs-CZ" dirty="0"/>
              <a:t>manuálními kontakty</a:t>
            </a:r>
          </a:p>
          <a:p>
            <a:pPr>
              <a:buFontTx/>
              <a:buChar char="-"/>
            </a:pPr>
            <a:r>
              <a:rPr lang="cs-CZ" dirty="0"/>
              <a:t>včasná aktivace expiria - cíleně ovlivňujeme délku výdechu, jeho intenzitu a především plynulost a rychlost, resp. pomalost</a:t>
            </a:r>
          </a:p>
        </p:txBody>
      </p:sp>
    </p:spTree>
    <p:extLst>
      <p:ext uri="{BB962C8B-B14F-4D97-AF65-F5344CB8AC3E}">
        <p14:creationId xmlns:p14="http://schemas.microsoft.com/office/powerpoint/2010/main" val="229508288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BB5E5E-5DFC-E52F-55A9-49627E2B27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95BA15-83A1-6AD6-CDB1-5A49C6A8C2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E2EF48-8A7D-B7C9-A263-3E67FC4F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2355A6-8361-B2FB-7C6A-E3DEB8B7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4-6 TÝDEN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STRUKTURÁLNÍ TERAPIE mobilizace kloubního pouzdra ramenního kloubu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FUNKČNÍ TERAPIE </a:t>
            </a:r>
            <a:r>
              <a:rPr lang="cs-CZ" dirty="0" err="1"/>
              <a:t>skapulohumerální</a:t>
            </a:r>
            <a:r>
              <a:rPr lang="cs-CZ" dirty="0"/>
              <a:t> rytmus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7 - 12 TÝDEN TRÉNINK - zařazení specifického tréninku pro vybranou sportovní disciplínu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návrat ke sportovní činnosti při negativním vyšetřen</a:t>
            </a:r>
          </a:p>
        </p:txBody>
      </p:sp>
    </p:spTree>
    <p:extLst>
      <p:ext uri="{BB962C8B-B14F-4D97-AF65-F5344CB8AC3E}">
        <p14:creationId xmlns:p14="http://schemas.microsoft.com/office/powerpoint/2010/main" val="390201572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43C276-4FA8-625E-EA52-B243219B7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BC696D-CDB1-66B2-B663-42F0F03E4C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8B2899-4947-C882-12AC-31DD10CC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Fyzio</a:t>
            </a:r>
            <a:r>
              <a:rPr lang="cs-CZ" dirty="0"/>
              <a:t> po sutuře rotátorové manžety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1DFC87-32CC-66D1-473A-BAF277CD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1 -8 TÝDEN • reedukace </a:t>
            </a:r>
            <a:r>
              <a:rPr lang="cs-CZ" dirty="0" err="1"/>
              <a:t>skapulohumerálního</a:t>
            </a:r>
            <a:r>
              <a:rPr lang="cs-CZ" dirty="0"/>
              <a:t> rytmu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cvičení dle </a:t>
            </a:r>
            <a:r>
              <a:rPr lang="cs-CZ" dirty="0" err="1"/>
              <a:t>Codmana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cvičení SCAPTION v maximálním nebolestivém rozsahu pohybu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14 den: odstranění stehů mobilizace jizvy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izometrické cvičení sval ů rotátorové manžety prováděné v neutrální poloze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aktivní cvičení loketního kloubu a zápěstí • posilování posturálních svalů</a:t>
            </a:r>
          </a:p>
        </p:txBody>
      </p:sp>
    </p:spTree>
    <p:extLst>
      <p:ext uri="{BB962C8B-B14F-4D97-AF65-F5344CB8AC3E}">
        <p14:creationId xmlns:p14="http://schemas.microsoft.com/office/powerpoint/2010/main" val="378927983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458E47-E438-4BAC-7A15-5145E3900C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3379E3-E7A2-478F-B513-4289431B7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FDC45E-489F-C937-35E3-CBBE50F9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08709F-A794-04CD-4BCA-B9FB146AD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9 - 12 TÝDEN OBNOVENÍ ROZSAHU POHYBU: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STRUKTURÁLNÍ TERAPIE mobilizace ramenního kloubu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FUNKČNÍ TERAPIE reedukace </a:t>
            </a:r>
            <a:r>
              <a:rPr lang="cs-CZ" dirty="0" err="1"/>
              <a:t>skapulohumerálního</a:t>
            </a:r>
            <a:r>
              <a:rPr lang="cs-CZ" dirty="0"/>
              <a:t> rytmu</a:t>
            </a:r>
          </a:p>
        </p:txBody>
      </p:sp>
    </p:spTree>
    <p:extLst>
      <p:ext uri="{BB962C8B-B14F-4D97-AF65-F5344CB8AC3E}">
        <p14:creationId xmlns:p14="http://schemas.microsoft.com/office/powerpoint/2010/main" val="41740730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:\Users\sabina\Desktop\foto bak\sabča fotky\20181126_145943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4000" y="2457450"/>
            <a:ext cx="51133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sabina\Desktop\foto bak\sabča fotky\20181119_0905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1412776"/>
            <a:ext cx="29523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C:\Users\sabina\Desktop\foto bak\P_20171013_1315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80" y="2294155"/>
            <a:ext cx="5577840" cy="313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 TERAPIE</a:t>
            </a:r>
          </a:p>
        </p:txBody>
      </p:sp>
      <p:pic>
        <p:nvPicPr>
          <p:cNvPr id="4" name="Obrázek 3" descr="20181119_085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3832" y="2204864"/>
            <a:ext cx="2232248" cy="3528392"/>
          </a:xfrm>
          <a:prstGeom prst="rect">
            <a:avLst/>
          </a:prstGeom>
        </p:spPr>
      </p:pic>
      <p:pic>
        <p:nvPicPr>
          <p:cNvPr id="5" name="Zástupný symbol pro obsah 4" descr="20181119_0819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67609" y="2204864"/>
            <a:ext cx="1720735" cy="3600400"/>
          </a:xfrm>
          <a:prstGeom prst="rect">
            <a:avLst/>
          </a:prstGeom>
        </p:spPr>
      </p:pic>
      <p:pic>
        <p:nvPicPr>
          <p:cNvPr id="7" name="Zástupný symbol pro obsah 3" descr="C:\Users\sabina\Desktop\foto bak\sabča fotky\20181119_085614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6" y="2204864"/>
            <a:ext cx="21602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:\Users\sabina\Desktop\foto bak\sabča fotky\20181119_083602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600201"/>
            <a:ext cx="71395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:\Users\sabina\Desktop\foto bak\sabča fotky\prilohy_98076\20181119_0826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1700808"/>
            <a:ext cx="221208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sabina\Desktop\foto bak\sabča fotky\20181119_0833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105" y="1700808"/>
            <a:ext cx="1954119" cy="39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ZLOMENINA LOPATKY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/>
              <a:t>Dignostika</a:t>
            </a:r>
            <a:r>
              <a:rPr lang="cs-CZ" dirty="0"/>
              <a:t> na základě kliniky obtížná.</a:t>
            </a:r>
          </a:p>
          <a:p>
            <a:r>
              <a:rPr lang="cs-CZ" dirty="0"/>
              <a:t>typ I – zlomenina těla lopatky- stabilní-díky okolní svalovině</a:t>
            </a:r>
          </a:p>
          <a:p>
            <a:r>
              <a:rPr lang="cs-CZ" dirty="0"/>
              <a:t>typ II-zlomeniny apofýz-</a:t>
            </a:r>
            <a:r>
              <a:rPr lang="cs-CZ" dirty="0" err="1"/>
              <a:t>acromion</a:t>
            </a:r>
            <a:r>
              <a:rPr lang="cs-CZ" dirty="0"/>
              <a:t>-často spojeno s lézí AC </a:t>
            </a:r>
            <a:r>
              <a:rPr lang="cs-CZ" dirty="0" err="1"/>
              <a:t>skl</a:t>
            </a:r>
            <a:r>
              <a:rPr lang="cs-CZ" dirty="0"/>
              <a:t>.,řeší se obdobně, </a:t>
            </a:r>
            <a:r>
              <a:rPr lang="cs-CZ" dirty="0" err="1"/>
              <a:t>proc.coracoideus</a:t>
            </a:r>
            <a:r>
              <a:rPr lang="cs-CZ" dirty="0"/>
              <a:t>- vzácné indikováno přišroubování často součást AC luxace</a:t>
            </a:r>
          </a:p>
          <a:p>
            <a:r>
              <a:rPr lang="cs-CZ" dirty="0"/>
              <a:t>Typ III-zlomeniny krčku a jamky-operačně dislokované zlomeniny krčku a jamky</a:t>
            </a:r>
          </a:p>
          <a:p>
            <a:pPr>
              <a:buNone/>
            </a:pPr>
            <a:r>
              <a:rPr lang="cs-CZ" dirty="0"/>
              <a:t>- operace ideálně  do 2-3 dne od úrazu</a:t>
            </a:r>
          </a:p>
          <a:p>
            <a:pPr>
              <a:buFontTx/>
              <a:buChar char="-"/>
            </a:pPr>
            <a:r>
              <a:rPr lang="cs-CZ" dirty="0"/>
              <a:t>konzervativní léčba-2-3T </a:t>
            </a:r>
            <a:r>
              <a:rPr lang="cs-CZ" dirty="0" err="1"/>
              <a:t>Desault</a:t>
            </a:r>
            <a:r>
              <a:rPr lang="cs-CZ" dirty="0"/>
              <a:t> plná elevace až po 6T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ZLOMENINY KLÍČNÍ KOSTI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cs-CZ" dirty="0"/>
              <a:t>- fraktura diafýzy – střední oblasti, až 80% zlomenin</a:t>
            </a:r>
          </a:p>
          <a:p>
            <a:pPr fontAlgn="base">
              <a:buNone/>
            </a:pPr>
            <a:r>
              <a:rPr lang="cs-CZ" dirty="0"/>
              <a:t>- fraktura laterálního konce, </a:t>
            </a:r>
            <a:r>
              <a:rPr lang="cs-CZ" dirty="0" err="1"/>
              <a:t>max</a:t>
            </a:r>
            <a:r>
              <a:rPr lang="cs-CZ" dirty="0"/>
              <a:t> 20%</a:t>
            </a:r>
          </a:p>
          <a:p>
            <a:pPr fontAlgn="base">
              <a:buFontTx/>
              <a:buChar char="-"/>
            </a:pPr>
            <a:r>
              <a:rPr lang="cs-CZ" dirty="0"/>
              <a:t>fraktura mediálního konce, </a:t>
            </a:r>
            <a:r>
              <a:rPr lang="cs-CZ" dirty="0" err="1"/>
              <a:t>max</a:t>
            </a:r>
            <a:r>
              <a:rPr lang="cs-CZ" dirty="0"/>
              <a:t> 5%</a:t>
            </a:r>
          </a:p>
          <a:p>
            <a:pPr>
              <a:buNone/>
            </a:pPr>
            <a:r>
              <a:rPr lang="cs-CZ" dirty="0"/>
              <a:t>- konzervativní terapie (převážně u střední a med části) –</a:t>
            </a:r>
            <a:r>
              <a:rPr lang="cs-CZ" dirty="0" err="1"/>
              <a:t>Delbetovy</a:t>
            </a:r>
            <a:r>
              <a:rPr lang="cs-CZ" dirty="0"/>
              <a:t> kruhy nebo osmičkový obvaz –CAVE útlak</a:t>
            </a:r>
          </a:p>
          <a:p>
            <a:pPr>
              <a:buNone/>
            </a:pPr>
            <a:r>
              <a:rPr lang="cs-CZ" dirty="0"/>
              <a:t>4-6T fixace následně pozvolné zvyšování ROM</a:t>
            </a:r>
          </a:p>
          <a:p>
            <a:pPr>
              <a:buNone/>
            </a:pPr>
            <a:r>
              <a:rPr lang="cs-CZ" dirty="0"/>
              <a:t>-operační- nejčastěji u laterálního konce klíčku-dlahy, K drát</a:t>
            </a:r>
          </a:p>
          <a:p>
            <a:pPr>
              <a:buNone/>
            </a:pPr>
            <a:r>
              <a:rPr lang="cs-CZ" dirty="0"/>
              <a:t>2-3T při stabilní </a:t>
            </a:r>
            <a:r>
              <a:rPr lang="cs-CZ" dirty="0" err="1"/>
              <a:t>osteosyntéze</a:t>
            </a:r>
            <a:r>
              <a:rPr lang="cs-CZ" dirty="0"/>
              <a:t> –pozvolna zvyšování ROM</a:t>
            </a:r>
          </a:p>
          <a:p>
            <a:endParaRPr lang="cs-CZ" dirty="0"/>
          </a:p>
          <a:p>
            <a:r>
              <a:rPr lang="cs-CZ" dirty="0"/>
              <a:t>CAVE –poranění brachiálního plexu-vyšetření periferní inervace</a:t>
            </a:r>
          </a:p>
          <a:p>
            <a:pPr>
              <a:buNone/>
            </a:pPr>
            <a:r>
              <a:rPr lang="cs-CZ" dirty="0"/>
              <a:t>              -poranění a.</a:t>
            </a:r>
            <a:r>
              <a:rPr lang="cs-CZ" dirty="0" err="1"/>
              <a:t>subclavia</a:t>
            </a:r>
            <a:r>
              <a:rPr lang="cs-CZ" dirty="0"/>
              <a:t> –kontrolovat venostázu</a:t>
            </a:r>
          </a:p>
          <a:p>
            <a:pPr>
              <a:buNone/>
            </a:pPr>
            <a:r>
              <a:rPr lang="cs-CZ" dirty="0"/>
              <a:t> </a:t>
            </a:r>
          </a:p>
          <a:p>
            <a:pPr fontAlgn="base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16E810-C816-16A9-F5A4-3FF65FDE2B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84BFEE-4A96-6DF9-E8A0-A2CFCEDD0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sp>
        <p:nvSpPr>
          <p:cNvPr id="1041" name="Text Placeholder 3">
            <a:extLst>
              <a:ext uri="{FF2B5EF4-FFF2-40B4-BE49-F238E27FC236}">
                <a16:creationId xmlns:a16="http://schemas.microsoft.com/office/drawing/2014/main" id="{AF6AFEE4-D940-7389-1E08-FE5C6FDC23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042" name="Title 4">
            <a:extLst>
              <a:ext uri="{FF2B5EF4-FFF2-40B4-BE49-F238E27FC236}">
                <a16:creationId xmlns:a16="http://schemas.microsoft.com/office/drawing/2014/main" id="{60AF6DEF-01C6-55CA-1E87-E8532F60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43" name="Text Placeholder 5">
            <a:extLst>
              <a:ext uri="{FF2B5EF4-FFF2-40B4-BE49-F238E27FC236}">
                <a16:creationId xmlns:a16="http://schemas.microsoft.com/office/drawing/2014/main" id="{4E3667DB-E198-1935-E33D-061211D53A1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5A8752-9E35-5768-F513-FA0DAAFC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1" b="-3"/>
          <a:stretch/>
        </p:blipFill>
        <p:spPr bwMode="auto">
          <a:xfrm>
            <a:off x="72000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CF921C3-C1A6-F647-4449-F590E9BDC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8" b="-2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40852658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ZLOMENINY PROXIMÁLNÍHO HUMERU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- poměrně časté 4.nejčastější zlomenina –nepřímé násilí-starší pacienti-častěji ženy 3:1(podíl osteoporózy)</a:t>
            </a:r>
          </a:p>
          <a:p>
            <a:pPr>
              <a:buNone/>
            </a:pPr>
            <a:r>
              <a:rPr lang="cs-CZ" dirty="0"/>
              <a:t>-mladší pacienti- sportovní úrazy</a:t>
            </a:r>
          </a:p>
          <a:p>
            <a:pPr>
              <a:buNone/>
            </a:pPr>
            <a:r>
              <a:rPr lang="cs-CZ" dirty="0"/>
              <a:t>-klinika-bolest v oblasti ramene nebo proximálního humeru s omezením hybnosti</a:t>
            </a:r>
          </a:p>
          <a:p>
            <a:pPr>
              <a:buNone/>
            </a:pPr>
            <a:r>
              <a:rPr lang="cs-CZ" dirty="0"/>
              <a:t>-s odstupem více dní typické „scestovalé hematomy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esaul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8598" y="1600201"/>
            <a:ext cx="4754804" cy="4525963"/>
          </a:xfrm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Vhodná terapie se volí  dle typu zlomeniny, stáří a celkového stavu pacienta.</a:t>
            </a:r>
          </a:p>
          <a:p>
            <a:r>
              <a:rPr lang="cs-CZ" dirty="0"/>
              <a:t>konzervativní- především u zlomenin I.typu dle </a:t>
            </a:r>
            <a:r>
              <a:rPr lang="cs-CZ" dirty="0" err="1"/>
              <a:t>Neera</a:t>
            </a:r>
            <a:r>
              <a:rPr lang="cs-CZ" dirty="0"/>
              <a:t>, u 80% starších pacientů-2T- </a:t>
            </a:r>
            <a:r>
              <a:rPr lang="cs-CZ" dirty="0" err="1"/>
              <a:t>Desault</a:t>
            </a:r>
            <a:r>
              <a:rPr lang="cs-CZ" dirty="0"/>
              <a:t> následně šátek a </a:t>
            </a:r>
            <a:r>
              <a:rPr lang="cs-CZ" dirty="0" err="1"/>
              <a:t>pendul</a:t>
            </a:r>
            <a:endParaRPr lang="cs-CZ" dirty="0"/>
          </a:p>
          <a:p>
            <a:pPr>
              <a:buNone/>
            </a:pPr>
            <a:r>
              <a:rPr lang="cs-CZ" dirty="0"/>
              <a:t>   -uzavřená repozice</a:t>
            </a:r>
          </a:p>
          <a:p>
            <a:pPr>
              <a:buNone/>
            </a:pPr>
            <a:r>
              <a:rPr lang="cs-CZ" dirty="0"/>
              <a:t>   -úhlové dislokace-korekce vahou končetiny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r>
              <a:rPr lang="cs-CZ" dirty="0"/>
              <a:t>operační-nejčastěji dlahová osteosyntéza,popř.hřeb PHN,tříštivé a luxační fraktury někdy primární aloplastika</a:t>
            </a:r>
          </a:p>
        </p:txBody>
      </p:sp>
      <p:pic>
        <p:nvPicPr>
          <p:cNvPr id="4" name="Obrázek 3" descr="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592" y="3162000"/>
            <a:ext cx="2772000" cy="3696000"/>
          </a:xfrm>
          <a:prstGeom prst="rect">
            <a:avLst/>
          </a:prstGeom>
        </p:spPr>
      </p:pic>
      <p:pic>
        <p:nvPicPr>
          <p:cNvPr id="5" name="Obrázek 4" descr="dla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7968" y="3140968"/>
            <a:ext cx="2772000" cy="3696000"/>
          </a:xfrm>
          <a:prstGeom prst="rect">
            <a:avLst/>
          </a:prstGeom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komplikace-poranění brachiálního plexu</a:t>
            </a:r>
          </a:p>
          <a:p>
            <a:pPr>
              <a:buNone/>
            </a:pPr>
            <a:r>
              <a:rPr lang="cs-CZ" dirty="0"/>
              <a:t>                        - avaskulární </a:t>
            </a:r>
            <a:r>
              <a:rPr lang="cs-CZ" dirty="0" err="1"/>
              <a:t>nekroza</a:t>
            </a:r>
            <a:r>
              <a:rPr lang="cs-CZ" dirty="0"/>
              <a:t> hlavice</a:t>
            </a:r>
          </a:p>
          <a:p>
            <a:pPr>
              <a:buNone/>
            </a:pPr>
            <a:r>
              <a:rPr lang="cs-CZ" dirty="0"/>
              <a:t>                        - zhojení v </a:t>
            </a:r>
            <a:r>
              <a:rPr lang="cs-CZ" dirty="0" err="1"/>
              <a:t>malpozici</a:t>
            </a:r>
            <a:endParaRPr lang="cs-CZ" dirty="0"/>
          </a:p>
          <a:p>
            <a:pPr>
              <a:buNone/>
            </a:pPr>
            <a:r>
              <a:rPr lang="cs-CZ" dirty="0"/>
              <a:t>                        - </a:t>
            </a:r>
            <a:r>
              <a:rPr lang="cs-CZ" dirty="0" err="1"/>
              <a:t>impigment</a:t>
            </a:r>
            <a:r>
              <a:rPr lang="cs-CZ" dirty="0"/>
              <a:t> </a:t>
            </a:r>
            <a:r>
              <a:rPr lang="cs-CZ" dirty="0" err="1"/>
              <a:t>sy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ZLOMENINY DIAFÝZY HUMERU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přímé i nepřímé násilí –přímý náraz,páčení přes hranu nebo torzí (spirální zlomenina,páka)</a:t>
            </a:r>
          </a:p>
          <a:p>
            <a:pPr>
              <a:buNone/>
            </a:pPr>
            <a:r>
              <a:rPr lang="cs-CZ" dirty="0"/>
              <a:t>-typické dislokace-v horní čtvrtině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/>
              <a:t>konzervativní- fixační obvaz se volí individuálně dle lokalizace a typu zlomeniny</a:t>
            </a:r>
          </a:p>
          <a:p>
            <a:r>
              <a:rPr lang="cs-CZ" dirty="0"/>
              <a:t>operační-hřeb,dlaha</a:t>
            </a:r>
          </a:p>
          <a:p>
            <a:pPr>
              <a:buFontTx/>
              <a:buChar char="-"/>
            </a:pPr>
            <a:r>
              <a:rPr lang="cs-CZ" dirty="0"/>
              <a:t>všechny typy lze po 3T nahradit bracem dle Sarmienta-umožňuje časnou mobilizaci RAK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sarmient.jpg"/>
          <p:cNvPicPr>
            <a:picLocks noChangeAspect="1"/>
          </p:cNvPicPr>
          <p:nvPr/>
        </p:nvPicPr>
        <p:blipFill>
          <a:blip r:embed="rId2" cstate="print"/>
          <a:srcRect l="13335"/>
          <a:stretch>
            <a:fillRect/>
          </a:stretch>
        </p:blipFill>
        <p:spPr>
          <a:xfrm>
            <a:off x="6096000" y="4428336"/>
            <a:ext cx="2339960" cy="2025000"/>
          </a:xfrm>
          <a:prstGeom prst="rect">
            <a:avLst/>
          </a:prstGeom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- </a:t>
            </a:r>
            <a:r>
              <a:rPr lang="cs-CZ" sz="3800" dirty="0"/>
              <a:t>pohyby nefixovaných částí končetin,TMT-</a:t>
            </a:r>
            <a:r>
              <a:rPr lang="cs-CZ" sz="3800" dirty="0" err="1"/>
              <a:t>segmentální</a:t>
            </a:r>
            <a:r>
              <a:rPr lang="cs-CZ" sz="3800" dirty="0"/>
              <a:t> ošetření C a </a:t>
            </a:r>
            <a:r>
              <a:rPr lang="cs-CZ" sz="3800" dirty="0" err="1"/>
              <a:t>Tp</a:t>
            </a:r>
            <a:r>
              <a:rPr lang="cs-CZ" sz="3800" dirty="0"/>
              <a:t>,ošetření </a:t>
            </a:r>
            <a:r>
              <a:rPr lang="cs-CZ" sz="3800" dirty="0" err="1"/>
              <a:t>TrPs</a:t>
            </a:r>
            <a:r>
              <a:rPr lang="cs-CZ" sz="3800" dirty="0"/>
              <a:t>,</a:t>
            </a:r>
            <a:r>
              <a:rPr lang="cs-CZ" sz="3800" dirty="0" err="1"/>
              <a:t>míčková</a:t>
            </a:r>
            <a:r>
              <a:rPr lang="cs-CZ" sz="3800" dirty="0"/>
              <a:t> facilitace,jemná motorika,posilování dynamických stabilizátorů zápěstí</a:t>
            </a:r>
          </a:p>
          <a:p>
            <a:pPr>
              <a:buNone/>
            </a:pPr>
            <a:r>
              <a:rPr lang="cs-CZ" sz="3800" dirty="0"/>
              <a:t>-po 3T při změně fixace   udržení plného rozsahu v ramenním a loketním kloubu,udržení SS předloktí IK i KK, v oblasti paže s ohledem na operační přístup preference IK(</a:t>
            </a:r>
            <a:r>
              <a:rPr lang="cs-CZ" sz="3800" dirty="0" err="1"/>
              <a:t>overball</a:t>
            </a:r>
            <a:r>
              <a:rPr lang="cs-CZ" sz="3800" dirty="0"/>
              <a:t>,</a:t>
            </a:r>
            <a:r>
              <a:rPr lang="cs-CZ" sz="3800" dirty="0" err="1"/>
              <a:t>expander</a:t>
            </a:r>
            <a:r>
              <a:rPr lang="cs-CZ" sz="3800" dirty="0"/>
              <a:t>),pozvolné dosažení plného ROM v RAK i LOK. V případě operačního řešení je možné cvičit pohyby v RAK i LOK již po odeznění bolestivosti ,lze využít motorové dlahy i cvičení v závěsech </a:t>
            </a:r>
          </a:p>
          <a:p>
            <a:pPr>
              <a:buNone/>
            </a:pPr>
            <a:r>
              <a:rPr lang="cs-CZ" sz="3800" dirty="0" err="1"/>
              <a:t>Antiedematozní</a:t>
            </a:r>
            <a:r>
              <a:rPr lang="cs-CZ" sz="3800" dirty="0"/>
              <a:t> režim- zvýšená poloha,kryoterapie (</a:t>
            </a:r>
            <a:r>
              <a:rPr lang="cs-CZ" sz="3800" dirty="0" err="1"/>
              <a:t>max</a:t>
            </a:r>
            <a:r>
              <a:rPr lang="cs-CZ" sz="3800" dirty="0"/>
              <a:t> 20 min. s intervalem po 2h),případně komprese,manuální evakuace dle možností,</a:t>
            </a:r>
            <a:r>
              <a:rPr lang="cs-CZ" sz="3800" dirty="0" err="1"/>
              <a:t>vertikalizace</a:t>
            </a:r>
            <a:r>
              <a:rPr lang="cs-CZ" sz="3800" dirty="0"/>
              <a:t> s rukou v závěsu, raději v kratších intervalech a častěji.</a:t>
            </a:r>
          </a:p>
          <a:p>
            <a:pPr>
              <a:buNone/>
            </a:pPr>
            <a:r>
              <a:rPr lang="cs-CZ" sz="3800" dirty="0"/>
              <a:t>Plná zátěž po 4-5M ,z funkčního hlediska při plných ROM v LOK a RAK se toleruje zkratek do 2cm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ZLOMENINY DISTÁLNÍHO HUMERU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-low energy trauma-pacienti středního  a staršího věku</a:t>
            </a:r>
          </a:p>
          <a:p>
            <a:pPr>
              <a:buNone/>
            </a:pPr>
            <a:r>
              <a:rPr lang="cs-CZ" dirty="0"/>
              <a:t>-high </a:t>
            </a:r>
            <a:r>
              <a:rPr lang="cs-CZ" dirty="0" err="1"/>
              <a:t>energy</a:t>
            </a:r>
            <a:r>
              <a:rPr lang="cs-CZ" dirty="0"/>
              <a:t> trauma-sportovní úrazy,dopravní nehody</a:t>
            </a:r>
          </a:p>
          <a:p>
            <a:pPr>
              <a:buNone/>
            </a:pPr>
            <a:r>
              <a:rPr lang="cs-CZ" dirty="0"/>
              <a:t>-většinou </a:t>
            </a:r>
            <a:r>
              <a:rPr lang="cs-CZ" dirty="0" err="1"/>
              <a:t>intraartikulární</a:t>
            </a:r>
            <a:endParaRPr lang="cs-CZ" dirty="0"/>
          </a:p>
          <a:p>
            <a:pPr>
              <a:buNone/>
            </a:pP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DLE AO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typ A extraartikulární</a:t>
            </a:r>
          </a:p>
          <a:p>
            <a:pPr>
              <a:buNone/>
            </a:pPr>
            <a:r>
              <a:rPr lang="cs-CZ" dirty="0"/>
              <a:t>-1 odlomení epikondylu</a:t>
            </a:r>
          </a:p>
          <a:p>
            <a:pPr>
              <a:buNone/>
            </a:pPr>
            <a:r>
              <a:rPr lang="cs-CZ" dirty="0"/>
              <a:t>-2 suprakondylická zlomenina jednoduchá</a:t>
            </a:r>
          </a:p>
          <a:p>
            <a:pPr>
              <a:buNone/>
            </a:pPr>
            <a:r>
              <a:rPr lang="cs-CZ" dirty="0"/>
              <a:t>-3 suprakondylická zl.víceúčelová</a:t>
            </a:r>
          </a:p>
          <a:p>
            <a:r>
              <a:rPr lang="cs-CZ" dirty="0"/>
              <a:t>typ B částečně intraartikulární </a:t>
            </a:r>
          </a:p>
          <a:p>
            <a:pPr>
              <a:buNone/>
            </a:pPr>
            <a:r>
              <a:rPr lang="cs-CZ" dirty="0"/>
              <a:t>-1 zlomenina sagitální laterální </a:t>
            </a:r>
          </a:p>
          <a:p>
            <a:pPr>
              <a:buNone/>
            </a:pPr>
            <a:r>
              <a:rPr lang="cs-CZ" dirty="0"/>
              <a:t>-2 zlomenina sagitální mediální</a:t>
            </a:r>
          </a:p>
          <a:p>
            <a:pPr>
              <a:buNone/>
            </a:pPr>
            <a:r>
              <a:rPr lang="cs-CZ" dirty="0"/>
              <a:t>-3 zlomenina frontální</a:t>
            </a:r>
          </a:p>
          <a:p>
            <a:r>
              <a:rPr lang="cs-CZ" dirty="0"/>
              <a:t>typ B intraartikulární</a:t>
            </a:r>
          </a:p>
          <a:p>
            <a:pPr>
              <a:buNone/>
            </a:pPr>
            <a:r>
              <a:rPr lang="cs-CZ" dirty="0"/>
              <a:t>-1jednoduchá Y</a:t>
            </a:r>
          </a:p>
          <a:p>
            <a:pPr>
              <a:buNone/>
            </a:pPr>
            <a:r>
              <a:rPr lang="cs-CZ" dirty="0"/>
              <a:t>-2 víceúlomková metafyzárně</a:t>
            </a:r>
          </a:p>
          <a:p>
            <a:pPr>
              <a:buNone/>
            </a:pPr>
            <a:r>
              <a:rPr lang="cs-CZ" dirty="0"/>
              <a:t>-3 víceúlomková kompletně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stavba k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8008" y="2708920"/>
            <a:ext cx="3780000" cy="283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FF1440-8A5C-9856-D9C8-955F7F23E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7DE379-49C3-03CF-445C-87D8B8ABA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49B759-CBD9-E0C8-7F38-0A8577FF78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363" y="0"/>
            <a:ext cx="12104637" cy="5832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POLOHOVÁNÍ</a:t>
            </a:r>
          </a:p>
          <a:p>
            <a:pPr marL="529200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supinační p. </a:t>
            </a:r>
            <a:r>
              <a:rPr lang="cs-CZ" dirty="0"/>
              <a:t>vleže na zádech- tolerována, ale vyšší riziko pneumonie nebo vzniku dekubitů v oblasti sakra a pat</a:t>
            </a:r>
          </a:p>
          <a:p>
            <a:pPr marL="529200" indent="-457200">
              <a:buFontTx/>
              <a:buChar char="-"/>
            </a:pPr>
            <a:r>
              <a:rPr lang="cs-CZ" dirty="0" err="1"/>
              <a:t>cave</a:t>
            </a:r>
            <a:r>
              <a:rPr lang="cs-CZ" dirty="0"/>
              <a:t> - </a:t>
            </a:r>
            <a:r>
              <a:rPr lang="cs-CZ" dirty="0" err="1"/>
              <a:t>hyperextenze</a:t>
            </a:r>
            <a:r>
              <a:rPr lang="cs-CZ" dirty="0"/>
              <a:t> nebo </a:t>
            </a:r>
            <a:r>
              <a:rPr lang="cs-CZ" dirty="0" err="1"/>
              <a:t>hyperflexe</a:t>
            </a:r>
            <a:r>
              <a:rPr lang="cs-CZ" dirty="0"/>
              <a:t> </a:t>
            </a:r>
            <a:r>
              <a:rPr lang="cs-CZ" dirty="0" err="1"/>
              <a:t>Cpáteře</a:t>
            </a:r>
            <a:endParaRPr lang="cs-CZ" dirty="0"/>
          </a:p>
          <a:p>
            <a:pPr marL="529200" indent="-457200">
              <a:buFontTx/>
              <a:buChar char="-"/>
            </a:pPr>
            <a:r>
              <a:rPr lang="cs-CZ" dirty="0" err="1">
                <a:solidFill>
                  <a:schemeClr val="tx2"/>
                </a:solidFill>
              </a:rPr>
              <a:t>semisupinační</a:t>
            </a:r>
            <a:r>
              <a:rPr lang="cs-CZ" dirty="0">
                <a:solidFill>
                  <a:schemeClr val="tx2"/>
                </a:solidFill>
              </a:rPr>
              <a:t> p</a:t>
            </a:r>
            <a:r>
              <a:rPr lang="cs-CZ" dirty="0"/>
              <a:t>.- střední pozice mezi lehem na boku a na zádech. vyvarujeme se stlačení spodního ramene. </a:t>
            </a:r>
          </a:p>
          <a:p>
            <a:pPr marL="529200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poloha na boku </a:t>
            </a:r>
            <a:r>
              <a:rPr lang="cs-CZ" dirty="0"/>
              <a:t>má vliv na drenáž bronchiálního sekretu a působí antispasticky, hlava musí být vypodložena v ose páteře</a:t>
            </a:r>
          </a:p>
          <a:p>
            <a:pPr marL="529200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poloha </a:t>
            </a:r>
            <a:r>
              <a:rPr lang="cs-CZ" dirty="0" err="1">
                <a:solidFill>
                  <a:schemeClr val="tx2"/>
                </a:solidFill>
              </a:rPr>
              <a:t>semipronační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je střední pozicí mezi polohou na boku a na břiše hrudník podkládáme polštářem a hlava je mírně rotována a podložena polštářkem</a:t>
            </a:r>
          </a:p>
          <a:p>
            <a:pPr marL="529200" indent="-457200">
              <a:buFontTx/>
              <a:buChar char="-"/>
            </a:pPr>
            <a:r>
              <a:rPr lang="cs-CZ" dirty="0" err="1">
                <a:solidFill>
                  <a:schemeClr val="tx2"/>
                </a:solidFill>
              </a:rPr>
              <a:t>polosed</a:t>
            </a:r>
            <a:r>
              <a:rPr lang="cs-CZ" dirty="0"/>
              <a:t>  trup flektován při 30-40°v kyčelních kloubech- tracheostomie není pro tuto polohu kontraindikací </a:t>
            </a:r>
          </a:p>
        </p:txBody>
      </p:sp>
    </p:spTree>
    <p:extLst>
      <p:ext uri="{BB962C8B-B14F-4D97-AF65-F5344CB8AC3E}">
        <p14:creationId xmlns:p14="http://schemas.microsoft.com/office/powerpoint/2010/main" val="3921024463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4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1-2T po úraze i v období imobilizace- snímání sádrové dlahy a pozvolné cvičení ROM do bolesti bez krajních poloh,někdy naložena operatérem LM ortéza s doporučeným rozsahem pohybu</a:t>
            </a:r>
          </a:p>
          <a:p>
            <a:pPr>
              <a:buNone/>
            </a:pPr>
            <a:r>
              <a:rPr lang="cs-CZ" dirty="0"/>
              <a:t>-motorová dlaha (PROM)</a:t>
            </a:r>
          </a:p>
          <a:p>
            <a:pPr>
              <a:buNone/>
            </a:pPr>
            <a:r>
              <a:rPr lang="cs-CZ" dirty="0"/>
              <a:t>-prevence dystrofických změn nespecificky-podpora prokrvení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segmentální</a:t>
            </a:r>
            <a:r>
              <a:rPr lang="cs-CZ" dirty="0"/>
              <a:t> pohyblivost,PIR,AGR</a:t>
            </a:r>
          </a:p>
          <a:p>
            <a:pPr>
              <a:buNone/>
            </a:pPr>
            <a:r>
              <a:rPr lang="cs-CZ" dirty="0"/>
              <a:t>-TMT-ošetření </a:t>
            </a:r>
            <a:r>
              <a:rPr lang="cs-CZ" dirty="0" err="1"/>
              <a:t>TrPs</a:t>
            </a:r>
            <a:r>
              <a:rPr lang="cs-CZ" dirty="0"/>
              <a:t> </a:t>
            </a:r>
            <a:r>
              <a:rPr lang="cs-CZ" dirty="0" err="1"/>
              <a:t>presurou</a:t>
            </a:r>
            <a:r>
              <a:rPr lang="cs-CZ" dirty="0"/>
              <a:t>,ošetření fascií, </a:t>
            </a:r>
            <a:r>
              <a:rPr lang="cs-CZ" dirty="0" err="1"/>
              <a:t>míčková</a:t>
            </a:r>
            <a:r>
              <a:rPr lang="cs-CZ" dirty="0"/>
              <a:t> facilitace</a:t>
            </a:r>
          </a:p>
          <a:p>
            <a:pPr>
              <a:buNone/>
            </a:pPr>
            <a:r>
              <a:rPr lang="cs-CZ" dirty="0"/>
              <a:t>-centrace RAK-</a:t>
            </a:r>
          </a:p>
          <a:p>
            <a:pPr>
              <a:buNone/>
            </a:pPr>
            <a:r>
              <a:rPr lang="cs-CZ" dirty="0"/>
              <a:t>-udržování plného ROM v RAK </a:t>
            </a:r>
          </a:p>
          <a:p>
            <a:pPr>
              <a:buNone/>
            </a:pPr>
            <a:r>
              <a:rPr lang="cs-CZ" dirty="0"/>
              <a:t>-sagitální stabilizace trupu,aktivace HSSP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sebeobsluha</a:t>
            </a:r>
            <a:endParaRPr lang="cs-CZ" dirty="0"/>
          </a:p>
          <a:p>
            <a:pPr>
              <a:buNone/>
            </a:pPr>
            <a:r>
              <a:rPr lang="cs-CZ" dirty="0"/>
              <a:t>-jemná motoriky</a:t>
            </a:r>
          </a:p>
          <a:p>
            <a:pPr>
              <a:buNone/>
            </a:pPr>
            <a:r>
              <a:rPr lang="cs-CZ" dirty="0"/>
              <a:t>-AAROM (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Assistive</a:t>
            </a:r>
            <a:r>
              <a:rPr lang="cs-CZ" dirty="0"/>
              <a:t> </a:t>
            </a:r>
            <a:r>
              <a:rPr lang="cs-CZ" dirty="0" err="1"/>
              <a:t>Range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Motion</a:t>
            </a:r>
            <a:r>
              <a:rPr lang="cs-CZ" dirty="0"/>
              <a:t>)a AROM</a:t>
            </a:r>
          </a:p>
          <a:p>
            <a:pPr>
              <a:buNone/>
            </a:pPr>
            <a:r>
              <a:rPr lang="cs-CZ" dirty="0"/>
              <a:t>ve smyslu flexe a extenze v LOK </a:t>
            </a:r>
          </a:p>
          <a:p>
            <a:pPr>
              <a:buNone/>
            </a:pPr>
            <a:r>
              <a:rPr lang="cs-CZ" dirty="0"/>
              <a:t>-rotační pohyby ve smyslu pronace a supinace cíleně cvičit až od 6T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propriocepce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LUXACE LOKTE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Humeroulnární a proximální radioulnární kloub.</a:t>
            </a:r>
          </a:p>
          <a:p>
            <a:r>
              <a:rPr lang="cs-CZ" dirty="0"/>
              <a:t>humeroulnární luxace</a:t>
            </a:r>
          </a:p>
          <a:p>
            <a:pPr>
              <a:buNone/>
            </a:pPr>
            <a:r>
              <a:rPr lang="cs-CZ" dirty="0"/>
              <a:t>- nejčastěji nepřímým mechanismem-pádem na končetinu s extenzí v lokti</a:t>
            </a:r>
          </a:p>
          <a:p>
            <a:pPr>
              <a:buNone/>
            </a:pPr>
            <a:r>
              <a:rPr lang="cs-CZ" dirty="0"/>
              <a:t>-při čisté luxaci vždy zadní luxace bez poranění kolaterálních vazů,méně často </a:t>
            </a:r>
            <a:r>
              <a:rPr lang="cs-CZ" dirty="0" err="1"/>
              <a:t>dorzolaterální</a:t>
            </a:r>
            <a:endParaRPr lang="cs-CZ" dirty="0"/>
          </a:p>
          <a:p>
            <a:pPr>
              <a:buNone/>
            </a:pPr>
            <a:r>
              <a:rPr lang="cs-CZ" dirty="0"/>
              <a:t>-ventrální dislokace-vždy jako luxační zlomenina (fraktura </a:t>
            </a:r>
            <a:r>
              <a:rPr lang="cs-CZ" dirty="0" err="1"/>
              <a:t>proc.coronoideus</a:t>
            </a:r>
            <a:r>
              <a:rPr lang="cs-CZ" dirty="0"/>
              <a:t>)</a:t>
            </a:r>
          </a:p>
          <a:p>
            <a:r>
              <a:rPr lang="cs-CZ" dirty="0"/>
              <a:t>radioulnární –izolovaná luxace hlavice radia-většinou v kombinaci  s frakturou ulny –nejčastěji v dětském věku</a:t>
            </a:r>
          </a:p>
          <a:p>
            <a:r>
              <a:rPr lang="cs-CZ" dirty="0"/>
              <a:t>pronatio dolorosa-subluxace radia a </a:t>
            </a:r>
            <a:r>
              <a:rPr lang="cs-CZ" dirty="0" err="1"/>
              <a:t>anulárního</a:t>
            </a:r>
            <a:r>
              <a:rPr lang="cs-CZ" dirty="0"/>
              <a:t> vazu-tahem za extendované a pronované předloktí(zabránění pádu,oblákání)-bolestivá pronace,končetina visí dolů v mírné flexi a pronaci a nelze aktivní supinace,dítě odmítá končetinu používat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konzervativní –uzavřená repozice,fixace sádrovou dlahou v supinačním postavení v pravoúhlém postavení cca na 3T</a:t>
            </a:r>
          </a:p>
          <a:p>
            <a:pPr>
              <a:buNone/>
            </a:pPr>
            <a:r>
              <a:rPr lang="cs-CZ" dirty="0"/>
              <a:t>    -brzká fyzioterapie</a:t>
            </a:r>
          </a:p>
          <a:p>
            <a:r>
              <a:rPr lang="cs-CZ" dirty="0"/>
              <a:t>operační –irreponibilita(vzácná),poranění laterálního vazu-laterální nestabilita</a:t>
            </a:r>
          </a:p>
          <a:p>
            <a:pPr>
              <a:buNone/>
            </a:pPr>
            <a:r>
              <a:rPr lang="cs-CZ" dirty="0"/>
              <a:t>    -pro </a:t>
            </a:r>
            <a:r>
              <a:rPr lang="cs-CZ" dirty="0" err="1"/>
              <a:t>fyzioteraapii</a:t>
            </a:r>
            <a:r>
              <a:rPr lang="cs-CZ" dirty="0"/>
              <a:t>  po suturách nebo náhradách laterálního kolaterálního vazu je „safety pozition“v pronaci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 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DSC09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3992" y="4653136"/>
            <a:ext cx="4320000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ZLOMENINY PŘEDLOKETNÍCH KOSTÍ</a:t>
            </a:r>
            <a:br>
              <a:rPr lang="cs-CZ" dirty="0"/>
            </a:br>
            <a:r>
              <a:rPr lang="cs-CZ" dirty="0"/>
              <a:t>PROXIMÁLNÍ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zlomenina hlavice radia-pád na radiální stranu lokte,nepřímo extendovaná ruka v maximální pronaci-loket tlačen do valgozity a hlavice se roztříští tlakem hlavičky pažní kosti</a:t>
            </a:r>
          </a:p>
          <a:p>
            <a:r>
              <a:rPr lang="cs-CZ" dirty="0"/>
              <a:t>léčba</a:t>
            </a:r>
          </a:p>
          <a:p>
            <a:pPr>
              <a:buNone/>
            </a:pPr>
            <a:r>
              <a:rPr lang="cs-CZ" dirty="0"/>
              <a:t>-konzervativní-2-3T sádrová fixace-brzká fyzioterapie</a:t>
            </a:r>
          </a:p>
          <a:p>
            <a:pPr>
              <a:buNone/>
            </a:pPr>
            <a:r>
              <a:rPr lang="cs-CZ" dirty="0"/>
              <a:t>-operační-resekce hlavice radia,spacer,náhrada hlavice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20688"/>
            <a:ext cx="8229600" cy="5760640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zlomenina olekranonu ulnae-časté poranění-přímý náraz,vzácně nepřímo tahem m.triceps barachii (koulaři,oštěpaři)</a:t>
            </a:r>
          </a:p>
          <a:p>
            <a:r>
              <a:rPr lang="cs-CZ" dirty="0"/>
              <a:t>-vždy intraartikulární(zcela vyjímečně při abrubci vrcholu extraartikulární)</a:t>
            </a:r>
          </a:p>
          <a:p>
            <a:r>
              <a:rPr lang="cs-CZ" dirty="0"/>
              <a:t>léčba –nedislokované vzácné,tah m.triceps brachii způsobí dislokaci</a:t>
            </a:r>
          </a:p>
          <a:p>
            <a:pPr>
              <a:buNone/>
            </a:pPr>
            <a:r>
              <a:rPr lang="cs-CZ" dirty="0"/>
              <a:t>-konzervativní terapie -3T-v 60 až 90st flexe-fyzioterapii lze zahájit po 10 dnech za RTG kontrol s limitací pohybu</a:t>
            </a:r>
          </a:p>
          <a:p>
            <a:pPr>
              <a:buNone/>
            </a:pPr>
            <a:r>
              <a:rPr lang="cs-CZ" dirty="0"/>
              <a:t>-operační-dislokované zlomeniny vyžadují vždy operační léčení-Kirchnerovy dráty jištěné tahovou cerkláží-analgetický důvod 7 dní sádrová fixace,někdy LM ortéza brzká fyzioterapie hned po odeznění bolesti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V OBLASTI LOKTE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omezená hybnost kloubu</a:t>
            </a:r>
          </a:p>
          <a:p>
            <a:pPr>
              <a:buNone/>
            </a:pPr>
            <a:r>
              <a:rPr lang="cs-CZ" dirty="0"/>
              <a:t>-funkční rozsah-S-30-1</a:t>
            </a:r>
          </a:p>
          <a:p>
            <a:r>
              <a:rPr lang="cs-CZ" dirty="0" err="1"/>
              <a:t>heterotopické</a:t>
            </a:r>
            <a:r>
              <a:rPr lang="cs-CZ" dirty="0"/>
              <a:t> osifikace </a:t>
            </a:r>
          </a:p>
          <a:p>
            <a:pPr>
              <a:buNone/>
            </a:pPr>
            <a:r>
              <a:rPr lang="cs-CZ" dirty="0"/>
              <a:t>-pravidelná RTG kontrola –při náznaku paraartikulárních osifikací-Indometacin</a:t>
            </a:r>
          </a:p>
          <a:p>
            <a:r>
              <a:rPr lang="cs-CZ" dirty="0"/>
              <a:t>nestability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ZLOMENINY  RADIA A ULNY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Monteggiova zlomenina-nejčastější-zlomenina proximálního konce ulny s ventrální luxací hlavice radia</a:t>
            </a:r>
          </a:p>
          <a:p>
            <a:pPr>
              <a:buNone/>
            </a:pPr>
            <a:r>
              <a:rPr lang="cs-CZ" dirty="0"/>
              <a:t>-přímý náraz na dorzální stranu předloktí(forenzní hledisko),pád na flektované předloktí</a:t>
            </a:r>
          </a:p>
          <a:p>
            <a:r>
              <a:rPr lang="cs-CZ" dirty="0"/>
              <a:t>léčba </a:t>
            </a:r>
          </a:p>
          <a:p>
            <a:pPr>
              <a:buFontTx/>
              <a:buChar char="-"/>
            </a:pPr>
            <a:r>
              <a:rPr lang="cs-CZ" dirty="0"/>
              <a:t>výhradně operační-dlahy,šrouby</a:t>
            </a:r>
          </a:p>
          <a:p>
            <a:pPr>
              <a:buNone/>
            </a:pPr>
            <a:r>
              <a:rPr lang="cs-CZ" dirty="0"/>
              <a:t>Fyzioterapie obdobná jako u předchozích fraktur.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ECC5B-DEBF-D5DF-2F63-577F291F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4" name="Picture 6" descr="Zlomenina ulny s dislokací hlavy vřetenní kosti, Monteggiova zlomenina;  22-B1">
            <a:extLst>
              <a:ext uri="{FF2B5EF4-FFF2-40B4-BE49-F238E27FC236}">
                <a16:creationId xmlns:a16="http://schemas.microsoft.com/office/drawing/2014/main" id="{079CB527-6466-AE4F-69A0-EFE381BD66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72519"/>
            <a:ext cx="48768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316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20689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cs-CZ" dirty="0"/>
              <a:t>Galeazziho zlomenina- zlomenina v distální třetině radia spojené s luxací distální ulny-léze vazů radioulnárního spojení</a:t>
            </a:r>
          </a:p>
          <a:p>
            <a:pPr>
              <a:buNone/>
            </a:pPr>
            <a:r>
              <a:rPr lang="cs-CZ" dirty="0"/>
              <a:t>-přímé násilí </a:t>
            </a:r>
          </a:p>
          <a:p>
            <a:r>
              <a:rPr lang="cs-CZ" dirty="0"/>
              <a:t>léčba –operační syntéza radia,někdy stabilizace radioulnárního kloubu často sádrová fixace 6T vzhledem k vazivovým lézím distálního RU skloubení </a:t>
            </a:r>
          </a:p>
          <a:p>
            <a:pPr>
              <a:buNone/>
            </a:pPr>
            <a:r>
              <a:rPr lang="cs-CZ" dirty="0"/>
              <a:t>fyzioterapie- posilování dynamických stabilizátorů zápěstí,úchop,centrace RAK ,zařazení končetiny do dlouhých svalových řetězců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ZLOMENINY DISTÁLNÍHO PŘEDLOKTÍ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- kinematika-ulna obtáčí radius</a:t>
            </a:r>
          </a:p>
          <a:p>
            <a:r>
              <a:rPr lang="cs-CZ" dirty="0"/>
              <a:t>Collesova fraktura – fraktura distálního radia-extenční mechanismus-pád na ruku v dorziflexi</a:t>
            </a:r>
          </a:p>
          <a:p>
            <a:pPr>
              <a:buNone/>
            </a:pPr>
            <a:r>
              <a:rPr lang="cs-CZ" dirty="0"/>
              <a:t>- konzervativně-sádrová fixace v mírné</a:t>
            </a:r>
          </a:p>
          <a:p>
            <a:pPr>
              <a:buNone/>
            </a:pPr>
            <a:r>
              <a:rPr lang="cs-CZ" dirty="0"/>
              <a:t>   palmární flexi a ulnární dukci 6T postupně  střední postavení,fixace po MTC</a:t>
            </a:r>
          </a:p>
          <a:p>
            <a:pPr>
              <a:buNone/>
            </a:pPr>
            <a:r>
              <a:rPr lang="cs-CZ" dirty="0"/>
              <a:t>-operační perkutánní transfixace K-dráty(nestabilní)problematická fyzioterapie,ZF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TRAUMA, POLYTRAUMA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Traumatologie- chirurgický obor zabývající se patologickými stavy způsobenými úrazem.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Zakladatelem v ČR, prof. Vladimír Novák v r.1933 ÚN v Brně.</a:t>
            </a:r>
          </a:p>
          <a:p>
            <a:pPr marL="72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Úraz- tělesné postižení, které vzniká nezávisle na vůli postiženého a násilným působením sil.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A5DD1D-0D56-2CA1-6001-A76B32FFE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5B9A70-D8DD-3E29-B2A1-27CB50FF3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C3BD99-4A76-7FDB-C219-9410C183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C952C0-246D-EE4E-9441-BF843A146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Cíle polohování</a:t>
            </a:r>
          </a:p>
          <a:p>
            <a:pPr marL="72000" indent="0">
              <a:buNone/>
            </a:pPr>
            <a:r>
              <a:rPr lang="cs-CZ" dirty="0"/>
              <a:t>-Regulace svalového tonu </a:t>
            </a:r>
          </a:p>
          <a:p>
            <a:pPr>
              <a:buFontTx/>
              <a:buChar char="-"/>
            </a:pPr>
            <a:r>
              <a:rPr lang="cs-CZ" dirty="0"/>
              <a:t>Prevence dekubitů a kontraktur</a:t>
            </a:r>
          </a:p>
          <a:p>
            <a:pPr>
              <a:buFontTx/>
              <a:buChar char="-"/>
            </a:pPr>
            <a:r>
              <a:rPr lang="cs-CZ" dirty="0"/>
              <a:t>Prevence pneumonie </a:t>
            </a:r>
          </a:p>
          <a:p>
            <a:pPr>
              <a:buFontTx/>
              <a:buChar char="-"/>
            </a:pPr>
            <a:r>
              <a:rPr lang="cs-CZ" dirty="0"/>
              <a:t>Zlepšení oběhových funkcí </a:t>
            </a:r>
          </a:p>
          <a:p>
            <a:pPr>
              <a:buFontTx/>
              <a:buChar char="-"/>
            </a:pPr>
            <a:r>
              <a:rPr lang="cs-CZ" dirty="0"/>
              <a:t>Zlepšení vigility a pozornosti </a:t>
            </a:r>
          </a:p>
          <a:p>
            <a:pPr>
              <a:buFontTx/>
              <a:buChar char="-"/>
            </a:pPr>
            <a:r>
              <a:rPr lang="cs-CZ" dirty="0"/>
              <a:t>Snížení intrakraniálního tlaku </a:t>
            </a:r>
          </a:p>
          <a:p>
            <a:pPr>
              <a:buFontTx/>
              <a:buChar char="-"/>
            </a:pPr>
            <a:r>
              <a:rPr lang="cs-CZ" dirty="0"/>
              <a:t>Prevence kloubních deformit </a:t>
            </a:r>
          </a:p>
          <a:p>
            <a:pPr>
              <a:buFontTx/>
              <a:buChar char="-"/>
            </a:pPr>
            <a:r>
              <a:rPr lang="cs-CZ" dirty="0"/>
              <a:t>Omezit poškození periferních nervů </a:t>
            </a:r>
          </a:p>
        </p:txBody>
      </p:sp>
    </p:spTree>
    <p:extLst>
      <p:ext uri="{BB962C8B-B14F-4D97-AF65-F5344CB8AC3E}">
        <p14:creationId xmlns:p14="http://schemas.microsoft.com/office/powerpoint/2010/main" val="305285820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05D07818-224D-69F9-386B-68F6A456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ollesova zlomenina – WikiSkripta">
            <a:extLst>
              <a:ext uri="{FF2B5EF4-FFF2-40B4-BE49-F238E27FC236}">
                <a16:creationId xmlns:a16="http://schemas.microsoft.com/office/drawing/2014/main" id="{8CFE27BB-F457-862B-AAB8-87A19AB95C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820"/>
          <a:stretch/>
        </p:blipFill>
        <p:spPr bwMode="auto">
          <a:xfrm>
            <a:off x="609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Picture 4" descr="Collesova fraktura, zlomenina předloktí, zápěstí – příznaky, projevy,  symptomy - Příznaky a projevy nemocí">
            <a:extLst>
              <a:ext uri="{FF2B5EF4-FFF2-40B4-BE49-F238E27FC236}">
                <a16:creationId xmlns:a16="http://schemas.microsoft.com/office/drawing/2014/main" id="{6F163900-0E56-3819-BDB8-0378D0A514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15" y="1600201"/>
            <a:ext cx="2947510" cy="43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79763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764705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Smithova zlomenina-fraktura distálního radia flekční</a:t>
            </a:r>
          </a:p>
          <a:p>
            <a:pPr>
              <a:buNone/>
            </a:pPr>
            <a:r>
              <a:rPr lang="cs-CZ" dirty="0"/>
              <a:t>fyzioterapie-posilování dynamických stabilizátorů zápěstí s důrazem na stabilitu zápěstí,zvyšování ROM,centrace RAK ,aktivace HSSP,TMT,úchopy,semzomotorická stimulace ruky,edukace pacienta v prevenci úrazů(senioři</a:t>
            </a:r>
          </a:p>
          <a:p>
            <a:pPr>
              <a:buNone/>
            </a:pPr>
            <a:r>
              <a:rPr lang="cs-CZ" dirty="0"/>
              <a:t>CAVE KBRS, sy karpálního tunelu</a:t>
            </a:r>
          </a:p>
          <a:p>
            <a:pPr>
              <a:buNone/>
            </a:pPr>
            <a:r>
              <a:rPr lang="cs-CZ" dirty="0"/>
              <a:t>-nestability v oblasti DRUK-nezvednou břemeno v supinaci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ZLOMENINY V OBLASTI ZÁPĚSTÍ A RUKY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484784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zlomenina kosti člunkové(os scaphoideum)-60-90% ,</a:t>
            </a:r>
          </a:p>
          <a:p>
            <a:pPr>
              <a:buNone/>
            </a:pPr>
            <a:r>
              <a:rPr lang="cs-CZ" dirty="0"/>
              <a:t>-   pád na extendované zápěstí s radiální dukcí-méně obvyklý mechanizmus přímý náraz</a:t>
            </a:r>
          </a:p>
          <a:p>
            <a:pPr>
              <a:buFontTx/>
              <a:buChar char="-"/>
            </a:pPr>
            <a:r>
              <a:rPr lang="cs-CZ" dirty="0"/>
              <a:t>bolest při tlaku na „fossa tabatier“,stupňuje se radiální dukcí ruky</a:t>
            </a:r>
          </a:p>
          <a:p>
            <a:pPr>
              <a:buFontTx/>
              <a:buChar char="-"/>
            </a:pPr>
            <a:r>
              <a:rPr lang="cs-CZ" dirty="0"/>
              <a:t>při přetrvávající pozitivní klinice i přes negativní nález na RTG je třeba s odstupem zopakovat.</a:t>
            </a:r>
          </a:p>
          <a:p>
            <a:pPr>
              <a:buNone/>
            </a:pPr>
            <a:r>
              <a:rPr lang="cs-CZ" dirty="0"/>
              <a:t>-doba hojení 12-24M </a:t>
            </a:r>
          </a:p>
          <a:p>
            <a:pPr>
              <a:buFontTx/>
              <a:buChar char="-"/>
            </a:pPr>
            <a:r>
              <a:rPr lang="cs-CZ" dirty="0"/>
              <a:t>neřešené-artrozy</a:t>
            </a:r>
          </a:p>
          <a:p>
            <a:pPr>
              <a:buFontTx/>
              <a:buChar char="-"/>
            </a:pPr>
            <a:r>
              <a:rPr lang="cs-CZ" dirty="0"/>
              <a:t>čím proximálnější linie lomu,tím šetrnější fyzioterapie</a:t>
            </a:r>
          </a:p>
          <a:p>
            <a:pPr>
              <a:buFontTx/>
              <a:buChar char="-"/>
            </a:pPr>
            <a:r>
              <a:rPr lang="cs-CZ" dirty="0"/>
              <a:t>konzervativní léčba problematická-jen nedislokované fraktury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47528" y="476672"/>
            <a:ext cx="8820472" cy="58225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boxerská zlomenina</a:t>
            </a:r>
          </a:p>
          <a:p>
            <a:pPr>
              <a:buNone/>
            </a:pPr>
            <a:r>
              <a:rPr lang="cs-CZ" dirty="0"/>
              <a:t>- bolestivost v oblasti zlomené hlavičky- v prstové části dlaně. Rychle dochází k rozvoji výrazného otoku nejen kloubu samého, ale i hřbetu ruku, může být patrný krevní výron. Pro bolest dochází k omezení pohybu postiženého prstu. Než se rozvine otok, může dojít i k deformitě v oblasti kůstek záprstních.</a:t>
            </a:r>
          </a:p>
          <a:p>
            <a:r>
              <a:rPr lang="cs-CZ" dirty="0"/>
              <a:t>léčba</a:t>
            </a:r>
          </a:p>
          <a:p>
            <a:pPr>
              <a:buNone/>
            </a:pPr>
            <a:r>
              <a:rPr lang="cs-CZ" dirty="0"/>
              <a:t>-konzervativní léčba-dislokace do 30° přiložením sádrové fixace na dobu 5 týdnů. </a:t>
            </a:r>
          </a:p>
          <a:p>
            <a:pPr>
              <a:buNone/>
            </a:pPr>
            <a:r>
              <a:rPr lang="cs-CZ" dirty="0"/>
              <a:t>-operační </a:t>
            </a:r>
            <a:r>
              <a:rPr lang="pt-BR" dirty="0"/>
              <a:t>dislok</a:t>
            </a:r>
            <a:r>
              <a:rPr lang="cs-CZ" dirty="0"/>
              <a:t>ace</a:t>
            </a:r>
            <a:r>
              <a:rPr lang="pt-BR" dirty="0"/>
              <a:t> (posun) nad 30°,doporučuje se operační řešení s repozicí a fixací dráty</a:t>
            </a:r>
            <a:endParaRPr lang="cs-CZ" dirty="0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76673"/>
            <a:ext cx="8229600" cy="5649491"/>
          </a:xfrm>
        </p:spPr>
        <p:txBody>
          <a:bodyPr>
            <a:normAutofit/>
          </a:bodyPr>
          <a:lstStyle/>
          <a:p>
            <a:r>
              <a:rPr lang="cs-CZ" dirty="0"/>
              <a:t>Bennetova  zlomenina</a:t>
            </a:r>
          </a:p>
          <a:p>
            <a:pPr>
              <a:buFontTx/>
              <a:buChar char="-"/>
            </a:pPr>
            <a:r>
              <a:rPr lang="cs-CZ" dirty="0"/>
              <a:t>takřka ve všech případech operační řešení, jehož úkolem je repozice fragmentu a fixace ve správném postavení. Individuálně se dle nálezu během operace přikládá fixace a zahajuje rehabilitace</a:t>
            </a:r>
          </a:p>
          <a:p>
            <a:r>
              <a:rPr lang="cs-CZ" dirty="0"/>
              <a:t>Rolandova zlomenina- komplikovaná </a:t>
            </a:r>
            <a:r>
              <a:rPr lang="cs-CZ" dirty="0" err="1"/>
              <a:t>intraartikulární</a:t>
            </a:r>
            <a:r>
              <a:rPr lang="cs-CZ" dirty="0"/>
              <a:t> zlomenina prvního </a:t>
            </a:r>
            <a:r>
              <a:rPr lang="cs-CZ" dirty="0" err="1"/>
              <a:t>metacarpu</a:t>
            </a:r>
            <a:r>
              <a:rPr lang="cs-CZ" dirty="0"/>
              <a:t> s dislokací </a:t>
            </a:r>
            <a:r>
              <a:rPr lang="cs-CZ" dirty="0" err="1"/>
              <a:t>carpometacarpálního</a:t>
            </a:r>
            <a:r>
              <a:rPr lang="cs-CZ" dirty="0"/>
              <a:t> kloubu palce</a:t>
            </a:r>
          </a:p>
          <a:p>
            <a:pPr>
              <a:buFontTx/>
              <a:buChar char="-"/>
            </a:pPr>
            <a:r>
              <a:rPr lang="cs-CZ"/>
              <a:t>léčba operační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DF70A2-DF62-143B-6CCE-8D28BEC73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BC8650-63A9-F552-9C2E-CB0D801AD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D453F3C-C9DA-F33E-FB3F-19CA81033B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7B5F65-D770-B1F6-514C-62AE1092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CB654D-07EB-25BA-3F0A-48402FEF6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VERTIKALIZACE</a:t>
            </a:r>
          </a:p>
          <a:p>
            <a:pPr>
              <a:buFontTx/>
              <a:buChar char="-"/>
            </a:pPr>
            <a:r>
              <a:rPr lang="cs-CZ" dirty="0"/>
              <a:t>s ohledem na riziko vyššího kardiopulmonálního zatížení</a:t>
            </a:r>
          </a:p>
          <a:p>
            <a:pPr>
              <a:buFontTx/>
              <a:buChar char="-"/>
            </a:pPr>
            <a:r>
              <a:rPr lang="cs-CZ" dirty="0"/>
              <a:t>prevence svalové atrofie, osteoporózy, degenerativních změn na kloubních chrupavkách, vazivech a kloubních pouzdrech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PREVENCE IMOBILIZAČNÍHO / HYPOKINETICKÉHO SY</a:t>
            </a:r>
          </a:p>
          <a:p>
            <a:pPr>
              <a:buFontTx/>
              <a:buChar char="-"/>
            </a:pPr>
            <a:r>
              <a:rPr lang="cs-CZ" dirty="0"/>
              <a:t>při snížení mobility celková odezva organismu</a:t>
            </a:r>
          </a:p>
          <a:p>
            <a:pPr marL="7200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BAZÁLNÍ STIMULACE</a:t>
            </a:r>
          </a:p>
        </p:txBody>
      </p:sp>
    </p:spTree>
    <p:extLst>
      <p:ext uri="{BB962C8B-B14F-4D97-AF65-F5344CB8AC3E}">
        <p14:creationId xmlns:p14="http://schemas.microsoft.com/office/powerpoint/2010/main" val="499568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0D0CF0-A771-069F-E1FD-2307861BD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70584D-C33D-B894-EC73-CF1979495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2814AC-D468-FD4C-8039-74D561BE2A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98600"/>
            <a:ext cx="15841663" cy="414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ORTOSTATICKÝ KOLAPS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BAROREFLEX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8BC4A6-57CA-EE41-1A2F-AB37A7060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75" y="852487"/>
            <a:ext cx="652545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79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D1E61E-93D2-68E5-A0C7-8C86AB97EA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3C5A74-DECA-B639-F46D-81E685A75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90DEF2-9B34-4DC6-1937-AE6F3953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 V SUBAKUTNÍM A CHRONICKÉM STADIU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BD47C3-252A-A9B3-AE6E-E1F0A3A4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-fáze rekonvalescence a rehabilitace </a:t>
            </a:r>
            <a:r>
              <a:rPr lang="cs-CZ" dirty="0" err="1"/>
              <a:t>začı́na</a:t>
            </a:r>
            <a:r>
              <a:rPr lang="cs-CZ" dirty="0"/>
              <a:t>́ od 3. </a:t>
            </a:r>
            <a:r>
              <a:rPr lang="cs-CZ" dirty="0" err="1"/>
              <a:t>týdne</a:t>
            </a:r>
            <a:r>
              <a:rPr lang="cs-CZ" dirty="0"/>
              <a:t> po úraze a délka jejího trvání je individuální</a:t>
            </a:r>
          </a:p>
          <a:p>
            <a:r>
              <a:rPr lang="cs-CZ" dirty="0"/>
              <a:t>fyzioterapie co nejdříve po úrazu</a:t>
            </a:r>
          </a:p>
          <a:p>
            <a:r>
              <a:rPr lang="cs-CZ" dirty="0"/>
              <a:t>v </a:t>
            </a:r>
            <a:r>
              <a:rPr lang="cs-CZ" dirty="0" err="1"/>
              <a:t>této</a:t>
            </a:r>
            <a:r>
              <a:rPr lang="cs-CZ" dirty="0"/>
              <a:t> </a:t>
            </a:r>
            <a:r>
              <a:rPr lang="cs-CZ" dirty="0" err="1"/>
              <a:t>fázi</a:t>
            </a:r>
            <a:r>
              <a:rPr lang="cs-CZ" dirty="0"/>
              <a:t> by ovšem </a:t>
            </a:r>
            <a:r>
              <a:rPr lang="cs-CZ" dirty="0" err="1"/>
              <a:t>měla</a:t>
            </a:r>
            <a:r>
              <a:rPr lang="cs-CZ" dirty="0"/>
              <a:t> </a:t>
            </a:r>
            <a:r>
              <a:rPr lang="cs-CZ" dirty="0" err="1"/>
              <a:t>být</a:t>
            </a:r>
            <a:r>
              <a:rPr lang="cs-CZ" dirty="0"/>
              <a:t> rehabilitace intenzivní</a:t>
            </a:r>
          </a:p>
          <a:p>
            <a:r>
              <a:rPr lang="cs-CZ" dirty="0"/>
              <a:t>individuální přístup s ohledem na typ traumatu</a:t>
            </a:r>
          </a:p>
        </p:txBody>
      </p:sp>
    </p:spTree>
    <p:extLst>
      <p:ext uri="{BB962C8B-B14F-4D97-AF65-F5344CB8AC3E}">
        <p14:creationId xmlns:p14="http://schemas.microsoft.com/office/powerpoint/2010/main" val="1989110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ooter Placeholder 1">
            <a:extLst>
              <a:ext uri="{FF2B5EF4-FFF2-40B4-BE49-F238E27FC236}">
                <a16:creationId xmlns:a16="http://schemas.microsoft.com/office/drawing/2014/main" id="{BE3B6317-B9DD-5F9B-E4EF-BE7761384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2057" name="Slide Number Placeholder 2">
            <a:extLst>
              <a:ext uri="{FF2B5EF4-FFF2-40B4-BE49-F238E27FC236}">
                <a16:creationId xmlns:a16="http://schemas.microsoft.com/office/drawing/2014/main" id="{575C0315-02F0-08CC-3F29-E23CF3FE0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sp>
        <p:nvSpPr>
          <p:cNvPr id="2059" name="Text Placeholder 3">
            <a:extLst>
              <a:ext uri="{FF2B5EF4-FFF2-40B4-BE49-F238E27FC236}">
                <a16:creationId xmlns:a16="http://schemas.microsoft.com/office/drawing/2014/main" id="{A970177F-1BC5-5B0A-F77C-A861B7C01D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r>
              <a:rPr lang="cs-CZ" dirty="0"/>
              <a:t>MECHANISMUS PORANĚNÍ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58750"/>
            <a:ext cx="10753200" cy="1012826"/>
          </a:xfrm>
        </p:spPr>
        <p:txBody>
          <a:bodyPr anchor="t">
            <a:normAutofit/>
          </a:bodyPr>
          <a:lstStyle/>
          <a:p>
            <a:r>
              <a:rPr lang="cs-CZ" sz="2800" dirty="0"/>
              <a:t>FYZIOTERAPIE U KRANIOTRAUMATU</a:t>
            </a:r>
          </a:p>
        </p:txBody>
      </p:sp>
      <p:sp>
        <p:nvSpPr>
          <p:cNvPr id="2061" name="Text Placeholder 5">
            <a:extLst>
              <a:ext uri="{FF2B5EF4-FFF2-40B4-BE49-F238E27FC236}">
                <a16:creationId xmlns:a16="http://schemas.microsoft.com/office/drawing/2014/main" id="{E783C4FB-96CD-7782-0D4E-3DE4783DE11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29"/>
          </p:nvPr>
        </p:nvSpPr>
        <p:spPr>
          <a:xfrm>
            <a:off x="875277" y="1777999"/>
            <a:ext cx="5219998" cy="37260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direktivní násilí působící na hlavu (</a:t>
            </a:r>
            <a:r>
              <a:rPr lang="cs-CZ" dirty="0" err="1"/>
              <a:t>coup</a:t>
            </a:r>
            <a:r>
              <a:rPr lang="cs-CZ" dirty="0"/>
              <a:t>)</a:t>
            </a:r>
          </a:p>
          <a:p>
            <a:pPr>
              <a:spcAft>
                <a:spcPts val="600"/>
              </a:spcAft>
            </a:pPr>
            <a:r>
              <a:rPr lang="cs-CZ" dirty="0"/>
              <a:t>nepřímý mechanismus –může být izolovaně poraněn mozek-</a:t>
            </a:r>
            <a:r>
              <a:rPr lang="cs-CZ" dirty="0" err="1"/>
              <a:t>translanční</a:t>
            </a:r>
            <a:r>
              <a:rPr lang="cs-CZ" dirty="0"/>
              <a:t> poranění-dopravní nehody(par </a:t>
            </a:r>
            <a:r>
              <a:rPr lang="cs-CZ" dirty="0" err="1"/>
              <a:t>countre-coup</a:t>
            </a:r>
            <a:r>
              <a:rPr lang="cs-CZ" dirty="0"/>
              <a:t>)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6B504E-4788-24F9-E309-680E4866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r="3676" b="-3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4A9456C-F8E6-D84D-141B-00FDB7D4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52" y="4298088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D582D9-9DC7-952B-E59D-48C8BA0EB4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56C338-8537-508B-785C-1451F23D7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A78585E-9605-629E-93E1-F926E23A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213719C6-F741-A52F-8D2A-FE3654E34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Cílem našeho snažení u člověka s podezřením na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kraniotrauma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zabránit sekundárnímu poškození mozkové tkáně. K primárnímu poškození neuronu dochází v době úrazu a je nevratné.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769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Poranění lebky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750" y="1495152"/>
            <a:ext cx="10753200" cy="41399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zlomeniny </a:t>
            </a:r>
            <a:r>
              <a:rPr lang="cs-CZ" b="1" dirty="0" err="1"/>
              <a:t>kalvy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zlomeniny </a:t>
            </a:r>
            <a:r>
              <a:rPr lang="cs-CZ" b="1" dirty="0" err="1"/>
              <a:t>baze</a:t>
            </a:r>
            <a:r>
              <a:rPr lang="cs-CZ" b="1" dirty="0"/>
              <a:t> lební</a:t>
            </a:r>
            <a:endParaRPr lang="cs-CZ" dirty="0"/>
          </a:p>
          <a:p>
            <a:r>
              <a:rPr lang="cs-CZ" dirty="0"/>
              <a:t>-klinika zásadní –na RTG se nemusí zobrazit</a:t>
            </a:r>
          </a:p>
          <a:p>
            <a:r>
              <a:rPr lang="cs-CZ" dirty="0"/>
              <a:t>terapie-konzervativní-fraktury bez většího posunu-několikadenní klid na lůžku, observace zvýšená poloha </a:t>
            </a:r>
            <a:r>
              <a:rPr lang="cs-CZ" dirty="0" err="1"/>
              <a:t>hlavy,omezení</a:t>
            </a:r>
            <a:r>
              <a:rPr lang="cs-CZ" dirty="0"/>
              <a:t> břišního lisu</a:t>
            </a:r>
          </a:p>
          <a:p>
            <a:pPr>
              <a:buNone/>
            </a:pPr>
            <a:r>
              <a:rPr lang="cs-CZ" dirty="0"/>
              <a:t>                  -</a:t>
            </a:r>
            <a:r>
              <a:rPr lang="cs-CZ" dirty="0" err="1"/>
              <a:t>operační-velké</a:t>
            </a:r>
            <a:r>
              <a:rPr lang="cs-CZ" dirty="0"/>
              <a:t> kostní </a:t>
            </a:r>
            <a:r>
              <a:rPr lang="cs-CZ" dirty="0" err="1"/>
              <a:t>posuny,pneumocefalus,masivní</a:t>
            </a:r>
            <a:r>
              <a:rPr lang="cs-CZ" dirty="0"/>
              <a:t> </a:t>
            </a:r>
            <a:r>
              <a:rPr lang="cs-CZ" dirty="0" err="1"/>
              <a:t>likvorea,fraktury</a:t>
            </a:r>
            <a:r>
              <a:rPr lang="cs-CZ" dirty="0"/>
              <a:t> orbity s poruchami bulbu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A0B1A70-3864-4FDA-04D7-1ADEB71C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482441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B61DDF-EB49-B120-2195-F93585F3B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594156-75E7-0543-1099-3271414A7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27</a:t>
            </a:fld>
            <a:endParaRPr lang="cs-CZ" altLang="cs-CZ"/>
          </a:p>
        </p:txBody>
      </p:sp>
      <p:sp>
        <p:nvSpPr>
          <p:cNvPr id="3081" name="Title 3">
            <a:extLst>
              <a:ext uri="{FF2B5EF4-FFF2-40B4-BE49-F238E27FC236}">
                <a16:creationId xmlns:a16="http://schemas.microsoft.com/office/drawing/2014/main" id="{35D00E54-E400-30FC-50EB-5884BB8D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F33A23-56C2-B027-5E00-423B4E5F6631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r="1" b="19390"/>
          <a:stretch/>
        </p:blipFill>
        <p:spPr bwMode="auto">
          <a:xfrm>
            <a:off x="72000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FFDC8E6-4A05-A7B7-ED2E-D868430D1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921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43871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3540B9-B340-6CE7-6E57-504C8F0DF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896C1A-98C3-D7B5-B24B-BC4203895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C6EB54-EF9B-7345-EA88-AA46FECB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vyhledat lékařskou pomoc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C1DFA5-8F27-F235-BF18-228A1438D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při zvracení, výtoku z nosu/uší, křečích, obtížném probuzení (kontrola vědomí á 2 hodiny i v noci)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progresi bolestí hlavy, slabost v končetině, zmatené chování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rozšíření jedné zornice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pacient by neměl pít alkohol min. 3 dny, jíst může normálně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251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Poranění mozku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01675"/>
            <a:ext cx="10753200" cy="5491779"/>
          </a:xfrm>
        </p:spPr>
        <p:txBody>
          <a:bodyPr>
            <a:normAutofit/>
          </a:bodyPr>
          <a:lstStyle/>
          <a:p>
            <a:r>
              <a:rPr lang="cs-CZ" b="1" dirty="0"/>
              <a:t>primární x sekundární</a:t>
            </a:r>
          </a:p>
          <a:p>
            <a:r>
              <a:rPr lang="cs-CZ" b="1" dirty="0"/>
              <a:t>difuzní x fokální</a:t>
            </a:r>
          </a:p>
          <a:p>
            <a:pPr>
              <a:buNone/>
            </a:pPr>
            <a:r>
              <a:rPr lang="cs-CZ" b="1" dirty="0">
                <a:solidFill>
                  <a:schemeClr val="tx2"/>
                </a:solidFill>
              </a:rPr>
              <a:t>Primární difuzní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MOZKOVÁ KOMOCE</a:t>
            </a:r>
            <a:r>
              <a:rPr lang="cs-CZ" dirty="0"/>
              <a:t>-</a:t>
            </a:r>
            <a:r>
              <a:rPr lang="cs-CZ" b="1" i="1" dirty="0" err="1">
                <a:solidFill>
                  <a:srgbClr val="000000"/>
                </a:solidFill>
                <a:effectLst/>
                <a:latin typeface="inherit"/>
              </a:rPr>
              <a:t>mild</a:t>
            </a:r>
            <a:r>
              <a:rPr lang="cs-CZ" b="1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cs-CZ" b="1" i="1" dirty="0" err="1">
                <a:solidFill>
                  <a:srgbClr val="000000"/>
                </a:solidFill>
                <a:effectLst/>
                <a:latin typeface="inherit"/>
              </a:rPr>
              <a:t>traumatic</a:t>
            </a:r>
            <a:r>
              <a:rPr lang="cs-CZ" b="1" i="1" dirty="0">
                <a:solidFill>
                  <a:srgbClr val="000000"/>
                </a:solidFill>
                <a:effectLst/>
                <a:latin typeface="inherit"/>
              </a:rPr>
              <a:t> brain </a:t>
            </a:r>
            <a:r>
              <a:rPr lang="cs-CZ" b="1" i="1" dirty="0" err="1">
                <a:solidFill>
                  <a:srgbClr val="000000"/>
                </a:solidFill>
                <a:effectLst/>
                <a:latin typeface="inherit"/>
              </a:rPr>
              <a:t>injury</a:t>
            </a:r>
            <a:endParaRPr lang="cs-CZ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dirty="0"/>
              <a:t>natažení axonů bez těžké strukturální léze</a:t>
            </a:r>
          </a:p>
          <a:p>
            <a:pPr>
              <a:buNone/>
            </a:pPr>
            <a:r>
              <a:rPr lang="cs-CZ" b="1" dirty="0"/>
              <a:t> </a:t>
            </a:r>
            <a:r>
              <a:rPr lang="cs-CZ" dirty="0"/>
              <a:t>-klinika-porucha vědomí kvantitativní krátkodobá –hranice 60min,případně vegetativní př.-nauzea, zvracení,</a:t>
            </a:r>
            <a:r>
              <a:rPr lang="cs-CZ" dirty="0" err="1"/>
              <a:t>vertigo</a:t>
            </a:r>
            <a:endParaRPr lang="cs-CZ" dirty="0"/>
          </a:p>
          <a:p>
            <a:pPr>
              <a:buNone/>
            </a:pPr>
            <a:r>
              <a:rPr lang="cs-CZ" dirty="0"/>
              <a:t>-terapie –klidový režim 2T a více dle potřeby,nesledovat elektronická zařízení,nečíst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b="1" dirty="0"/>
              <a:t>fyzioterapeutická intervence</a:t>
            </a:r>
            <a:r>
              <a:rPr lang="cs-CZ" dirty="0"/>
              <a:t>-</a:t>
            </a:r>
            <a:r>
              <a:rPr lang="cs-CZ" dirty="0" err="1"/>
              <a:t>vertikalizace</a:t>
            </a:r>
            <a:r>
              <a:rPr lang="cs-CZ" dirty="0"/>
              <a:t> po odeznění vegetativních př.,sledovat TF při změně polohy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323732"/>
            <a:ext cx="10753200" cy="624745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POLYTRAUMA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948477"/>
            <a:ext cx="10753200" cy="584988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současné poranění více tělesných regionů nebo systémů přičemž nejméně jedno z nich ohrožuje život raněného.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závažná poranění jednotlivých regionů</a:t>
            </a:r>
          </a:p>
          <a:p>
            <a:pPr>
              <a:buFontTx/>
              <a:buChar char="-"/>
            </a:pPr>
            <a:r>
              <a:rPr lang="cs-CZ" sz="2800" dirty="0"/>
              <a:t>hlava- komočně-kontuzní syndrom, nitrolební krvácení,zlomeniny </a:t>
            </a:r>
            <a:r>
              <a:rPr lang="cs-CZ" sz="2800" dirty="0" err="1"/>
              <a:t>lbi</a:t>
            </a:r>
            <a:r>
              <a:rPr lang="cs-CZ" sz="2800" dirty="0"/>
              <a:t> nebo skeletu</a:t>
            </a:r>
          </a:p>
          <a:p>
            <a:pPr>
              <a:buFontTx/>
              <a:buChar char="-"/>
            </a:pPr>
            <a:r>
              <a:rPr lang="cs-CZ" sz="2800" dirty="0"/>
              <a:t>hrudník-sériové zlomeniny žeber(více jak tři)</a:t>
            </a:r>
          </a:p>
          <a:p>
            <a:pPr>
              <a:buFontTx/>
              <a:buChar char="-"/>
            </a:pPr>
            <a:r>
              <a:rPr lang="cs-CZ" sz="2800" dirty="0"/>
              <a:t>zlomeniny sterna</a:t>
            </a:r>
          </a:p>
          <a:p>
            <a:pPr>
              <a:buFontTx/>
              <a:buChar char="-"/>
            </a:pPr>
            <a:r>
              <a:rPr lang="cs-CZ" sz="2800" dirty="0"/>
              <a:t>poranění nitrohrudních orgánů</a:t>
            </a:r>
          </a:p>
          <a:p>
            <a:pPr>
              <a:buNone/>
            </a:pPr>
            <a:r>
              <a:rPr lang="cs-CZ" dirty="0"/>
              <a:t>- </a:t>
            </a:r>
            <a:r>
              <a:rPr lang="cs-CZ" sz="2800" dirty="0"/>
              <a:t>poranění nitrobřišních a </a:t>
            </a:r>
            <a:r>
              <a:rPr lang="cs-CZ" sz="2800" dirty="0" err="1"/>
              <a:t>retroperitoneálních</a:t>
            </a:r>
            <a:r>
              <a:rPr lang="cs-CZ" sz="2800" dirty="0"/>
              <a:t> orgánů a bránice</a:t>
            </a:r>
          </a:p>
          <a:p>
            <a:pPr>
              <a:buNone/>
            </a:pPr>
            <a:r>
              <a:rPr lang="cs-CZ" sz="2800" dirty="0"/>
              <a:t>- pohybový aparát-poranění pánevního kruhu, acetabula, zlomeniny dlouhých </a:t>
            </a:r>
            <a:r>
              <a:rPr lang="cs-CZ" sz="2800" dirty="0" err="1"/>
              <a:t>kostí,dislokované</a:t>
            </a:r>
            <a:r>
              <a:rPr lang="cs-CZ" sz="2800" dirty="0"/>
              <a:t> nitrokloubní zlomeniny a </a:t>
            </a:r>
            <a:r>
              <a:rPr lang="cs-CZ" sz="2800" dirty="0" err="1"/>
              <a:t>dilacerace</a:t>
            </a:r>
            <a:r>
              <a:rPr lang="cs-CZ" sz="2800" dirty="0"/>
              <a:t> končetin(mimo prstců),zlomeniny páteře bez nebo s postižením míchy.</a:t>
            </a:r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endParaRPr lang="cs-CZ" sz="2800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415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DIFÚZNÍ AXONÁLNÍ PORANĚNÍ (DAP)</a:t>
            </a:r>
            <a:r>
              <a:rPr lang="cs-CZ" dirty="0"/>
              <a:t>-mnohočetné mikroskopické přerušení axonů působením střižných sil(nelze přesně stanovit hranici mezi komocí a DAP).</a:t>
            </a:r>
          </a:p>
          <a:p>
            <a:pPr>
              <a:buNone/>
            </a:pPr>
            <a:r>
              <a:rPr lang="cs-CZ" dirty="0"/>
              <a:t>-klinické projevy - dle míry postižení,následky od úplné úpravy až po stavy neslučitelné se životem (</a:t>
            </a:r>
            <a:r>
              <a:rPr lang="cs-CZ" dirty="0" err="1"/>
              <a:t>tzv.shearing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-objektivní průkaznost složitá CT negativní v kontrastu s těžkým klinickým stavem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581764-C24D-F8A6-62AC-77048081E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590066-B96C-870F-F70E-7458D911F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54A34E-DB95-9097-9AFB-BC9CBB6F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89" y="574424"/>
            <a:ext cx="10753200" cy="451576"/>
          </a:xfrm>
        </p:spPr>
        <p:txBody>
          <a:bodyPr/>
          <a:lstStyle/>
          <a:p>
            <a:r>
              <a:rPr lang="cs-CZ" dirty="0"/>
              <a:t>fokální poškození mozku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2D540-C168-1AF5-73BC-F7F12213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EPIDURÁLNÍ HEMATOM</a:t>
            </a:r>
          </a:p>
          <a:p>
            <a:pPr>
              <a:buFontTx/>
              <a:buChar char="-"/>
            </a:pPr>
            <a:r>
              <a:rPr lang="cs-CZ" dirty="0"/>
              <a:t>nejčastěji tepenné krvácení (a. </a:t>
            </a:r>
            <a:r>
              <a:rPr lang="cs-CZ" dirty="0" err="1"/>
              <a:t>meningea</a:t>
            </a:r>
            <a:r>
              <a:rPr lang="cs-CZ" dirty="0"/>
              <a:t> media)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SUBDURÁLNÍ HEMATOM</a:t>
            </a:r>
          </a:p>
          <a:p>
            <a:pPr>
              <a:buFontTx/>
              <a:buChar char="-"/>
            </a:pPr>
            <a:r>
              <a:rPr lang="cs-CZ" dirty="0"/>
              <a:t>akutní </a:t>
            </a:r>
          </a:p>
          <a:p>
            <a:pPr>
              <a:buFontTx/>
              <a:buChar char="-"/>
            </a:pPr>
            <a:r>
              <a:rPr lang="cs-CZ" dirty="0"/>
              <a:t>chronický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MOZKOVÁ KONTUZE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005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cranio hemato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93" t="21388" r="21375" b="6808"/>
          <a:stretch>
            <a:fillRect/>
          </a:stretch>
        </p:blipFill>
        <p:spPr>
          <a:xfrm>
            <a:off x="3762642" y="1471586"/>
            <a:ext cx="4824536" cy="338437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komplikace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edém mozku </a:t>
            </a:r>
          </a:p>
          <a:p>
            <a:r>
              <a:rPr lang="cs-CZ" dirty="0"/>
              <a:t>poškození mozku </a:t>
            </a:r>
            <a:r>
              <a:rPr lang="cs-CZ" dirty="0" err="1"/>
              <a:t>herniací</a:t>
            </a:r>
            <a:r>
              <a:rPr lang="cs-CZ" dirty="0"/>
              <a:t> mozkové tkáně</a:t>
            </a:r>
          </a:p>
          <a:p>
            <a:r>
              <a:rPr lang="cs-CZ" dirty="0"/>
              <a:t>poranění mozkových nervů či komprese cév s ischémiemi</a:t>
            </a:r>
          </a:p>
          <a:p>
            <a:r>
              <a:rPr lang="cs-CZ" dirty="0"/>
              <a:t>infekce (meningitida, absces, osteomyelitida)</a:t>
            </a:r>
          </a:p>
          <a:p>
            <a:r>
              <a:rPr lang="cs-CZ" dirty="0"/>
              <a:t>epilepsie</a:t>
            </a:r>
          </a:p>
          <a:p>
            <a:r>
              <a:rPr lang="cs-CZ" dirty="0"/>
              <a:t>hydrocefalus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 err="1"/>
              <a:t>apalický</a:t>
            </a:r>
            <a:r>
              <a:rPr lang="cs-CZ" dirty="0"/>
              <a:t> </a:t>
            </a:r>
            <a:r>
              <a:rPr lang="cs-CZ" dirty="0" err="1"/>
              <a:t>sy</a:t>
            </a:r>
            <a:endParaRPr lang="cs-CZ" dirty="0"/>
          </a:p>
          <a:p>
            <a:r>
              <a:rPr lang="cs-CZ" dirty="0"/>
              <a:t>koma </a:t>
            </a:r>
            <a:r>
              <a:rPr lang="cs-CZ" dirty="0" err="1"/>
              <a:t>vigile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17966"/>
            <a:ext cx="10753200" cy="5453964"/>
          </a:xfrm>
        </p:spPr>
        <p:txBody>
          <a:bodyPr>
            <a:normAutofit fontScale="25000" lnSpcReduction="20000"/>
          </a:bodyPr>
          <a:lstStyle/>
          <a:p>
            <a:r>
              <a:rPr lang="cs-CZ" sz="7200" dirty="0"/>
              <a:t>dle neurologických příznaků-nejčastěji-centrální parézy se </a:t>
            </a:r>
            <a:r>
              <a:rPr lang="cs-CZ" sz="7200" dirty="0" err="1"/>
              <a:t>spaticitou</a:t>
            </a:r>
            <a:r>
              <a:rPr lang="cs-CZ" sz="7200" dirty="0"/>
              <a:t>,EXPY poruchy,mozečkové poruchy,poruchy kognitivních </a:t>
            </a:r>
            <a:r>
              <a:rPr lang="cs-CZ" sz="7200" dirty="0" err="1"/>
              <a:t>fcí</a:t>
            </a:r>
            <a:r>
              <a:rPr lang="cs-CZ" sz="7200" dirty="0"/>
              <a:t>,poruchy řeči</a:t>
            </a:r>
          </a:p>
          <a:p>
            <a:r>
              <a:rPr lang="cs-CZ" sz="7200" dirty="0"/>
              <a:t>dle stádia vývoje KCP</a:t>
            </a:r>
          </a:p>
          <a:p>
            <a:pPr>
              <a:buNone/>
            </a:pPr>
            <a:r>
              <a:rPr lang="cs-CZ" sz="7200" dirty="0"/>
              <a:t>-akutní fáze-limitováno přístrojovým zajištěním</a:t>
            </a:r>
          </a:p>
          <a:p>
            <a:pPr>
              <a:buNone/>
            </a:pPr>
            <a:r>
              <a:rPr lang="cs-CZ" sz="7200" dirty="0"/>
              <a:t>-ne flexe hlavy-možné ošetření TMK,masáž lícního svalstva</a:t>
            </a:r>
          </a:p>
          <a:p>
            <a:pPr>
              <a:buNone/>
            </a:pPr>
            <a:r>
              <a:rPr lang="cs-CZ" sz="7200" dirty="0"/>
              <a:t>-hrudník-ošetření fascií,vibrační masáže-kooperace s ošetřujícím personálem-</a:t>
            </a:r>
            <a:r>
              <a:rPr lang="cs-CZ" sz="7200" dirty="0" err="1"/>
              <a:t>prodýchnutí</a:t>
            </a:r>
            <a:r>
              <a:rPr lang="cs-CZ" sz="7200" dirty="0"/>
              <a:t> </a:t>
            </a:r>
            <a:r>
              <a:rPr lang="cs-CZ" sz="7200" dirty="0" err="1"/>
              <a:t>ambuvakem</a:t>
            </a:r>
            <a:r>
              <a:rPr lang="cs-CZ" sz="7200" dirty="0"/>
              <a:t>-břicho-masáž ve směru peristaltiky</a:t>
            </a:r>
          </a:p>
          <a:p>
            <a:pPr>
              <a:buNone/>
            </a:pPr>
            <a:r>
              <a:rPr lang="cs-CZ" sz="7200" dirty="0"/>
              <a:t>-stimulace reflexních zón-končetiny-pasivní pohyby,aproximace,mobilizace kloubů nohy,antispastické polohování. Vše provádět se slovním doprovodem, sledovat monitoring.</a:t>
            </a:r>
          </a:p>
          <a:p>
            <a:pPr>
              <a:buNone/>
            </a:pPr>
            <a:r>
              <a:rPr lang="cs-CZ" sz="7200" dirty="0"/>
              <a:t>-subakutní a chronické stadium-techniky na NF podkladě-</a:t>
            </a:r>
            <a:r>
              <a:rPr lang="cs-CZ" sz="7200" dirty="0" err="1"/>
              <a:t>Bobath</a:t>
            </a:r>
            <a:r>
              <a:rPr lang="cs-CZ" sz="7200" dirty="0"/>
              <a:t> ,PNF,nácvik gnostických funkcí,motivace,vhodné protetické pomůcky,usnadňující </a:t>
            </a:r>
            <a:r>
              <a:rPr lang="cs-CZ" sz="7200" dirty="0" err="1"/>
              <a:t>vertikalizaci</a:t>
            </a:r>
            <a:r>
              <a:rPr lang="cs-CZ" sz="7200" dirty="0"/>
              <a:t> a </a:t>
            </a:r>
            <a:r>
              <a:rPr lang="cs-CZ" sz="7200" dirty="0" err="1"/>
              <a:t>sebeobsluhu</a:t>
            </a:r>
            <a:r>
              <a:rPr lang="cs-CZ" sz="7200" dirty="0"/>
              <a:t>.</a:t>
            </a:r>
          </a:p>
          <a:p>
            <a:pPr>
              <a:buNone/>
            </a:pPr>
            <a:r>
              <a:rPr lang="cs-CZ" sz="7200" dirty="0"/>
              <a:t>-</a:t>
            </a:r>
            <a:r>
              <a:rPr lang="cs-CZ" sz="7200" dirty="0" err="1"/>
              <a:t>apalický</a:t>
            </a:r>
            <a:r>
              <a:rPr lang="cs-CZ" sz="7200" dirty="0"/>
              <a:t> </a:t>
            </a:r>
            <a:r>
              <a:rPr lang="cs-CZ" sz="7200" dirty="0" err="1"/>
              <a:t>sy</a:t>
            </a:r>
            <a:r>
              <a:rPr lang="cs-CZ" sz="7200" dirty="0"/>
              <a:t> apod.-bazální stimulace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D1EB27-CCF0-0B85-AEED-16CB60360F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391FA1-4E2B-EA10-0A71-1A2F1E0CC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8DFAF4-171B-DEE3-4554-5B3CF02E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OROFACIÁLNÍ PORANĚNÍ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022C05-CACD-3C25-F35A-0110C6F8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81" y="1715691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Orofaciální</a:t>
            </a:r>
            <a:r>
              <a:rPr lang="cs-CZ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traumatologie se zabývá úrazy skeletu a měkkých tkání obličeje, očnice, horních dýchacích cest a </a:t>
            </a:r>
            <a:r>
              <a:rPr lang="cs-CZ" sz="20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paranazálních</a:t>
            </a:r>
            <a:r>
              <a:rPr lang="cs-CZ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dutin.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těžké funkční i estetické postižení</a:t>
            </a:r>
          </a:p>
          <a:p>
            <a:pPr marL="72000" indent="0">
              <a:buNone/>
            </a:pPr>
            <a:endParaRPr lang="cs-CZ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72000" indent="0" algn="l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cs-CZ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LeFort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I: dolní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subzygomatická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zlomenina </a:t>
            </a:r>
          </a:p>
          <a:p>
            <a:pPr marL="72000" indent="0" algn="l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cs-CZ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LeFort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II: horní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subzygomatická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zlomenina </a:t>
            </a:r>
          </a:p>
          <a:p>
            <a:pPr marL="72000" indent="0" algn="l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cs-CZ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LeFort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III: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suprazygomatická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zlomenina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688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DA7771-0BF7-7680-2AF0-89C655C17D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9BC9F7-A5EE-A807-994B-25B34DB67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D54F4A-07CA-E107-B5F7-2DAE4D82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BCBE470-8500-BEF4-D76C-139408D82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13" y="1171576"/>
            <a:ext cx="5950707" cy="5437688"/>
          </a:xfrm>
        </p:spPr>
      </p:pic>
    </p:spTree>
    <p:extLst>
      <p:ext uri="{BB962C8B-B14F-4D97-AF65-F5344CB8AC3E}">
        <p14:creationId xmlns:p14="http://schemas.microsoft.com/office/powerpoint/2010/main" val="2192811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132695-3E19-94A5-80BF-B98372C5E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B86576-BDCE-E111-3000-28CC7E0C3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6BB7AA-C9BF-7154-A265-945CC6D5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5857"/>
          </a:xfrm>
        </p:spPr>
        <p:txBody>
          <a:bodyPr/>
          <a:lstStyle/>
          <a:p>
            <a:r>
              <a:rPr lang="cs-CZ" dirty="0"/>
              <a:t>Obecná diagnostika poranění hrudníku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53E33A6-2242-5E57-0D7C-24644A82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34786"/>
            <a:ext cx="10753200" cy="5183875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úrazový mechanismus : náraz na volant, pád na hranu předmětu či rovnou plochu, úder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klinika: známky kontuze hrudní stěny (hematom, exkoriace)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dechové exkurze obou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hemitoraxů</a:t>
            </a:r>
            <a:endParaRPr lang="cs-CZ" sz="1800" dirty="0">
              <a:solidFill>
                <a:srgbClr val="000000"/>
              </a:solidFill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náplň krčních žil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palpační bolestivost, krepitace, poklep (ztemnělý při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fluidotoraxu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či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hypersonorní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při pneumotoraxu), symetrie dýchacích fenoménů, stridor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Měření krevního tlaku, O2 saturace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RTG srdce + plic + žeber/sterna: pátráme po frakturách, přítomnosti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pneumo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či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fluidotoraxu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, rozvoj plicní kontuze.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Sonografie: přítomnost tekutiny/vzduchu v hrudníku,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perikardiální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výpotek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poranění parenchymových orgánů v břiše, přítomnost tekutiny v břiše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CT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hrudníku:časný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záchyt plicní kontuze,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dovyšetření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recidivujícího pneumotoraxu. CT angiografie poukáže na poranění cév.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EKG ke zhodnocení případné arytmie či ischemie při myokardiální kontuzi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vyšetření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Astrup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 k určení respirační acidózy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</a:rPr>
              <a:t>sérová hladina myokardiálních enzymů pomůže s diagnózou kontuze myokardu, nejlépe </a:t>
            </a:r>
            <a:r>
              <a:rPr lang="cs-CZ" sz="1800" b="0" i="0" dirty="0" err="1">
                <a:solidFill>
                  <a:srgbClr val="000000"/>
                </a:solidFill>
                <a:effectLst/>
              </a:rPr>
              <a:t>hs</a:t>
            </a:r>
            <a:r>
              <a:rPr lang="cs-CZ" sz="1800" b="0" i="0" dirty="0">
                <a:solidFill>
                  <a:srgbClr val="000000"/>
                </a:solidFill>
                <a:effectLst/>
              </a:rPr>
              <a:t>-Troponin 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726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03657"/>
            <a:ext cx="10753200" cy="555303"/>
          </a:xfrm>
        </p:spPr>
        <p:txBody>
          <a:bodyPr/>
          <a:lstStyle/>
          <a:p>
            <a:r>
              <a:rPr lang="cs-CZ" dirty="0"/>
              <a:t>Poranění hrudníku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3661" y="486429"/>
            <a:ext cx="10753200" cy="5347035"/>
          </a:xfrm>
        </p:spPr>
        <p:txBody>
          <a:bodyPr>
            <a:normAutofit fontScale="40000" lnSpcReduction="20000"/>
          </a:bodyPr>
          <a:lstStyle/>
          <a:p>
            <a:r>
              <a:rPr lang="cs-CZ" sz="6400" dirty="0"/>
              <a:t>fraktury </a:t>
            </a:r>
            <a:r>
              <a:rPr lang="cs-CZ" sz="6400" dirty="0" err="1"/>
              <a:t>řeber</a:t>
            </a:r>
            <a:r>
              <a:rPr lang="cs-CZ" sz="6400" dirty="0"/>
              <a:t>-izolované(1-2),sériové 3 a více</a:t>
            </a:r>
          </a:p>
          <a:p>
            <a:r>
              <a:rPr lang="cs-CZ" sz="6400" b="1" dirty="0" err="1"/>
              <a:t>cave</a:t>
            </a:r>
            <a:r>
              <a:rPr lang="cs-CZ" sz="6400" b="1" dirty="0"/>
              <a:t>- horní tři žebra chráněna pletencem ramenním-působí velká síla-pravděpodobnost závažného nitrohrudního poranění</a:t>
            </a:r>
            <a:endParaRPr lang="cs-CZ" sz="6400" dirty="0"/>
          </a:p>
          <a:p>
            <a:r>
              <a:rPr lang="cs-CZ" sz="6400" b="1" dirty="0"/>
              <a:t>4-9.ž. riziko poranění bránice</a:t>
            </a:r>
          </a:p>
          <a:p>
            <a:r>
              <a:rPr lang="cs-CZ" sz="6400" b="1" dirty="0"/>
              <a:t>10-12.ž poranění dutiny břišní</a:t>
            </a:r>
          </a:p>
          <a:p>
            <a:r>
              <a:rPr lang="cs-CZ" sz="6400" dirty="0"/>
              <a:t>sériové fr.vždy hospitalizace</a:t>
            </a:r>
          </a:p>
          <a:p>
            <a:r>
              <a:rPr lang="cs-CZ" sz="6400" dirty="0"/>
              <a:t>izolované bez hospitalizace s odstupem 24h kontrolní snímek plic</a:t>
            </a:r>
          </a:p>
          <a:p>
            <a:r>
              <a:rPr lang="cs-CZ" sz="6400" dirty="0"/>
              <a:t>blokové fr.žeber-dvě lomné linie,vylomený blok</a:t>
            </a:r>
          </a:p>
          <a:p>
            <a:r>
              <a:rPr lang="cs-CZ" sz="6400" dirty="0"/>
              <a:t>nestabilní hrudník –nestabilita hrudní stěny,interference s dýchacími pohyby-až respirační insuficience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C0911C-6B07-50F3-5AD1-5F6E6EEFD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0DDEB0-AB1B-1858-FC3B-D814807425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E8F458-77E7-B680-A064-ACA4197FD9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873" y="176065"/>
            <a:ext cx="12101128" cy="5656410"/>
          </a:xfrm>
        </p:spPr>
        <p:txBody>
          <a:bodyPr/>
          <a:lstStyle/>
          <a:p>
            <a:pPr>
              <a:buNone/>
            </a:pPr>
            <a:r>
              <a:rPr lang="cs-CZ" sz="2800" dirty="0"/>
              <a:t>mnohočetné </a:t>
            </a:r>
            <a:r>
              <a:rPr lang="cs-CZ" sz="2800" dirty="0" err="1"/>
              <a:t>fr.ž</a:t>
            </a:r>
            <a:r>
              <a:rPr lang="cs-CZ" sz="2800" dirty="0"/>
              <a:t>. </a:t>
            </a:r>
          </a:p>
          <a:p>
            <a:pPr>
              <a:buNone/>
            </a:pPr>
            <a:r>
              <a:rPr lang="cs-CZ" sz="2800" dirty="0"/>
              <a:t>-</a:t>
            </a:r>
            <a:r>
              <a:rPr lang="cs-CZ" sz="2800" dirty="0" err="1"/>
              <a:t>flail</a:t>
            </a:r>
            <a:r>
              <a:rPr lang="cs-CZ" sz="2800" dirty="0"/>
              <a:t> </a:t>
            </a:r>
            <a:r>
              <a:rPr lang="cs-CZ" sz="2800" dirty="0" err="1"/>
              <a:t>chest</a:t>
            </a:r>
            <a:r>
              <a:rPr lang="cs-CZ" sz="2800" dirty="0"/>
              <a:t>-nestabilita s paradoxním dýcháním</a:t>
            </a:r>
          </a:p>
          <a:p>
            <a:pPr>
              <a:buNone/>
            </a:pPr>
            <a:r>
              <a:rPr lang="cs-CZ" sz="2800" dirty="0"/>
              <a:t>KLINIKA –výrazná </a:t>
            </a:r>
            <a:r>
              <a:rPr lang="cs-CZ" sz="2800" dirty="0" err="1"/>
              <a:t>bolest,krepitace,omezené</a:t>
            </a:r>
            <a:r>
              <a:rPr lang="cs-CZ" sz="2800" dirty="0"/>
              <a:t> </a:t>
            </a:r>
            <a:r>
              <a:rPr lang="cs-CZ" sz="2800" dirty="0" err="1"/>
              <a:t>dýchání,emfyzém</a:t>
            </a:r>
            <a:endParaRPr lang="cs-CZ" sz="2800" dirty="0"/>
          </a:p>
          <a:p>
            <a:pPr>
              <a:buNone/>
            </a:pPr>
            <a:r>
              <a:rPr lang="cs-CZ" sz="2800" b="1" dirty="0" err="1"/>
              <a:t>Fr.sterna</a:t>
            </a:r>
            <a:r>
              <a:rPr lang="cs-CZ" sz="2800" b="1" dirty="0"/>
              <a:t> </a:t>
            </a:r>
            <a:r>
              <a:rPr lang="cs-CZ" sz="2800" dirty="0"/>
              <a:t>–</a:t>
            </a:r>
            <a:r>
              <a:rPr lang="cs-CZ" sz="2800" dirty="0" err="1"/>
              <a:t>cave</a:t>
            </a:r>
            <a:r>
              <a:rPr lang="cs-CZ" sz="2800" dirty="0"/>
              <a:t> srdeční </a:t>
            </a:r>
            <a:r>
              <a:rPr lang="cs-CZ" sz="2800" dirty="0" err="1"/>
              <a:t>tamponáda,poranění</a:t>
            </a:r>
            <a:r>
              <a:rPr lang="cs-CZ" sz="2800" dirty="0"/>
              <a:t> dýchacích cest</a:t>
            </a:r>
          </a:p>
          <a:p>
            <a:pPr>
              <a:buNone/>
            </a:pPr>
            <a:r>
              <a:rPr lang="cs-CZ" sz="2800" dirty="0"/>
              <a:t>Bránice-špatně přiložený pás</a:t>
            </a:r>
          </a:p>
          <a:p>
            <a:pPr>
              <a:buNone/>
            </a:pPr>
            <a:r>
              <a:rPr lang="cs-CZ" b="1" dirty="0" err="1"/>
              <a:t>Pneumothorax</a:t>
            </a:r>
            <a:r>
              <a:rPr lang="cs-CZ" b="1" dirty="0"/>
              <a:t> - </a:t>
            </a:r>
            <a:r>
              <a:rPr lang="cs-CZ" b="0" i="0" dirty="0">
                <a:solidFill>
                  <a:srgbClr val="3B3B3B"/>
                </a:solidFill>
                <a:effectLst/>
              </a:rPr>
              <a:t>stav, kdy se v hrudní dutině vyskytne vzduch 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rgbClr val="3B3B3B"/>
                </a:solidFill>
              </a:rPr>
              <a:t>za normálních okolnosti v pleurální dutině podtlak, při pr</a:t>
            </a:r>
            <a:r>
              <a:rPr lang="cs-CZ" dirty="0">
                <a:solidFill>
                  <a:srgbClr val="3B3B3B"/>
                </a:solidFill>
              </a:rPr>
              <a:t>ůniku vzduchu dochází k vyrovnání tlaků</a:t>
            </a:r>
          </a:p>
          <a:p>
            <a:pPr>
              <a:buFontTx/>
              <a:buChar char="-"/>
            </a:pPr>
            <a:r>
              <a:rPr lang="cs-CZ" b="0" i="0" dirty="0">
                <a:solidFill>
                  <a:srgbClr val="3B3B3B"/>
                </a:solidFill>
                <a:effectLst/>
              </a:rPr>
              <a:t>vzduch může proniknout buď skrz hrudní stěnu z venkovního okolí, nebo přes plicní stěnu z dýchacích cest</a:t>
            </a:r>
          </a:p>
          <a:p>
            <a:pPr>
              <a:buFontTx/>
              <a:buChar char="-"/>
            </a:pPr>
            <a:endParaRPr lang="cs-CZ" sz="2800" dirty="0">
              <a:solidFill>
                <a:srgbClr val="3B3B3B"/>
              </a:solidFill>
            </a:endParaRPr>
          </a:p>
          <a:p>
            <a:pPr>
              <a:buFontTx/>
              <a:buChar char="-"/>
            </a:pPr>
            <a:endParaRPr lang="cs-CZ" b="1" dirty="0">
              <a:solidFill>
                <a:srgbClr val="3B3B3B"/>
              </a:solidFill>
            </a:endParaRPr>
          </a:p>
          <a:p>
            <a:pPr>
              <a:buFontTx/>
              <a:buChar char="-"/>
            </a:pPr>
            <a:endParaRPr lang="cs-CZ" sz="2800" b="1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36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76672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1) reakce organizmu na sníženou náplň cévního řečiště(hemoragická hypovolemie)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studená </a:t>
            </a:r>
            <a:r>
              <a:rPr lang="cs-CZ" dirty="0" err="1"/>
              <a:t>hypotonní</a:t>
            </a:r>
            <a:r>
              <a:rPr lang="cs-CZ" dirty="0"/>
              <a:t> tachykardie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 err="1"/>
              <a:t>Allgower</a:t>
            </a:r>
            <a:r>
              <a:rPr lang="cs-CZ" dirty="0"/>
              <a:t> s </a:t>
            </a:r>
            <a:r>
              <a:rPr lang="cs-CZ" dirty="0" err="1"/>
              <a:t>shock</a:t>
            </a:r>
            <a:r>
              <a:rPr lang="cs-CZ" dirty="0"/>
              <a:t> index-poměr pulsu a systolického tlaku</a:t>
            </a:r>
          </a:p>
          <a:p>
            <a:pPr>
              <a:buNone/>
            </a:pPr>
            <a:r>
              <a:rPr lang="cs-CZ" dirty="0"/>
              <a:t>60/120=0,5-norma</a:t>
            </a:r>
          </a:p>
          <a:p>
            <a:pPr>
              <a:buNone/>
            </a:pPr>
            <a:r>
              <a:rPr lang="cs-CZ" dirty="0"/>
              <a:t>100/100=1-hrozící šok(krevní ztráta asi 30%-cca 2000ml)</a:t>
            </a:r>
          </a:p>
          <a:p>
            <a:pPr>
              <a:buNone/>
            </a:pPr>
            <a:r>
              <a:rPr lang="cs-CZ" dirty="0"/>
              <a:t>120/80=1,5-manifestní šok(od hodnot 1,3 je bezprostředně ohrožen život</a:t>
            </a:r>
          </a:p>
          <a:p>
            <a:pPr>
              <a:buNone/>
            </a:pPr>
            <a:r>
              <a:rPr lang="cs-CZ" dirty="0"/>
              <a:t>-centralizace krevního řečiště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5E6704-516D-434B-2B7E-1363AC0792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1EF414-0DFE-F1BF-7D5A-DE871419B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FDFCF1-B60A-E348-F57E-2985CD71BB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45435" y="0"/>
            <a:ext cx="12237436" cy="5832475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Typy </a:t>
            </a:r>
            <a:r>
              <a:rPr lang="cs-CZ" dirty="0" err="1"/>
              <a:t>pneumothoraxu</a:t>
            </a:r>
            <a:endParaRPr lang="cs-CZ" dirty="0"/>
          </a:p>
          <a:p>
            <a:pPr>
              <a:buFontTx/>
              <a:buChar char="-"/>
            </a:pP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uzavřený</a:t>
            </a:r>
            <a:r>
              <a:rPr lang="cs-CZ" dirty="0"/>
              <a:t> – do dutiny pronikne vzduch, přístupová cesta se spontánně uzavře – menší množství vzduchu se vstřebá, často proběhne i bez příznaků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otevřený </a:t>
            </a:r>
            <a:r>
              <a:rPr lang="cs-CZ" dirty="0"/>
              <a:t>– komunikace zůstává otevřená – velký objem vzduchu – kolaps plíce- bolest na </a:t>
            </a:r>
            <a:r>
              <a:rPr lang="cs-CZ" dirty="0" err="1"/>
              <a:t>hrudi,dušnost</a:t>
            </a:r>
            <a:r>
              <a:rPr lang="cs-CZ" dirty="0"/>
              <a:t>, při nepoškozené druhé plíci, je ventilace zajištěna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tenzní</a:t>
            </a:r>
            <a:r>
              <a:rPr lang="cs-CZ" dirty="0"/>
              <a:t>(ventilová ) forma – velmi nebezpečná – polootevřený </a:t>
            </a:r>
            <a:r>
              <a:rPr lang="cs-CZ" dirty="0" err="1"/>
              <a:t>pneumothorax</a:t>
            </a:r>
            <a:r>
              <a:rPr lang="cs-CZ" dirty="0"/>
              <a:t>- kus tkáně funguje jako ventil- vzduch se hromadí- postupně utlačuje obě plíce – může dojít až k udušení</a:t>
            </a:r>
          </a:p>
          <a:p>
            <a:r>
              <a:rPr lang="cs-CZ" dirty="0"/>
              <a:t>CAVE – nedořešený </a:t>
            </a:r>
            <a:r>
              <a:rPr lang="cs-CZ" dirty="0" err="1"/>
              <a:t>pneumothorax</a:t>
            </a:r>
            <a:r>
              <a:rPr lang="cs-CZ" dirty="0"/>
              <a:t>, </a:t>
            </a:r>
            <a:r>
              <a:rPr lang="cs-CZ" dirty="0" err="1"/>
              <a:t>pneumothorax</a:t>
            </a:r>
            <a:r>
              <a:rPr lang="cs-CZ" dirty="0"/>
              <a:t> v léčbě je kontraindikace k fyzioterapii, po </a:t>
            </a:r>
            <a:r>
              <a:rPr lang="cs-CZ" dirty="0" err="1"/>
              <a:t>přeléčení</a:t>
            </a:r>
            <a:r>
              <a:rPr lang="cs-CZ" dirty="0"/>
              <a:t> 4T bez dýchání proti odporu</a:t>
            </a:r>
          </a:p>
        </p:txBody>
      </p:sp>
    </p:spTree>
    <p:extLst>
      <p:ext uri="{BB962C8B-B14F-4D97-AF65-F5344CB8AC3E}">
        <p14:creationId xmlns:p14="http://schemas.microsoft.com/office/powerpoint/2010/main" val="3955306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7DECF8-9B75-0377-724B-5A0830AFE6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E87B8F-CDE7-2F3C-3772-517489318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41</a:t>
            </a:fld>
            <a:endParaRPr lang="cs-CZ" altLang="cs-CZ"/>
          </a:p>
        </p:txBody>
      </p:sp>
      <p:sp>
        <p:nvSpPr>
          <p:cNvPr id="5131" name="Text Placeholder 3">
            <a:extLst>
              <a:ext uri="{FF2B5EF4-FFF2-40B4-BE49-F238E27FC236}">
                <a16:creationId xmlns:a16="http://schemas.microsoft.com/office/drawing/2014/main" id="{32D0F481-4F9A-7670-4B56-477FC0022E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133" name="Title 4">
            <a:extLst>
              <a:ext uri="{FF2B5EF4-FFF2-40B4-BE49-F238E27FC236}">
                <a16:creationId xmlns:a16="http://schemas.microsoft.com/office/drawing/2014/main" id="{A026774E-B7ED-18F0-9783-3291A005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sp>
        <p:nvSpPr>
          <p:cNvPr id="5135" name="Text Placeholder 5">
            <a:extLst>
              <a:ext uri="{FF2B5EF4-FFF2-40B4-BE49-F238E27FC236}">
                <a16:creationId xmlns:a16="http://schemas.microsoft.com/office/drawing/2014/main" id="{3738AB3D-A6FC-3818-0EC3-7015D2C168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780808E3-D749-DF74-54DD-DC8A70B70A78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 r="2" b="2395"/>
          <a:stretch/>
        </p:blipFill>
        <p:spPr bwMode="auto">
          <a:xfrm>
            <a:off x="72000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Zástupný symbol pro obsah 3" descr="osteosyntéza žeber.jpg">
            <a:extLst>
              <a:ext uri="{FF2B5EF4-FFF2-40B4-BE49-F238E27FC236}">
                <a16:creationId xmlns:a16="http://schemas.microsoft.com/office/drawing/2014/main" id="{DDBF59CE-E2EE-8805-ABDD-FB3A13BF25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4760" b="5930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831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D7CC2C-4201-C3F0-1C72-CC59E880D3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D672D5-5D14-1CAC-24DA-8076B1EEFD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D8B281FD-2AC8-C92B-21D7-4F9E8B38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F5FA7620-5D90-129D-5496-0FD50C8F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079205"/>
            <a:ext cx="10753200" cy="47527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zlepšování ventilace plic,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stimulace drenáže hlenu z bronchů a odkašlávání,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aktivace plicního řečiště krevního i lymfatického,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zformování klidového dýchání a snaha o co největší prodloužení výdechu.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ýchozí poloha při provádění léčebné tělesné výchovy je v prvních dnech buď vleže na zádech či na zdravém boku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 druhého až třetího dne se léčebná tělesná výchova provádí už vsedě na lůžku se svěšenými dolními končetinami přes okraj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postelec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vičení by měla být všestranně rozvíjející, s důrazem na zlepšování periferního krevního oběhu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dechová cvičení dynamická i statická za použití prodlouženého výdechu</a:t>
            </a:r>
          </a:p>
        </p:txBody>
      </p:sp>
    </p:spTree>
    <p:extLst>
      <p:ext uri="{BB962C8B-B14F-4D97-AF65-F5344CB8AC3E}">
        <p14:creationId xmlns:p14="http://schemas.microsoft.com/office/powerpoint/2010/main" val="3297824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75771A-6B8C-8C7C-8E1F-C1984352B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146F06-5C76-F3D8-A947-961438790A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F1768A-4DD4-B456-09B9-A39A700C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1EC05E-1FE4-92CF-FF5E-41057615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třetí až čtvrtý den se doporučuje provádět odporovaná dechová cvičení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 využít instrumentálních technik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oba trvání jedné rehabilitační lekce se zpočátku pohybuje mezi osmi až desíti minutami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úkolem je dál zlepšovat činnost srdečně cévního systému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prevence ztuhlosti ramenního kloubu postižené strany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korekce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postury</a:t>
            </a:r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snaha o zlepšení elasticity hrudníku TMT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286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FAB8AD-A028-A58A-F327-E72E484D9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5711C4-8014-6BE9-5772-92DEF7D70A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C72085-6CCA-0994-C1AD-2AF0F6B6BE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651" y="297712"/>
            <a:ext cx="11979349" cy="5534763"/>
          </a:xfrm>
        </p:spPr>
        <p:txBody>
          <a:bodyPr/>
          <a:lstStyle/>
          <a:p>
            <a:pPr marL="72000" indent="0">
              <a:buNone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Speciální dechová gymnastika je zaměřená na procvičování hloubky dechu, typu dýchání a lokalizaci dýchání. Jsou využívány různé dechové polohy</a:t>
            </a:r>
          </a:p>
          <a:p>
            <a:pPr marL="72000" indent="0">
              <a:buNone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používá se statické a dynamické dýchání a mohou se zapojit i hlasivky – buď formou výdechu s fonací, nebo formou artikulace</a:t>
            </a:r>
          </a:p>
          <a:p>
            <a:pPr marL="72000" indent="0">
              <a:buNone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Při mírné abdukci (cca 15°) horních končetin bude automaticky využíváno horní hrudní dýchání. Polohou horních končetin v devadesátistupňové abdukci v ramenních kloubech se zaměří dech do střední části hrudníku. Při abdukci horních končetin větší než 90° je nejvíce využíváno dolní hrudní a břišní dýchání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olohová drenáž Pomocí polohové drenáže lze odstranit bronchiální sekret z jednotlivých plicních segmentů a laloků</a:t>
            </a:r>
          </a:p>
          <a:p>
            <a:pPr marL="72000" indent="0">
              <a:buNone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Nejvhodnější denní dobou pro drenáž je ráno a dopoledne.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vibrace je především k mobilizaci sekretu v dolních cestách dýchacích. Vibrační chvění se aplikuje během výdechu pacienta, kdy má fyzioterapeut přiložené obě ruce na pacientův hrudník. V případě, že pacient dýchá zrychleně, aplikuje se vibrace každý druhý až třetí výdech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Autogenní  velmi účinná technika pro uvolnění a posunutí bronchiální sekrece z periferních cest dýchacích směrem do centrálních za využití aktivního výdechu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lze provádět v jakékoliv, pro pacienta pohodlné, poloze.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ostup při: nejdříve se pacient nadechne (nejlépe nosem), následuje dvou až tří sekundová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preexspirační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pauza, při které pronikne vzduch i za obstrukci způsobenou hlenem. Poté pacient provede aktivní výdech přes otevřenou glottis. Při výdechu má  nemocný otevřená ústa na dva až tři centimetry. ; Inspirium nesmí být maximální,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exspirium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 prodloužené, nikoliv však usilovné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jednom cyklu cvičení lze opakovat techniku několikrát za sebou (třikrát až čtyřikrát), kdy je ale vhodné ji prokládat kontrolním dýcháním.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9849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6BA8D1-D18E-1F30-432F-D967F5C7C3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1168AD-7102-E4BE-6AEC-8271141FB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E4B58E-28BB-28C0-FB35-72A5223A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treshold - Heureka.cz">
            <a:extLst>
              <a:ext uri="{FF2B5EF4-FFF2-40B4-BE49-F238E27FC236}">
                <a16:creationId xmlns:a16="http://schemas.microsoft.com/office/drawing/2014/main" id="{E4838A5D-AAEB-C2FB-A248-A01A80D3A6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54" y="17710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capella Choice | Svět Fyzioterapie">
            <a:extLst>
              <a:ext uri="{FF2B5EF4-FFF2-40B4-BE49-F238E27FC236}">
                <a16:creationId xmlns:a16="http://schemas.microsoft.com/office/drawing/2014/main" id="{88A7DB29-E266-DA30-7FD3-0E1F28DB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5908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48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CEE5A9-4C33-966B-3E10-9E7D6E2C67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2B7B91-1F19-61BA-6018-08D6F7036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01D515-009B-0BE6-4E0D-1B0F31A7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0930"/>
            <a:ext cx="10753200" cy="527774"/>
          </a:xfrm>
        </p:spPr>
        <p:txBody>
          <a:bodyPr/>
          <a:lstStyle/>
          <a:p>
            <a:r>
              <a:rPr lang="cs-CZ" dirty="0"/>
              <a:t>HOJENÍ ZLOMENIN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829458-9BD6-2154-35F5-D13EE0D4C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748704"/>
            <a:ext cx="10753200" cy="5083296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 sekundární a primární: </a:t>
            </a:r>
          </a:p>
          <a:p>
            <a:pPr marL="7200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Sekundární hojení </a:t>
            </a:r>
            <a:r>
              <a:rPr lang="cs-CZ" sz="2000" dirty="0"/>
              <a:t>– tvorba </a:t>
            </a:r>
            <a:r>
              <a:rPr lang="cs-CZ" sz="2000" dirty="0" err="1"/>
              <a:t>kompetního</a:t>
            </a:r>
            <a:r>
              <a:rPr lang="cs-CZ" sz="2000" dirty="0"/>
              <a:t> svalku. Krevní zásobení přichází z </a:t>
            </a:r>
            <a:r>
              <a:rPr lang="cs-CZ" sz="2000" dirty="0" err="1"/>
              <a:t>periostu</a:t>
            </a:r>
            <a:r>
              <a:rPr lang="cs-CZ" sz="2000" dirty="0"/>
              <a:t>, </a:t>
            </a:r>
            <a:r>
              <a:rPr lang="cs-CZ" sz="2000" dirty="0" err="1"/>
              <a:t>endostu</a:t>
            </a:r>
            <a:r>
              <a:rPr lang="cs-CZ" sz="2000" dirty="0"/>
              <a:t> a </a:t>
            </a:r>
            <a:r>
              <a:rPr lang="cs-CZ" sz="2000" dirty="0" err="1"/>
              <a:t>Haversových</a:t>
            </a:r>
            <a:r>
              <a:rPr lang="cs-CZ" sz="2000" dirty="0"/>
              <a:t> kanálků. </a:t>
            </a:r>
          </a:p>
          <a:p>
            <a:pPr marL="72000" indent="0">
              <a:buNone/>
            </a:pPr>
            <a:r>
              <a:rPr lang="cs-CZ" sz="2000" dirty="0"/>
              <a:t>Typické pro konzervativní způsob léčby zlomenin a stabilní osteosyntézy (</a:t>
            </a:r>
            <a:r>
              <a:rPr lang="cs-CZ" sz="2000" dirty="0" err="1"/>
              <a:t>nitrodřeňové</a:t>
            </a:r>
            <a:r>
              <a:rPr lang="cs-CZ" sz="2000" dirty="0"/>
              <a:t> hřeby, zevní fixátory).</a:t>
            </a:r>
          </a:p>
          <a:p>
            <a:pPr marL="586350" indent="-514350">
              <a:buAutoNum type="alphaLcParenR"/>
            </a:pPr>
            <a:r>
              <a:rPr lang="cs-CZ" sz="2000" dirty="0"/>
              <a:t>zánětlivá f. – odstranění nekrotické tkáně v místě zlomeniny </a:t>
            </a:r>
          </a:p>
          <a:p>
            <a:pPr marL="586350" indent="-514350">
              <a:buAutoNum type="alphaLcParenR"/>
            </a:pPr>
            <a:r>
              <a:rPr lang="cs-CZ" sz="2000" dirty="0"/>
              <a:t>reparační f. – nahrazení hematomu granulační tkání, která je následně přetvářena ve svalek</a:t>
            </a:r>
          </a:p>
          <a:p>
            <a:pPr marL="586350" indent="-514350">
              <a:buAutoNum type="alphaLcParenR"/>
            </a:pPr>
            <a:r>
              <a:rPr lang="cs-CZ" sz="2000" dirty="0" err="1"/>
              <a:t>remodelační</a:t>
            </a:r>
            <a:r>
              <a:rPr lang="cs-CZ" sz="2000" dirty="0"/>
              <a:t> – mineralizace a směřování kostních trámců. Kostní svalek je osifikován. </a:t>
            </a:r>
          </a:p>
          <a:p>
            <a:pPr marL="7200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Primární hojení</a:t>
            </a:r>
            <a:r>
              <a:rPr lang="cs-CZ" sz="2000" dirty="0"/>
              <a:t> – není přirozené hojení, je charakteristické pro stabilní osteosyntézu s kompresí úlomků. Na hojení se podílí především cévy </a:t>
            </a:r>
            <a:r>
              <a:rPr lang="cs-CZ" sz="2000" dirty="0" err="1"/>
              <a:t>Haversových</a:t>
            </a:r>
            <a:r>
              <a:rPr lang="cs-CZ" sz="2000" dirty="0"/>
              <a:t> kanálků. Je označováno také jako direktní, tedy bez přítomnosti periostálního svalku</a:t>
            </a:r>
          </a:p>
        </p:txBody>
      </p:sp>
    </p:spTree>
    <p:extLst>
      <p:ext uri="{BB962C8B-B14F-4D97-AF65-F5344CB8AC3E}">
        <p14:creationId xmlns:p14="http://schemas.microsoft.com/office/powerpoint/2010/main" val="2761558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B118F9-5381-4CA0-52B8-60DB65CEB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E7945F-FC0A-2410-B048-E97B9A30F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194895-4BF5-D734-0845-75EEC8B5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4478"/>
            <a:ext cx="10753200" cy="451576"/>
          </a:xfrm>
        </p:spPr>
        <p:txBody>
          <a:bodyPr/>
          <a:lstStyle/>
          <a:p>
            <a:r>
              <a:rPr lang="cs-CZ" dirty="0"/>
              <a:t>KOMPLIKACE HOJENÍ ZLOMENIN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7CACC0-7C85-FAE8-C561-141094A79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25388"/>
            <a:ext cx="10753200" cy="500661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Opožděné hojení – nejsou známky hojení po 3-6M</a:t>
            </a:r>
          </a:p>
          <a:p>
            <a:pPr marL="72000" indent="0">
              <a:buNone/>
            </a:pPr>
            <a:r>
              <a:rPr lang="cs-CZ" dirty="0"/>
              <a:t>-špatná imobilizace – upraví se imobilizace a čeká se 4-6T</a:t>
            </a:r>
          </a:p>
          <a:p>
            <a:pPr>
              <a:buFontTx/>
              <a:buChar char="-"/>
            </a:pPr>
            <a:r>
              <a:rPr lang="cs-CZ" dirty="0"/>
              <a:t>imobilizace v pořádku – přejít k operačnímu řešení</a:t>
            </a:r>
          </a:p>
          <a:p>
            <a:pPr>
              <a:buFontTx/>
              <a:buChar char="-"/>
            </a:pPr>
            <a:r>
              <a:rPr lang="cs-CZ" dirty="0"/>
              <a:t>opožděné hojení u operované končetiny- reoperace</a:t>
            </a:r>
          </a:p>
          <a:p>
            <a:pPr>
              <a:buFontTx/>
              <a:buChar char="-"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Pakloub – hojení nastane, ale špatně – nedojde ke zhojení 6-9M-</a:t>
            </a:r>
          </a:p>
          <a:p>
            <a:pPr marL="72000" indent="0">
              <a:buNone/>
            </a:pPr>
            <a:r>
              <a:rPr lang="cs-CZ" dirty="0"/>
              <a:t>mezi fragmenty štěrbina vyplněná chrupavčitě vazivovou tkání </a:t>
            </a:r>
          </a:p>
          <a:p>
            <a:pPr>
              <a:buFontTx/>
              <a:buChar char="-"/>
            </a:pPr>
            <a:r>
              <a:rPr lang="cs-CZ" dirty="0"/>
              <a:t>nemusí ale může bolet, může, ale nemusí být patologická hybnost- RTG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hypertrofický</a:t>
            </a:r>
            <a:r>
              <a:rPr lang="cs-CZ" dirty="0"/>
              <a:t>- dostatečná výživa, ale nedostatečná stabilizace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atrofický</a:t>
            </a:r>
            <a:r>
              <a:rPr lang="cs-CZ" dirty="0"/>
              <a:t> – chudé cévní zásobení – otevřené fr., ztrátová </a:t>
            </a:r>
            <a:r>
              <a:rPr lang="cs-CZ" dirty="0" err="1"/>
              <a:t>poranění,špatná</a:t>
            </a:r>
            <a:r>
              <a:rPr lang="cs-CZ" dirty="0"/>
              <a:t> výživa  </a:t>
            </a:r>
          </a:p>
        </p:txBody>
      </p:sp>
    </p:spTree>
    <p:extLst>
      <p:ext uri="{BB962C8B-B14F-4D97-AF65-F5344CB8AC3E}">
        <p14:creationId xmlns:p14="http://schemas.microsoft.com/office/powerpoint/2010/main" val="1338864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497138-F6BE-68B2-B659-ED8747947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ADAC1E-B648-DB24-F046-2244CDB90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9248C5-9725-2AFB-8C2A-AF5364EB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59185F-5948-7EC3-EC99-97A52B8C5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atrofickým pakloubem může manifestovat i infekce, rizikový faktor kouření</a:t>
            </a:r>
          </a:p>
          <a:p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infikovaný pakloub -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nfekce v místě zlomeniny inhibuje osteogenezi, pakloub je tedy zároveň atrofický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nfekce bývá komplikací otevřených zlomenin nebo vnitřních osteosyntéz</a:t>
            </a:r>
          </a:p>
          <a:p>
            <a:pPr marL="72000" indent="0">
              <a:buNone/>
            </a:pPr>
            <a:r>
              <a:rPr lang="cs-CZ" b="0" i="0" dirty="0">
                <a:solidFill>
                  <a:srgbClr val="000000"/>
                </a:solidFill>
                <a:effectLst/>
              </a:rPr>
              <a:t>léčba spočívá v odstranění infikované tkáně radikální resekcí kosti a </a:t>
            </a:r>
            <a:r>
              <a:rPr lang="cs-CZ" b="0" i="0" dirty="0" err="1">
                <a:solidFill>
                  <a:srgbClr val="000000"/>
                </a:solidFill>
                <a:effectLst/>
              </a:rPr>
              <a:t>debridment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okolí + antibiotika - zevní fixátor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0">
              <a:buNone/>
            </a:pPr>
            <a:endParaRPr lang="cs-CZ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49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AD9635-657E-19B2-621C-D32DC218F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9EA7A5-6C4E-9B85-2267-9BF47E3C26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DD2E5D-A15F-92E8-F23A-E213C973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88BF9B-B653-ACCE-5EF2-93A54DFE2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>
                <a:solidFill>
                  <a:srgbClr val="000000"/>
                </a:solidFill>
                <a:effectLst/>
              </a:rPr>
              <a:t>pakloub vitální (biologicky aktivní)</a:t>
            </a:r>
          </a:p>
          <a:p>
            <a:pPr marL="742950" lvl="1" indent="-285750"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>
                <a:solidFill>
                  <a:srgbClr val="000000"/>
                </a:solidFill>
                <a:effectLst/>
              </a:rPr>
              <a:t>hypertrofický: nedostatečná stabilita, nadměrný svalek (budí dojem koňského kopyta) nebo ještě více nadměrný (sloní noha)</a:t>
            </a:r>
          </a:p>
          <a:p>
            <a:pPr marL="742950" lvl="1" indent="-285750"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 err="1">
                <a:solidFill>
                  <a:srgbClr val="000000"/>
                </a:solidFill>
                <a:effectLst/>
              </a:rPr>
              <a:t>oligotrofický</a:t>
            </a:r>
            <a:r>
              <a:rPr lang="cs-CZ" b="0" dirty="0">
                <a:solidFill>
                  <a:srgbClr val="000000"/>
                </a:solidFill>
                <a:effectLst/>
              </a:rPr>
              <a:t>: malý kontakt fragmentů, svalek málo patrný</a:t>
            </a:r>
          </a:p>
          <a:p>
            <a:pPr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>
                <a:solidFill>
                  <a:srgbClr val="000000"/>
                </a:solidFill>
                <a:effectLst/>
              </a:rPr>
              <a:t>pakloub </a:t>
            </a:r>
            <a:r>
              <a:rPr lang="cs-CZ" b="0" dirty="0" err="1">
                <a:solidFill>
                  <a:srgbClr val="000000"/>
                </a:solidFill>
                <a:effectLst/>
              </a:rPr>
              <a:t>avitální</a:t>
            </a:r>
            <a:r>
              <a:rPr lang="cs-CZ" b="0" dirty="0">
                <a:solidFill>
                  <a:srgbClr val="000000"/>
                </a:solidFill>
                <a:effectLst/>
              </a:rPr>
              <a:t> (bez biologické aktivity)</a:t>
            </a:r>
          </a:p>
          <a:p>
            <a:pPr marL="742950" lvl="1" indent="-285750"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>
                <a:solidFill>
                  <a:srgbClr val="000000"/>
                </a:solidFill>
                <a:effectLst/>
              </a:rPr>
              <a:t>atrofický</a:t>
            </a:r>
          </a:p>
          <a:p>
            <a:pPr marL="742950" lvl="1" indent="-285750"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>
                <a:solidFill>
                  <a:srgbClr val="000000"/>
                </a:solidFill>
                <a:effectLst/>
              </a:rPr>
              <a:t>defektní, nekrotický</a:t>
            </a:r>
          </a:p>
          <a:p>
            <a:pPr marL="742950" lvl="1" indent="-285750" algn="l" fontAlgn="base">
              <a:spcAft>
                <a:spcPts val="375"/>
              </a:spcAft>
              <a:buFont typeface="+mj-lt"/>
              <a:buAutoNum type="arabicPeriod"/>
            </a:pPr>
            <a:r>
              <a:rPr lang="cs-CZ" b="0" dirty="0">
                <a:solidFill>
                  <a:srgbClr val="000000"/>
                </a:solidFill>
                <a:effectLst/>
              </a:rPr>
              <a:t>infikovaný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8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ooter Placeholder 1">
            <a:extLst>
              <a:ext uri="{FF2B5EF4-FFF2-40B4-BE49-F238E27FC236}">
                <a16:creationId xmlns:a16="http://schemas.microsoft.com/office/drawing/2014/main" id="{EF6D9130-2E9D-2042-381B-27E99F67A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2057" name="Slide Number Placeholder 2">
            <a:extLst>
              <a:ext uri="{FF2B5EF4-FFF2-40B4-BE49-F238E27FC236}">
                <a16:creationId xmlns:a16="http://schemas.microsoft.com/office/drawing/2014/main" id="{805DD278-5D43-3771-374C-436638CE2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sp>
        <p:nvSpPr>
          <p:cNvPr id="2068" name="Title 3">
            <a:extLst>
              <a:ext uri="{FF2B5EF4-FFF2-40B4-BE49-F238E27FC236}">
                <a16:creationId xmlns:a16="http://schemas.microsoft.com/office/drawing/2014/main" id="{3A00C583-E59F-55DF-F8B9-A006E37C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29"/>
          </p:nvPr>
        </p:nvSpPr>
        <p:spPr>
          <a:xfrm>
            <a:off x="720723" y="1635697"/>
            <a:ext cx="5219998" cy="450230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cs-CZ" sz="2400" dirty="0">
                <a:solidFill>
                  <a:schemeClr val="tx2"/>
                </a:solidFill>
              </a:rPr>
              <a:t>2) zánětová reakce poškozených tkání</a:t>
            </a:r>
          </a:p>
          <a:p>
            <a:pPr>
              <a:spcAft>
                <a:spcPts val="600"/>
              </a:spcAft>
              <a:buNone/>
            </a:pPr>
            <a:endParaRPr lang="cs-CZ" sz="2400" dirty="0">
              <a:solidFill>
                <a:schemeClr val="tx2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působení traumatu  může vyvolat generalizovanou nepřiměřenou zánětovou  reakci</a:t>
            </a:r>
          </a:p>
          <a:p>
            <a:pPr>
              <a:spcAft>
                <a:spcPts val="600"/>
              </a:spcAft>
              <a:buNone/>
            </a:pPr>
            <a:r>
              <a:rPr lang="cs-CZ" sz="2200" dirty="0"/>
              <a:t> mobilizace zánětlivých </a:t>
            </a:r>
            <a:r>
              <a:rPr lang="cs-CZ" sz="2200" dirty="0" err="1"/>
              <a:t>markerů,bez</a:t>
            </a:r>
            <a:r>
              <a:rPr lang="cs-CZ" sz="2200" dirty="0"/>
              <a:t> působení infekčního agens</a:t>
            </a:r>
          </a:p>
          <a:p>
            <a:pPr>
              <a:spcAft>
                <a:spcPts val="600"/>
              </a:spcAft>
              <a:buNone/>
            </a:pPr>
            <a:r>
              <a:rPr lang="cs-CZ" sz="2200" dirty="0"/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817AFA0-0914-8EC0-5101-BE77D1CE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17246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7C6B65-1CFC-AD4A-A1C5-6D2309092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48F342-2518-9B55-2E92-CB354E7E16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50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36A2F6-CD76-EE21-060A-7B8E6F019A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3347" y="141988"/>
            <a:ext cx="11319853" cy="6338012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2200" dirty="0" err="1"/>
              <a:t>Malpozice</a:t>
            </a:r>
            <a:r>
              <a:rPr lang="cs-CZ" sz="2200" dirty="0"/>
              <a:t> – kost se zhojí ve špatném postavení</a:t>
            </a:r>
          </a:p>
          <a:p>
            <a:pPr marL="72000" indent="0">
              <a:buNone/>
            </a:pPr>
            <a:r>
              <a:rPr lang="cs-CZ" sz="2200" dirty="0"/>
              <a:t>Avaskulární </a:t>
            </a:r>
            <a:r>
              <a:rPr lang="cs-CZ" sz="2200" dirty="0" err="1"/>
              <a:t>nekroza</a:t>
            </a:r>
            <a:r>
              <a:rPr lang="cs-CZ" sz="2200" dirty="0"/>
              <a:t> – čím větší dislokace, tím vyšší riziko narušení cévního zásobení </a:t>
            </a:r>
          </a:p>
          <a:p>
            <a:pPr marL="72000" indent="0" fontAlgn="base">
              <a:spcAft>
                <a:spcPts val="375"/>
              </a:spcAft>
              <a:buNone/>
            </a:pPr>
            <a:r>
              <a:rPr lang="cs-CZ" sz="2200" dirty="0"/>
              <a:t>KBRS (komplexní bolestivý regionální syndrom) </a:t>
            </a:r>
          </a:p>
          <a:p>
            <a:pPr marL="72000" indent="0" fontAlgn="base">
              <a:spcAft>
                <a:spcPts val="375"/>
              </a:spcAft>
              <a:buNone/>
            </a:pPr>
            <a:r>
              <a:rPr lang="cs-CZ" sz="2200" u="sng" dirty="0"/>
              <a:t>- s</a:t>
            </a:r>
            <a:r>
              <a:rPr lang="cs-CZ" sz="2200" b="0" i="0" u="sng" dirty="0">
                <a:effectLst/>
              </a:rPr>
              <a:t>tádium I:</a:t>
            </a:r>
            <a:r>
              <a:rPr lang="cs-CZ" sz="2200" b="0" i="0" dirty="0">
                <a:effectLst/>
              </a:rPr>
              <a:t> zánět – bolest trvající nepřiměřeně dlouho od úrazu, otok, proteplení, zarudnutí, resorpce kosti, bolest vzdálená od místa noxy. Trvá i měsíce.</a:t>
            </a:r>
          </a:p>
          <a:p>
            <a:pPr marL="72000" indent="0" fontAlgn="base">
              <a:spcAft>
                <a:spcPts val="375"/>
              </a:spcAft>
              <a:buNone/>
            </a:pPr>
            <a:r>
              <a:rPr lang="cs-CZ" sz="2200" u="sng" dirty="0"/>
              <a:t>- s</a:t>
            </a:r>
            <a:r>
              <a:rPr lang="cs-CZ" sz="2200" b="0" i="0" u="sng" dirty="0">
                <a:effectLst/>
              </a:rPr>
              <a:t>tádium II:</a:t>
            </a:r>
            <a:r>
              <a:rPr lang="cs-CZ" sz="2200" b="0" i="0" dirty="0">
                <a:effectLst/>
              </a:rPr>
              <a:t> atrofie svalů a kůže, otoky trvají, horší se hybnost, kůže chladne</a:t>
            </a:r>
            <a:r>
              <a:rPr lang="cs-CZ" sz="2200" dirty="0"/>
              <a:t>, skvrnitá </a:t>
            </a:r>
            <a:r>
              <a:rPr lang="cs-CZ" sz="2200" dirty="0" err="1"/>
              <a:t>osteoporoza</a:t>
            </a:r>
            <a:endParaRPr lang="cs-CZ" sz="2200" b="0" i="0" dirty="0">
              <a:effectLst/>
            </a:endParaRPr>
          </a:p>
          <a:p>
            <a:pPr marL="414900" indent="-342900" fontAlgn="base">
              <a:spcAft>
                <a:spcPts val="375"/>
              </a:spcAft>
              <a:buFontTx/>
              <a:buChar char="-"/>
            </a:pPr>
            <a:r>
              <a:rPr lang="cs-CZ" sz="2200" u="sng" dirty="0"/>
              <a:t>s</a:t>
            </a:r>
            <a:r>
              <a:rPr lang="cs-CZ" sz="2200" b="0" i="0" u="sng" dirty="0">
                <a:effectLst/>
              </a:rPr>
              <a:t>tádium III:</a:t>
            </a:r>
            <a:r>
              <a:rPr lang="cs-CZ" sz="2200" b="0" i="0" dirty="0">
                <a:effectLst/>
              </a:rPr>
              <a:t> dystrofie po roce trvání potíží – kontraktury, ztuhnutí kloubů, cyanóza a chlad </a:t>
            </a:r>
            <a:r>
              <a:rPr lang="cs-CZ" sz="2200" b="0" i="0" dirty="0" err="1">
                <a:effectLst/>
              </a:rPr>
              <a:t>aker</a:t>
            </a:r>
            <a:r>
              <a:rPr lang="cs-CZ" sz="2200" b="0" i="0" dirty="0">
                <a:effectLst/>
              </a:rPr>
              <a:t>, bolest mizí, ireverzibilní stadium</a:t>
            </a:r>
          </a:p>
          <a:p>
            <a:pPr fontAlgn="base">
              <a:spcAft>
                <a:spcPts val="375"/>
              </a:spcAft>
            </a:pPr>
            <a:r>
              <a:rPr lang="cs-CZ" sz="2200" b="0" i="0" dirty="0">
                <a:effectLst/>
              </a:rPr>
              <a:t>Etiopatogeneze – nejasná, zřejmě </a:t>
            </a:r>
            <a:r>
              <a:rPr lang="cs-CZ" sz="2200" b="0" i="0" dirty="0" err="1">
                <a:effectLst/>
              </a:rPr>
              <a:t>dysharmonie</a:t>
            </a:r>
            <a:r>
              <a:rPr lang="cs-CZ" sz="2200" b="0" i="0" dirty="0">
                <a:effectLst/>
              </a:rPr>
              <a:t> autonomního </a:t>
            </a:r>
            <a:r>
              <a:rPr lang="cs-CZ" sz="2200" b="0" i="0" dirty="0" err="1">
                <a:effectLst/>
              </a:rPr>
              <a:t>sy</a:t>
            </a:r>
            <a:r>
              <a:rPr lang="cs-CZ" sz="2200" b="0" i="0" dirty="0">
                <a:effectLst/>
              </a:rPr>
              <a:t>., útlak fixace, nešetrně vedená fyzioterapie</a:t>
            </a:r>
          </a:p>
          <a:p>
            <a:pPr fontAlgn="base">
              <a:spcAft>
                <a:spcPts val="375"/>
              </a:spcAft>
            </a:pPr>
            <a:r>
              <a:rPr lang="cs-CZ" sz="2200" dirty="0"/>
              <a:t>Terapie – farmakologická , </a:t>
            </a:r>
            <a:r>
              <a:rPr lang="cs-CZ" sz="2200" dirty="0" err="1"/>
              <a:t>Mirror</a:t>
            </a:r>
            <a:r>
              <a:rPr lang="cs-CZ" sz="2200" dirty="0"/>
              <a:t> </a:t>
            </a:r>
            <a:r>
              <a:rPr lang="cs-CZ" sz="2200" dirty="0" err="1"/>
              <a:t>therapy</a:t>
            </a:r>
            <a:r>
              <a:rPr lang="cs-CZ" sz="2200" dirty="0"/>
              <a:t>, MTU</a:t>
            </a:r>
          </a:p>
          <a:p>
            <a:pPr fontAlgn="base">
              <a:spcAft>
                <a:spcPts val="375"/>
              </a:spcAft>
            </a:pPr>
            <a:r>
              <a:rPr lang="cs-CZ" sz="2200" b="0" i="0" dirty="0">
                <a:effectLst/>
              </a:rPr>
              <a:t>Infekce</a:t>
            </a:r>
          </a:p>
          <a:p>
            <a:pPr marL="7200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30633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FRAKTURY PÁTEŘE</a:t>
            </a:r>
            <a:br>
              <a:rPr lang="cs-CZ" dirty="0"/>
            </a:br>
            <a:r>
              <a:rPr lang="cs-CZ" dirty="0"/>
              <a:t>bez neurologického deficitu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956" y="1775129"/>
            <a:ext cx="10753200" cy="4139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Na terénu obratle bez </a:t>
            </a:r>
            <a:r>
              <a:rPr lang="cs-CZ" dirty="0" err="1"/>
              <a:t>porotických</a:t>
            </a:r>
            <a:r>
              <a:rPr lang="cs-CZ" dirty="0"/>
              <a:t> změn, je třeba velkého násilí</a:t>
            </a:r>
          </a:p>
          <a:p>
            <a:pPr>
              <a:buNone/>
            </a:pPr>
            <a:r>
              <a:rPr lang="cs-CZ" dirty="0"/>
              <a:t>• z hlediska hojení poměrně dobrá prognóza, není-li spojeno s poraněním měkkých tkání (</a:t>
            </a:r>
            <a:r>
              <a:rPr lang="cs-CZ" dirty="0" err="1"/>
              <a:t>instabilita</a:t>
            </a:r>
            <a:r>
              <a:rPr lang="cs-CZ" dirty="0"/>
              <a:t>) </a:t>
            </a:r>
          </a:p>
          <a:p>
            <a:pPr>
              <a:buNone/>
            </a:pPr>
            <a:r>
              <a:rPr lang="cs-CZ" dirty="0"/>
              <a:t>• zlomenina stabilní, jestliže je schopná odolávat fyziologickým tlakovým, tahovým i rotačním silám =&gt; udrží vzpřímenou polohu těla bez progredující kyfózy a chrání neurologické struktury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74285E-8DC1-F04C-644E-F2059444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81" y="62503"/>
            <a:ext cx="372427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C97981-3090-F051-7568-BC79DA5210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8AD246-B0C6-0579-0E4F-C9764497F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pic>
        <p:nvPicPr>
          <p:cNvPr id="7" name="Zástupný obsah 6" descr="Obsah obrázku rentgenový snímek, Zobrazovací metoda v lékařství, Rentgen, radiologie&#10;&#10;Popis byl vytvořen automaticky">
            <a:extLst>
              <a:ext uri="{FF2B5EF4-FFF2-40B4-BE49-F238E27FC236}">
                <a16:creationId xmlns:a16="http://schemas.microsoft.com/office/drawing/2014/main" id="{1A213AB8-7530-30DD-1682-6D9F6BA196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668" y="1444720"/>
            <a:ext cx="5624480" cy="3606481"/>
          </a:xfrm>
        </p:spPr>
      </p:pic>
      <p:pic>
        <p:nvPicPr>
          <p:cNvPr id="9" name="Obrázek 8" descr="Obsah obrázku rukopis, umění, graffiti, černá tabule&#10;&#10;Popis byl vytvořen automaticky">
            <a:extLst>
              <a:ext uri="{FF2B5EF4-FFF2-40B4-BE49-F238E27FC236}">
                <a16:creationId xmlns:a16="http://schemas.microsoft.com/office/drawing/2014/main" id="{E6CE8FB4-DEE0-A912-7BB1-6EA1EB404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0309" y="676211"/>
            <a:ext cx="56244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5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Poranění páteře – jeden nebo více segmentů</a:t>
            </a:r>
          </a:p>
          <a:p>
            <a:r>
              <a:rPr lang="cs-CZ" dirty="0"/>
              <a:t>Segment se skládá ze dvou sousedních obratlů, meziobratlové ploténky, podélných vazů + žlutého vazu</a:t>
            </a:r>
          </a:p>
          <a:p>
            <a:r>
              <a:rPr lang="cs-CZ" dirty="0"/>
              <a:t>Nestabilita segmentů -dojde k abnormálnímu pohybu v segmentu.(PCL)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D1DFDC-3087-805B-94D4-0362B3C72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DC73C1-9869-F24D-1FD8-86D7FCBCD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54</a:t>
            </a:fld>
            <a:endParaRPr lang="cs-CZ" altLang="cs-CZ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0C9993F-B632-0A20-248C-000BAEB2F1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821ACFE7-0B4F-2E3E-FFD1-D1AA9F16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BB234C6-BC41-1504-5E61-ADD1590F3E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3F167F-E848-C61E-E08D-B88DC5643B5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4"/>
            <a:ext cx="5219998" cy="4687021"/>
          </a:xfrm>
        </p:spPr>
        <p:txBody>
          <a:bodyPr>
            <a:normAutofit fontScale="70000" lnSpcReduction="20000"/>
          </a:bodyPr>
          <a:lstStyle/>
          <a:p>
            <a:pPr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b="1" i="0" dirty="0">
                <a:effectLst/>
              </a:rPr>
              <a:t>Přední sloupec</a:t>
            </a:r>
            <a:r>
              <a:rPr lang="cs-CZ" sz="1800" b="0" i="0" dirty="0">
                <a:effectLst/>
              </a:rPr>
              <a:t> (tlakový – nejčastěji je vystaven násilí tlakem v ose páteře): obratlové tělo + ploténka + </a:t>
            </a:r>
            <a:r>
              <a:rPr lang="cs-CZ" sz="1800" b="0" i="0" dirty="0" err="1">
                <a:effectLst/>
              </a:rPr>
              <a:t>ligamentum</a:t>
            </a:r>
            <a:r>
              <a:rPr lang="cs-CZ" sz="1800" b="0" i="0" dirty="0">
                <a:effectLst/>
              </a:rPr>
              <a:t> </a:t>
            </a:r>
            <a:r>
              <a:rPr lang="cs-CZ" sz="1800" b="0" i="0" dirty="0" err="1">
                <a:effectLst/>
              </a:rPr>
              <a:t>longitudinale</a:t>
            </a:r>
            <a:r>
              <a:rPr lang="cs-CZ" sz="1800" b="0" i="0" dirty="0">
                <a:effectLst/>
              </a:rPr>
              <a:t> </a:t>
            </a:r>
            <a:r>
              <a:rPr lang="cs-CZ" sz="1800" b="0" i="0" dirty="0" err="1">
                <a:effectLst/>
              </a:rPr>
              <a:t>anterius</a:t>
            </a:r>
            <a:r>
              <a:rPr lang="cs-CZ" sz="1800" b="0" i="0" dirty="0">
                <a:effectLst/>
              </a:rPr>
              <a:t> et </a:t>
            </a:r>
            <a:r>
              <a:rPr lang="cs-CZ" sz="1800" b="0" i="0" dirty="0" err="1">
                <a:effectLst/>
              </a:rPr>
              <a:t>posterius</a:t>
            </a:r>
            <a:r>
              <a:rPr lang="cs-CZ" sz="1800" b="0" i="0" dirty="0">
                <a:effectLst/>
              </a:rPr>
              <a:t> (zkrátka to, co je před míchou). </a:t>
            </a:r>
            <a:r>
              <a:rPr lang="cs-CZ" sz="1800" dirty="0"/>
              <a:t>80% zátěže</a:t>
            </a:r>
            <a:endParaRPr lang="cs-CZ" sz="1800" b="0" i="0" dirty="0">
              <a:effectLst/>
            </a:endParaRPr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b="1" i="0" dirty="0">
                <a:effectLst/>
              </a:rPr>
              <a:t>Zadní sloupec</a:t>
            </a:r>
            <a:r>
              <a:rPr lang="cs-CZ" sz="1800" b="0" i="0" dirty="0">
                <a:effectLst/>
              </a:rPr>
              <a:t> (tahový – čelí většinou distrakčním silám): obratlové </a:t>
            </a:r>
            <a:r>
              <a:rPr lang="cs-CZ" sz="1800" b="0" i="0" dirty="0" err="1">
                <a:effectLst/>
              </a:rPr>
              <a:t>pedikly</a:t>
            </a:r>
            <a:r>
              <a:rPr lang="cs-CZ" sz="1800" b="0" i="0" dirty="0">
                <a:effectLst/>
              </a:rPr>
              <a:t>, kloubní výběžky, lamina, </a:t>
            </a:r>
            <a:r>
              <a:rPr lang="cs-CZ" sz="1800" b="0" i="0" dirty="0" err="1">
                <a:effectLst/>
              </a:rPr>
              <a:t>spinózní</a:t>
            </a:r>
            <a:r>
              <a:rPr lang="cs-CZ" sz="1800" b="0" i="0" dirty="0">
                <a:effectLst/>
              </a:rPr>
              <a:t> výběžky a pro stabilitu velmi důležitý zadní </a:t>
            </a:r>
            <a:r>
              <a:rPr lang="cs-CZ" sz="1800" b="0" i="0" dirty="0" err="1">
                <a:effectLst/>
              </a:rPr>
              <a:t>ligamentózní</a:t>
            </a:r>
            <a:r>
              <a:rPr lang="cs-CZ" sz="1800" b="0" i="0" dirty="0">
                <a:effectLst/>
              </a:rPr>
              <a:t> komplex (</a:t>
            </a:r>
            <a:r>
              <a:rPr lang="cs-CZ" sz="1800" b="0" i="0" dirty="0" err="1">
                <a:effectLst/>
              </a:rPr>
              <a:t>ligamentum</a:t>
            </a:r>
            <a:r>
              <a:rPr lang="cs-CZ" sz="1800" b="0" i="0" dirty="0">
                <a:effectLst/>
              </a:rPr>
              <a:t> </a:t>
            </a:r>
            <a:r>
              <a:rPr lang="cs-CZ" sz="1800" b="0" i="0" dirty="0" err="1">
                <a:effectLst/>
              </a:rPr>
              <a:t>flavum</a:t>
            </a:r>
            <a:r>
              <a:rPr lang="cs-CZ" sz="1800" b="0" i="0" dirty="0">
                <a:effectLst/>
              </a:rPr>
              <a:t> + </a:t>
            </a:r>
            <a:r>
              <a:rPr lang="cs-CZ" sz="1800" b="0" i="0" dirty="0" err="1">
                <a:effectLst/>
              </a:rPr>
              <a:t>interspinosum</a:t>
            </a:r>
            <a:r>
              <a:rPr lang="cs-CZ" sz="1800" b="0" i="0" dirty="0">
                <a:effectLst/>
              </a:rPr>
              <a:t> + </a:t>
            </a:r>
            <a:r>
              <a:rPr lang="cs-CZ" sz="1800" b="0" i="0" dirty="0" err="1">
                <a:effectLst/>
              </a:rPr>
              <a:t>supraspinosum</a:t>
            </a:r>
            <a:r>
              <a:rPr lang="cs-CZ" sz="1800" b="0" i="0" dirty="0">
                <a:effectLst/>
              </a:rPr>
              <a:t> + </a:t>
            </a:r>
            <a:r>
              <a:rPr lang="cs-CZ" sz="1800" b="0" i="0" dirty="0" err="1">
                <a:effectLst/>
              </a:rPr>
              <a:t>intertransversale</a:t>
            </a:r>
            <a:r>
              <a:rPr lang="cs-CZ" sz="1800" b="0" i="0" dirty="0">
                <a:effectLst/>
              </a:rPr>
              <a:t> + postranní vazy meziobratlových kloubů).20%z.</a:t>
            </a:r>
          </a:p>
          <a:p>
            <a:pPr fontAlgn="base">
              <a:spcAft>
                <a:spcPts val="600"/>
              </a:spcAft>
            </a:pPr>
            <a:endParaRPr lang="cs-CZ" sz="1300" b="0" i="0" dirty="0">
              <a:effectLst/>
            </a:endParaRPr>
          </a:p>
          <a:p>
            <a:pPr marL="72000" indent="0">
              <a:spcAft>
                <a:spcPts val="600"/>
              </a:spcAft>
              <a:buNone/>
            </a:pPr>
            <a:endParaRPr lang="cs-CZ" sz="1300" dirty="0"/>
          </a:p>
        </p:txBody>
      </p:sp>
      <p:pic>
        <p:nvPicPr>
          <p:cNvPr id="7" name="Obrázek 6" descr="Obsah obrázku skica, kresba, umění">
            <a:extLst>
              <a:ext uri="{FF2B5EF4-FFF2-40B4-BE49-F238E27FC236}">
                <a16:creationId xmlns:a16="http://schemas.microsoft.com/office/drawing/2014/main" id="{8F0BE033-66F8-57CB-2463-309E2F5A4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0" y="1736938"/>
            <a:ext cx="5219998" cy="406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676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DF40C5-6713-BB09-5BD9-7D66A688EF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DF3BFC-F7DB-B533-A99B-7CEC91875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3A52FE-F937-BC4A-624A-F2506223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358D53-561F-29A8-D92D-C144C4FD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3664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= vertikálně kompresní typ: </a:t>
            </a:r>
            <a:r>
              <a:rPr lang="cs-CZ" b="1" i="0" dirty="0">
                <a:solidFill>
                  <a:srgbClr val="000000"/>
                </a:solidFill>
                <a:effectLst/>
                <a:latin typeface="inherit"/>
              </a:rPr>
              <a:t>komprese předního sloupce, zadní bez porušení </a:t>
            </a:r>
            <a:endParaRPr lang="cs-CZ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200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 = flekčně-extenční typ: </a:t>
            </a:r>
            <a:r>
              <a:rPr lang="cs-CZ" b="1" i="0" dirty="0">
                <a:solidFill>
                  <a:srgbClr val="000000"/>
                </a:solidFill>
                <a:effectLst/>
                <a:latin typeface="inherit"/>
              </a:rPr>
              <a:t>léčba vždy operační</a:t>
            </a:r>
          </a:p>
          <a:p>
            <a:pPr marL="7200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 = rotační typ: </a:t>
            </a:r>
            <a:r>
              <a:rPr lang="cs-CZ" b="1" i="0" dirty="0">
                <a:solidFill>
                  <a:srgbClr val="000000"/>
                </a:solidFill>
                <a:effectLst/>
                <a:latin typeface="inherit"/>
              </a:rPr>
              <a:t>léčba vždy operační</a:t>
            </a:r>
            <a:endParaRPr lang="cs-CZ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2000" indent="0">
              <a:buNone/>
            </a:pPr>
            <a:endParaRPr lang="cs-CZ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2000" indent="0">
              <a:buNone/>
            </a:pPr>
            <a:endParaRPr lang="cs-CZ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BCA5FF-846C-493A-BCE2-B208305A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75" y="4022823"/>
            <a:ext cx="39433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18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4"/>
            <a:ext cx="8229600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Anamnéza:</a:t>
            </a:r>
          </a:p>
          <a:p>
            <a:pPr>
              <a:buNone/>
            </a:pPr>
            <a:r>
              <a:rPr lang="cs-CZ" dirty="0"/>
              <a:t>    orientačně se zjišťuje lokalizace bolesti a její případná iradiace. Mezi důležité otázky patří přítomnost parestezií, omezení aktivního pohybu končetin nebo ztráta citu. U pacientů v bezvědomí je třeba na základě mechanismu poranění již na místě nehody předpokládat poranění páteře, dokud není vyloučeno </a:t>
            </a:r>
          </a:p>
          <a:p>
            <a:pPr>
              <a:buNone/>
            </a:pPr>
            <a:r>
              <a:rPr lang="cs-CZ" b="1" dirty="0"/>
              <a:t>Při vyšetřování v akutní fázi po poranění se vynechává zjišťování pohyblivosti páteře, protože hrozí případná traumatizace míchy. Důraz je kladen na neurologickou symptomatologii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76673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cs-CZ" b="1" dirty="0"/>
              <a:t>Známky nestabilního poranění páteře:</a:t>
            </a:r>
          </a:p>
          <a:p>
            <a:pPr fontAlgn="base"/>
            <a:r>
              <a:rPr lang="cs-CZ" b="1" dirty="0"/>
              <a:t>klinické: asymetrická distance mezi </a:t>
            </a:r>
            <a:r>
              <a:rPr lang="cs-CZ" b="1" dirty="0" err="1"/>
              <a:t>spinosními</a:t>
            </a:r>
            <a:r>
              <a:rPr lang="cs-CZ" b="1" dirty="0"/>
              <a:t> výběžky, přítomnost hematomu, palpačně absence vazivové rezistence mezi výběžky</a:t>
            </a:r>
          </a:p>
          <a:p>
            <a:r>
              <a:rPr lang="cs-CZ" dirty="0"/>
              <a:t>RTG,CT,MR diagnostika</a:t>
            </a:r>
          </a:p>
          <a:p>
            <a:pPr fontAlgn="base"/>
            <a:r>
              <a:rPr lang="cs-CZ" dirty="0"/>
              <a:t>AO klasifikace se odvíjí od teorie dvou sloupců.</a:t>
            </a:r>
          </a:p>
          <a:p>
            <a:pPr fontAlgn="base"/>
            <a:r>
              <a:rPr lang="cs-CZ" dirty="0"/>
              <a:t>Přední sloupec (tlakový): obratlové tělo + ploténka + </a:t>
            </a:r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longitudinale</a:t>
            </a:r>
            <a:r>
              <a:rPr lang="cs-CZ" dirty="0"/>
              <a:t> </a:t>
            </a:r>
            <a:r>
              <a:rPr lang="cs-CZ" dirty="0" err="1"/>
              <a:t>anterius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posterius</a:t>
            </a:r>
            <a:r>
              <a:rPr lang="cs-CZ" dirty="0"/>
              <a:t> (zkrátka to, co je před míchou)</a:t>
            </a:r>
          </a:p>
          <a:p>
            <a:pPr fontAlgn="base"/>
            <a:r>
              <a:rPr lang="cs-CZ" dirty="0"/>
              <a:t>Zadní sloupec (tahový): obratlové </a:t>
            </a:r>
            <a:r>
              <a:rPr lang="cs-CZ" dirty="0" err="1"/>
              <a:t>pedikly</a:t>
            </a:r>
            <a:r>
              <a:rPr lang="cs-CZ" dirty="0"/>
              <a:t>, kloubní výběžky, lamina, </a:t>
            </a:r>
            <a:r>
              <a:rPr lang="cs-CZ" dirty="0" err="1"/>
              <a:t>spinózní</a:t>
            </a:r>
            <a:r>
              <a:rPr lang="cs-CZ" dirty="0"/>
              <a:t> výběžky, pro stabilitu velmi důležitý </a:t>
            </a:r>
            <a:r>
              <a:rPr lang="cs-CZ" dirty="0">
                <a:solidFill>
                  <a:schemeClr val="tx2"/>
                </a:solidFill>
              </a:rPr>
              <a:t>zadní </a:t>
            </a:r>
            <a:r>
              <a:rPr lang="cs-CZ" dirty="0" err="1">
                <a:solidFill>
                  <a:schemeClr val="tx2"/>
                </a:solidFill>
              </a:rPr>
              <a:t>ligamentózní</a:t>
            </a:r>
            <a:r>
              <a:rPr lang="cs-CZ" dirty="0">
                <a:solidFill>
                  <a:schemeClr val="tx2"/>
                </a:solidFill>
              </a:rPr>
              <a:t> komplex </a:t>
            </a:r>
            <a:r>
              <a:rPr lang="cs-CZ" dirty="0"/>
              <a:t>(</a:t>
            </a:r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flavum</a:t>
            </a:r>
            <a:r>
              <a:rPr lang="cs-CZ" dirty="0"/>
              <a:t> + </a:t>
            </a:r>
            <a:r>
              <a:rPr lang="cs-CZ" dirty="0" err="1"/>
              <a:t>interspinosum</a:t>
            </a:r>
            <a:r>
              <a:rPr lang="cs-CZ" dirty="0"/>
              <a:t> + </a:t>
            </a:r>
            <a:r>
              <a:rPr lang="cs-CZ" dirty="0" err="1"/>
              <a:t>supraspinosum</a:t>
            </a:r>
            <a:r>
              <a:rPr lang="cs-CZ" dirty="0"/>
              <a:t> + </a:t>
            </a:r>
            <a:r>
              <a:rPr lang="cs-CZ" dirty="0" err="1"/>
              <a:t>intertransversale</a:t>
            </a:r>
            <a:r>
              <a:rPr lang="cs-CZ" dirty="0"/>
              <a:t> + postranní vazy meziobratlových kloubů).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F8C5CD-82B0-EA04-B921-51C3E422D1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538911-FC86-41EB-C7C9-A9400D628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6EB007-6D29-FFAE-054C-92C66DF761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378000"/>
            <a:ext cx="12192000" cy="5454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Denisova teorie tří sloupců stability páteře.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3 opěrné sloupy (přední, střední a zadní segment).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Přední sloupec -  2/3 těla obratle a předním podílným vazem.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Střední sloupec je dán zadní 1/3 obratle a zadním podélným vazem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Zadní sloupec je dán obratlovým obloukem, kloubními výběžky 26 a žlutými vazy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Při postižení předního a zadního segmentu je zlomenina brána za stabilní, tj. po vyhojení je páteř stabilní. Při porušení středního (nebo i dalšího) sloupce se jedná o zlomeninu nestabilní, s nebezpečím neurologického postižení, a bývá proto obvykle indikací k operačnímu zásahu.</a:t>
            </a:r>
          </a:p>
        </p:txBody>
      </p:sp>
    </p:spTree>
    <p:extLst>
      <p:ext uri="{BB962C8B-B14F-4D97-AF65-F5344CB8AC3E}">
        <p14:creationId xmlns:p14="http://schemas.microsoft.com/office/powerpoint/2010/main" val="27318536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06B6F3-505A-71D7-8707-C7EC9F7164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2E130-8391-98A6-89EC-6042ECEB8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63DF0C8-2FD4-EC96-D5F6-9C469C8B4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7CD21D-675C-FA49-2818-7645191D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44A6CE9-F613-859C-0FD4-02E4091E9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741" y="2400534"/>
            <a:ext cx="4140200" cy="310515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DDEE583-8817-C2DF-764B-112EBC509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5505" y="2032792"/>
            <a:ext cx="4580213" cy="389863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AF3DF65-CD25-4214-CF14-81789E774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2103756"/>
            <a:ext cx="3384486" cy="37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5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92697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KLINICKÉ POJMY</a:t>
            </a: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chemeClr val="tx2"/>
                </a:solidFill>
              </a:rPr>
              <a:t>SIRS</a:t>
            </a:r>
            <a:r>
              <a:rPr lang="cs-CZ" dirty="0"/>
              <a:t> –</a:t>
            </a:r>
            <a:r>
              <a:rPr lang="cs-CZ" dirty="0" err="1"/>
              <a:t>Systemic</a:t>
            </a:r>
            <a:r>
              <a:rPr lang="cs-CZ" dirty="0"/>
              <a:t> </a:t>
            </a:r>
            <a:r>
              <a:rPr lang="cs-CZ" dirty="0" err="1"/>
              <a:t>Inflammatory</a:t>
            </a:r>
            <a:r>
              <a:rPr lang="cs-CZ" dirty="0"/>
              <a:t> Response </a:t>
            </a:r>
            <a:r>
              <a:rPr lang="cs-CZ" dirty="0" err="1"/>
              <a:t>Sy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-TT nad 38st</a:t>
            </a:r>
          </a:p>
          <a:p>
            <a:pPr>
              <a:buNone/>
            </a:pPr>
            <a:r>
              <a:rPr lang="cs-CZ" dirty="0"/>
              <a:t>-SF na 90/min</a:t>
            </a:r>
          </a:p>
          <a:p>
            <a:pPr>
              <a:buNone/>
            </a:pPr>
            <a:r>
              <a:rPr lang="cs-CZ" dirty="0"/>
              <a:t>-Tachypnoe nad 20/min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Leukocytoza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Sepse pokud je přítomno i </a:t>
            </a:r>
            <a:r>
              <a:rPr lang="cs-CZ" dirty="0" err="1"/>
              <a:t>inf.agens</a:t>
            </a: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332657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cs-CZ" dirty="0"/>
              <a:t>Konzervativně - stabilní zlomeniny typu A bez neurologické symptomatologie.</a:t>
            </a:r>
            <a:endParaRPr lang="cs-CZ" sz="3600" dirty="0"/>
          </a:p>
          <a:p>
            <a:pPr fontAlgn="base"/>
            <a:r>
              <a:rPr lang="cs-CZ" dirty="0"/>
              <a:t>Operujeme všechny ostatní, i všechny s neurologickým deficitem.</a:t>
            </a:r>
            <a:endParaRPr lang="cs-CZ" sz="3600" dirty="0"/>
          </a:p>
          <a:p>
            <a:pPr lvl="0" fontAlgn="base"/>
            <a:r>
              <a:rPr lang="cs-CZ" b="1" dirty="0"/>
              <a:t>Konzervativní léčba</a:t>
            </a:r>
            <a:endParaRPr lang="cs-CZ" sz="3600" dirty="0"/>
          </a:p>
          <a:p>
            <a:pPr lvl="0" fontAlgn="base"/>
            <a:r>
              <a:rPr lang="cs-CZ" dirty="0"/>
              <a:t>C- páteř: izolovaná poranění výběžků, facet, A1 a A2 fraktury předního sloupce, stabilní zlomeniny apexu a těla </a:t>
            </a:r>
            <a:r>
              <a:rPr lang="cs-CZ" dirty="0" err="1"/>
              <a:t>dentu</a:t>
            </a:r>
            <a:r>
              <a:rPr lang="cs-CZ" dirty="0"/>
              <a:t>.</a:t>
            </a:r>
            <a:endParaRPr lang="cs-CZ" sz="3600" dirty="0"/>
          </a:p>
          <a:p>
            <a:pPr lvl="0" fontAlgn="base"/>
            <a:r>
              <a:rPr lang="cs-CZ" dirty="0"/>
              <a:t>krční límec </a:t>
            </a:r>
            <a:r>
              <a:rPr lang="cs-CZ" dirty="0" err="1"/>
              <a:t>Philadelphia</a:t>
            </a:r>
            <a:r>
              <a:rPr lang="cs-CZ" dirty="0"/>
              <a:t>, 8-10 týdnů bez cvičení flexe a extenze</a:t>
            </a:r>
            <a:endParaRPr lang="cs-CZ" sz="3200" dirty="0"/>
          </a:p>
          <a:p>
            <a:pPr lvl="0" fontAlgn="base"/>
            <a:r>
              <a:rPr lang="cs-CZ" dirty="0"/>
              <a:t>Horní polovina </a:t>
            </a:r>
            <a:r>
              <a:rPr lang="cs-CZ" dirty="0" err="1"/>
              <a:t>Th</a:t>
            </a:r>
            <a:r>
              <a:rPr lang="cs-CZ" dirty="0"/>
              <a:t>-páteře: prodloužený </a:t>
            </a:r>
            <a:r>
              <a:rPr lang="cs-CZ" dirty="0" err="1"/>
              <a:t>Philadelphia</a:t>
            </a:r>
            <a:r>
              <a:rPr lang="cs-CZ" dirty="0"/>
              <a:t> límec</a:t>
            </a:r>
            <a:endParaRPr lang="cs-CZ" sz="3600" dirty="0"/>
          </a:p>
          <a:p>
            <a:pPr lvl="0" fontAlgn="base"/>
            <a:r>
              <a:rPr lang="cs-CZ" dirty="0"/>
              <a:t>Oblast Th6 – L3: tříbodový korzet “</a:t>
            </a:r>
            <a:r>
              <a:rPr lang="cs-CZ" dirty="0" err="1"/>
              <a:t>Jewett</a:t>
            </a:r>
            <a:r>
              <a:rPr lang="cs-CZ" dirty="0"/>
              <a:t>”</a:t>
            </a:r>
            <a:endParaRPr lang="cs-CZ" sz="3600" dirty="0"/>
          </a:p>
          <a:p>
            <a:pPr lvl="0" fontAlgn="base"/>
            <a:r>
              <a:rPr lang="cs-CZ" dirty="0"/>
              <a:t>Oblast L3 – L5: silná lumbosakrální fascie brání </a:t>
            </a:r>
            <a:r>
              <a:rPr lang="cs-CZ" dirty="0" err="1"/>
              <a:t>kyfotizaci</a:t>
            </a:r>
            <a:endParaRPr lang="cs-CZ" sz="36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95F7A3-71CB-FEA7-5B0B-01A3A968ED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04654-D00C-FE49-F199-8F6FADDD1F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072CDC-938B-E88A-7716-4109BB04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8DEC23-123B-7AA7-ADD5-736CAB782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cílem operační léčby je repozice a stabilizace, v případě útlaku nervových struktur i dekomprese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0A3F95-E7C7-A85E-193A-ED660A11B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5758" y="3192204"/>
            <a:ext cx="4274288" cy="30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2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AD9A7F-213C-BE2B-DFDA-BD5E0EE39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8E06EF-F36B-AC38-0D9A-931CFCC02F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CA622A-D4B2-2BB2-9958-99FD737D95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000" y="236483"/>
            <a:ext cx="10752137" cy="5522419"/>
          </a:xfrm>
        </p:spPr>
        <p:txBody>
          <a:bodyPr/>
          <a:lstStyle/>
          <a:p>
            <a:pPr algn="l" fontAlgn="base"/>
            <a:r>
              <a:rPr lang="cs-CZ" sz="2000" b="1" dirty="0" err="1">
                <a:solidFill>
                  <a:schemeClr val="tx2"/>
                </a:solidFill>
                <a:effectLst/>
              </a:rPr>
              <a:t>Whiplash</a:t>
            </a:r>
            <a:r>
              <a:rPr lang="cs-CZ" sz="2000" b="1" dirty="0">
                <a:solidFill>
                  <a:schemeClr val="tx2"/>
                </a:solidFill>
                <a:effectLst/>
              </a:rPr>
              <a:t> syndrom</a:t>
            </a:r>
          </a:p>
          <a:p>
            <a:pPr algn="l" fontAlgn="base"/>
            <a:r>
              <a:rPr lang="cs-CZ" sz="2000" b="0" dirty="0">
                <a:solidFill>
                  <a:srgbClr val="000000"/>
                </a:solidFill>
                <a:effectLst/>
              </a:rPr>
              <a:t>Syndrom prásknutí bičem. Jedná se akceleračně-decelerační poranění krční páteře. Typické zranění dopravních nehod, kdy při zadním nárazu dochází k </a:t>
            </a:r>
            <a:r>
              <a:rPr lang="cs-CZ" sz="2000" b="0" dirty="0" err="1">
                <a:solidFill>
                  <a:srgbClr val="000000"/>
                </a:solidFill>
                <a:effectLst/>
              </a:rPr>
              <a:t>hyperextenzi</a:t>
            </a:r>
            <a:r>
              <a:rPr lang="cs-CZ" sz="2000" b="0" dirty="0">
                <a:solidFill>
                  <a:srgbClr val="000000"/>
                </a:solidFill>
                <a:effectLst/>
              </a:rPr>
              <a:t> krční páteře člena posádky s následnou </a:t>
            </a:r>
            <a:r>
              <a:rPr lang="cs-CZ" sz="2000" b="0" dirty="0" err="1">
                <a:solidFill>
                  <a:srgbClr val="000000"/>
                </a:solidFill>
                <a:effectLst/>
              </a:rPr>
              <a:t>hyperflexí</a:t>
            </a:r>
            <a:r>
              <a:rPr lang="cs-CZ" sz="2000" b="0" dirty="0">
                <a:solidFill>
                  <a:srgbClr val="000000"/>
                </a:solidFill>
                <a:effectLst/>
              </a:rPr>
              <a:t> (umocněnou nárazem auta do překážky před tímto autem). </a:t>
            </a:r>
            <a:r>
              <a:rPr lang="cs-CZ" sz="2000" b="0" dirty="0" err="1">
                <a:solidFill>
                  <a:srgbClr val="000000"/>
                </a:solidFill>
                <a:effectLst/>
              </a:rPr>
              <a:t>Whiplash</a:t>
            </a:r>
            <a:r>
              <a:rPr lang="cs-CZ" sz="2000" b="0" dirty="0">
                <a:solidFill>
                  <a:srgbClr val="000000"/>
                </a:solidFill>
                <a:effectLst/>
              </a:rPr>
              <a:t> může vést ke kostnímu i </a:t>
            </a:r>
            <a:r>
              <a:rPr lang="cs-CZ" sz="2000" b="0" dirty="0" err="1">
                <a:solidFill>
                  <a:srgbClr val="000000"/>
                </a:solidFill>
                <a:effectLst/>
              </a:rPr>
              <a:t>měkkotkáňovému</a:t>
            </a:r>
            <a:r>
              <a:rPr lang="cs-CZ" sz="2000" b="0" dirty="0">
                <a:solidFill>
                  <a:srgbClr val="000000"/>
                </a:solidFill>
                <a:effectLst/>
              </a:rPr>
              <a:t> poranění a dělí se dle kliniky na 3 stupně:</a:t>
            </a:r>
          </a:p>
          <a:p>
            <a:pPr algn="l" fontAlgn="base"/>
            <a:r>
              <a:rPr lang="cs-CZ" sz="2000" b="0" dirty="0">
                <a:solidFill>
                  <a:srgbClr val="000000"/>
                </a:solidFill>
                <a:effectLst/>
              </a:rPr>
              <a:t>I.- bolesti a pocit ztuhnutí šíje bez dalšího fyzikální nálezu</a:t>
            </a:r>
          </a:p>
          <a:p>
            <a:pPr algn="l" fontAlgn="base"/>
            <a:r>
              <a:rPr lang="cs-CZ" sz="2000" b="0" dirty="0">
                <a:solidFill>
                  <a:srgbClr val="000000"/>
                </a:solidFill>
                <a:effectLst/>
              </a:rPr>
              <a:t>II. – omezení rozsahu hybnosti C-páteře a </a:t>
            </a:r>
            <a:r>
              <a:rPr lang="cs-CZ" sz="2000" b="0" dirty="0" err="1">
                <a:solidFill>
                  <a:srgbClr val="000000"/>
                </a:solidFill>
                <a:effectLst/>
              </a:rPr>
              <a:t>palp</a:t>
            </a:r>
            <a:r>
              <a:rPr lang="cs-CZ" sz="2000" b="0" dirty="0">
                <a:solidFill>
                  <a:srgbClr val="000000"/>
                </a:solidFill>
                <a:effectLst/>
              </a:rPr>
              <a:t>. bolestivost šíjových svalů</a:t>
            </a:r>
          </a:p>
          <a:p>
            <a:pPr algn="l" fontAlgn="base"/>
            <a:r>
              <a:rPr lang="cs-CZ" sz="2000" b="0" dirty="0">
                <a:solidFill>
                  <a:srgbClr val="000000"/>
                </a:solidFill>
                <a:effectLst/>
              </a:rPr>
              <a:t>III. – neurologický deficit: omezeně výbavné reflexy, svalová slabost paží, výpadky kožní sensitivity, </a:t>
            </a:r>
            <a:r>
              <a:rPr lang="cs-CZ" sz="2000" b="0" dirty="0" err="1">
                <a:solidFill>
                  <a:srgbClr val="000000"/>
                </a:solidFill>
                <a:effectLst/>
              </a:rPr>
              <a:t>radikulární</a:t>
            </a:r>
            <a:r>
              <a:rPr lang="cs-CZ" sz="2000" b="0" dirty="0">
                <a:solidFill>
                  <a:srgbClr val="000000"/>
                </a:solidFill>
                <a:effectLst/>
              </a:rPr>
              <a:t> dráždění</a:t>
            </a:r>
          </a:p>
          <a:p>
            <a:pPr algn="l" fontAlgn="base"/>
            <a:r>
              <a:rPr lang="cs-CZ" sz="2000" b="0" dirty="0">
                <a:solidFill>
                  <a:srgbClr val="000000"/>
                </a:solidFill>
                <a:effectLst/>
              </a:rPr>
              <a:t>Mezi příznaky může patřit závrať, oslabení sluchu, </a:t>
            </a:r>
            <a:r>
              <a:rPr lang="cs-CZ" sz="2000" b="0" dirty="0" err="1">
                <a:solidFill>
                  <a:srgbClr val="000000"/>
                </a:solidFill>
                <a:effectLst/>
              </a:rPr>
              <a:t>tinnitus</a:t>
            </a:r>
            <a:r>
              <a:rPr lang="cs-CZ" sz="2000" b="0" dirty="0">
                <a:solidFill>
                  <a:srgbClr val="000000"/>
                </a:solidFill>
                <a:effectLst/>
              </a:rPr>
              <a:t>, bolesti hlavy nebo i krátkodobá porucha paměti.</a:t>
            </a:r>
            <a:br>
              <a:rPr lang="cs-CZ" sz="2000" b="0" dirty="0">
                <a:solidFill>
                  <a:srgbClr val="000000"/>
                </a:solidFill>
                <a:effectLst/>
              </a:rPr>
            </a:br>
            <a:r>
              <a:rPr lang="cs-CZ" sz="2000" b="0" dirty="0">
                <a:solidFill>
                  <a:srgbClr val="000000"/>
                </a:solidFill>
                <a:effectLst/>
              </a:rPr>
              <a:t>V 90% klinické známky </a:t>
            </a:r>
            <a:r>
              <a:rPr lang="cs-CZ" sz="2000" b="0" dirty="0" err="1">
                <a:solidFill>
                  <a:srgbClr val="000000"/>
                </a:solidFill>
                <a:effectLst/>
              </a:rPr>
              <a:t>whiplash</a:t>
            </a:r>
            <a:r>
              <a:rPr lang="cs-CZ" sz="2000" b="0" dirty="0">
                <a:solidFill>
                  <a:srgbClr val="000000"/>
                </a:solidFill>
                <a:effectLst/>
              </a:rPr>
              <a:t> syndromu vymizí do 6 měsíců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5202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limec-krcni-philadelphia-1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7609" y="1556793"/>
            <a:ext cx="3017309" cy="4525963"/>
          </a:xfrm>
        </p:spPr>
      </p:pic>
      <p:pic>
        <p:nvPicPr>
          <p:cNvPr id="7" name="Obrázek 6" descr="philadelphi zadek.jpg"/>
          <p:cNvPicPr>
            <a:picLocks noChangeAspect="1"/>
          </p:cNvPicPr>
          <p:nvPr/>
        </p:nvPicPr>
        <p:blipFill>
          <a:blip r:embed="rId3" cstate="print"/>
          <a:srcRect t="6294" b="8657"/>
          <a:stretch>
            <a:fillRect/>
          </a:stretch>
        </p:blipFill>
        <p:spPr>
          <a:xfrm rot="5400000">
            <a:off x="5515405" y="2425420"/>
            <a:ext cx="4797255" cy="3060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odloužená philadelph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3019" y="1600201"/>
            <a:ext cx="4525963" cy="4525963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jewet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07569" y="1484784"/>
            <a:ext cx="2894013" cy="4525962"/>
          </a:xfrm>
        </p:spPr>
      </p:pic>
      <p:pic>
        <p:nvPicPr>
          <p:cNvPr id="5" name="Obrázek 4" descr="Jewett_4_bodov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9976" y="764704"/>
            <a:ext cx="4381500" cy="57658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ederní p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alobrace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980729"/>
            <a:ext cx="8229600" cy="5145435"/>
          </a:xfrm>
        </p:spPr>
        <p:txBody>
          <a:bodyPr>
            <a:normAutofit/>
          </a:bodyPr>
          <a:lstStyle/>
          <a:p>
            <a:pPr fontAlgn="base"/>
            <a:r>
              <a:rPr lang="cs-CZ" b="1" dirty="0"/>
              <a:t>Operační léčba</a:t>
            </a:r>
          </a:p>
          <a:p>
            <a:pPr fontAlgn="base"/>
            <a:r>
              <a:rPr lang="cs-CZ" dirty="0"/>
              <a:t>dekomprese míchy</a:t>
            </a:r>
          </a:p>
          <a:p>
            <a:pPr fontAlgn="base"/>
            <a:r>
              <a:rPr lang="cs-CZ" dirty="0"/>
              <a:t>repozice</a:t>
            </a:r>
          </a:p>
          <a:p>
            <a:pPr fontAlgn="base"/>
            <a:r>
              <a:rPr lang="cs-CZ" dirty="0"/>
              <a:t>stabilizace páteře</a:t>
            </a:r>
          </a:p>
          <a:p>
            <a:pPr fontAlgn="base"/>
            <a:r>
              <a:rPr lang="cs-CZ" dirty="0"/>
              <a:t>zahájení časné rehabilitace.</a:t>
            </a:r>
          </a:p>
          <a:p>
            <a:pPr fontAlgn="base">
              <a:buNone/>
            </a:pPr>
            <a:endParaRPr lang="cs-CZ" dirty="0"/>
          </a:p>
          <a:p>
            <a:pPr fontAlgn="base">
              <a:buNone/>
            </a:pPr>
            <a:r>
              <a:rPr lang="cs-CZ" dirty="0"/>
              <a:t>         Neurologický deficit – do 6 – 8 hodin</a:t>
            </a:r>
          </a:p>
          <a:p>
            <a:pPr fontAlgn="base">
              <a:buNone/>
            </a:pPr>
            <a:r>
              <a:rPr lang="cs-CZ" dirty="0"/>
              <a:t>         Mechanické nestabilní poranění – do 24 hodin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24744"/>
          </a:xfrm>
        </p:spPr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557048"/>
            <a:ext cx="8229600" cy="630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1)během imobilizace: - dechová gymnastika statická a dynamická se zapojením periferních kloubů </a:t>
            </a:r>
          </a:p>
          <a:p>
            <a:r>
              <a:rPr lang="cs-CZ" dirty="0"/>
              <a:t>aktivní cvičení DKK, HKK</a:t>
            </a:r>
          </a:p>
          <a:p>
            <a:r>
              <a:rPr lang="cs-CZ" dirty="0"/>
              <a:t>izometrické posilování trupového svalstva</a:t>
            </a:r>
          </a:p>
          <a:p>
            <a:r>
              <a:rPr lang="cs-CZ" dirty="0"/>
              <a:t>cvičení s pomůckami </a:t>
            </a:r>
          </a:p>
          <a:p>
            <a:r>
              <a:rPr lang="cs-CZ" dirty="0"/>
              <a:t>cvičení </a:t>
            </a:r>
            <a:r>
              <a:rPr lang="cs-CZ" dirty="0" err="1"/>
              <a:t>pelvifemorálních</a:t>
            </a:r>
            <a:r>
              <a:rPr lang="cs-CZ" dirty="0"/>
              <a:t> stabilizátorů </a:t>
            </a:r>
          </a:p>
          <a:p>
            <a:r>
              <a:rPr lang="cs-CZ" dirty="0" err="1"/>
              <a:t>vertikalizace</a:t>
            </a:r>
            <a:r>
              <a:rPr lang="cs-CZ" dirty="0"/>
              <a:t> s ortézou - držení těla s ortézou</a:t>
            </a:r>
          </a:p>
          <a:p>
            <a:r>
              <a:rPr lang="cs-CZ" dirty="0"/>
              <a:t>sagitální stabilizace trupu</a:t>
            </a:r>
          </a:p>
          <a:p>
            <a:r>
              <a:rPr lang="cs-CZ" dirty="0"/>
              <a:t>postupné zapojení končetin do posilování HSSP</a:t>
            </a:r>
          </a:p>
          <a:p>
            <a:pPr>
              <a:buNone/>
            </a:pPr>
            <a:r>
              <a:rPr lang="cs-CZ" dirty="0"/>
              <a:t>2) po imobilizaci – komplexní </a:t>
            </a:r>
            <a:r>
              <a:rPr lang="cs-CZ" dirty="0" err="1"/>
              <a:t>fyzio</a:t>
            </a:r>
            <a:r>
              <a:rPr lang="cs-CZ" dirty="0"/>
              <a:t> program</a:t>
            </a:r>
          </a:p>
          <a:p>
            <a:r>
              <a:rPr lang="cs-CZ" dirty="0"/>
              <a:t>ošetření  MT, </a:t>
            </a:r>
            <a:r>
              <a:rPr lang="cs-CZ" dirty="0" err="1"/>
              <a:t>TrPs</a:t>
            </a:r>
            <a:r>
              <a:rPr lang="cs-CZ" dirty="0"/>
              <a:t>, </a:t>
            </a:r>
            <a:r>
              <a:rPr lang="cs-CZ" dirty="0" err="1"/>
              <a:t>fasciální</a:t>
            </a:r>
            <a:r>
              <a:rPr lang="cs-CZ" dirty="0"/>
              <a:t> terapie,neurální manipulace, metody na NF podkladě..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90331" y="417848"/>
            <a:ext cx="8229600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b="1" dirty="0">
                <a:solidFill>
                  <a:schemeClr val="tx2"/>
                </a:solidFill>
              </a:rPr>
              <a:t>MODS</a:t>
            </a:r>
            <a:r>
              <a:rPr lang="cs-CZ" dirty="0"/>
              <a:t>-Multiple Organ </a:t>
            </a:r>
            <a:r>
              <a:rPr lang="cs-CZ" dirty="0" err="1"/>
              <a:t>Dysfunction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-komplikace SIRS –činnost orgánu není schopna zajistit </a:t>
            </a:r>
            <a:r>
              <a:rPr lang="cs-CZ" dirty="0" err="1"/>
              <a:t>homeostázu</a:t>
            </a:r>
            <a:r>
              <a:rPr lang="cs-CZ" dirty="0"/>
              <a:t> bez terapeutické intervence</a:t>
            </a:r>
          </a:p>
          <a:p>
            <a:pPr>
              <a:buNone/>
            </a:pPr>
            <a:r>
              <a:rPr lang="cs-CZ" b="1" dirty="0">
                <a:solidFill>
                  <a:schemeClr val="tx2"/>
                </a:solidFill>
              </a:rPr>
              <a:t>MOF</a:t>
            </a:r>
            <a:r>
              <a:rPr lang="cs-CZ" b="1" dirty="0"/>
              <a:t> </a:t>
            </a:r>
            <a:r>
              <a:rPr lang="cs-CZ" dirty="0"/>
              <a:t>–</a:t>
            </a:r>
            <a:r>
              <a:rPr lang="cs-CZ" dirty="0" err="1"/>
              <a:t>Multiorgan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vygradovaný MODS  </a:t>
            </a:r>
          </a:p>
          <a:p>
            <a:pPr>
              <a:buNone/>
            </a:pPr>
            <a:r>
              <a:rPr lang="cs-CZ" b="1" dirty="0">
                <a:solidFill>
                  <a:schemeClr val="tx2"/>
                </a:solidFill>
              </a:rPr>
              <a:t>DIC</a:t>
            </a:r>
            <a:r>
              <a:rPr lang="cs-CZ" dirty="0"/>
              <a:t> </a:t>
            </a:r>
            <a:r>
              <a:rPr lang="cs-CZ" dirty="0" err="1"/>
              <a:t>Disseminated</a:t>
            </a:r>
            <a:r>
              <a:rPr lang="cs-CZ" dirty="0"/>
              <a:t> </a:t>
            </a:r>
            <a:r>
              <a:rPr lang="cs-CZ" dirty="0" err="1"/>
              <a:t>Intravascular</a:t>
            </a:r>
            <a:r>
              <a:rPr lang="cs-CZ" dirty="0"/>
              <a:t> </a:t>
            </a:r>
            <a:r>
              <a:rPr lang="cs-CZ" dirty="0" err="1"/>
              <a:t>Coagulation</a:t>
            </a:r>
            <a:r>
              <a:rPr lang="cs-CZ" dirty="0"/>
              <a:t>-</a:t>
            </a:r>
            <a:r>
              <a:rPr lang="cs-CZ" dirty="0" err="1"/>
              <a:t>polytraumata</a:t>
            </a:r>
            <a:r>
              <a:rPr lang="cs-CZ" dirty="0"/>
              <a:t> </a:t>
            </a:r>
            <a:r>
              <a:rPr lang="cs-CZ" dirty="0" err="1"/>
              <a:t>Crush</a:t>
            </a:r>
            <a:r>
              <a:rPr lang="cs-CZ" dirty="0"/>
              <a:t> syndrome…získaná koagulační porucha-krvácení,postižení orgánů</a:t>
            </a:r>
          </a:p>
          <a:p>
            <a:pPr>
              <a:buNone/>
            </a:pPr>
            <a:r>
              <a:rPr lang="cs-CZ" b="1" dirty="0">
                <a:solidFill>
                  <a:schemeClr val="tx2"/>
                </a:solidFill>
              </a:rPr>
              <a:t>ARDS</a:t>
            </a:r>
            <a:r>
              <a:rPr lang="cs-CZ" dirty="0"/>
              <a:t> </a:t>
            </a:r>
            <a:r>
              <a:rPr lang="cs-CZ" dirty="0" err="1"/>
              <a:t>Adult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Distress</a:t>
            </a:r>
            <a:r>
              <a:rPr lang="cs-CZ" dirty="0"/>
              <a:t> Syndrom-do </a:t>
            </a:r>
            <a:r>
              <a:rPr lang="cs-CZ" dirty="0" err="1"/>
              <a:t>intersticia</a:t>
            </a:r>
            <a:r>
              <a:rPr lang="cs-CZ" dirty="0"/>
              <a:t>  a alveolů uniká plazma a dochází k plicnímu edému-pokles saturace ,vzestup CO2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6712"/>
          </a:xfrm>
        </p:spPr>
        <p:txBody>
          <a:bodyPr/>
          <a:lstStyle/>
          <a:p>
            <a:r>
              <a:rPr lang="cs-CZ" dirty="0"/>
              <a:t>PORANĚNÍ PÁNVE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836712"/>
            <a:ext cx="8229600" cy="6021288"/>
          </a:xfrm>
        </p:spPr>
        <p:txBody>
          <a:bodyPr>
            <a:normAutofit/>
          </a:bodyPr>
          <a:lstStyle/>
          <a:p>
            <a:r>
              <a:rPr lang="cs-CZ" b="1" dirty="0"/>
              <a:t>Pánev </a:t>
            </a:r>
            <a:r>
              <a:rPr lang="cs-CZ" dirty="0"/>
              <a:t>-složena ze dvou kostěných křídel, spojených dorzálně s křížovou kostí silnými </a:t>
            </a:r>
            <a:r>
              <a:rPr lang="cs-CZ" dirty="0" err="1"/>
              <a:t>sakroiliakálními</a:t>
            </a:r>
            <a:r>
              <a:rPr lang="cs-CZ" dirty="0"/>
              <a:t> </a:t>
            </a:r>
            <a:r>
              <a:rPr lang="cs-CZ" dirty="0" err="1"/>
              <a:t>ligamenty</a:t>
            </a:r>
            <a:r>
              <a:rPr lang="cs-CZ" dirty="0"/>
              <a:t> a ventrálně symfýzou (kruh)</a:t>
            </a:r>
          </a:p>
          <a:p>
            <a:r>
              <a:rPr lang="cs-CZ" dirty="0"/>
              <a:t>Stabilní fr.</a:t>
            </a:r>
          </a:p>
          <a:p>
            <a:r>
              <a:rPr lang="cs-CZ" dirty="0"/>
              <a:t>Nestabilní fr.</a:t>
            </a:r>
          </a:p>
          <a:p>
            <a:pPr fontAlgn="base"/>
            <a:r>
              <a:rPr lang="cs-CZ" b="1" dirty="0"/>
              <a:t>Fraktura </a:t>
            </a:r>
            <a:r>
              <a:rPr lang="cs-CZ" b="1" dirty="0" err="1"/>
              <a:t>acetabula</a:t>
            </a:r>
            <a:endParaRPr lang="cs-CZ" b="1" dirty="0"/>
          </a:p>
          <a:p>
            <a:pPr fontAlgn="base"/>
            <a:r>
              <a:rPr lang="cs-CZ" dirty="0"/>
              <a:t>Cca 10% zlomenin pánevního kruhu probíhá </a:t>
            </a:r>
            <a:r>
              <a:rPr lang="cs-CZ" dirty="0" err="1"/>
              <a:t>transacetabulárně</a:t>
            </a:r>
            <a:r>
              <a:rPr lang="cs-CZ" dirty="0"/>
              <a:t>.</a:t>
            </a:r>
          </a:p>
          <a:p>
            <a:pPr fontAlgn="base"/>
            <a:r>
              <a:rPr lang="cs-CZ" dirty="0"/>
              <a:t> „</a:t>
            </a:r>
            <a:r>
              <a:rPr lang="cs-CZ" dirty="0" err="1"/>
              <a:t>Dash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“</a:t>
            </a:r>
          </a:p>
          <a:p>
            <a:pPr fontAlgn="base"/>
            <a:r>
              <a:rPr lang="cs-CZ" b="1" dirty="0"/>
              <a:t>Zlomeniny křížové kosti</a:t>
            </a:r>
          </a:p>
          <a:p>
            <a:pPr fontAlgn="base"/>
            <a:r>
              <a:rPr lang="cs-CZ" b="1" dirty="0"/>
              <a:t>Zlomeniny kostrče</a:t>
            </a:r>
          </a:p>
          <a:p>
            <a:pPr fontAlgn="base"/>
            <a:r>
              <a:rPr lang="cs-CZ" b="1" dirty="0"/>
              <a:t>Zlomeniny ramének stydké kosti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7DF102-AB64-F7E9-D015-B9712BD83F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61B89F-CA16-644E-228E-1D01693D0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77D625-5B56-FDBE-ECD6-B6C4DB99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557A68-1F55-0F7D-E250-E7002BB4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50731"/>
            <a:ext cx="10753200" cy="4581269"/>
          </a:xfrm>
        </p:spPr>
        <p:txBody>
          <a:bodyPr/>
          <a:lstStyle/>
          <a:p>
            <a:r>
              <a:rPr lang="cs-CZ" dirty="0"/>
              <a:t>anamnéza</a:t>
            </a:r>
          </a:p>
          <a:p>
            <a:r>
              <a:rPr lang="cs-CZ" dirty="0"/>
              <a:t>klinickém vyšetření – všímáme si asymetrií pánve, posuzujeme bolest, hematom, palpačně posuzujeme stabilitu pánve a případnou </a:t>
            </a:r>
            <a:r>
              <a:rPr lang="cs-CZ" dirty="0" err="1"/>
              <a:t>laxicitu</a:t>
            </a:r>
            <a:r>
              <a:rPr lang="cs-CZ" dirty="0"/>
              <a:t> symfýzy a lopaty kosti kyčelní</a:t>
            </a:r>
          </a:p>
          <a:p>
            <a:r>
              <a:rPr lang="cs-CZ" dirty="0"/>
              <a:t>Vždy je důležité myslet na možnost komplexního poranění pánve s možným krvácením či poraněním močového měchýře nebo </a:t>
            </a:r>
            <a:r>
              <a:rPr lang="cs-CZ" dirty="0" err="1"/>
              <a:t>uretry</a:t>
            </a:r>
            <a:r>
              <a:rPr lang="cs-CZ" dirty="0"/>
              <a:t>.</a:t>
            </a:r>
          </a:p>
          <a:p>
            <a:r>
              <a:rPr lang="cs-CZ" dirty="0"/>
              <a:t>diagnostika se opírá o RTG vyšetření, CT vyšetření (posoudí i poranění měkkých tkání, zejména SI vazů s možností využití 3D CT), dále UZ, angiografie, </a:t>
            </a:r>
            <a:r>
              <a:rPr lang="cs-CZ" dirty="0" err="1"/>
              <a:t>cystogram</a:t>
            </a:r>
            <a:r>
              <a:rPr lang="cs-CZ" dirty="0"/>
              <a:t> a MR.</a:t>
            </a:r>
          </a:p>
          <a:p>
            <a:r>
              <a:rPr lang="cs-CZ" sz="1800" dirty="0"/>
              <a:t>Pokorný a kol.2009</a:t>
            </a:r>
          </a:p>
        </p:txBody>
      </p:sp>
    </p:spTree>
    <p:extLst>
      <p:ext uri="{BB962C8B-B14F-4D97-AF65-F5344CB8AC3E}">
        <p14:creationId xmlns:p14="http://schemas.microsoft.com/office/powerpoint/2010/main" val="35997245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KOMPLEXNÍ PORANĚNÍ PÁNVE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nesmí se přehlédnout</a:t>
            </a:r>
          </a:p>
          <a:p>
            <a:pPr>
              <a:buNone/>
            </a:pPr>
            <a:r>
              <a:rPr lang="cs-CZ" dirty="0"/>
              <a:t>-arteriální a </a:t>
            </a:r>
            <a:r>
              <a:rPr lang="cs-CZ" dirty="0" err="1"/>
              <a:t>venozní</a:t>
            </a:r>
            <a:r>
              <a:rPr lang="cs-CZ" dirty="0"/>
              <a:t> postižení</a:t>
            </a:r>
          </a:p>
          <a:p>
            <a:pPr>
              <a:buNone/>
            </a:pPr>
            <a:r>
              <a:rPr lang="cs-CZ" dirty="0"/>
              <a:t>-poranění urologická</a:t>
            </a:r>
          </a:p>
          <a:p>
            <a:pPr>
              <a:buNone/>
            </a:pPr>
            <a:r>
              <a:rPr lang="cs-CZ" dirty="0"/>
              <a:t>-poranění rekta</a:t>
            </a:r>
          </a:p>
          <a:p>
            <a:pPr>
              <a:buNone/>
            </a:pPr>
            <a:r>
              <a:rPr lang="cs-CZ" dirty="0"/>
              <a:t>-poranění sakrálního plexu</a:t>
            </a:r>
          </a:p>
          <a:p>
            <a:pPr>
              <a:buNone/>
            </a:pPr>
            <a:r>
              <a:rPr lang="cs-CZ" dirty="0"/>
              <a:t>-kompartment syndrom </a:t>
            </a:r>
            <a:r>
              <a:rPr lang="cs-CZ" dirty="0" err="1"/>
              <a:t>retroperitoneální</a:t>
            </a:r>
            <a:r>
              <a:rPr lang="cs-CZ" dirty="0"/>
              <a:t> a </a:t>
            </a:r>
            <a:r>
              <a:rPr lang="cs-CZ" dirty="0" err="1"/>
              <a:t>gluteální</a:t>
            </a:r>
            <a:endParaRPr lang="cs-CZ" dirty="0"/>
          </a:p>
          <a:p>
            <a:pPr>
              <a:buNone/>
            </a:pPr>
            <a:r>
              <a:rPr lang="cs-CZ" dirty="0"/>
              <a:t>-neurologické komplikace(lumbosakrální plexus,sakrální kořeny-erektilní dysfunkce,frigidita)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ZLOMENIN PÁNVE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konzervativní </a:t>
            </a:r>
          </a:p>
          <a:p>
            <a:pPr>
              <a:buFontTx/>
              <a:buChar char="-"/>
            </a:pPr>
            <a:r>
              <a:rPr lang="cs-CZ" dirty="0"/>
              <a:t>zlomeniny typu A se ve většině případech řeší konzervativně-nejčastější</a:t>
            </a:r>
          </a:p>
          <a:p>
            <a:pPr>
              <a:buFontTx/>
              <a:buChar char="-"/>
            </a:pPr>
            <a:r>
              <a:rPr lang="cs-CZ" dirty="0"/>
              <a:t>u zlomenin typu B nebo C se ke konzervativní terapii přistupuje </a:t>
            </a:r>
            <a:r>
              <a:rPr lang="cs-CZ" dirty="0" err="1"/>
              <a:t>vyjímečně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trakce</a:t>
            </a:r>
          </a:p>
          <a:p>
            <a:pPr>
              <a:buFontTx/>
              <a:buChar char="-"/>
            </a:pPr>
            <a:r>
              <a:rPr lang="cs-CZ" dirty="0"/>
              <a:t>-klid na lůžku 6-12T</a:t>
            </a:r>
          </a:p>
          <a:p>
            <a:r>
              <a:rPr lang="cs-CZ" dirty="0" err="1"/>
              <a:t>miniinvazivní</a:t>
            </a:r>
            <a:r>
              <a:rPr lang="cs-CZ" dirty="0"/>
              <a:t> postup-zevní fixátor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ánev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783633" y="1052737"/>
            <a:ext cx="6808787" cy="4716463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5"/>
            <a:ext cx="8229600" cy="5462067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operační- vnitřní </a:t>
            </a:r>
            <a:r>
              <a:rPr lang="cs-CZ" dirty="0" err="1"/>
              <a:t>osteosyntéza</a:t>
            </a:r>
            <a:endParaRPr lang="cs-CZ" dirty="0"/>
          </a:p>
          <a:p>
            <a:pPr>
              <a:buNone/>
            </a:pPr>
            <a:r>
              <a:rPr lang="cs-CZ" dirty="0"/>
              <a:t> -dokonalá repozice úlomků, obnovení kongruence kloubní plochy a stability kloubu</a:t>
            </a:r>
          </a:p>
          <a:p>
            <a:pPr>
              <a:buNone/>
            </a:pPr>
            <a:r>
              <a:rPr lang="cs-CZ" dirty="0"/>
              <a:t>-používají se kortikální šrouby, spongiózní šrouby všech délek a neutralizační, rekonstrukční nebo pánevní dlahy</a:t>
            </a:r>
          </a:p>
          <a:p>
            <a:pPr>
              <a:buNone/>
            </a:pPr>
            <a:r>
              <a:rPr lang="cs-CZ" dirty="0"/>
              <a:t>- rozlišujeme několik operačních přístupů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548680"/>
            <a:ext cx="8229600" cy="6309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Přísně individuální,zásadně se ctí přání operatéra.</a:t>
            </a:r>
          </a:p>
          <a:p>
            <a:pPr>
              <a:buNone/>
            </a:pPr>
            <a:r>
              <a:rPr lang="cs-CZ" dirty="0"/>
              <a:t>-prevence imobilizačního syndromu</a:t>
            </a:r>
          </a:p>
          <a:p>
            <a:pPr>
              <a:buNone/>
            </a:pPr>
            <a:r>
              <a:rPr lang="cs-CZ" dirty="0"/>
              <a:t>-RFT</a:t>
            </a:r>
          </a:p>
          <a:p>
            <a:pPr>
              <a:buNone/>
            </a:pPr>
            <a:r>
              <a:rPr lang="cs-CZ" dirty="0"/>
              <a:t>-peritoneální masáž pro podporu peristaltiky</a:t>
            </a:r>
          </a:p>
          <a:p>
            <a:pPr>
              <a:buNone/>
            </a:pPr>
            <a:r>
              <a:rPr lang="cs-CZ" dirty="0"/>
              <a:t>-cévní gymnastika(prevence TEN)</a:t>
            </a:r>
          </a:p>
          <a:p>
            <a:pPr>
              <a:buNone/>
            </a:pPr>
            <a:r>
              <a:rPr lang="cs-CZ" dirty="0"/>
              <a:t>-aktivace nitrobřišního tlaku</a:t>
            </a:r>
          </a:p>
          <a:p>
            <a:pPr>
              <a:buNone/>
            </a:pPr>
            <a:r>
              <a:rPr lang="cs-CZ" dirty="0"/>
              <a:t>-IK </a:t>
            </a:r>
            <a:r>
              <a:rPr lang="cs-CZ" dirty="0" err="1"/>
              <a:t>gluteálních</a:t>
            </a:r>
            <a:r>
              <a:rPr lang="cs-CZ" dirty="0"/>
              <a:t> svalů</a:t>
            </a:r>
          </a:p>
          <a:p>
            <a:pPr>
              <a:buNone/>
            </a:pPr>
            <a:r>
              <a:rPr lang="cs-CZ" dirty="0"/>
              <a:t>-aktivace svalů pánevního dna</a:t>
            </a:r>
          </a:p>
          <a:p>
            <a:pPr>
              <a:buNone/>
            </a:pPr>
            <a:r>
              <a:rPr lang="cs-CZ" dirty="0"/>
              <a:t>-nácvik </a:t>
            </a:r>
            <a:r>
              <a:rPr lang="cs-CZ" dirty="0" err="1"/>
              <a:t>dvojflexe</a:t>
            </a:r>
            <a:r>
              <a:rPr lang="cs-CZ" dirty="0"/>
              <a:t> v odlehčení</a:t>
            </a:r>
          </a:p>
          <a:p>
            <a:pPr>
              <a:buNone/>
            </a:pPr>
            <a:r>
              <a:rPr lang="cs-CZ" dirty="0"/>
              <a:t>-nácvik abdukce,obě DKK současně-</a:t>
            </a:r>
            <a:r>
              <a:rPr lang="cs-CZ" dirty="0" err="1"/>
              <a:t>expander</a:t>
            </a:r>
            <a:r>
              <a:rPr lang="cs-CZ" dirty="0"/>
              <a:t> např.</a:t>
            </a:r>
          </a:p>
          <a:p>
            <a:pPr>
              <a:buNone/>
            </a:pPr>
            <a:r>
              <a:rPr lang="cs-CZ" dirty="0"/>
              <a:t>-aktivní cvičení a posilování HKK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motomed</a:t>
            </a:r>
            <a:r>
              <a:rPr lang="cs-CZ" dirty="0"/>
              <a:t> pro pasivní pohyb DKK v odlehčení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vertikalizace</a:t>
            </a:r>
            <a:r>
              <a:rPr lang="cs-CZ" dirty="0"/>
              <a:t> –do vysokého chodítka</a:t>
            </a:r>
          </a:p>
          <a:p>
            <a:pPr>
              <a:buNone/>
            </a:pPr>
            <a:r>
              <a:rPr lang="cs-CZ" dirty="0"/>
              <a:t>-někdy postupně polohování opěry zad,k předejití ortostatického kolapsu</a:t>
            </a:r>
          </a:p>
          <a:p>
            <a:pPr>
              <a:buNone/>
            </a:pPr>
            <a:r>
              <a:rPr lang="cs-CZ" dirty="0"/>
              <a:t>-eliminovat sed-na okraj lůžka s využitím opory HKK</a:t>
            </a:r>
          </a:p>
          <a:p>
            <a:pPr>
              <a:buNone/>
            </a:pPr>
            <a:r>
              <a:rPr lang="cs-CZ" dirty="0"/>
              <a:t>-u fraktur </a:t>
            </a:r>
            <a:r>
              <a:rPr lang="cs-CZ" dirty="0" err="1"/>
              <a:t>acetabula</a:t>
            </a:r>
            <a:r>
              <a:rPr lang="cs-CZ" dirty="0"/>
              <a:t> nikdy přes bok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ZLOMENINY ACETABULA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součást pánve ne pánevního kruhu</a:t>
            </a:r>
          </a:p>
          <a:p>
            <a:r>
              <a:rPr lang="cs-CZ" dirty="0"/>
              <a:t>klasifikace</a:t>
            </a:r>
          </a:p>
          <a:p>
            <a:r>
              <a:rPr lang="cs-CZ" dirty="0"/>
              <a:t>typ A - postižení jednoho pilíře, kdy se jedná o částečně o </a:t>
            </a:r>
            <a:r>
              <a:rPr lang="cs-CZ" dirty="0" err="1"/>
              <a:t>intraartikulární</a:t>
            </a:r>
            <a:r>
              <a:rPr lang="cs-CZ" dirty="0"/>
              <a:t> zlomeninu  </a:t>
            </a:r>
          </a:p>
          <a:p>
            <a:pPr>
              <a:buFontTx/>
              <a:buChar char="-"/>
            </a:pPr>
            <a:r>
              <a:rPr lang="cs-CZ" dirty="0"/>
              <a:t>A1 - zlomeniny zadní hrany </a:t>
            </a:r>
            <a:r>
              <a:rPr lang="cs-CZ" dirty="0" err="1"/>
              <a:t>acetabula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A2 - zlomenina zadního pilíře </a:t>
            </a:r>
          </a:p>
          <a:p>
            <a:pPr>
              <a:buFontTx/>
              <a:buChar char="-"/>
            </a:pPr>
            <a:r>
              <a:rPr lang="cs-CZ" dirty="0"/>
              <a:t>A3 - zlomenina předního pilíře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60648"/>
            <a:ext cx="8229600" cy="6192688"/>
          </a:xfrm>
        </p:spPr>
        <p:txBody>
          <a:bodyPr>
            <a:normAutofit/>
          </a:bodyPr>
          <a:lstStyle/>
          <a:p>
            <a:r>
              <a:rPr lang="cs-CZ" dirty="0"/>
              <a:t>typ B - zahrnující příčně orientovanou zlomeninu, kdy se jedná o částečně </a:t>
            </a:r>
            <a:r>
              <a:rPr lang="cs-CZ" dirty="0" err="1"/>
              <a:t>intrraartikulární</a:t>
            </a:r>
            <a:r>
              <a:rPr lang="cs-CZ" dirty="0"/>
              <a:t> zlomeninu</a:t>
            </a:r>
          </a:p>
          <a:p>
            <a:pPr>
              <a:buFontTx/>
              <a:buChar char="-"/>
            </a:pPr>
            <a:r>
              <a:rPr lang="cs-CZ" dirty="0"/>
              <a:t>B1 - transverzální lom</a:t>
            </a:r>
          </a:p>
          <a:p>
            <a:pPr>
              <a:buFontTx/>
              <a:buChar char="-"/>
            </a:pPr>
            <a:r>
              <a:rPr lang="cs-CZ" dirty="0"/>
              <a:t>B2 - T – lom</a:t>
            </a:r>
          </a:p>
          <a:p>
            <a:pPr>
              <a:buFontTx/>
              <a:buChar char="-"/>
            </a:pPr>
            <a:r>
              <a:rPr lang="cs-CZ" dirty="0"/>
              <a:t>B3 - přední/zadní pilíř horizontálně orientován </a:t>
            </a:r>
          </a:p>
          <a:p>
            <a:r>
              <a:rPr lang="cs-CZ" dirty="0"/>
              <a:t> typ C - jde o kompletně </a:t>
            </a:r>
            <a:r>
              <a:rPr lang="cs-CZ" dirty="0" err="1"/>
              <a:t>intraartikulární</a:t>
            </a:r>
            <a:r>
              <a:rPr lang="cs-CZ" dirty="0"/>
              <a:t> zlomeninu, kdy jsou oba pilíře oddělené od os </a:t>
            </a:r>
            <a:r>
              <a:rPr lang="cs-CZ" dirty="0" err="1"/>
              <a:t>ilium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-   C1 vertikální lom os ilium se separací obou pilířů</a:t>
            </a:r>
          </a:p>
          <a:p>
            <a:pPr>
              <a:buFontTx/>
              <a:buChar char="-"/>
            </a:pPr>
            <a:r>
              <a:rPr lang="cs-CZ" dirty="0"/>
              <a:t>C2 separace spíše horizontální</a:t>
            </a:r>
          </a:p>
          <a:p>
            <a:pPr>
              <a:buFontTx/>
              <a:buChar char="-"/>
            </a:pPr>
            <a:r>
              <a:rPr lang="cs-CZ" dirty="0"/>
              <a:t>C3 smíšená forma s postižením SI skloubení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331FA4-5A54-7B0B-A9AC-460D894EE4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B74EA0-06E9-2019-8117-4942D138B3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98C8A5-0FE3-1AAE-058A-CA934FAC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4CF721-D91A-7CE0-8309-489BACF34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Zlomeniny v oblasti pánve </a:t>
            </a:r>
            <a:r>
              <a:rPr lang="cs-CZ" dirty="0"/>
              <a:t>mají vliv na posturální funkce organismu</a:t>
            </a:r>
          </a:p>
          <a:p>
            <a:r>
              <a:rPr lang="cs-CZ" dirty="0"/>
              <a:t>dlouhodobou imobilizace spojená s </a:t>
            </a:r>
            <a:r>
              <a:rPr lang="cs-CZ" dirty="0" err="1"/>
              <a:t>nociceptivním</a:t>
            </a:r>
            <a:r>
              <a:rPr lang="cs-CZ" dirty="0"/>
              <a:t> drážděním</a:t>
            </a:r>
          </a:p>
          <a:p>
            <a:r>
              <a:rPr lang="cs-CZ" dirty="0"/>
              <a:t>změna svalového napětí</a:t>
            </a:r>
          </a:p>
          <a:p>
            <a:r>
              <a:rPr lang="cs-CZ" dirty="0"/>
              <a:t>reakce svalů pánevního dna a dalších součástí hlubokého stabilizačního systému včetně ovlivnění práce bránice</a:t>
            </a:r>
          </a:p>
        </p:txBody>
      </p:sp>
    </p:spTree>
    <p:extLst>
      <p:ext uri="{BB962C8B-B14F-4D97-AF65-F5344CB8AC3E}">
        <p14:creationId xmlns:p14="http://schemas.microsoft.com/office/powerpoint/2010/main" val="36372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404665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ODHAD KREVNÍCH ZTRÁT</a:t>
            </a:r>
          </a:p>
          <a:p>
            <a:pPr>
              <a:buNone/>
            </a:pPr>
            <a:endParaRPr lang="cs-CZ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dirty="0"/>
              <a:t>- HUMERUS= 200-1000ml</a:t>
            </a:r>
          </a:p>
          <a:p>
            <a:pPr>
              <a:buNone/>
            </a:pPr>
            <a:r>
              <a:rPr lang="cs-CZ" dirty="0"/>
              <a:t>- PŘEDLOKTÍ= 400 ml</a:t>
            </a:r>
          </a:p>
          <a:p>
            <a:pPr>
              <a:buNone/>
            </a:pPr>
            <a:r>
              <a:rPr lang="cs-CZ" dirty="0"/>
              <a:t>- PÁNEV= 1000-3000 ml a více!</a:t>
            </a:r>
          </a:p>
          <a:p>
            <a:pPr>
              <a:buNone/>
            </a:pPr>
            <a:r>
              <a:rPr lang="cs-CZ" dirty="0"/>
              <a:t>- FEMUR= 1000-2000 ml</a:t>
            </a:r>
          </a:p>
          <a:p>
            <a:pPr>
              <a:buNone/>
            </a:pPr>
            <a:r>
              <a:rPr lang="cs-CZ" dirty="0"/>
              <a:t>- BÉREC= 500-1000 ml</a:t>
            </a:r>
          </a:p>
          <a:p>
            <a:pPr>
              <a:buNone/>
            </a:pPr>
            <a:r>
              <a:rPr lang="cs-CZ" dirty="0"/>
              <a:t>dutinová p.</a:t>
            </a:r>
          </a:p>
          <a:p>
            <a:pPr>
              <a:buNone/>
            </a:pPr>
            <a:r>
              <a:rPr lang="cs-CZ" dirty="0"/>
              <a:t>- BŘICHO=500-2000 ml i více</a:t>
            </a:r>
          </a:p>
          <a:p>
            <a:pPr>
              <a:buNone/>
            </a:pPr>
            <a:r>
              <a:rPr lang="cs-CZ" dirty="0"/>
              <a:t>- HRUDNÍK 500-2000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ZLOMENIN ACETABULA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konzervativní u jednoduchých nedislokovaných zlomenin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skeletární</a:t>
            </a:r>
            <a:r>
              <a:rPr lang="cs-CZ" dirty="0"/>
              <a:t> trakce 3-4T(tah cca 10% váhy)</a:t>
            </a:r>
          </a:p>
          <a:p>
            <a:r>
              <a:rPr lang="cs-CZ" dirty="0"/>
              <a:t>operační- stabilizační výkony.kortikální,</a:t>
            </a:r>
            <a:r>
              <a:rPr lang="cs-CZ" dirty="0" err="1"/>
              <a:t>spongiozní</a:t>
            </a:r>
            <a:r>
              <a:rPr lang="cs-CZ" dirty="0"/>
              <a:t> šrouby,dlahy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LUXACE KYČELNÍHO KLOUBU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cs-CZ" dirty="0"/>
              <a:t>nepřímé násilím, např. při autonehodách či pádech z výšek(„ </a:t>
            </a:r>
            <a:r>
              <a:rPr lang="cs-CZ" dirty="0" err="1"/>
              <a:t>dash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“, přenesený mechanizmus nárazu flektovaného kolena na přístrojovou desku v automobilu )</a:t>
            </a:r>
          </a:p>
          <a:p>
            <a:pPr>
              <a:buFontTx/>
              <a:buChar char="-"/>
            </a:pPr>
            <a:r>
              <a:rPr lang="cs-CZ" dirty="0"/>
              <a:t> luxace dělíme na</a:t>
            </a:r>
          </a:p>
          <a:p>
            <a:pPr>
              <a:buFontTx/>
              <a:buChar char="-"/>
            </a:pPr>
            <a:r>
              <a:rPr lang="cs-CZ" dirty="0" err="1"/>
              <a:t>ilické</a:t>
            </a:r>
            <a:r>
              <a:rPr lang="cs-CZ" dirty="0"/>
              <a:t> (zadní horní),</a:t>
            </a:r>
          </a:p>
          <a:p>
            <a:pPr>
              <a:buFontTx/>
              <a:buChar char="-"/>
            </a:pPr>
            <a:r>
              <a:rPr lang="cs-CZ" dirty="0"/>
              <a:t>ischiadické (zadní dolní)</a:t>
            </a:r>
          </a:p>
          <a:p>
            <a:pPr>
              <a:buFontTx/>
              <a:buChar char="-"/>
            </a:pPr>
            <a:r>
              <a:rPr lang="cs-CZ" dirty="0"/>
              <a:t>pubické( přední horní) či </a:t>
            </a:r>
            <a:r>
              <a:rPr lang="cs-CZ" dirty="0" err="1"/>
              <a:t>obturatorní</a:t>
            </a:r>
            <a:r>
              <a:rPr lang="cs-CZ" dirty="0"/>
              <a:t> (přední dolní). Rozlišujeme luxace izolované nebo spojené se zlomeninami, kdy nejčastěji se jedná o zlomeninu zadní hrany </a:t>
            </a:r>
            <a:r>
              <a:rPr lang="cs-CZ" dirty="0" err="1"/>
              <a:t>acetabula</a:t>
            </a:r>
            <a:r>
              <a:rPr lang="cs-CZ" dirty="0"/>
              <a:t>, zlomeninu hlavice femuru nebo o zlomeninu dna </a:t>
            </a:r>
            <a:r>
              <a:rPr lang="cs-CZ" dirty="0" err="1"/>
              <a:t>acetabula</a:t>
            </a:r>
            <a:r>
              <a:rPr lang="cs-CZ" dirty="0"/>
              <a:t>, kdy tento stav je popisován jako tzv. centrální luxace kyčelního kloubu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92697"/>
            <a:ext cx="8229600" cy="5433467"/>
          </a:xfrm>
        </p:spPr>
        <p:txBody>
          <a:bodyPr>
            <a:normAutofit/>
          </a:bodyPr>
          <a:lstStyle/>
          <a:p>
            <a:r>
              <a:rPr lang="cs-CZ" dirty="0"/>
              <a:t> diagnostika klinické vyšetření</a:t>
            </a:r>
          </a:p>
          <a:p>
            <a:pPr>
              <a:buNone/>
            </a:pPr>
            <a:r>
              <a:rPr lang="cs-CZ" dirty="0"/>
              <a:t>-luxace zadních typů -</a:t>
            </a:r>
            <a:r>
              <a:rPr lang="cs-CZ" dirty="0" err="1"/>
              <a:t>semiflexe</a:t>
            </a:r>
            <a:r>
              <a:rPr lang="cs-CZ" dirty="0"/>
              <a:t>, addukce, VR, dále zkrácení DK</a:t>
            </a:r>
          </a:p>
          <a:p>
            <a:pPr>
              <a:buNone/>
            </a:pPr>
            <a:r>
              <a:rPr lang="cs-CZ" dirty="0"/>
              <a:t>-předních typů je typické postavení DK v ZR. Vyšetřujeme senzitivitu a motoriku periferie, </a:t>
            </a:r>
            <a:r>
              <a:rPr lang="cs-CZ" dirty="0" err="1"/>
              <a:t>protoţe</a:t>
            </a:r>
            <a:r>
              <a:rPr lang="cs-CZ" dirty="0"/>
              <a:t> zde hrozí riziko poškození n. </a:t>
            </a:r>
            <a:r>
              <a:rPr lang="cs-CZ" dirty="0" err="1"/>
              <a:t>ischiadicus</a:t>
            </a:r>
            <a:r>
              <a:rPr lang="cs-CZ" dirty="0"/>
              <a:t>, u předních luxací je ohrožen n. </a:t>
            </a:r>
            <a:r>
              <a:rPr lang="cs-CZ" dirty="0" err="1"/>
              <a:t>femoralis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RTG vyš.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nutná urgentní repozice prováděná v CA pod kontrolou správného zakloubení RTG snímkem</a:t>
            </a:r>
          </a:p>
          <a:p>
            <a:r>
              <a:rPr lang="cs-CZ" dirty="0"/>
              <a:t>konzervativní - léčba izolovaných luxací-klidový režim na lůžku, na Braunově dlaze, po dobu 14 dnů, s </a:t>
            </a:r>
            <a:r>
              <a:rPr lang="cs-CZ" dirty="0" err="1"/>
              <a:t>postupnu</a:t>
            </a:r>
            <a:r>
              <a:rPr lang="cs-CZ" dirty="0"/>
              <a:t> </a:t>
            </a:r>
            <a:r>
              <a:rPr lang="cs-CZ" dirty="0" err="1"/>
              <a:t>zátěţí</a:t>
            </a:r>
            <a:r>
              <a:rPr lang="cs-CZ" dirty="0"/>
              <a:t> po 6 týdnech-</a:t>
            </a:r>
          </a:p>
          <a:p>
            <a:r>
              <a:rPr lang="cs-CZ" dirty="0"/>
              <a:t>                          -luxace s frakturou zadní hrany spočívá léčba ve 2 – 3T skeletární extenzi s postupnou zátěži po 8 – 12T</a:t>
            </a:r>
          </a:p>
          <a:p>
            <a:r>
              <a:rPr lang="cs-CZ" dirty="0"/>
              <a:t>operační - přiklání se k tomuto postupu při nestabilních a </a:t>
            </a:r>
            <a:r>
              <a:rPr lang="cs-CZ" dirty="0" err="1"/>
              <a:t>irreponibilních</a:t>
            </a:r>
            <a:r>
              <a:rPr lang="cs-CZ" dirty="0"/>
              <a:t> zlomeninách zadním přístupem, s postupnou zátěží po 6 týdnech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prevence komplikací z imobility</a:t>
            </a:r>
          </a:p>
          <a:p>
            <a:r>
              <a:rPr lang="cs-CZ" dirty="0" err="1"/>
              <a:t>motodlaha</a:t>
            </a:r>
            <a:endParaRPr lang="cs-CZ" dirty="0"/>
          </a:p>
          <a:p>
            <a:r>
              <a:rPr lang="cs-CZ" dirty="0" err="1"/>
              <a:t>motomed</a:t>
            </a:r>
            <a:endParaRPr lang="cs-CZ" dirty="0"/>
          </a:p>
          <a:p>
            <a:r>
              <a:rPr lang="cs-CZ" dirty="0"/>
              <a:t>izometrické </a:t>
            </a:r>
            <a:r>
              <a:rPr lang="cs-CZ" dirty="0" err="1"/>
              <a:t>pelvitrochanterických</a:t>
            </a:r>
            <a:r>
              <a:rPr lang="cs-CZ" dirty="0"/>
              <a:t> svalů </a:t>
            </a:r>
          </a:p>
          <a:p>
            <a:r>
              <a:rPr lang="cs-CZ" dirty="0"/>
              <a:t>přísně individuální přístup</a:t>
            </a:r>
          </a:p>
          <a:p>
            <a:r>
              <a:rPr lang="cs-CZ" dirty="0" err="1"/>
              <a:t>vertikalizace</a:t>
            </a:r>
            <a:r>
              <a:rPr lang="cs-CZ" dirty="0"/>
              <a:t> (pultové chodítko,PB,FH)</a:t>
            </a:r>
          </a:p>
          <a:p>
            <a:r>
              <a:rPr lang="cs-CZ" dirty="0"/>
              <a:t>relaxační cviky</a:t>
            </a:r>
          </a:p>
          <a:p>
            <a:r>
              <a:rPr lang="cs-CZ" dirty="0"/>
              <a:t>péče o pánevní dna </a:t>
            </a:r>
          </a:p>
          <a:p>
            <a:r>
              <a:rPr lang="cs-CZ" dirty="0"/>
              <a:t>c</a:t>
            </a:r>
            <a:r>
              <a:rPr lang="cs-CZ"/>
              <a:t>viky </a:t>
            </a:r>
            <a:r>
              <a:rPr lang="cs-CZ" dirty="0"/>
              <a:t>na </a:t>
            </a:r>
            <a:r>
              <a:rPr lang="cs-CZ"/>
              <a:t>NF podkladě</a:t>
            </a:r>
            <a:endParaRPr lang="cs-CZ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FYZIOTERAPEUTICKÁ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-prevence trofických a organických změn v rámci imobilizace totožné jako u fraktur pánve </a:t>
            </a:r>
          </a:p>
          <a:p>
            <a:pPr>
              <a:buNone/>
            </a:pPr>
            <a:r>
              <a:rPr lang="cs-CZ" dirty="0"/>
              <a:t>-po 6T postupná zátěž u konzervativní terapie a luxace nekomplikované fraktur</a:t>
            </a:r>
          </a:p>
          <a:p>
            <a:pPr>
              <a:buNone/>
            </a:pPr>
            <a:r>
              <a:rPr lang="cs-CZ" dirty="0"/>
              <a:t>-po operační terapii u luxací v kombinaci s nestabilní frakturou 2-3T </a:t>
            </a:r>
            <a:r>
              <a:rPr lang="cs-CZ" dirty="0" err="1"/>
              <a:t>skeletární</a:t>
            </a:r>
            <a:r>
              <a:rPr lang="cs-CZ" dirty="0"/>
              <a:t> trakce pak nadále klid na lůžku postupná zátěž po 8-12T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42042"/>
            <a:ext cx="10753200" cy="662152"/>
          </a:xfrm>
        </p:spPr>
        <p:txBody>
          <a:bodyPr>
            <a:normAutofit/>
          </a:bodyPr>
          <a:lstStyle/>
          <a:p>
            <a:r>
              <a:rPr lang="cs-CZ" dirty="0"/>
              <a:t>ZLOMENINY PROXIMÁLNÍHO FEMURU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537" y="625366"/>
            <a:ext cx="10142483" cy="6232634"/>
          </a:xfrm>
        </p:spPr>
        <p:txBody>
          <a:bodyPr>
            <a:normAutofit/>
          </a:bodyPr>
          <a:lstStyle/>
          <a:p>
            <a:r>
              <a:rPr lang="cs-CZ" sz="3300" dirty="0"/>
              <a:t>většina zlomenin v této oblasti - seniorský věk</a:t>
            </a:r>
          </a:p>
          <a:p>
            <a:r>
              <a:rPr lang="cs-CZ" sz="3300" b="1" dirty="0"/>
              <a:t>zlomeniny hlavice </a:t>
            </a:r>
            <a:r>
              <a:rPr lang="cs-CZ" sz="3300" dirty="0"/>
              <a:t>– tvoří </a:t>
            </a:r>
            <a:r>
              <a:rPr lang="cs-CZ" sz="3300" dirty="0" err="1"/>
              <a:t>vyjímku</a:t>
            </a:r>
            <a:r>
              <a:rPr lang="cs-CZ" sz="3300" dirty="0"/>
              <a:t>, většinou součástí polytraumatu  </a:t>
            </a:r>
          </a:p>
          <a:p>
            <a:r>
              <a:rPr lang="cs-CZ" sz="3300" dirty="0"/>
              <a:t>klasifikace dle </a:t>
            </a:r>
            <a:r>
              <a:rPr lang="cs-CZ" sz="3300" dirty="0" err="1"/>
              <a:t>Pipkina</a:t>
            </a:r>
            <a:r>
              <a:rPr lang="cs-CZ" sz="3300" dirty="0"/>
              <a:t> I-IV</a:t>
            </a:r>
          </a:p>
          <a:p>
            <a:pPr>
              <a:buFontTx/>
              <a:buChar char="-"/>
            </a:pPr>
            <a:r>
              <a:rPr lang="cs-CZ" sz="3300" dirty="0" err="1"/>
              <a:t>Pipkin</a:t>
            </a:r>
            <a:r>
              <a:rPr lang="cs-CZ" sz="3300" dirty="0"/>
              <a:t> I-zadní luxace kyčle s frakturou hlavice distálně od fovea </a:t>
            </a:r>
            <a:r>
              <a:rPr lang="cs-CZ" sz="3300" dirty="0" err="1"/>
              <a:t>centralis</a:t>
            </a:r>
            <a:endParaRPr lang="cs-CZ" sz="3300" dirty="0"/>
          </a:p>
          <a:p>
            <a:pPr>
              <a:buFontTx/>
              <a:buChar char="-"/>
            </a:pPr>
            <a:r>
              <a:rPr lang="cs-CZ" sz="3300" dirty="0" err="1"/>
              <a:t>Pipkin</a:t>
            </a:r>
            <a:r>
              <a:rPr lang="cs-CZ" sz="3300" dirty="0"/>
              <a:t> II-zadní luxace kyčle s frakturou hlavice kraniálně od fovea </a:t>
            </a:r>
            <a:r>
              <a:rPr lang="cs-CZ" sz="3300" dirty="0" err="1"/>
              <a:t>centralis</a:t>
            </a:r>
            <a:endParaRPr lang="cs-CZ" sz="3300" dirty="0"/>
          </a:p>
          <a:p>
            <a:pPr>
              <a:buFontTx/>
              <a:buChar char="-"/>
            </a:pPr>
            <a:r>
              <a:rPr lang="cs-CZ" sz="3300" dirty="0" err="1"/>
              <a:t>Pipkin</a:t>
            </a:r>
            <a:r>
              <a:rPr lang="cs-CZ" sz="3300" dirty="0"/>
              <a:t> III-typ I nebo II s frakturou krčku</a:t>
            </a:r>
          </a:p>
          <a:p>
            <a:pPr>
              <a:buFontTx/>
              <a:buChar char="-"/>
            </a:pPr>
            <a:r>
              <a:rPr lang="cs-CZ" sz="3300" dirty="0" err="1"/>
              <a:t>Pipkin</a:t>
            </a:r>
            <a:r>
              <a:rPr lang="cs-CZ" sz="3300" dirty="0"/>
              <a:t> IV: typ I, II nebo III se zlomeninou acetabula</a:t>
            </a:r>
          </a:p>
          <a:p>
            <a:pPr>
              <a:buFontTx/>
              <a:buChar char="-"/>
            </a:pPr>
            <a:r>
              <a:rPr lang="cs-CZ" sz="3300" dirty="0"/>
              <a:t>problematické hojení, vysoké riziko </a:t>
            </a:r>
            <a:r>
              <a:rPr lang="cs-CZ" sz="3300" dirty="0" err="1"/>
              <a:t>nekrozy</a:t>
            </a:r>
            <a:r>
              <a:rPr lang="cs-CZ" sz="3300" dirty="0"/>
              <a:t> hlavice</a:t>
            </a:r>
          </a:p>
          <a:p>
            <a:pPr>
              <a:buFontTx/>
              <a:buChar char="-"/>
            </a:pPr>
            <a:endParaRPr lang="cs-CZ" sz="33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9FA6BD-E604-D08D-9E40-E6596559B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F176AB-3772-AA51-F3A6-B40967352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87</a:t>
            </a:fld>
            <a:endParaRPr lang="cs-CZ" altLang="cs-CZ"/>
          </a:p>
        </p:txBody>
      </p:sp>
      <p:sp>
        <p:nvSpPr>
          <p:cNvPr id="1031" name="Text Placeholder 3">
            <a:extLst>
              <a:ext uri="{FF2B5EF4-FFF2-40B4-BE49-F238E27FC236}">
                <a16:creationId xmlns:a16="http://schemas.microsoft.com/office/drawing/2014/main" id="{96DB2E09-A5BB-C558-954D-B148B1DBB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033" name="Title 4">
            <a:extLst>
              <a:ext uri="{FF2B5EF4-FFF2-40B4-BE49-F238E27FC236}">
                <a16:creationId xmlns:a16="http://schemas.microsoft.com/office/drawing/2014/main" id="{5880C77F-BEA0-32A4-EF3E-009CD814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Zlomeniny proximálneho femuru - Medicína a chirurgia">
            <a:extLst>
              <a:ext uri="{FF2B5EF4-FFF2-40B4-BE49-F238E27FC236}">
                <a16:creationId xmlns:a16="http://schemas.microsoft.com/office/drawing/2014/main" id="{B0DB95A9-4031-8B4D-C0B4-816CF0C2D6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927796"/>
            <a:ext cx="10753200" cy="36684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403734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283779"/>
            <a:ext cx="8229600" cy="5842385"/>
          </a:xfrm>
        </p:spPr>
        <p:txBody>
          <a:bodyPr/>
          <a:lstStyle/>
          <a:p>
            <a:r>
              <a:rPr lang="cs-CZ" b="1" dirty="0"/>
              <a:t>zlomeniny krčku-</a:t>
            </a:r>
            <a:r>
              <a:rPr lang="cs-CZ" dirty="0" err="1"/>
              <a:t>intrakapsulární</a:t>
            </a:r>
            <a:r>
              <a:rPr lang="cs-CZ" dirty="0"/>
              <a:t>,</a:t>
            </a:r>
            <a:r>
              <a:rPr lang="cs-CZ" dirty="0" err="1"/>
              <a:t>extrakapsulární</a:t>
            </a:r>
            <a:endParaRPr lang="cs-CZ" b="1" dirty="0"/>
          </a:p>
          <a:p>
            <a:r>
              <a:rPr lang="cs-CZ" b="1" dirty="0"/>
              <a:t>zlomeniny </a:t>
            </a:r>
            <a:r>
              <a:rPr lang="cs-CZ" b="1" dirty="0" err="1"/>
              <a:t>trochanterické</a:t>
            </a:r>
            <a:r>
              <a:rPr lang="cs-CZ" b="1" dirty="0"/>
              <a:t>-</a:t>
            </a:r>
            <a:r>
              <a:rPr lang="cs-CZ" dirty="0" err="1"/>
              <a:t>pertrochanterické</a:t>
            </a:r>
            <a:r>
              <a:rPr lang="cs-CZ" dirty="0"/>
              <a:t>,</a:t>
            </a:r>
            <a:r>
              <a:rPr lang="cs-CZ" dirty="0" err="1"/>
              <a:t>intertrochanterické</a:t>
            </a:r>
            <a:r>
              <a:rPr lang="cs-CZ" dirty="0"/>
              <a:t> (</a:t>
            </a:r>
            <a:r>
              <a:rPr lang="cs-CZ" dirty="0" err="1"/>
              <a:t>subtrochanterické</a:t>
            </a:r>
            <a:r>
              <a:rPr lang="cs-CZ" dirty="0"/>
              <a:t>)</a:t>
            </a:r>
          </a:p>
          <a:p>
            <a:r>
              <a:rPr lang="cs-CZ" b="1" dirty="0"/>
              <a:t>klinické příznaky</a:t>
            </a:r>
            <a:r>
              <a:rPr lang="cs-CZ" dirty="0"/>
              <a:t>- </a:t>
            </a:r>
            <a:r>
              <a:rPr lang="cs-CZ" dirty="0" err="1"/>
              <a:t>antalgická</a:t>
            </a:r>
            <a:r>
              <a:rPr lang="cs-CZ" dirty="0"/>
              <a:t> ZR někdy zkratek</a:t>
            </a:r>
          </a:p>
          <a:p>
            <a:endParaRPr lang="cs-CZ" dirty="0"/>
          </a:p>
          <a:p>
            <a:pPr>
              <a:buNone/>
            </a:pPr>
            <a:r>
              <a:rPr lang="cs-CZ" b="1" dirty="0"/>
              <a:t>              </a:t>
            </a:r>
          </a:p>
        </p:txBody>
      </p:sp>
      <p:pic>
        <p:nvPicPr>
          <p:cNvPr id="4" name="Obrázek 3" descr="Obsah obrázku text, diagram, bílé, kostra&#10;&#10;Popis byl vytvořen automaticky">
            <a:extLst>
              <a:ext uri="{FF2B5EF4-FFF2-40B4-BE49-F238E27FC236}">
                <a16:creationId xmlns:a16="http://schemas.microsoft.com/office/drawing/2014/main" id="{66364EAD-C2D2-7CA7-868D-1B082A180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08396"/>
            <a:ext cx="1504950" cy="3038475"/>
          </a:xfrm>
          <a:prstGeom prst="rect">
            <a:avLst/>
          </a:prstGeom>
        </p:spPr>
      </p:pic>
      <p:pic>
        <p:nvPicPr>
          <p:cNvPr id="6" name="Obrázek 5" descr="Obsah obrázku text, kostra">
            <a:extLst>
              <a:ext uri="{FF2B5EF4-FFF2-40B4-BE49-F238E27FC236}">
                <a16:creationId xmlns:a16="http://schemas.microsoft.com/office/drawing/2014/main" id="{F29A9DAE-0D2F-91E8-653F-2E4290D55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87" y="3429000"/>
            <a:ext cx="4650278" cy="1941022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524000" y="620688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2"/>
                </a:solidFill>
              </a:rPr>
              <a:t>dělení dle </a:t>
            </a:r>
            <a:r>
              <a:rPr lang="cs-CZ" dirty="0" err="1">
                <a:solidFill>
                  <a:schemeClr val="tx2"/>
                </a:solidFill>
              </a:rPr>
              <a:t>Pauwelse</a:t>
            </a:r>
            <a:r>
              <a:rPr lang="cs-CZ" dirty="0">
                <a:solidFill>
                  <a:schemeClr val="tx2"/>
                </a:solidFill>
              </a:rPr>
              <a:t>-</a:t>
            </a:r>
            <a:r>
              <a:rPr lang="cs-CZ" dirty="0"/>
              <a:t>zažité,jednoduché</a:t>
            </a:r>
          </a:p>
          <a:p>
            <a:pPr>
              <a:buNone/>
            </a:pPr>
            <a:r>
              <a:rPr lang="cs-CZ" dirty="0"/>
              <a:t>-typ I- příznivý pro hojení </a:t>
            </a:r>
          </a:p>
          <a:p>
            <a:pPr>
              <a:buNone/>
            </a:pPr>
            <a:r>
              <a:rPr lang="cs-CZ" dirty="0"/>
              <a:t>-typ II-30-70st.</a:t>
            </a:r>
          </a:p>
          <a:p>
            <a:pPr>
              <a:buNone/>
            </a:pPr>
            <a:r>
              <a:rPr lang="cs-CZ" dirty="0"/>
              <a:t>-typ III- nepříznivý pro hojení</a:t>
            </a:r>
          </a:p>
          <a:p>
            <a:r>
              <a:rPr lang="cs-CZ" dirty="0"/>
              <a:t>léčba konzervativní jen u nedislokovaných fraktur-klid na lůžku-následně chůze v odlehčení (mladí pac.)</a:t>
            </a:r>
          </a:p>
          <a:p>
            <a:r>
              <a:rPr lang="cs-CZ" dirty="0"/>
              <a:t>operační</a:t>
            </a:r>
          </a:p>
          <a:p>
            <a:pPr>
              <a:buNone/>
            </a:pPr>
            <a:r>
              <a:rPr lang="cs-CZ" dirty="0"/>
              <a:t>-děti a adolescenti </a:t>
            </a:r>
            <a:r>
              <a:rPr lang="cs-CZ" dirty="0" err="1"/>
              <a:t>spongiozní</a:t>
            </a:r>
            <a:r>
              <a:rPr lang="cs-CZ" dirty="0"/>
              <a:t> šrouby s ohledem na růstovou </a:t>
            </a:r>
            <a:r>
              <a:rPr lang="cs-CZ" dirty="0" err="1"/>
              <a:t>zonu</a:t>
            </a:r>
            <a:endParaRPr lang="cs-CZ" dirty="0"/>
          </a:p>
          <a:p>
            <a:pPr>
              <a:buNone/>
            </a:pPr>
            <a:r>
              <a:rPr lang="cs-CZ" dirty="0"/>
              <a:t>-dospělí-</a:t>
            </a:r>
            <a:r>
              <a:rPr lang="cs-CZ" dirty="0" err="1"/>
              <a:t>osteosynteza</a:t>
            </a:r>
            <a:r>
              <a:rPr lang="cs-CZ" dirty="0"/>
              <a:t> (</a:t>
            </a:r>
            <a:r>
              <a:rPr lang="cs-CZ" dirty="0" err="1"/>
              <a:t>PFN,dlaha</a:t>
            </a:r>
            <a:r>
              <a:rPr lang="cs-CZ" dirty="0"/>
              <a:t>…)</a:t>
            </a:r>
          </a:p>
          <a:p>
            <a:pPr>
              <a:buNone/>
            </a:pPr>
            <a:r>
              <a:rPr lang="cs-CZ" dirty="0"/>
              <a:t>-velmi staří a </a:t>
            </a:r>
            <a:r>
              <a:rPr lang="cs-CZ" dirty="0" err="1"/>
              <a:t>polymorbidní</a:t>
            </a:r>
            <a:r>
              <a:rPr lang="cs-CZ" dirty="0"/>
              <a:t> pac.CKP(možná okamžitá </a:t>
            </a:r>
            <a:r>
              <a:rPr lang="cs-CZ" dirty="0" err="1"/>
              <a:t>vertikalizace,CAVE</a:t>
            </a:r>
            <a:r>
              <a:rPr lang="cs-CZ" dirty="0"/>
              <a:t> luxace-</a:t>
            </a:r>
            <a:r>
              <a:rPr lang="cs-CZ" dirty="0" err="1"/>
              <a:t>antoritační</a:t>
            </a:r>
            <a:r>
              <a:rPr lang="cs-CZ" dirty="0"/>
              <a:t> postavení)</a:t>
            </a:r>
          </a:p>
          <a:p>
            <a:pPr>
              <a:buNone/>
            </a:pPr>
            <a:r>
              <a:rPr lang="cs-CZ" dirty="0"/>
              <a:t>případně TEP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911" y="0"/>
            <a:ext cx="9645689" cy="6858000"/>
          </a:xfrm>
        </p:spPr>
        <p:txBody>
          <a:bodyPr>
            <a:normAutofit fontScale="25000" lnSpcReduction="20000"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cs-CZ" sz="9600" dirty="0">
                <a:solidFill>
                  <a:schemeClr val="tx2"/>
                </a:solidFill>
              </a:rPr>
              <a:t>KLINICKÉ PARAMETRY</a:t>
            </a:r>
          </a:p>
          <a:p>
            <a:pPr>
              <a:buNone/>
            </a:pPr>
            <a:r>
              <a:rPr lang="cs-CZ" sz="9600" dirty="0"/>
              <a:t>-GCS nižší než 13</a:t>
            </a:r>
          </a:p>
          <a:p>
            <a:pPr>
              <a:buNone/>
            </a:pPr>
            <a:r>
              <a:rPr lang="cs-CZ" sz="9600" dirty="0"/>
              <a:t>-TK </a:t>
            </a:r>
            <a:r>
              <a:rPr lang="cs-CZ" sz="9600" dirty="0" err="1"/>
              <a:t>syst.nižší</a:t>
            </a:r>
            <a:r>
              <a:rPr lang="cs-CZ" sz="9600" dirty="0"/>
              <a:t> než 90 Torrů</a:t>
            </a:r>
          </a:p>
          <a:p>
            <a:pPr>
              <a:buNone/>
            </a:pPr>
            <a:r>
              <a:rPr lang="cs-CZ" sz="9600" dirty="0"/>
              <a:t>-DF nižší než 10 nebo vyšší než 30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cs-CZ" sz="9600" dirty="0">
                <a:solidFill>
                  <a:schemeClr val="tx2"/>
                </a:solidFill>
              </a:rPr>
              <a:t>ANATOMICKÉ PORANĚNÍ</a:t>
            </a:r>
          </a:p>
          <a:p>
            <a:pPr>
              <a:buNone/>
            </a:pPr>
            <a:r>
              <a:rPr lang="cs-CZ" sz="9600" dirty="0"/>
              <a:t>-pronikající </a:t>
            </a:r>
            <a:r>
              <a:rPr lang="cs-CZ" sz="9600" dirty="0" err="1"/>
              <a:t>kraniocerebrální</a:t>
            </a:r>
            <a:r>
              <a:rPr lang="cs-CZ" sz="9600" dirty="0"/>
              <a:t> poranění</a:t>
            </a:r>
          </a:p>
          <a:p>
            <a:pPr>
              <a:buNone/>
            </a:pPr>
            <a:r>
              <a:rPr lang="cs-CZ" sz="9600" dirty="0"/>
              <a:t>-nestabilní hrudník</a:t>
            </a:r>
          </a:p>
          <a:p>
            <a:pPr>
              <a:buNone/>
            </a:pPr>
            <a:r>
              <a:rPr lang="cs-CZ" sz="9600" dirty="0"/>
              <a:t>-penetrující břišní poranění</a:t>
            </a:r>
          </a:p>
          <a:p>
            <a:pPr>
              <a:buNone/>
            </a:pPr>
            <a:r>
              <a:rPr lang="cs-CZ" sz="9600" dirty="0"/>
              <a:t>-</a:t>
            </a:r>
            <a:r>
              <a:rPr lang="cs-CZ" sz="9600" dirty="0" err="1"/>
              <a:t>nestabiní</a:t>
            </a:r>
            <a:r>
              <a:rPr lang="cs-CZ" sz="9600" dirty="0"/>
              <a:t> pánevní kruh</a:t>
            </a:r>
          </a:p>
          <a:p>
            <a:pPr>
              <a:buNone/>
            </a:pPr>
            <a:r>
              <a:rPr lang="cs-CZ" sz="9600" dirty="0"/>
              <a:t>-zlomeniny dvou a více dlouhých kostí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cs-CZ" sz="9600" dirty="0">
                <a:solidFill>
                  <a:schemeClr val="tx2"/>
                </a:solidFill>
              </a:rPr>
              <a:t>MECHANISMUS PORANĚNÍ</a:t>
            </a:r>
          </a:p>
          <a:p>
            <a:pPr>
              <a:buNone/>
            </a:pPr>
            <a:r>
              <a:rPr lang="cs-CZ" sz="9600" dirty="0"/>
              <a:t>-pád z výše více než 4m</a:t>
            </a:r>
          </a:p>
          <a:p>
            <a:pPr>
              <a:buNone/>
            </a:pPr>
            <a:r>
              <a:rPr lang="cs-CZ" sz="9600" dirty="0"/>
              <a:t>-přejetí dopravním prostředkem, sražení chodce  25km/h a více</a:t>
            </a:r>
          </a:p>
          <a:p>
            <a:pPr>
              <a:buNone/>
            </a:pPr>
            <a:r>
              <a:rPr lang="cs-CZ" sz="9600" dirty="0"/>
              <a:t>-zaklíněný pacient ,auto přes střechu</a:t>
            </a:r>
          </a:p>
          <a:p>
            <a:pPr>
              <a:buNone/>
            </a:pPr>
            <a:r>
              <a:rPr lang="cs-CZ" sz="9600" dirty="0"/>
              <a:t>-smrt spolujezdce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cs-CZ" sz="9600" dirty="0">
                <a:solidFill>
                  <a:schemeClr val="tx2"/>
                </a:solidFill>
              </a:rPr>
              <a:t>ANAMNÉZA</a:t>
            </a:r>
          </a:p>
          <a:p>
            <a:pPr>
              <a:buNone/>
            </a:pPr>
            <a:r>
              <a:rPr lang="cs-CZ" sz="9600" dirty="0"/>
              <a:t>-chronické srdeční a plicní </a:t>
            </a:r>
            <a:r>
              <a:rPr lang="cs-CZ" sz="9600" dirty="0" err="1"/>
              <a:t>onem</a:t>
            </a:r>
            <a:r>
              <a:rPr lang="cs-CZ" sz="9600" dirty="0"/>
              <a:t>.</a:t>
            </a:r>
          </a:p>
          <a:p>
            <a:pPr>
              <a:buNone/>
            </a:pPr>
            <a:r>
              <a:rPr lang="cs-CZ" sz="9600" dirty="0"/>
              <a:t>-věk nižší než 5 let a vyšší než 55 let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8BBFBD-2331-2282-76A6-12064668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96" y="138379"/>
            <a:ext cx="5269404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04D894-2C66-8298-EE36-01CB3DEA0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6A09A7-80F7-9DF7-18A6-9E854F48A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90</a:t>
            </a:fld>
            <a:endParaRPr lang="cs-CZ" altLang="cs-CZ"/>
          </a:p>
        </p:txBody>
      </p:sp>
      <p:sp>
        <p:nvSpPr>
          <p:cNvPr id="3079" name="Text Placeholder 3">
            <a:extLst>
              <a:ext uri="{FF2B5EF4-FFF2-40B4-BE49-F238E27FC236}">
                <a16:creationId xmlns:a16="http://schemas.microsoft.com/office/drawing/2014/main" id="{D17F1812-D747-AAB1-3C40-034DFB10CC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3081" name="Title 4">
            <a:extLst>
              <a:ext uri="{FF2B5EF4-FFF2-40B4-BE49-F238E27FC236}">
                <a16:creationId xmlns:a16="http://schemas.microsoft.com/office/drawing/2014/main" id="{98382B5E-D787-1C54-380E-C982F415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sp>
        <p:nvSpPr>
          <p:cNvPr id="3083" name="Text Placeholder 5">
            <a:extLst>
              <a:ext uri="{FF2B5EF4-FFF2-40B4-BE49-F238E27FC236}">
                <a16:creationId xmlns:a16="http://schemas.microsoft.com/office/drawing/2014/main" id="{11F5EAB8-9A17-012F-653B-7AE4A3900CC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r>
              <a:rPr lang="cs-CZ" dirty="0"/>
              <a:t>klasifikace dle </a:t>
            </a:r>
            <a:r>
              <a:rPr lang="cs-CZ" dirty="0" err="1"/>
              <a:t>Pauwlese</a:t>
            </a:r>
            <a:endParaRPr lang="en-US" dirty="0"/>
          </a:p>
        </p:txBody>
      </p:sp>
      <p:pic>
        <p:nvPicPr>
          <p:cNvPr id="3074" name="Picture 2" descr="Zlomeniny proximálního femuru – WikiSkripta">
            <a:extLst>
              <a:ext uri="{FF2B5EF4-FFF2-40B4-BE49-F238E27FC236}">
                <a16:creationId xmlns:a16="http://schemas.microsoft.com/office/drawing/2014/main" id="{333CF088-93FE-AA05-BB45-665A35CFC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706" y="1701505"/>
            <a:ext cx="4870585" cy="413999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6" name="Picture 4" descr="Pauwelsova klasifikace – WikiSkripta">
            <a:extLst>
              <a:ext uri="{FF2B5EF4-FFF2-40B4-BE49-F238E27FC236}">
                <a16:creationId xmlns:a16="http://schemas.microsoft.com/office/drawing/2014/main" id="{53C13705-E67D-EC6B-EB4A-CD5FC2666872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79" y="1895304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462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BE87EC-6D5D-EFEE-DEB0-CC73757E4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217B24-656C-19B1-A358-6A92E658B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91</a:t>
            </a:fld>
            <a:endParaRPr lang="cs-CZ" altLang="cs-CZ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03DAF7-F54F-1666-AF04-59F8840519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r>
              <a:rPr lang="cs-CZ" dirty="0"/>
              <a:t>PNF</a:t>
            </a:r>
            <a:endParaRPr lang="en-US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C59F747E-45DE-E5DC-CD10-4ACB46C9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DC004FA-B7FB-30CF-1819-DCC3948628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r>
              <a:rPr lang="cs-CZ" dirty="0"/>
              <a:t>CKP</a:t>
            </a:r>
            <a:endParaRPr lang="en-US" dirty="0"/>
          </a:p>
        </p:txBody>
      </p:sp>
      <p:pic>
        <p:nvPicPr>
          <p:cNvPr id="5" name="Obrázek 4" descr="Obsah obrázku nářadí&#10;&#10;Popis byl vytvořen automaticky">
            <a:extLst>
              <a:ext uri="{FF2B5EF4-FFF2-40B4-BE49-F238E27FC236}">
                <a16:creationId xmlns:a16="http://schemas.microsoft.com/office/drawing/2014/main" id="{C368CBA4-A2E2-5DE9-895F-F1CA9404F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12116"/>
          <a:stretch/>
        </p:blipFill>
        <p:spPr>
          <a:xfrm>
            <a:off x="720000" y="1701505"/>
            <a:ext cx="5219998" cy="4139998"/>
          </a:xfrm>
          <a:prstGeom prst="rect">
            <a:avLst/>
          </a:prstGeom>
          <a:noFill/>
        </p:spPr>
      </p:pic>
      <p:pic>
        <p:nvPicPr>
          <p:cNvPr id="7" name="Obrázek 6" descr="Obsah obrázku rentgenový snímek, Zobrazovací metoda v lékařství, radiologie, radiografie&#10;&#10;Popis byl vytvořen automaticky">
            <a:extLst>
              <a:ext uri="{FF2B5EF4-FFF2-40B4-BE49-F238E27FC236}">
                <a16:creationId xmlns:a16="http://schemas.microsoft.com/office/drawing/2014/main" id="{9897B44D-7D20-C87E-5117-3C0D0A80C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r="12876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6199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38545"/>
            <a:ext cx="10753200" cy="537557"/>
          </a:xfrm>
        </p:spPr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218" y="814647"/>
            <a:ext cx="9850582" cy="6043353"/>
          </a:xfrm>
        </p:spPr>
        <p:txBody>
          <a:bodyPr>
            <a:normAutofit fontScale="62500" lnSpcReduction="20000"/>
          </a:bodyPr>
          <a:lstStyle/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postup se liší dle typu léčby ve většině případů se u zlomenin  proximální části femuru upřednostňuje operační léčba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v </a:t>
            </a:r>
            <a:r>
              <a:rPr lang="cs-CZ" dirty="0">
                <a:solidFill>
                  <a:schemeClr val="tx2"/>
                </a:solidFill>
              </a:rPr>
              <a:t>případě </a:t>
            </a:r>
            <a:r>
              <a:rPr lang="cs-CZ" dirty="0" err="1">
                <a:solidFill>
                  <a:schemeClr val="tx2"/>
                </a:solidFill>
              </a:rPr>
              <a:t>osteosyntéz</a:t>
            </a:r>
            <a:r>
              <a:rPr lang="cs-CZ" dirty="0" err="1"/>
              <a:t>y</a:t>
            </a:r>
            <a:r>
              <a:rPr lang="cs-CZ" dirty="0"/>
              <a:t>(hřebové,dlahové)-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-</a:t>
            </a:r>
            <a:r>
              <a:rPr lang="cs-CZ" dirty="0" err="1"/>
              <a:t>vertikalizace</a:t>
            </a:r>
            <a:r>
              <a:rPr lang="cs-CZ" dirty="0"/>
              <a:t> -DKK s trupem točí v jedné ose neposazovat přes bok(z důvodu náročnosti a bolestivosti,posléze může přes zdravý bok se zajištěním osového postavení operované končetiny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-leh na operovaném boku je kontraindikován 3M po zákroku) -zajištění osového postavení operované končetiny,schůdek pod DKK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-snaha o </a:t>
            </a:r>
            <a:r>
              <a:rPr lang="cs-CZ" dirty="0" err="1"/>
              <a:t>vertikalizaci</a:t>
            </a:r>
            <a:r>
              <a:rPr lang="cs-CZ" dirty="0"/>
              <a:t> v co nejkratším čase po operaci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-vzhledem k vyššímu věku pacientů-vysoké chodítko a následně podpažní berle 3M s přikládáním a odlehčením operované končetiny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-zmírnit následky snížené mobility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-RFT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-CG prevence TEN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-zlepšení motility střev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-pozvolné zvyšování ROM do 90 </a:t>
            </a:r>
            <a:r>
              <a:rPr lang="cs-CZ" dirty="0" err="1"/>
              <a:t>st</a:t>
            </a:r>
            <a:r>
              <a:rPr lang="cs-CZ" dirty="0"/>
              <a:t> v KYK(bez rotačních pohybů a addukce přes střední čáru)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dirty="0"/>
              <a:t>-posilování dynamických stabilizátorů pánve,</a:t>
            </a:r>
            <a:r>
              <a:rPr lang="cs-CZ" dirty="0" err="1"/>
              <a:t>bridging</a:t>
            </a:r>
            <a:endParaRPr lang="cs-CZ" dirty="0"/>
          </a:p>
          <a:p>
            <a:pPr>
              <a:lnSpc>
                <a:spcPct val="120000"/>
              </a:lnSpc>
              <a:buNone/>
            </a:pPr>
            <a:r>
              <a:rPr lang="cs-CZ" dirty="0"/>
              <a:t>-stimulace chodidla</a:t>
            </a: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chemeClr val="tx2"/>
                </a:solidFill>
              </a:rPr>
              <a:t>CKP </a:t>
            </a:r>
            <a:r>
              <a:rPr lang="cs-CZ" dirty="0"/>
              <a:t>–při </a:t>
            </a:r>
            <a:r>
              <a:rPr lang="cs-CZ" dirty="0" err="1"/>
              <a:t>vertikalizaci</a:t>
            </a:r>
            <a:r>
              <a:rPr lang="cs-CZ" dirty="0"/>
              <a:t> může prakticky ihned zatížit operovanou končetinu, ale přísně </a:t>
            </a:r>
            <a:r>
              <a:rPr lang="cs-CZ" dirty="0" err="1"/>
              <a:t>antirotační</a:t>
            </a:r>
            <a:r>
              <a:rPr lang="cs-CZ" dirty="0"/>
              <a:t> režim,</a:t>
            </a:r>
            <a:r>
              <a:rPr lang="cs-CZ" dirty="0" err="1"/>
              <a:t>antirotační</a:t>
            </a:r>
            <a:r>
              <a:rPr lang="cs-CZ" dirty="0"/>
              <a:t> bota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ZLOMENINY DISTÁLNÍHO FEMURU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klasifikace</a:t>
            </a:r>
          </a:p>
          <a:p>
            <a:pPr>
              <a:buNone/>
            </a:pPr>
            <a:r>
              <a:rPr lang="cs-CZ" dirty="0"/>
              <a:t>-typ A-</a:t>
            </a:r>
            <a:r>
              <a:rPr lang="cs-CZ" dirty="0" err="1"/>
              <a:t>suprakondylické</a:t>
            </a:r>
            <a:r>
              <a:rPr lang="cs-CZ" dirty="0"/>
              <a:t> (</a:t>
            </a:r>
            <a:r>
              <a:rPr lang="cs-CZ" dirty="0" err="1"/>
              <a:t>extrakapsulární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-typ B-</a:t>
            </a:r>
            <a:r>
              <a:rPr lang="cs-CZ" dirty="0" err="1"/>
              <a:t>intraartikulární</a:t>
            </a:r>
            <a:r>
              <a:rPr lang="cs-CZ" dirty="0"/>
              <a:t> s odlomením jednoho kondylu</a:t>
            </a:r>
          </a:p>
          <a:p>
            <a:pPr>
              <a:buNone/>
            </a:pPr>
            <a:r>
              <a:rPr lang="cs-CZ" dirty="0"/>
              <a:t>-typ C-</a:t>
            </a:r>
            <a:r>
              <a:rPr lang="cs-CZ" dirty="0" err="1"/>
              <a:t>intraartikulární</a:t>
            </a:r>
            <a:r>
              <a:rPr lang="cs-CZ" dirty="0"/>
              <a:t> s odlomením obou kondylů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0A110D-B297-1792-AC04-798044C91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42" y="3535680"/>
            <a:ext cx="5785658" cy="311450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většinou operační</a:t>
            </a:r>
          </a:p>
          <a:p>
            <a:pPr>
              <a:buNone/>
            </a:pPr>
            <a:r>
              <a:rPr lang="cs-CZ" dirty="0"/>
              <a:t>-kondylární dlaha</a:t>
            </a:r>
          </a:p>
          <a:p>
            <a:pPr algn="just">
              <a:buNone/>
            </a:pPr>
            <a:r>
              <a:rPr lang="cs-CZ" dirty="0"/>
              <a:t>-</a:t>
            </a:r>
            <a:r>
              <a:rPr lang="cs-CZ" dirty="0" err="1"/>
              <a:t>nitrodřeňový</a:t>
            </a:r>
            <a:r>
              <a:rPr lang="cs-CZ" dirty="0"/>
              <a:t> hřeb(retrográdně zajištěný)</a:t>
            </a:r>
          </a:p>
          <a:p>
            <a:pPr>
              <a:buNone/>
            </a:pPr>
            <a:r>
              <a:rPr lang="cs-CZ" dirty="0"/>
              <a:t>-tahový šroub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/>
              <a:t>spongiozní</a:t>
            </a:r>
            <a:r>
              <a:rPr lang="cs-CZ" dirty="0"/>
              <a:t> šrouby</a:t>
            </a:r>
          </a:p>
          <a:p>
            <a:pPr>
              <a:buNone/>
            </a:pPr>
            <a:r>
              <a:rPr lang="cs-CZ" dirty="0"/>
              <a:t>-podpůrné dlahy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238298"/>
            <a:ext cx="10753200" cy="570807"/>
          </a:xfrm>
        </p:spPr>
        <p:txBody>
          <a:bodyPr/>
          <a:lstStyle/>
          <a:p>
            <a:r>
              <a:rPr lang="cs-CZ" dirty="0"/>
              <a:t>FYZIOTERAPIE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22" y="1196752"/>
            <a:ext cx="9717578" cy="56612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cs-CZ" sz="7400" dirty="0"/>
              <a:t>polohování – </a:t>
            </a:r>
            <a:r>
              <a:rPr lang="cs-CZ" sz="7400" dirty="0" err="1"/>
              <a:t>antalgické</a:t>
            </a:r>
            <a:r>
              <a:rPr lang="cs-CZ" sz="7400" dirty="0"/>
              <a:t>-molitanové korýtko,vypodložení stehna pro optimální úhel v KOK</a:t>
            </a:r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-zajistit mobilitu pately-</a:t>
            </a:r>
            <a:r>
              <a:rPr lang="cs-CZ" sz="7400" dirty="0" err="1"/>
              <a:t>kraniokaudální</a:t>
            </a:r>
            <a:r>
              <a:rPr lang="cs-CZ" sz="7400" dirty="0"/>
              <a:t> a </a:t>
            </a:r>
            <a:r>
              <a:rPr lang="cs-CZ" sz="7400" dirty="0" err="1"/>
              <a:t>mediolaterální</a:t>
            </a:r>
            <a:r>
              <a:rPr lang="cs-CZ" sz="7400" dirty="0"/>
              <a:t> posun,vyvarovat se tlaku přímo na patelu</a:t>
            </a:r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-pozvolné zvyšování ROM ve smyslu flexe s možností využití motorové dlahy,zamezení flekční kontraktury</a:t>
            </a:r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-cvičení ve všech polohách</a:t>
            </a:r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-TMT </a:t>
            </a:r>
            <a:r>
              <a:rPr lang="cs-CZ" sz="7400" dirty="0" err="1"/>
              <a:t>míčková</a:t>
            </a:r>
            <a:r>
              <a:rPr lang="cs-CZ" sz="7400" dirty="0"/>
              <a:t> facilitace,ošetření fascií,uvolnění ITT</a:t>
            </a:r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-využití </a:t>
            </a:r>
            <a:r>
              <a:rPr lang="cs-CZ" sz="7400" dirty="0" err="1"/>
              <a:t>expanderu</a:t>
            </a:r>
            <a:r>
              <a:rPr lang="cs-CZ" sz="7400" dirty="0"/>
              <a:t>, </a:t>
            </a:r>
            <a:r>
              <a:rPr lang="cs-CZ" sz="7400" dirty="0" err="1"/>
              <a:t>overballu</a:t>
            </a:r>
            <a:endParaRPr lang="cs-CZ" sz="7400" dirty="0"/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-cvičení i v CKC –využití závěsného stoje pro posílení pánevních stabilizátorů –stojná končetina zdravá</a:t>
            </a:r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-brzká </a:t>
            </a:r>
            <a:r>
              <a:rPr lang="cs-CZ" sz="7400" dirty="0" err="1"/>
              <a:t>vertikalizace</a:t>
            </a:r>
            <a:r>
              <a:rPr lang="cs-CZ" sz="7400" dirty="0"/>
              <a:t>-striktně 3M bez zatížení </a:t>
            </a:r>
            <a:r>
              <a:rPr lang="cs-CZ" sz="7400" dirty="0" err="1"/>
              <a:t>op.končetiny</a:t>
            </a:r>
            <a:endParaRPr lang="cs-CZ" sz="7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7400" dirty="0"/>
              <a:t>po 4T možnost využití stacionárního bicyklu,bez silové zátěže </a:t>
            </a:r>
          </a:p>
          <a:p>
            <a:pPr>
              <a:lnSpc>
                <a:spcPct val="120000"/>
              </a:lnSpc>
            </a:pPr>
            <a:r>
              <a:rPr lang="cs-CZ" sz="7400" dirty="0">
                <a:solidFill>
                  <a:schemeClr val="tx2"/>
                </a:solidFill>
              </a:rPr>
              <a:t>komplikace </a:t>
            </a:r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-špatně zhojená zlomenina(odchylky v ose)</a:t>
            </a:r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</a:t>
            </a:r>
            <a:r>
              <a:rPr lang="cs-CZ" sz="7400" dirty="0" err="1"/>
              <a:t>myositis</a:t>
            </a:r>
            <a:r>
              <a:rPr lang="cs-CZ" sz="7400" dirty="0"/>
              <a:t> </a:t>
            </a:r>
            <a:r>
              <a:rPr lang="cs-CZ" sz="7400" dirty="0" err="1"/>
              <a:t>osificans</a:t>
            </a:r>
            <a:r>
              <a:rPr lang="cs-CZ" sz="7400" dirty="0"/>
              <a:t>-vlivem nárazu na kost může být poškozen m.</a:t>
            </a:r>
            <a:r>
              <a:rPr lang="cs-CZ" sz="7400" dirty="0" err="1"/>
              <a:t>rectus</a:t>
            </a:r>
            <a:r>
              <a:rPr lang="cs-CZ" sz="7400" dirty="0"/>
              <a:t> </a:t>
            </a:r>
            <a:r>
              <a:rPr lang="cs-CZ" sz="7400" dirty="0" err="1"/>
              <a:t>femoris</a:t>
            </a:r>
            <a:r>
              <a:rPr lang="cs-CZ" sz="7400" dirty="0"/>
              <a:t> a následně limitována flexe</a:t>
            </a:r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-adheze</a:t>
            </a:r>
          </a:p>
          <a:p>
            <a:pPr>
              <a:lnSpc>
                <a:spcPct val="120000"/>
              </a:lnSpc>
              <a:buNone/>
            </a:pPr>
            <a:r>
              <a:rPr lang="cs-CZ" sz="7400" dirty="0"/>
              <a:t>-flekční kontraktura v KOK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ZLOMENINA ČÉŠKY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mechanismy úrazu</a:t>
            </a:r>
          </a:p>
          <a:p>
            <a:pPr>
              <a:buNone/>
            </a:pPr>
            <a:r>
              <a:rPr lang="cs-CZ" dirty="0"/>
              <a:t>-přímé-náraz na ohnuté koleno(nejčastější)postižena střední část pately</a:t>
            </a:r>
          </a:p>
          <a:p>
            <a:pPr>
              <a:buNone/>
            </a:pPr>
            <a:r>
              <a:rPr lang="cs-CZ" dirty="0"/>
              <a:t>-nepřímé nekoordinovaná svalová kontrakce-</a:t>
            </a:r>
            <a:r>
              <a:rPr lang="cs-CZ" dirty="0" err="1"/>
              <a:t>avulzní</a:t>
            </a:r>
            <a:r>
              <a:rPr lang="cs-CZ" dirty="0"/>
              <a:t> zlomeniny,horní nebo dolní část</a:t>
            </a:r>
          </a:p>
          <a:p>
            <a:r>
              <a:rPr lang="cs-CZ" dirty="0"/>
              <a:t>klasifikace</a:t>
            </a:r>
          </a:p>
          <a:p>
            <a:pPr>
              <a:buNone/>
            </a:pPr>
            <a:r>
              <a:rPr lang="cs-CZ" dirty="0"/>
              <a:t>-příčné</a:t>
            </a:r>
          </a:p>
          <a:p>
            <a:pPr>
              <a:buNone/>
            </a:pPr>
            <a:r>
              <a:rPr lang="cs-CZ" dirty="0"/>
              <a:t>-šikmé</a:t>
            </a:r>
          </a:p>
          <a:p>
            <a:pPr>
              <a:buNone/>
            </a:pPr>
            <a:r>
              <a:rPr lang="cs-CZ" dirty="0"/>
              <a:t>-podélné</a:t>
            </a:r>
          </a:p>
          <a:p>
            <a:pPr>
              <a:buNone/>
            </a:pPr>
            <a:r>
              <a:rPr lang="cs-CZ" dirty="0"/>
              <a:t>-dvou,tří a </a:t>
            </a:r>
            <a:r>
              <a:rPr lang="cs-CZ" dirty="0" err="1"/>
              <a:t>víceúlomkové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3AD37F-7F9A-CDF3-0578-5B4E84E2EF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017C5-D99A-F1B9-52D3-9BB7953CC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29686A-82CF-0C13-27C6-C1C1CFA9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skica, kloub, kresba, umění&#10;&#10;Popis byl vytvořen automaticky">
            <a:extLst>
              <a:ext uri="{FF2B5EF4-FFF2-40B4-BE49-F238E27FC236}">
                <a16:creationId xmlns:a16="http://schemas.microsoft.com/office/drawing/2014/main" id="{08DDA804-3E7C-FE04-A6B1-A7BEAD4DD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4" y="2198781"/>
            <a:ext cx="3916539" cy="2740143"/>
          </a:xfrm>
        </p:spPr>
      </p:pic>
      <p:pic>
        <p:nvPicPr>
          <p:cNvPr id="9" name="Obrázek 8" descr="Obsah obrázku rentgenový snímek, Zobrazovací metoda v lékařství, radiografie, Rentgen&#10;&#10;Popis byl vytvořen automaticky">
            <a:extLst>
              <a:ext uri="{FF2B5EF4-FFF2-40B4-BE49-F238E27FC236}">
                <a16:creationId xmlns:a16="http://schemas.microsoft.com/office/drawing/2014/main" id="{7CB9228B-D1E9-8A5B-D7C5-AFC8906F4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63" y="2578393"/>
            <a:ext cx="3916539" cy="23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532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konzervativní-pouze u nedislokovaných zlomenin -3-4T rigidní ortéza –izometrické kontrakce po sejmutí ortézy pozvolné zvyšování ROM</a:t>
            </a:r>
          </a:p>
          <a:p>
            <a:r>
              <a:rPr lang="cs-CZ" dirty="0"/>
              <a:t>operační-tahová </a:t>
            </a:r>
            <a:r>
              <a:rPr lang="cs-CZ" dirty="0" err="1"/>
              <a:t>cerkláž</a:t>
            </a:r>
            <a:r>
              <a:rPr lang="cs-CZ" dirty="0"/>
              <a:t> a dva podélné K dráty-sešití roztržených </a:t>
            </a:r>
            <a:r>
              <a:rPr lang="cs-CZ" dirty="0" err="1"/>
              <a:t>retinakul</a:t>
            </a:r>
            <a:endParaRPr lang="cs-CZ" dirty="0"/>
          </a:p>
          <a:p>
            <a:pPr>
              <a:buNone/>
            </a:pPr>
            <a:r>
              <a:rPr lang="cs-CZ" dirty="0"/>
              <a:t>-parciální </a:t>
            </a:r>
            <a:r>
              <a:rPr lang="cs-CZ" dirty="0" err="1"/>
              <a:t>patelektomie</a:t>
            </a:r>
            <a:r>
              <a:rPr lang="cs-CZ" dirty="0"/>
              <a:t>-u </a:t>
            </a:r>
            <a:r>
              <a:rPr lang="cs-CZ" dirty="0" err="1"/>
              <a:t>výceúlomkových</a:t>
            </a:r>
            <a:r>
              <a:rPr lang="cs-CZ" dirty="0"/>
              <a:t> zlomenin-nutné </a:t>
            </a:r>
            <a:r>
              <a:rPr lang="cs-CZ" dirty="0" err="1"/>
              <a:t>transoseální</a:t>
            </a:r>
            <a:r>
              <a:rPr lang="cs-CZ" dirty="0"/>
              <a:t> zajištění  lig.</a:t>
            </a:r>
            <a:r>
              <a:rPr lang="cs-CZ" dirty="0" err="1"/>
              <a:t>patelae</a:t>
            </a:r>
            <a:endParaRPr lang="cs-CZ" dirty="0"/>
          </a:p>
          <a:p>
            <a:pPr>
              <a:buNone/>
            </a:pPr>
            <a:r>
              <a:rPr lang="cs-CZ" dirty="0"/>
              <a:t>-totální </a:t>
            </a:r>
            <a:r>
              <a:rPr lang="cs-CZ" dirty="0" err="1"/>
              <a:t>patelektomie</a:t>
            </a:r>
            <a:r>
              <a:rPr lang="cs-CZ" dirty="0"/>
              <a:t>-u hvězdicovité zlomeniny-oslabení extenčního aparátu KOK</a:t>
            </a:r>
          </a:p>
          <a:p>
            <a:r>
              <a:rPr lang="cs-CZ" dirty="0"/>
              <a:t>FYZIOTERAPIE-neflektovat KOK 4-6T ,chůze s 50% </a:t>
            </a:r>
            <a:r>
              <a:rPr lang="cs-CZ" dirty="0" err="1"/>
              <a:t>zátěží,prevence</a:t>
            </a:r>
            <a:r>
              <a:rPr lang="cs-CZ" dirty="0"/>
              <a:t> </a:t>
            </a:r>
            <a:r>
              <a:rPr lang="cs-CZ" dirty="0" err="1"/>
              <a:t>TEN,izometrické</a:t>
            </a:r>
            <a:r>
              <a:rPr lang="cs-CZ" dirty="0"/>
              <a:t> </a:t>
            </a:r>
            <a:r>
              <a:rPr lang="cs-CZ" dirty="0" err="1"/>
              <a:t>kont.m.quadriceps</a:t>
            </a:r>
            <a:r>
              <a:rPr lang="cs-CZ" dirty="0"/>
              <a:t>, posilování </a:t>
            </a:r>
            <a:r>
              <a:rPr lang="cs-CZ" dirty="0" err="1"/>
              <a:t>dynamikých</a:t>
            </a:r>
            <a:r>
              <a:rPr lang="cs-CZ" dirty="0"/>
              <a:t> </a:t>
            </a:r>
            <a:r>
              <a:rPr lang="cs-CZ" dirty="0" err="1"/>
              <a:t>stabil</a:t>
            </a:r>
            <a:r>
              <a:rPr lang="cs-CZ" dirty="0"/>
              <a:t> KOK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7C6FBA5-CA05-6613-5540-947AC07B13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734C4BE-0A44-D747-DA4E-BDEB35A65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99</a:t>
            </a:fld>
            <a:endParaRPr lang="cs-CZ" altLang="cs-CZ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0A9471C-19B1-6B47-9DDB-BFFD082CB91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LUXACE PATELY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7E95C81-EE47-1A98-DC8A-70A182C174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29"/>
          </p:nvPr>
        </p:nvSpPr>
        <p:spPr>
          <a:xfrm>
            <a:off x="720000" y="1701504"/>
            <a:ext cx="5219998" cy="50245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800" dirty="0"/>
              <a:t>nejčastěji zevně-predispozice u žen-často kongenitální dispozice-valgozita kloubu-</a:t>
            </a:r>
            <a:r>
              <a:rPr lang="cs-CZ" sz="1800" dirty="0" err="1"/>
              <a:t>hyperextenze</a:t>
            </a:r>
            <a:r>
              <a:rPr lang="cs-CZ" sz="1800" dirty="0"/>
              <a:t>-vysoký stav čéšky-</a:t>
            </a:r>
            <a:r>
              <a:rPr lang="cs-CZ" sz="1800" dirty="0" err="1"/>
              <a:t>laterizace</a:t>
            </a:r>
            <a:r>
              <a:rPr lang="cs-CZ" sz="1800" dirty="0"/>
              <a:t> čéšky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typy čéšky dle </a:t>
            </a:r>
            <a:r>
              <a:rPr lang="cs-CZ" sz="1800" dirty="0" err="1"/>
              <a:t>Wiberga</a:t>
            </a:r>
            <a:endParaRPr lang="cs-CZ" sz="1800" dirty="0"/>
          </a:p>
          <a:p>
            <a:pPr>
              <a:spcAft>
                <a:spcPts val="600"/>
              </a:spcAft>
            </a:pPr>
            <a:r>
              <a:rPr lang="cs-CZ" sz="1800" dirty="0"/>
              <a:t>léčba repozice flektované koleno převést do extenze patela se většinou reponuje spontánně-konzervativně fixace na 3T</a:t>
            </a:r>
          </a:p>
          <a:p>
            <a:pPr>
              <a:spcAft>
                <a:spcPts val="600"/>
              </a:spcAft>
              <a:buNone/>
            </a:pPr>
            <a:r>
              <a:rPr lang="cs-CZ" sz="1800" dirty="0"/>
              <a:t>-   operační postup preferován-medializace pately</a:t>
            </a:r>
          </a:p>
        </p:txBody>
      </p:sp>
      <p:pic>
        <p:nvPicPr>
          <p:cNvPr id="5" name="Obrázek 4" descr="Obsah obrázku místnost, interiér, Lékařské vybavení, nemocniční pokoj&#10;&#10;Popis byl vytvořen automaticky">
            <a:extLst>
              <a:ext uri="{FF2B5EF4-FFF2-40B4-BE49-F238E27FC236}">
                <a16:creationId xmlns:a16="http://schemas.microsoft.com/office/drawing/2014/main" id="{551BBDF0-4BF2-CDB2-AE2C-56418AF33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80" y="1701505"/>
            <a:ext cx="3104998" cy="4139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5317</TotalTime>
  <Words>10962</Words>
  <Application>Microsoft Office PowerPoint</Application>
  <PresentationFormat>Širokoúhlá obrazovka</PresentationFormat>
  <Paragraphs>1261</Paragraphs>
  <Slides>204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204</vt:i4>
      </vt:variant>
    </vt:vector>
  </HeadingPairs>
  <TitlesOfParts>
    <vt:vector size="217" baseType="lpstr">
      <vt:lpstr>Aptos</vt:lpstr>
      <vt:lpstr>Arial</vt:lpstr>
      <vt:lpstr>Calibri</vt:lpstr>
      <vt:lpstr>Cambria</vt:lpstr>
      <vt:lpstr>helvetica-w01-roman</vt:lpstr>
      <vt:lpstr>inherit</vt:lpstr>
      <vt:lpstr>Open Sans</vt:lpstr>
      <vt:lpstr>Symbol</vt:lpstr>
      <vt:lpstr>Tahoma</vt:lpstr>
      <vt:lpstr>tisapro-regular</vt:lpstr>
      <vt:lpstr>Wingdings</vt:lpstr>
      <vt:lpstr>Prezentace_MU_CZ</vt:lpstr>
      <vt:lpstr>Motiv sady Office</vt:lpstr>
      <vt:lpstr>APLIKOVANÁ FYZIOTERAPIE V TRAUMATOLOGII</vt:lpstr>
      <vt:lpstr>TRAUMA, POLYTRAUMA</vt:lpstr>
      <vt:lpstr>POLYTRAUMA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Zásady fyzioterapie u polytraumatizovaného pacienta v akutní a subakutní fázi</vt:lpstr>
      <vt:lpstr>Základy monitorování nemocných v intenzivní péči a resuscitační péči</vt:lpstr>
      <vt:lpstr>Prezentace aplikace PowerPoint</vt:lpstr>
      <vt:lpstr>FYZIOTERAPIE U POLYTRAMATU</vt:lpstr>
      <vt:lpstr>AKUTNÍ STADIUM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FYZIOTERAPIE V SUBAKUTNÍM A CHRONICKÉM STADIU   </vt:lpstr>
      <vt:lpstr>FYZIOTERAPIE U KRANIOTRAUMATU</vt:lpstr>
      <vt:lpstr>Prezentace aplikace PowerPoint</vt:lpstr>
      <vt:lpstr>Poranění lebky</vt:lpstr>
      <vt:lpstr>Prezentace aplikace PowerPoint</vt:lpstr>
      <vt:lpstr>kdy vyhledat lékařskou pomoc </vt:lpstr>
      <vt:lpstr>Poranění mozku </vt:lpstr>
      <vt:lpstr>Prezentace aplikace PowerPoint</vt:lpstr>
      <vt:lpstr>fokální poškození mozku</vt:lpstr>
      <vt:lpstr>Prezentace aplikace PowerPoint</vt:lpstr>
      <vt:lpstr>sekundární komplikace</vt:lpstr>
      <vt:lpstr>FYZIOTERAPIE</vt:lpstr>
      <vt:lpstr>OROFACIÁLNÍ PORANĚNÍ</vt:lpstr>
      <vt:lpstr>Prezentace aplikace PowerPoint</vt:lpstr>
      <vt:lpstr>Obecná diagnostika poranění hrudníku</vt:lpstr>
      <vt:lpstr>Poranění hrudníku</vt:lpstr>
      <vt:lpstr>Prezentace aplikace PowerPoint</vt:lpstr>
      <vt:lpstr>Prezentace aplikace PowerPoint</vt:lpstr>
      <vt:lpstr>Prezentace aplikace PowerPoint</vt:lpstr>
      <vt:lpstr>FYZIOTERAPIE</vt:lpstr>
      <vt:lpstr>Prezentace aplikace PowerPoint</vt:lpstr>
      <vt:lpstr>Prezentace aplikace PowerPoint</vt:lpstr>
      <vt:lpstr>Prezentace aplikace PowerPoint</vt:lpstr>
      <vt:lpstr>HOJENÍ ZLOMENIN</vt:lpstr>
      <vt:lpstr>KOMPLIKACE HOJENÍ ZLOMENIN</vt:lpstr>
      <vt:lpstr>Prezentace aplikace PowerPoint</vt:lpstr>
      <vt:lpstr>Prezentace aplikace PowerPoint</vt:lpstr>
      <vt:lpstr>Prezentace aplikace PowerPoint</vt:lpstr>
      <vt:lpstr>FRAKTURY PÁTEŘE bez neurologického deficitu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Operační léčba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FYZIOTERAPIE</vt:lpstr>
      <vt:lpstr>PORANĚNÍ PÁNVE</vt:lpstr>
      <vt:lpstr>DIAGNOSTIKA</vt:lpstr>
      <vt:lpstr>KOMPLEXNÍ PORANĚNÍ PÁNVE </vt:lpstr>
      <vt:lpstr>LÉČBA ZLOMENIN PÁNVE</vt:lpstr>
      <vt:lpstr>Prezentace aplikace PowerPoint</vt:lpstr>
      <vt:lpstr>Prezentace aplikace PowerPoint</vt:lpstr>
      <vt:lpstr>Prezentace aplikace PowerPoint</vt:lpstr>
      <vt:lpstr>ZLOMENINY ACETABULA</vt:lpstr>
      <vt:lpstr>Prezentace aplikace PowerPoint</vt:lpstr>
      <vt:lpstr>Prezentace aplikace PowerPoint</vt:lpstr>
      <vt:lpstr>LÉČBA ZLOMENIN ACETABULA</vt:lpstr>
      <vt:lpstr>LUXACE KYČELNÍHO KLOUBU</vt:lpstr>
      <vt:lpstr>Prezentace aplikace PowerPoint</vt:lpstr>
      <vt:lpstr>Prezentace aplikace PowerPoint</vt:lpstr>
      <vt:lpstr>FYZIOTERAPIE</vt:lpstr>
      <vt:lpstr>FYZIOTERAPEUTICKÁ INTERVENCE</vt:lpstr>
      <vt:lpstr>ZLOMENINY PROXIMÁLNÍHO FEMURU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FYZIOTERAPIE</vt:lpstr>
      <vt:lpstr>ZLOMENINY DISTÁLNÍHO FEMURU </vt:lpstr>
      <vt:lpstr>LÉČBA</vt:lpstr>
      <vt:lpstr>FYZIOTERAPIE</vt:lpstr>
      <vt:lpstr>ZLOMENINA ČÉŠKY</vt:lpstr>
      <vt:lpstr>Prezentace aplikace PowerPoint</vt:lpstr>
      <vt:lpstr>LÉČBA</vt:lpstr>
      <vt:lpstr>LUXACE PATELY</vt:lpstr>
      <vt:lpstr>FYZIOTERAPIE</vt:lpstr>
      <vt:lpstr>Prezentace aplikace PowerPoint</vt:lpstr>
      <vt:lpstr>PORANĚNÍ MĚKKÉHO KOLENE</vt:lpstr>
      <vt:lpstr>Prezentace aplikace PowerPoint</vt:lpstr>
      <vt:lpstr>LÉČBA</vt:lpstr>
      <vt:lpstr>Prezentace aplikace PowerPoint</vt:lpstr>
      <vt:lpstr>Prezentace aplikace PowerPoint</vt:lpstr>
      <vt:lpstr>Prezentace aplikace PowerPoint</vt:lpstr>
      <vt:lpstr>FYZIOTERAPIE PO NÁHRADĚ ACL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INSTABILITY</vt:lpstr>
      <vt:lpstr>Prezentace aplikace PowerPoint</vt:lpstr>
      <vt:lpstr>LUXACE KOK</vt:lpstr>
      <vt:lpstr>VYŠETŘENÍ KOK</vt:lpstr>
      <vt:lpstr>Prezentace aplikace PowerPoint</vt:lpstr>
      <vt:lpstr>ZÁSADY FYZIOTERAPIE U KOK</vt:lpstr>
      <vt:lpstr>ZLOMENINY HLAVICE TIBIE</vt:lpstr>
      <vt:lpstr>Prezentace aplikace PowerPoint</vt:lpstr>
      <vt:lpstr>LÉČBA </vt:lpstr>
      <vt:lpstr>FYZIOTERAPIE</vt:lpstr>
      <vt:lpstr>ZLOMENINY PROXIMÁLNÍ FIBULY</vt:lpstr>
      <vt:lpstr>LÉČBA</vt:lpstr>
      <vt:lpstr>DIAFYZÁRNÍ ZLOMENINY BÉRCE</vt:lpstr>
      <vt:lpstr>LÉČBA</vt:lpstr>
      <vt:lpstr>Podtlaková terapie+ZF</vt:lpstr>
      <vt:lpstr>ZLOMENINY DISTÁLNÍHO BÉRCE (zlomeniny pilonu tibie)</vt:lpstr>
      <vt:lpstr>Prezentace aplikace PowerPoint</vt:lpstr>
      <vt:lpstr>ZLOMENINY HORNÍHO HLEZENNÉHO KLOUBU</vt:lpstr>
      <vt:lpstr>Prezentace aplikace PowerPoint</vt:lpstr>
      <vt:lpstr>Prezentace aplikace PowerPoint</vt:lpstr>
      <vt:lpstr>LÉČBA</vt:lpstr>
      <vt:lpstr>ZLOMENINY A LUXACE TALU</vt:lpstr>
      <vt:lpstr>Prezentace aplikace PowerPoint</vt:lpstr>
      <vt:lpstr>LÉČBA</vt:lpstr>
      <vt:lpstr>ZLOMENINY METATARZÁLNÍCH KOSTÍ</vt:lpstr>
      <vt:lpstr>ZLOMENINY PRSTCŮ</vt:lpstr>
      <vt:lpstr>PORANĚNÍ ACHILOVY ŠLACHY</vt:lpstr>
      <vt:lpstr>LÉČBA</vt:lpstr>
      <vt:lpstr>PORANĚNÍ LIGAMENTOZNÍHO APARÁTU HLEZNA</vt:lpstr>
      <vt:lpstr>Distorze hlezna</vt:lpstr>
      <vt:lpstr>Prezentace aplikace PowerPoint</vt:lpstr>
      <vt:lpstr>LÉČBA</vt:lpstr>
      <vt:lpstr>Konzervativní terapie</vt:lpstr>
      <vt:lpstr>Operační terapie</vt:lpstr>
      <vt:lpstr>Prezentace aplikace PowerPoint</vt:lpstr>
      <vt:lpstr>Prezentace aplikace PowerPoint</vt:lpstr>
      <vt:lpstr>Chronická nestabilita hlezna</vt:lpstr>
      <vt:lpstr>Prezentace aplikace PowerPoint</vt:lpstr>
      <vt:lpstr>Zlomeniny patní kosti</vt:lpstr>
      <vt:lpstr>Prezentace aplikace PowerPoint</vt:lpstr>
      <vt:lpstr>PORANĚNÍ HORNÍ KONČETINY</vt:lpstr>
      <vt:lpstr>Prezentace aplikace PowerPoint</vt:lpstr>
      <vt:lpstr>Prezentace aplikace PowerPoint</vt:lpstr>
      <vt:lpstr>RECIDIVUJÍCÍ LUXACE</vt:lpstr>
      <vt:lpstr>KOMPLIKACE LUXACE RAMENE</vt:lpstr>
      <vt:lpstr>LUXACE AC SKLOUBENÍ</vt:lpstr>
      <vt:lpstr>Prezentace aplikace PowerPoint</vt:lpstr>
      <vt:lpstr>DIAGNOSTIKA</vt:lpstr>
      <vt:lpstr>TERAPIE</vt:lpstr>
      <vt:lpstr>LUXACE SC skloubení</vt:lpstr>
      <vt:lpstr>FYZIOTERAPEUTICKÁ INTERVENCE </vt:lpstr>
      <vt:lpstr>Prezentace aplikace PowerPoint</vt:lpstr>
      <vt:lpstr>Prezentace aplikace PowerPoint</vt:lpstr>
      <vt:lpstr>Prezentace aplikace PowerPoint</vt:lpstr>
      <vt:lpstr>FYZIO PO ASK RAK</vt:lpstr>
      <vt:lpstr>Prezentace aplikace PowerPoint</vt:lpstr>
      <vt:lpstr>Fyzio po sutuře rotátorové manžety</vt:lpstr>
      <vt:lpstr>Prezentace aplikace PowerPoint</vt:lpstr>
      <vt:lpstr>Prezentace aplikace PowerPoint</vt:lpstr>
      <vt:lpstr>Prezentace aplikace PowerPoint</vt:lpstr>
      <vt:lpstr>UKÁZKY TERAPIE</vt:lpstr>
      <vt:lpstr>Prezentace aplikace PowerPoint</vt:lpstr>
      <vt:lpstr>Prezentace aplikace PowerPoint</vt:lpstr>
      <vt:lpstr>ZLOMENINA LOPATKY</vt:lpstr>
      <vt:lpstr>ZLOMENINY KLÍČNÍ KOSTI</vt:lpstr>
      <vt:lpstr>ZLOMENINY PROXIMÁLNÍHO HUMERU</vt:lpstr>
      <vt:lpstr>Prezentace aplikace PowerPoint</vt:lpstr>
      <vt:lpstr>Prezentace aplikace PowerPoint</vt:lpstr>
      <vt:lpstr>Prezentace aplikace PowerPoint</vt:lpstr>
      <vt:lpstr>Prezentace aplikace PowerPoint</vt:lpstr>
      <vt:lpstr>ZLOMENINY DIAFÝZY HUMERU</vt:lpstr>
      <vt:lpstr>LÉČBA </vt:lpstr>
      <vt:lpstr>FYZIOTERAPIE</vt:lpstr>
      <vt:lpstr>ZLOMENINY DISTÁLNÍHO HUMERU</vt:lpstr>
      <vt:lpstr>ROZDĚLENÍ DLE AO KLASIFIKACE</vt:lpstr>
      <vt:lpstr>FYZIOTERAPIE</vt:lpstr>
      <vt:lpstr>LUXACE LOKTE</vt:lpstr>
      <vt:lpstr>LÉČBA</vt:lpstr>
      <vt:lpstr>ZLOMENINY PŘEDLOKETNÍCH KOSTÍ PROXIMÁLNÍ</vt:lpstr>
      <vt:lpstr>Prezentace aplikace PowerPoint</vt:lpstr>
      <vt:lpstr>KOMPLIKACE V OBLASTI LOKTE</vt:lpstr>
      <vt:lpstr>ZLOMENINY  RADIA A ULNY</vt:lpstr>
      <vt:lpstr>Prezentace aplikace PowerPoint</vt:lpstr>
      <vt:lpstr>Prezentace aplikace PowerPoint</vt:lpstr>
      <vt:lpstr>ZLOMENINY DISTÁLNÍHO PŘEDLOKTÍ </vt:lpstr>
      <vt:lpstr>Prezentace aplikace PowerPoint</vt:lpstr>
      <vt:lpstr>Prezentace aplikace PowerPoint</vt:lpstr>
      <vt:lpstr>ZLOMENINY V OBLASTI ZÁPĚSTÍ A RUKY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Sabina Bartošová</dc:creator>
  <cp:lastModifiedBy>Sabina Bartošová</cp:lastModifiedBy>
  <cp:revision>15</cp:revision>
  <cp:lastPrinted>1601-01-01T00:00:00Z</cp:lastPrinted>
  <dcterms:created xsi:type="dcterms:W3CDTF">2024-02-01T13:01:39Z</dcterms:created>
  <dcterms:modified xsi:type="dcterms:W3CDTF">2024-12-09T10:43:41Z</dcterms:modified>
</cp:coreProperties>
</file>