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59"/>
  </p:notesMasterIdLst>
  <p:sldIdLst>
    <p:sldId id="256" r:id="rId2"/>
    <p:sldId id="369" r:id="rId3"/>
    <p:sldId id="348" r:id="rId4"/>
    <p:sldId id="357" r:id="rId5"/>
    <p:sldId id="351" r:id="rId6"/>
    <p:sldId id="358" r:id="rId7"/>
    <p:sldId id="360" r:id="rId8"/>
    <p:sldId id="361" r:id="rId9"/>
    <p:sldId id="362" r:id="rId10"/>
    <p:sldId id="364" r:id="rId11"/>
    <p:sldId id="367" r:id="rId12"/>
    <p:sldId id="368" r:id="rId13"/>
    <p:sldId id="365" r:id="rId14"/>
    <p:sldId id="355" r:id="rId15"/>
    <p:sldId id="366" r:id="rId16"/>
    <p:sldId id="372" r:id="rId17"/>
    <p:sldId id="373" r:id="rId18"/>
    <p:sldId id="374" r:id="rId19"/>
    <p:sldId id="376" r:id="rId20"/>
    <p:sldId id="377" r:id="rId21"/>
    <p:sldId id="349" r:id="rId22"/>
    <p:sldId id="259" r:id="rId23"/>
    <p:sldId id="260" r:id="rId24"/>
    <p:sldId id="263" r:id="rId25"/>
    <p:sldId id="354" r:id="rId26"/>
    <p:sldId id="350" r:id="rId27"/>
    <p:sldId id="353" r:id="rId28"/>
    <p:sldId id="378" r:id="rId29"/>
    <p:sldId id="370" r:id="rId30"/>
    <p:sldId id="375" r:id="rId31"/>
    <p:sldId id="371" r:id="rId32"/>
    <p:sldId id="379" r:id="rId33"/>
    <p:sldId id="382" r:id="rId34"/>
    <p:sldId id="381" r:id="rId35"/>
    <p:sldId id="380" r:id="rId36"/>
    <p:sldId id="383" r:id="rId37"/>
    <p:sldId id="384" r:id="rId38"/>
    <p:sldId id="392" r:id="rId39"/>
    <p:sldId id="394" r:id="rId40"/>
    <p:sldId id="393" r:id="rId41"/>
    <p:sldId id="395" r:id="rId42"/>
    <p:sldId id="396" r:id="rId43"/>
    <p:sldId id="390" r:id="rId44"/>
    <p:sldId id="388" r:id="rId45"/>
    <p:sldId id="386" r:id="rId46"/>
    <p:sldId id="397" r:id="rId47"/>
    <p:sldId id="387" r:id="rId48"/>
    <p:sldId id="398" r:id="rId49"/>
    <p:sldId id="399" r:id="rId50"/>
    <p:sldId id="391" r:id="rId51"/>
    <p:sldId id="389" r:id="rId52"/>
    <p:sldId id="400" r:id="rId53"/>
    <p:sldId id="402" r:id="rId54"/>
    <p:sldId id="401" r:id="rId55"/>
    <p:sldId id="403" r:id="rId56"/>
    <p:sldId id="385" r:id="rId57"/>
    <p:sldId id="359" r:id="rId5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9EDDF-1426-7270-8BA5-A754012B876B}" v="410" dt="2024-09-07T08:49:53.393"/>
    <p1510:client id="{B41F7E7A-EC5C-F1DB-6510-A58F4DEE9BF7}" v="75" dt="2024-09-07T09:12:53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28"/>
    <p:restoredTop sz="94646"/>
  </p:normalViewPr>
  <p:slideViewPr>
    <p:cSldViewPr snapToGrid="0">
      <p:cViewPr varScale="1">
        <p:scale>
          <a:sx n="118" d="100"/>
          <a:sy n="118" d="100"/>
        </p:scale>
        <p:origin x="72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65f1a154e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65f1a154e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576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d77d3385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d77d3385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d77d3385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d77d3385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d77d3385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d77d3385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d77d3385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8d77d3385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65f1a154e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065f1a154e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7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60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12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96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37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37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2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98876" y="2175274"/>
            <a:ext cx="85212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8876" y="3087302"/>
            <a:ext cx="8521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99" y="310500"/>
            <a:ext cx="1514518" cy="79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>
  <p:cSld name="Prázdný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zdělovník (alternativní) 1">
  <p:cSld name="Rozdělovník (alternativní)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298876" y="2175274"/>
            <a:ext cx="39348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298876" y="3087302"/>
            <a:ext cx="3934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3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36939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99" y="310500"/>
            <a:ext cx="1514518" cy="79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- inverzní">
  <p:cSld name="Úvodní snímek - inverzní">
    <p:bg>
      <p:bgPr>
        <a:solidFill>
          <a:srgbClr val="5AC8A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298876" y="2175274"/>
            <a:ext cx="85212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298876" y="3087302"/>
            <a:ext cx="8521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99" y="311886"/>
            <a:ext cx="1514518" cy="79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zdělovník (alternativní) 2">
  <p:cSld name="Rozdělovník (alternativní) 2">
    <p:bg>
      <p:bgPr>
        <a:solidFill>
          <a:srgbClr val="5AC8A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298876" y="2175274"/>
            <a:ext cx="39348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298876" y="3087302"/>
            <a:ext cx="3934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1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36939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99" y="311886"/>
            <a:ext cx="1514518" cy="79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zní s obrázkem">
  <p:cSld name="Inverzní s obrázkem">
    <p:bg>
      <p:bgPr>
        <a:solidFill>
          <a:srgbClr val="5AC8A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43815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540000" y="4530596"/>
            <a:ext cx="6417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185"/>
            <a:ext cx="849358" cy="44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PORT slide">
  <p:cSld name="MUNI SPORT slide">
    <p:bg>
      <p:bgPr>
        <a:solidFill>
          <a:srgbClr val="5AC8A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9508" y="1510650"/>
            <a:ext cx="4024985" cy="21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8217" y="1724200"/>
            <a:ext cx="6543763" cy="1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17500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2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26" name="Google Shape;126;p20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7" name="Google Shape;127;p20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0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20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30" name="Google Shape;130;p20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0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0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20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34" name="Google Shape;134;p20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0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0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0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139" name="Google Shape;139;p20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0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0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0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0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" name="Google Shape;144;p20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145" name="Google Shape;145;p2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" name="Google Shape;147;p20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148" name="Google Shape;148;p20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0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0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0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152;p20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153" name="Google Shape;153;p20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2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0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98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obsah">
  <p:cSld name="Nadpis, podnadpis a obsah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540000" y="1269002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porovnání">
  <p:cSld name="Nadpis a porovnání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4000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88460" y="1276129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43">
          <p15:clr>
            <a:srgbClr val="FBAE40"/>
          </p15:clr>
        </p15:guide>
        <p15:guide id="2" pos="543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extem">
  <p:cSld name="Obrázek s textem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5510801" y="1947634"/>
            <a:ext cx="3094200" cy="24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547132" y="1248966"/>
            <a:ext cx="4655700" cy="31050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tři sloupce">
  <p:cSld name="Nadpis, podnadpis a tři sloupc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330000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539999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3330000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6120900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5"/>
          </p:nvPr>
        </p:nvSpPr>
        <p:spPr>
          <a:xfrm>
            <a:off x="540544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6"/>
          </p:nvPr>
        </p:nvSpPr>
        <p:spPr>
          <a:xfrm>
            <a:off x="3330356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7"/>
          </p:nvPr>
        </p:nvSpPr>
        <p:spPr>
          <a:xfrm>
            <a:off x="6121077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8"/>
          </p:nvPr>
        </p:nvSpPr>
        <p:spPr>
          <a:xfrm>
            <a:off x="539999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9"/>
          </p:nvPr>
        </p:nvSpPr>
        <p:spPr>
          <a:xfrm>
            <a:off x="6120001" y="1269002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3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obsah">
  <p:cSld name="Pouze obsah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540000" y="519113"/>
            <a:ext cx="8064900" cy="3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ky, text - dva sloupce">
  <p:cSld name="Obrázky, text - dva sloupc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539998" y="539034"/>
            <a:ext cx="39150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539999" y="3375000"/>
            <a:ext cx="39150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3"/>
          </p:nvPr>
        </p:nvSpPr>
        <p:spPr>
          <a:xfrm>
            <a:off x="540543" y="3051000"/>
            <a:ext cx="3915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4"/>
          </p:nvPr>
        </p:nvSpPr>
        <p:spPr>
          <a:xfrm>
            <a:off x="4688458" y="3375000"/>
            <a:ext cx="39150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5"/>
          </p:nvPr>
        </p:nvSpPr>
        <p:spPr>
          <a:xfrm>
            <a:off x="4689002" y="3051000"/>
            <a:ext cx="3915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6"/>
          </p:nvPr>
        </p:nvSpPr>
        <p:spPr>
          <a:xfrm>
            <a:off x="4688458" y="539034"/>
            <a:ext cx="39150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0958" y="4536000"/>
            <a:ext cx="849357" cy="4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ftr" idx="11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39100" y="1404000"/>
            <a:ext cx="8064900" cy="2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1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Nervus_medianu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skripta.eu/w/Nervus_ulnari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1451/podzim2013/bp1138/um/Barierovy_koncept.pdf" TargetMode="External"/><Relationship Id="rId2" Type="http://schemas.openxmlformats.org/officeDocument/2006/relationships/hyperlink" Target="https://www.prolekare.cz/casopisy/prakticky-lekar/2017-5/funkcni-poruchy-pohyboveho-systemu-6217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atomylearnin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lekare.cz/casopisy/prakticky-lekar/2017-5/funkcni-poruchy-pohyboveho-systemu-621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lekare.cz/casopisy/prakticky-lekar/2017-5/funkcni-poruchy-pohyboveho-systemu-6217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298876" y="2016899"/>
            <a:ext cx="8521200" cy="8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3150" dirty="0"/>
              <a:t>bp4839 Kineziologie, </a:t>
            </a:r>
            <a:r>
              <a:rPr lang="sk" sz="3150" dirty="0" err="1"/>
              <a:t>Algeziologie</a:t>
            </a:r>
            <a:r>
              <a:rPr lang="sk" sz="3150" dirty="0"/>
              <a:t> a odvozené techniky diagnostiky a terapie 3</a:t>
            </a:r>
            <a:endParaRPr sz="318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1"/>
          </p:nvPr>
        </p:nvSpPr>
        <p:spPr>
          <a:xfrm>
            <a:off x="298876" y="3020052"/>
            <a:ext cx="8521200" cy="52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/>
            <a:r>
              <a:rPr lang="sk" dirty="0"/>
              <a:t>Jaro 2024, Mgr. </a:t>
            </a:r>
            <a:r>
              <a:rPr lang="sk" dirty="0" err="1"/>
              <a:t>Sabina</a:t>
            </a:r>
            <a:r>
              <a:rPr lang="sk" dirty="0"/>
              <a:t> Bartošová Mgr. Jakub Zigo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Reflexní změny</a:t>
            </a:r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41" y="796498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400" dirty="0"/>
              <a:t>Reflexní změny na etáži vazivově kloubní – blokáda X hypermobilita X zvýšená </a:t>
            </a:r>
            <a:r>
              <a:rPr lang="cs-CZ" sz="1400" dirty="0" err="1"/>
              <a:t>laxicita</a:t>
            </a:r>
            <a:r>
              <a:rPr lang="cs-CZ" sz="1400" dirty="0"/>
              <a:t> vaziva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Kloubní blokáda  - ztráta či výrazné omezení </a:t>
            </a:r>
            <a:r>
              <a:rPr lang="cs-CZ" sz="1400" b="1" dirty="0"/>
              <a:t>smykové složky pohybu – JOINT PLAY!</a:t>
            </a:r>
          </a:p>
          <a:p>
            <a:pPr>
              <a:lnSpc>
                <a:spcPct val="150000"/>
              </a:lnSpc>
            </a:pPr>
            <a:r>
              <a:rPr lang="cs-CZ" sz="1600" b="1" dirty="0"/>
              <a:t>Tixotropní teorie blokád – tixotropní charakter synoviální hmoty</a:t>
            </a:r>
          </a:p>
          <a:p>
            <a:pPr>
              <a:lnSpc>
                <a:spcPct val="150000"/>
              </a:lnSpc>
            </a:pPr>
            <a:endParaRPr lang="cs-CZ" sz="1600" b="1" dirty="0"/>
          </a:p>
          <a:p>
            <a:pPr>
              <a:lnSpc>
                <a:spcPct val="150000"/>
              </a:lnSpc>
            </a:pPr>
            <a:r>
              <a:rPr lang="cs-CZ" sz="1600" dirty="0"/>
              <a:t>Reflexní změny na etáži kůže-podkoží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Zvýšené napětí kůže a podkožního vaziva (</a:t>
            </a:r>
            <a:r>
              <a:rPr lang="cs-CZ" sz="1400" dirty="0" err="1"/>
              <a:t>gelifikace</a:t>
            </a:r>
            <a:r>
              <a:rPr lang="cs-CZ" sz="1400" dirty="0"/>
              <a:t> amorfní hmoty)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Taktilní hyperestezie</a:t>
            </a:r>
          </a:p>
          <a:p>
            <a:pPr lvl="1">
              <a:lnSpc>
                <a:spcPct val="150000"/>
              </a:lnSpc>
            </a:pPr>
            <a:r>
              <a:rPr lang="cs-CZ" sz="1400" dirty="0"/>
              <a:t>Zvýšená potivost, zvýšený dermografismus</a:t>
            </a:r>
          </a:p>
          <a:p>
            <a:pPr marL="590550" lvl="1" indent="0">
              <a:lnSpc>
                <a:spcPct val="150000"/>
              </a:lnSpc>
              <a:buNone/>
            </a:pPr>
            <a:r>
              <a:rPr lang="cs-CZ" sz="1400" b="1" dirty="0" err="1"/>
              <a:t>Hyperalgická</a:t>
            </a:r>
            <a:r>
              <a:rPr lang="cs-CZ" sz="1400" b="1" dirty="0"/>
              <a:t> kožní zóna – HAZ = porucha pohybového systému X </a:t>
            </a:r>
            <a:r>
              <a:rPr lang="cs-CZ" sz="1400" b="1" dirty="0" err="1"/>
              <a:t>Headovy</a:t>
            </a:r>
            <a:r>
              <a:rPr lang="cs-CZ" sz="1400" b="1" dirty="0"/>
              <a:t> zóny = vyvolané poruchou z vnitřních orgánů</a:t>
            </a:r>
          </a:p>
          <a:p>
            <a:pPr marL="590550" lvl="1" indent="0">
              <a:lnSpc>
                <a:spcPct val="150000"/>
              </a:lnSpc>
              <a:buNone/>
            </a:pPr>
            <a:endParaRPr lang="cs-CZ" sz="1400" b="1" dirty="0"/>
          </a:p>
          <a:p>
            <a:pPr marL="590550" lvl="1" indent="0">
              <a:lnSpc>
                <a:spcPct val="150000"/>
              </a:lnSpc>
              <a:buNone/>
            </a:pPr>
            <a:r>
              <a:rPr lang="cs-CZ" sz="1400" b="1" dirty="0"/>
              <a:t>HAZ mohou být vyvolány např. blokádou, </a:t>
            </a:r>
            <a:r>
              <a:rPr lang="cs-CZ" sz="1400" b="1" dirty="0" err="1"/>
              <a:t>TrPs</a:t>
            </a:r>
            <a:r>
              <a:rPr lang="cs-CZ" sz="1400" b="1" dirty="0"/>
              <a:t>…. Působením na klíčovou oblast/orgán</a:t>
            </a:r>
            <a:br>
              <a:rPr lang="cs-CZ" sz="1400" b="1" dirty="0"/>
            </a:br>
            <a:r>
              <a:rPr lang="cs-CZ" sz="1400" b="1" dirty="0"/>
              <a:t>vhodným podnětem (taktilním, termickým) lze ovlivňovat HAZ</a:t>
            </a:r>
          </a:p>
          <a:p>
            <a:pPr marL="590550" lvl="1" indent="0">
              <a:lnSpc>
                <a:spcPct val="150000"/>
              </a:lnSpc>
              <a:buNone/>
            </a:pP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43559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Terapie fascií z pohledu </a:t>
            </a:r>
            <a:r>
              <a:rPr lang="cs-CZ" dirty="0" err="1"/>
              <a:t>Stecca</a:t>
            </a:r>
            <a:endParaRPr lang="cs-CZ" dirty="0"/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41" y="796498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400" dirty="0"/>
              <a:t>Fascie = měkká složka pojivové tkáně, jejíž buňky a vlákna jsou ponořeny do extracelulární matrix – ta je bohatá na </a:t>
            </a:r>
            <a:r>
              <a:rPr lang="cs-CZ" sz="1400" dirty="0" err="1"/>
              <a:t>hyaluronan</a:t>
            </a:r>
            <a:r>
              <a:rPr lang="cs-CZ" sz="1400" dirty="0"/>
              <a:t> a další GAG (</a:t>
            </a:r>
            <a:r>
              <a:rPr lang="cs-CZ" sz="1400" dirty="0" err="1"/>
              <a:t>glukosaminoglykany</a:t>
            </a:r>
            <a:r>
              <a:rPr lang="cs-CZ" sz="1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1400" dirty="0" err="1"/>
              <a:t>Gelifikace</a:t>
            </a:r>
            <a:r>
              <a:rPr lang="cs-CZ" sz="1400" dirty="0"/>
              <a:t> (</a:t>
            </a:r>
            <a:r>
              <a:rPr lang="cs-CZ" sz="1400" dirty="0" err="1"/>
              <a:t>denzifikace</a:t>
            </a:r>
            <a:r>
              <a:rPr lang="cs-CZ" sz="1400" dirty="0"/>
              <a:t>) vmezeřeného vaziva mezi jednotlivými vrstvami fascie – „kečup“ !!!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Lze rozvolnit </a:t>
            </a:r>
            <a:r>
              <a:rPr lang="cs-CZ" sz="1400" b="1" dirty="0"/>
              <a:t>pohybem či teplem (jako kečup) </a:t>
            </a:r>
            <a:r>
              <a:rPr lang="cs-CZ" sz="1400" dirty="0"/>
              <a:t>– využití </a:t>
            </a:r>
            <a:r>
              <a:rPr lang="cs-CZ" sz="1400" b="1" dirty="0"/>
              <a:t>tření, tj. pohybem na nerovném povrchu razantně zvyšujeme teplotu – „ztekucení“ fascie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na hlubokou fascii svalu působíme na sucho pomocí PIP kloubu nebo lokte</a:t>
            </a:r>
          </a:p>
          <a:p>
            <a:pPr marL="95250" indent="0">
              <a:lnSpc>
                <a:spcPct val="150000"/>
              </a:lnSpc>
              <a:buNone/>
            </a:pPr>
            <a:r>
              <a:rPr lang="cs-CZ" sz="1400" dirty="0"/>
              <a:t>	Uvolnění hluboké fascie končetin kroutivým pohybem ???</a:t>
            </a:r>
            <a:br>
              <a:rPr lang="cs-CZ" sz="1400" dirty="0"/>
            </a:b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1400" dirty="0" err="1"/>
              <a:t>Denzifikace</a:t>
            </a:r>
            <a:r>
              <a:rPr lang="cs-CZ" sz="1400" dirty="0"/>
              <a:t> fascie mění tok informací z periferie do CNS</a:t>
            </a:r>
          </a:p>
          <a:p>
            <a:pPr>
              <a:lnSpc>
                <a:spcPct val="150000"/>
              </a:lnSpc>
            </a:pPr>
            <a:endParaRPr lang="cs-CZ" sz="1800" dirty="0"/>
          </a:p>
          <a:p>
            <a:pPr marL="95250" indent="0">
              <a:lnSpc>
                <a:spcPct val="150000"/>
              </a:lnSpc>
              <a:buNone/>
            </a:pPr>
            <a:r>
              <a:rPr lang="cs-CZ" sz="1800" b="1" dirty="0"/>
              <a:t>			</a:t>
            </a:r>
            <a:r>
              <a:rPr lang="cs-CZ" sz="1800" b="1" dirty="0">
                <a:solidFill>
                  <a:schemeClr val="accent2"/>
                </a:solidFill>
              </a:rPr>
              <a:t>Co vám to připomíná?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B785133F-AC10-174A-F059-8359D0656B27}"/>
              </a:ext>
            </a:extLst>
          </p:cNvPr>
          <p:cNvCxnSpPr>
            <a:cxnSpLocks/>
          </p:cNvCxnSpPr>
          <p:nvPr/>
        </p:nvCxnSpPr>
        <p:spPr>
          <a:xfrm>
            <a:off x="539100" y="2908204"/>
            <a:ext cx="5500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8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Terapie fascií z pohledu </a:t>
            </a:r>
            <a:r>
              <a:rPr lang="cs-CZ" dirty="0" err="1"/>
              <a:t>Stecca</a:t>
            </a:r>
            <a:endParaRPr lang="cs-CZ" dirty="0"/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41" y="796498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tx1"/>
                </a:solidFill>
              </a:rPr>
              <a:t>Povrchová fascie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Mezi vrstvami podkožního vaziva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Pohyblivost kůže proti hlubším vrstvám, ochrana povrchových cév a nervů (jsou do ni </a:t>
            </a:r>
            <a:r>
              <a:rPr lang="cs-CZ" sz="1200" dirty="0" err="1">
                <a:solidFill>
                  <a:schemeClr val="tx1"/>
                </a:solidFill>
              </a:rPr>
              <a:t>zavzaty</a:t>
            </a:r>
            <a:r>
              <a:rPr lang="cs-CZ" sz="1200" dirty="0">
                <a:solidFill>
                  <a:schemeClr val="tx1"/>
                </a:solidFill>
              </a:rPr>
              <a:t>!), </a:t>
            </a:r>
            <a:r>
              <a:rPr lang="cs-CZ" sz="1200" dirty="0" err="1">
                <a:solidFill>
                  <a:schemeClr val="tx1"/>
                </a:solidFill>
              </a:rPr>
              <a:t>lymfodrenáž</a:t>
            </a:r>
            <a:r>
              <a:rPr lang="cs-CZ" sz="1200" dirty="0">
                <a:solidFill>
                  <a:schemeClr val="tx1"/>
                </a:solidFill>
              </a:rPr>
              <a:t>, oddělené </a:t>
            </a:r>
            <a:r>
              <a:rPr lang="cs-CZ" sz="1200" dirty="0" err="1">
                <a:solidFill>
                  <a:schemeClr val="tx1"/>
                </a:solidFill>
              </a:rPr>
              <a:t>proprio</a:t>
            </a:r>
            <a:r>
              <a:rPr lang="cs-CZ" sz="1200" dirty="0">
                <a:solidFill>
                  <a:schemeClr val="tx1"/>
                </a:solidFill>
              </a:rPr>
              <a:t> a </a:t>
            </a:r>
            <a:r>
              <a:rPr lang="cs-CZ" sz="1200" dirty="0" err="1">
                <a:solidFill>
                  <a:schemeClr val="tx1"/>
                </a:solidFill>
              </a:rPr>
              <a:t>exterocepce</a:t>
            </a:r>
            <a:endParaRPr lang="cs-CZ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tx1"/>
                </a:solidFill>
              </a:rPr>
              <a:t>Hluboká fascie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Pokrývá sval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Funkcí je pohyb a pohybová koordinace</a:t>
            </a:r>
          </a:p>
          <a:p>
            <a:pPr lvl="1">
              <a:lnSpc>
                <a:spcPct val="150000"/>
              </a:lnSpc>
            </a:pPr>
            <a:endParaRPr lang="cs-CZ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tx1"/>
                </a:solidFill>
              </a:rPr>
              <a:t>Fascie pokrývá celý sval, </a:t>
            </a:r>
            <a:r>
              <a:rPr lang="cs-CZ" sz="1400" dirty="0" err="1">
                <a:solidFill>
                  <a:schemeClr val="tx1"/>
                </a:solidFill>
              </a:rPr>
              <a:t>zavzata</a:t>
            </a:r>
            <a:r>
              <a:rPr lang="cs-CZ" sz="1400" dirty="0">
                <a:solidFill>
                  <a:schemeClr val="tx1"/>
                </a:solidFill>
              </a:rPr>
              <a:t> jsou i </a:t>
            </a:r>
            <a:r>
              <a:rPr lang="cs-CZ" sz="1400" b="1" dirty="0">
                <a:solidFill>
                  <a:schemeClr val="tx1"/>
                </a:solidFill>
              </a:rPr>
              <a:t>svalová vřeténka	</a:t>
            </a:r>
            <a:r>
              <a:rPr lang="cs-CZ" sz="1400" dirty="0">
                <a:solidFill>
                  <a:schemeClr val="tx1"/>
                </a:solidFill>
              </a:rPr>
              <a:t>Pokud je fascie </a:t>
            </a:r>
            <a:r>
              <a:rPr lang="cs-CZ" sz="1400" dirty="0" err="1">
                <a:solidFill>
                  <a:schemeClr val="tx1"/>
                </a:solidFill>
              </a:rPr>
              <a:t>denzifikována</a:t>
            </a:r>
            <a:r>
              <a:rPr lang="cs-CZ" sz="1400" dirty="0">
                <a:solidFill>
                  <a:schemeClr val="tx1"/>
                </a:solidFill>
              </a:rPr>
              <a:t>, svalové vřeténko se neprotáhne	Porucha pohybové koordinace (gama systém!)</a:t>
            </a:r>
            <a:endParaRPr lang="cs-CZ" sz="1400" b="1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99EBEE98-7C8C-396C-C42E-91BDA38842BF}"/>
              </a:ext>
            </a:extLst>
          </p:cNvPr>
          <p:cNvCxnSpPr>
            <a:cxnSpLocks/>
          </p:cNvCxnSpPr>
          <p:nvPr/>
        </p:nvCxnSpPr>
        <p:spPr>
          <a:xfrm>
            <a:off x="5273271" y="3265716"/>
            <a:ext cx="3506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374E5C6-AFD6-48E8-A7E5-07EA2E4EFE9C}"/>
              </a:ext>
            </a:extLst>
          </p:cNvPr>
          <p:cNvCxnSpPr>
            <a:cxnSpLocks/>
          </p:cNvCxnSpPr>
          <p:nvPr/>
        </p:nvCxnSpPr>
        <p:spPr>
          <a:xfrm>
            <a:off x="3308113" y="3596871"/>
            <a:ext cx="4182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6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Reflexní změny</a:t>
            </a:r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41" y="796498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95250" indent="0">
              <a:lnSpc>
                <a:spcPct val="150000"/>
              </a:lnSpc>
              <a:buNone/>
            </a:pPr>
            <a:r>
              <a:rPr lang="cs-CZ" sz="1800" b="1" dirty="0"/>
              <a:t>Pokud najdeme HAZ a ošetříme ji na úrovni kůže-podkoží (</a:t>
            </a:r>
            <a:r>
              <a:rPr lang="cs-CZ" sz="1800" b="1" u="sng" dirty="0"/>
              <a:t>relaxační</a:t>
            </a:r>
            <a:r>
              <a:rPr lang="cs-CZ" sz="1800" b="1" dirty="0"/>
              <a:t> masáž), tak většinou </a:t>
            </a:r>
            <a:r>
              <a:rPr lang="cs-CZ" sz="1800" b="1" dirty="0">
                <a:solidFill>
                  <a:schemeClr val="accent2"/>
                </a:solidFill>
              </a:rPr>
              <a:t>nepůsobíme na klíčovou oblast potíží</a:t>
            </a:r>
          </a:p>
          <a:p>
            <a:pPr marL="95250" indent="0">
              <a:lnSpc>
                <a:spcPct val="150000"/>
              </a:lnSpc>
              <a:buNone/>
            </a:pPr>
            <a:endParaRPr lang="cs-CZ" sz="1400" b="1" dirty="0">
              <a:solidFill>
                <a:schemeClr val="accent2"/>
              </a:solidFill>
            </a:endParaRPr>
          </a:p>
          <a:p>
            <a:pPr marL="95250" indent="0">
              <a:lnSpc>
                <a:spcPct val="150000"/>
              </a:lnSpc>
              <a:buNone/>
            </a:pPr>
            <a:endParaRPr lang="cs-CZ" sz="1400" b="1" dirty="0">
              <a:solidFill>
                <a:schemeClr val="accent2"/>
              </a:solidFill>
            </a:endParaRPr>
          </a:p>
          <a:p>
            <a:pPr marL="95250" indent="0" algn="ctr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accent2"/>
                </a:solidFill>
              </a:rPr>
              <a:t>Jakým způsobem, </a:t>
            </a:r>
            <a:r>
              <a:rPr lang="cs-CZ" sz="2000" b="1" u="sng" dirty="0">
                <a:solidFill>
                  <a:schemeClr val="accent2"/>
                </a:solidFill>
              </a:rPr>
              <a:t>jakými technikami</a:t>
            </a:r>
            <a:r>
              <a:rPr lang="cs-CZ" sz="2000" b="1" dirty="0">
                <a:solidFill>
                  <a:schemeClr val="accent2"/>
                </a:solidFill>
              </a:rPr>
              <a:t> působíme na jednotlivých etážích?</a:t>
            </a:r>
          </a:p>
          <a:p>
            <a:pPr marL="95250" indent="0" algn="ctr">
              <a:lnSpc>
                <a:spcPct val="150000"/>
              </a:lnSpc>
              <a:buNone/>
            </a:pPr>
            <a:r>
              <a:rPr lang="cs-CZ" sz="2000" b="1" dirty="0">
                <a:solidFill>
                  <a:srgbClr val="FF0000"/>
                </a:solidFill>
              </a:rPr>
              <a:t>Na které etáži by měl fyzioterapeut pracovat</a:t>
            </a:r>
            <a:br>
              <a:rPr lang="cs-CZ" sz="2000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především a proč?</a:t>
            </a:r>
          </a:p>
          <a:p>
            <a:pPr marL="95250" indent="0" algn="ctr">
              <a:lnSpc>
                <a:spcPct val="150000"/>
              </a:lnSpc>
              <a:buNone/>
            </a:pPr>
            <a:endParaRPr lang="cs-CZ" sz="2000" b="1" dirty="0">
              <a:solidFill>
                <a:schemeClr val="accent2"/>
              </a:solidFill>
            </a:endParaRPr>
          </a:p>
          <a:p>
            <a:pPr marL="95250" indent="0" algn="ctr">
              <a:lnSpc>
                <a:spcPct val="150000"/>
              </a:lnSpc>
              <a:buNone/>
            </a:pPr>
            <a:endParaRPr lang="cs-CZ" sz="2000" b="1" dirty="0">
              <a:solidFill>
                <a:schemeClr val="accent2"/>
              </a:solidFill>
            </a:endParaRPr>
          </a:p>
          <a:p>
            <a:pPr marL="95250" indent="0" algn="ctr">
              <a:lnSpc>
                <a:spcPct val="150000"/>
              </a:lnSpc>
              <a:buNone/>
            </a:pPr>
            <a:endParaRPr lang="cs-CZ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5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9B371-641A-9F8A-BE9A-7718836E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Oslabení svalu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F595C9-3083-7227-20FC-1551BB9D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21070"/>
            <a:ext cx="8064900" cy="310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/>
              <a:t>Nejedná se o hypotrofii – tu je možné vidět, oslabení je nutné testovat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Strukturální oslabení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Denervace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Nutrice (kachexie, mentální anorexie…)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Poruchy nervosvalového přenosu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Funkční oslabení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 inaktivity –</a:t>
            </a:r>
            <a:r>
              <a:rPr lang="cs-CZ" dirty="0">
                <a:solidFill>
                  <a:srgbClr val="FF0000"/>
                </a:solidFill>
              </a:rPr>
              <a:t> JEN ZDE BUDEME SVAL OD ZAČÁTKU POSILOVAT!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Z přítomnosti reflexních změn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Při kloubní dysfunkci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Ze svalového protažení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Ze svalového zkrácení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Kombinace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05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9B371-641A-9F8A-BE9A-7718836E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251852"/>
            <a:ext cx="8064900" cy="338700"/>
          </a:xfrm>
        </p:spPr>
        <p:txBody>
          <a:bodyPr/>
          <a:lstStyle/>
          <a:p>
            <a:r>
              <a:rPr lang="cs-CZ" dirty="0"/>
              <a:t>Svalový </a:t>
            </a:r>
            <a:r>
              <a:rPr lang="cs-CZ" dirty="0" err="1"/>
              <a:t>hypertonus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F595C9-3083-7227-20FC-1551BB9D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642316"/>
            <a:ext cx="8064900" cy="310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600" dirty="0"/>
              <a:t>Strukturální – spasticita, rigidita, myotonie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Funkcionální – postihuje hlavně flexorové skupiny, zdrojem je např. deprese apod.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Funkční na etáži: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Kortiko</a:t>
            </a:r>
            <a:r>
              <a:rPr lang="cs-CZ" dirty="0"/>
              <a:t>-subkortikální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Stres, emoce kladné i záporné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Klidová EMG aktivita, sval není spontánně bolestivý, specifické svalové skupiny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Spinální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Není klidová EMG aktivita, sval spontánně bolestivý a extrémně citlivý na pohmat a protažení, postihuje izolovaně svaly, ne skupiny, </a:t>
            </a:r>
            <a:r>
              <a:rPr lang="cs-CZ" sz="1200" dirty="0"/>
              <a:t>Reciproční inhibice – antagonista oslaben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Svalově-</a:t>
            </a:r>
            <a:r>
              <a:rPr lang="cs-CZ" dirty="0" err="1"/>
              <a:t>fasciové</a:t>
            </a:r>
            <a:r>
              <a:rPr lang="cs-CZ" dirty="0"/>
              <a:t>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„</a:t>
            </a:r>
            <a:r>
              <a:rPr lang="cs-CZ" dirty="0" err="1"/>
              <a:t>svalovice</a:t>
            </a:r>
            <a:r>
              <a:rPr lang="cs-CZ" dirty="0"/>
              <a:t>“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Vazivově-kloubní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při </a:t>
            </a:r>
            <a:r>
              <a:rPr lang="cs-CZ" dirty="0" err="1"/>
              <a:t>intraartikulárních</a:t>
            </a:r>
            <a:r>
              <a:rPr lang="cs-CZ" dirty="0"/>
              <a:t> poruchách, ochranná funkce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Kombinace</a:t>
            </a:r>
          </a:p>
        </p:txBody>
      </p:sp>
    </p:spTree>
    <p:extLst>
      <p:ext uri="{BB962C8B-B14F-4D97-AF65-F5344CB8AC3E}">
        <p14:creationId xmlns:p14="http://schemas.microsoft.com/office/powerpoint/2010/main" val="94329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77838"/>
            <a:ext cx="8064900" cy="338700"/>
          </a:xfrm>
        </p:spPr>
        <p:txBody>
          <a:bodyPr/>
          <a:lstStyle/>
          <a:p>
            <a:r>
              <a:rPr lang="cs-CZ" dirty="0"/>
              <a:t>Bariérový koncept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2AA85E-C076-24D8-33AA-E7A70E87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8064900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800" dirty="0"/>
              <a:t>Při pohybu se nepohybuje pouze kloub a sval, ale všechny okolní měkké tkáně – je nutné tuto kluznost systému udržet</a:t>
            </a:r>
          </a:p>
          <a:p>
            <a:pPr>
              <a:lnSpc>
                <a:spcPct val="128570"/>
              </a:lnSpc>
            </a:pPr>
            <a:r>
              <a:rPr lang="cs-CZ" sz="1800" dirty="0"/>
              <a:t>Fenomén bariéry</a:t>
            </a:r>
          </a:p>
          <a:p>
            <a:pPr lvl="1">
              <a:lnSpc>
                <a:spcPct val="128570"/>
              </a:lnSpc>
            </a:pPr>
            <a:r>
              <a:rPr lang="cs-CZ" dirty="0"/>
              <a:t>Po určitou dobu lze měkké tkáně protahovat minimální silou</a:t>
            </a:r>
          </a:p>
          <a:p>
            <a:pPr lvl="1">
              <a:lnSpc>
                <a:spcPct val="128570"/>
              </a:lnSpc>
            </a:pPr>
            <a:r>
              <a:rPr lang="cs-CZ" dirty="0"/>
              <a:t>Bod, kdy odpor začíná narůstat, označujeme jako bariéru</a:t>
            </a:r>
          </a:p>
          <a:p>
            <a:pPr lvl="1">
              <a:lnSpc>
                <a:spcPct val="128570"/>
              </a:lnSpc>
            </a:pPr>
            <a:r>
              <a:rPr lang="cs-CZ" dirty="0"/>
              <a:t>Bariéra fyziologická X patologická</a:t>
            </a:r>
          </a:p>
        </p:txBody>
      </p:sp>
    </p:spTree>
    <p:extLst>
      <p:ext uri="{BB962C8B-B14F-4D97-AF65-F5344CB8AC3E}">
        <p14:creationId xmlns:p14="http://schemas.microsoft.com/office/powerpoint/2010/main" val="16244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77838"/>
            <a:ext cx="8064900" cy="338700"/>
          </a:xfrm>
        </p:spPr>
        <p:txBody>
          <a:bodyPr/>
          <a:lstStyle/>
          <a:p>
            <a:r>
              <a:rPr lang="cs-CZ" dirty="0"/>
              <a:t>Bariérový koncept </a:t>
            </a:r>
            <a:r>
              <a:rPr lang="nl-NL" dirty="0"/>
              <a:t>dle Greenmana (1996</a:t>
            </a:r>
            <a:r>
              <a:rPr lang="cs-CZ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2AA85E-C076-24D8-33AA-E7A70E87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8064900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dirty="0"/>
              <a:t>Elastická bariéra: končí zde rozsah pasivního pohybu daného segmentu</a:t>
            </a:r>
          </a:p>
          <a:p>
            <a:pPr>
              <a:lnSpc>
                <a:spcPct val="128570"/>
              </a:lnSpc>
            </a:pPr>
            <a:r>
              <a:rPr lang="cs-CZ" dirty="0" err="1"/>
              <a:t>Parafyziologický</a:t>
            </a:r>
            <a:r>
              <a:rPr lang="cs-CZ" dirty="0"/>
              <a:t> prostor: následuje ihned za elastickou bariérou, může být doprovázen zvukovým efektem</a:t>
            </a:r>
          </a:p>
          <a:p>
            <a:pPr>
              <a:lnSpc>
                <a:spcPct val="128570"/>
              </a:lnSpc>
            </a:pPr>
            <a:r>
              <a:rPr lang="cs-CZ" dirty="0"/>
              <a:t>Anatomická bariéra: překročením této bariéry dojde k poškození struktur</a:t>
            </a:r>
          </a:p>
        </p:txBody>
      </p:sp>
    </p:spTree>
    <p:extLst>
      <p:ext uri="{BB962C8B-B14F-4D97-AF65-F5344CB8AC3E}">
        <p14:creationId xmlns:p14="http://schemas.microsoft.com/office/powerpoint/2010/main" val="383142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77838"/>
            <a:ext cx="8064900" cy="338700"/>
          </a:xfrm>
        </p:spPr>
        <p:txBody>
          <a:bodyPr/>
          <a:lstStyle/>
          <a:p>
            <a:r>
              <a:rPr lang="cs-CZ" dirty="0"/>
              <a:t>Bariérový koncept </a:t>
            </a:r>
            <a:r>
              <a:rPr lang="nl-NL" dirty="0"/>
              <a:t>dle</a:t>
            </a:r>
            <a:r>
              <a:rPr lang="cs-CZ" dirty="0"/>
              <a:t> </a:t>
            </a:r>
            <a:r>
              <a:rPr lang="cs-CZ" dirty="0" err="1"/>
              <a:t>Basmajiana</a:t>
            </a:r>
            <a:r>
              <a:rPr lang="cs-CZ" dirty="0"/>
              <a:t> (1993)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2AA85E-C076-24D8-33AA-E7A70E87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8064900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800" dirty="0"/>
              <a:t>Fyziologická bariéra: přechází v anatomickou bariéru, kde postupně narůstá odpor</a:t>
            </a:r>
          </a:p>
          <a:p>
            <a:pPr>
              <a:lnSpc>
                <a:spcPct val="128570"/>
              </a:lnSpc>
            </a:pPr>
            <a:r>
              <a:rPr lang="cs-CZ" sz="1800" dirty="0"/>
              <a:t>Patologická </a:t>
            </a:r>
            <a:r>
              <a:rPr lang="cs-CZ" sz="1800" dirty="0" err="1"/>
              <a:t>hypomobilní</a:t>
            </a:r>
            <a:r>
              <a:rPr lang="cs-CZ" sz="1800" dirty="0"/>
              <a:t> bariéra</a:t>
            </a:r>
          </a:p>
          <a:p>
            <a:pPr lvl="1">
              <a:lnSpc>
                <a:spcPct val="128570"/>
              </a:lnSpc>
            </a:pPr>
            <a:r>
              <a:rPr lang="cs-CZ" sz="1400" dirty="0"/>
              <a:t>a) Neuromuskulární bariéra: má stálý odpor po celou dobu. Např. rigidita u parkinsonských syndromů.</a:t>
            </a:r>
          </a:p>
          <a:p>
            <a:pPr lvl="1">
              <a:lnSpc>
                <a:spcPct val="128570"/>
              </a:lnSpc>
            </a:pPr>
            <a:r>
              <a:rPr lang="cs-CZ" sz="1400" dirty="0"/>
              <a:t>b) </a:t>
            </a:r>
            <a:r>
              <a:rPr lang="cs-CZ" sz="1400" dirty="0" err="1"/>
              <a:t>Fasciální</a:t>
            </a:r>
            <a:r>
              <a:rPr lang="cs-CZ" sz="1400" dirty="0"/>
              <a:t> bariéra: odpor narůstá velice rychle. Pokud se v bariéře vyčká, dojde jen k mírnému posunu. c) </a:t>
            </a:r>
            <a:r>
              <a:rPr lang="cs-CZ" sz="1400" dirty="0" err="1"/>
              <a:t>Kongesční</a:t>
            </a:r>
            <a:r>
              <a:rPr lang="cs-CZ" sz="1400" dirty="0"/>
              <a:t> bariéra: odpor velice rychle narůstá. Bariéru jsme schopni posunout dál. Např. hydrops v koleni.</a:t>
            </a:r>
          </a:p>
          <a:p>
            <a:pPr lvl="1">
              <a:lnSpc>
                <a:spcPct val="128570"/>
              </a:lnSpc>
            </a:pPr>
            <a:r>
              <a:rPr lang="cs-CZ" sz="1400" dirty="0"/>
              <a:t>d) Bariéra spojená s kloubní blokádou: nechová se standartně. Jednou odpor narůstá velice rychle a bariéru nelze posunout a podruhé odpor narůstá pomalu a bariéru lze posunout</a:t>
            </a:r>
          </a:p>
          <a:p>
            <a:pPr>
              <a:lnSpc>
                <a:spcPct val="128570"/>
              </a:lnSpc>
            </a:pPr>
            <a:r>
              <a:rPr lang="cs-CZ" sz="1800" dirty="0"/>
              <a:t>Patologická </a:t>
            </a:r>
            <a:r>
              <a:rPr lang="cs-CZ" sz="1800" dirty="0" err="1"/>
              <a:t>hypermobilní</a:t>
            </a:r>
            <a:r>
              <a:rPr lang="cs-CZ" sz="1800" dirty="0"/>
              <a:t> bariéra: aktivním pohybem se dostaneme ihned do anatomické bariéry, kde hrozí riziko poškození tkání. </a:t>
            </a:r>
          </a:p>
        </p:txBody>
      </p:sp>
    </p:spTree>
    <p:extLst>
      <p:ext uri="{BB962C8B-B14F-4D97-AF65-F5344CB8AC3E}">
        <p14:creationId xmlns:p14="http://schemas.microsoft.com/office/powerpoint/2010/main" val="396957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E30E3-B2A2-5245-87E9-EC5EA182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0"/>
            <a:ext cx="8064900" cy="338700"/>
          </a:xfrm>
        </p:spPr>
        <p:txBody>
          <a:bodyPr/>
          <a:lstStyle/>
          <a:p>
            <a:r>
              <a:rPr lang="cs-CZ" dirty="0"/>
              <a:t>Direktivní techniky – pracují v bariéře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77A532-DAB4-1316-DFBE-C3097C25C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9" y="1156460"/>
            <a:ext cx="3447609" cy="3105000"/>
          </a:xfrm>
        </p:spPr>
        <p:txBody>
          <a:bodyPr/>
          <a:lstStyle/>
          <a:p>
            <a:r>
              <a:rPr lang="cs-CZ" sz="1800" dirty="0"/>
              <a:t>Techniky na ošetření kůže a podkoží</a:t>
            </a:r>
          </a:p>
          <a:p>
            <a:r>
              <a:rPr lang="cs-CZ" sz="1800" dirty="0" err="1"/>
              <a:t>Fasciální</a:t>
            </a:r>
            <a:r>
              <a:rPr lang="cs-CZ" sz="1800" dirty="0"/>
              <a:t> techniky</a:t>
            </a:r>
          </a:p>
          <a:p>
            <a:r>
              <a:rPr lang="cs-CZ" sz="1800" dirty="0" err="1"/>
              <a:t>Postizometrická</a:t>
            </a:r>
            <a:r>
              <a:rPr lang="cs-CZ" sz="1800" dirty="0"/>
              <a:t> relaxace (PIR)</a:t>
            </a:r>
          </a:p>
          <a:p>
            <a:r>
              <a:rPr lang="cs-CZ" sz="1800" dirty="0"/>
              <a:t>Antigravitační relaxace (AGR)</a:t>
            </a:r>
          </a:p>
          <a:p>
            <a:r>
              <a:rPr lang="cs-CZ" sz="1800" dirty="0" err="1"/>
              <a:t>Muscle</a:t>
            </a:r>
            <a:r>
              <a:rPr lang="cs-CZ" sz="1800" dirty="0"/>
              <a:t> </a:t>
            </a:r>
            <a:r>
              <a:rPr lang="cs-CZ" sz="1800" dirty="0" err="1"/>
              <a:t>energy</a:t>
            </a:r>
            <a:r>
              <a:rPr lang="cs-CZ" sz="1800" dirty="0"/>
              <a:t> </a:t>
            </a:r>
            <a:r>
              <a:rPr lang="cs-CZ" sz="1800" dirty="0" err="1"/>
              <a:t>technique</a:t>
            </a:r>
            <a:r>
              <a:rPr lang="cs-CZ" sz="1800" dirty="0"/>
              <a:t> (MET)</a:t>
            </a:r>
          </a:p>
          <a:p>
            <a:r>
              <a:rPr lang="cs-CZ" sz="1800" dirty="0" err="1"/>
              <a:t>Postfacilitační</a:t>
            </a:r>
            <a:r>
              <a:rPr lang="cs-CZ" sz="1800" dirty="0"/>
              <a:t> inhibice (PFI)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F501EF4F-B659-B9B2-EA3E-131911AB3085}"/>
              </a:ext>
            </a:extLst>
          </p:cNvPr>
          <p:cNvSpPr txBox="1">
            <a:spLocks/>
          </p:cNvSpPr>
          <p:nvPr/>
        </p:nvSpPr>
        <p:spPr>
          <a:xfrm>
            <a:off x="4091211" y="1156460"/>
            <a:ext cx="4715905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800" dirty="0" err="1"/>
              <a:t>Stretch</a:t>
            </a:r>
            <a:r>
              <a:rPr lang="cs-CZ" sz="1800" dirty="0"/>
              <a:t> and </a:t>
            </a:r>
            <a:r>
              <a:rPr lang="cs-CZ" sz="1800" dirty="0" err="1"/>
              <a:t>spray</a:t>
            </a:r>
            <a:endParaRPr lang="cs-CZ" sz="1800" dirty="0"/>
          </a:p>
          <a:p>
            <a:r>
              <a:rPr lang="cs-CZ" sz="1800" dirty="0"/>
              <a:t>Proprioceptivní neuromuskulární facilitace (PNF)</a:t>
            </a:r>
          </a:p>
          <a:p>
            <a:r>
              <a:rPr lang="cs-CZ" sz="1800" dirty="0"/>
              <a:t>Klasická masáž</a:t>
            </a:r>
          </a:p>
          <a:p>
            <a:r>
              <a:rPr lang="cs-CZ" sz="1800" dirty="0"/>
              <a:t>Reflexní masáž </a:t>
            </a:r>
          </a:p>
          <a:p>
            <a:r>
              <a:rPr lang="cs-CZ" sz="1800" dirty="0"/>
              <a:t>Akupunktura </a:t>
            </a:r>
          </a:p>
          <a:p>
            <a:r>
              <a:rPr lang="cs-CZ" sz="1800" dirty="0" err="1"/>
              <a:t>Stretching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6433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B52C8-8F87-4F86-03AD-246423A2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Teoretický úvod…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3C2A8D-5EE4-4155-EB6C-5F61BD26A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54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E30E3-B2A2-5245-87E9-EC5EA182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0"/>
            <a:ext cx="8064900" cy="338700"/>
          </a:xfrm>
        </p:spPr>
        <p:txBody>
          <a:bodyPr/>
          <a:lstStyle/>
          <a:p>
            <a:r>
              <a:rPr lang="cs-CZ" dirty="0" err="1"/>
              <a:t>Indirektivní</a:t>
            </a:r>
            <a:r>
              <a:rPr lang="cs-CZ" dirty="0"/>
              <a:t> techniky – </a:t>
            </a:r>
            <a:r>
              <a:rPr lang="cs-CZ" dirty="0" err="1"/>
              <a:t>NEpracují</a:t>
            </a:r>
            <a:r>
              <a:rPr lang="cs-CZ" dirty="0"/>
              <a:t> v bariéře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77A532-DAB4-1316-DFBE-C3097C25C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9" y="1156460"/>
            <a:ext cx="7868356" cy="3105000"/>
          </a:xfrm>
        </p:spPr>
        <p:txBody>
          <a:bodyPr/>
          <a:lstStyle/>
          <a:p>
            <a:r>
              <a:rPr lang="en-US" sz="1800" dirty="0" err="1"/>
              <a:t>Dynamická</a:t>
            </a:r>
            <a:r>
              <a:rPr lang="en-US" sz="1800" dirty="0"/>
              <a:t> </a:t>
            </a:r>
            <a:r>
              <a:rPr lang="en-US" sz="1800" dirty="0" err="1"/>
              <a:t>funkční</a:t>
            </a:r>
            <a:r>
              <a:rPr lang="en-US" sz="1800" dirty="0"/>
              <a:t> </a:t>
            </a:r>
            <a:r>
              <a:rPr lang="en-US" sz="1800" dirty="0" err="1"/>
              <a:t>technika</a:t>
            </a:r>
            <a:endParaRPr lang="cs-CZ" sz="1800" dirty="0"/>
          </a:p>
          <a:p>
            <a:r>
              <a:rPr lang="en-US" sz="1800" dirty="0"/>
              <a:t>Balance and hold</a:t>
            </a:r>
            <a:endParaRPr lang="cs-CZ" sz="1800" dirty="0"/>
          </a:p>
          <a:p>
            <a:r>
              <a:rPr lang="en-US" sz="1800" dirty="0"/>
              <a:t>Release by positioning (strain and </a:t>
            </a:r>
            <a:r>
              <a:rPr lang="en-US" sz="1800" dirty="0" err="1"/>
              <a:t>counterstrain</a:t>
            </a:r>
            <a:r>
              <a:rPr lang="en-US" sz="1800" dirty="0"/>
              <a:t>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29619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540000" y="-170514"/>
            <a:ext cx="80649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Co znamená mobilizace? 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540000" y="704625"/>
            <a:ext cx="79785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1400" dirty="0"/>
              <a:t>je </a:t>
            </a:r>
            <a:r>
              <a:rPr lang="sk" sz="1400" b="1" dirty="0"/>
              <a:t>postupné (nenásilné) zvětšování rozsahu pohybu kloubů</a:t>
            </a:r>
            <a:endParaRPr lang="cs-CZ" sz="1400" b="1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1400" dirty="0"/>
              <a:t>provádíme ji </a:t>
            </a:r>
            <a:r>
              <a:rPr lang="sk" sz="1400" b="1" dirty="0"/>
              <a:t>jemnými opakovanými pohyby</a:t>
            </a:r>
            <a:r>
              <a:rPr lang="sk" sz="1400" dirty="0"/>
              <a:t> na hranici možného pohybu (kam nás kloub “pustí” – </a:t>
            </a:r>
            <a:r>
              <a:rPr lang="sk" sz="1400" b="1" u="sng" dirty="0">
                <a:solidFill>
                  <a:srgbClr val="FF0000"/>
                </a:solidFill>
              </a:rPr>
              <a:t>V BARIÉŘE</a:t>
            </a:r>
            <a:r>
              <a:rPr lang="sk" sz="1400" dirty="0"/>
              <a:t>)</a:t>
            </a:r>
            <a:endParaRPr sz="1400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1400" dirty="0"/>
              <a:t>při opakování pohybu se </a:t>
            </a:r>
            <a:r>
              <a:rPr lang="sk" sz="1400" b="1" dirty="0"/>
              <a:t>nevracíme zpět,</a:t>
            </a:r>
            <a:r>
              <a:rPr lang="sk" sz="1400" dirty="0"/>
              <a:t> “dobytá území neztrácíme”</a:t>
            </a:r>
            <a:endParaRPr sz="1400" dirty="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sz="1400" dirty="0"/>
              <a:t>mobilizace dělíme na necílené (nespecifické) a cílené (specifické)</a:t>
            </a:r>
          </a:p>
          <a:p>
            <a:pPr>
              <a:lnSpc>
                <a:spcPct val="150000"/>
              </a:lnSpc>
              <a:buChar char="-"/>
            </a:pPr>
            <a:r>
              <a:rPr lang="sk" sz="1400" b="1" dirty="0"/>
              <a:t>JOINT PLAY- </a:t>
            </a:r>
            <a:r>
              <a:rPr lang="sk" sz="1400" dirty="0"/>
              <a:t>Jedná se většinou o pohyby, které nelze provádět aktivně – translační pohyby (posuny), distrakce kloubních ploch, zaúhlení. Tam, kde to není možné, vyšetřujeme i funkční pohyby ve smyslu flexe, extenze, rotace apod. cílené do jednoho segmentu (týká se zejména páteře).</a:t>
            </a:r>
          </a:p>
          <a:p>
            <a:pPr>
              <a:lnSpc>
                <a:spcPct val="128570"/>
              </a:lnSpc>
              <a:buChar char="-"/>
            </a:pPr>
            <a:endParaRPr lang="sk" sz="1400" dirty="0"/>
          </a:p>
        </p:txBody>
      </p:sp>
    </p:spTree>
    <p:extLst>
      <p:ext uri="{BB962C8B-B14F-4D97-AF65-F5344CB8AC3E}">
        <p14:creationId xmlns:p14="http://schemas.microsoft.com/office/powerpoint/2010/main" val="86158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496800" y="0"/>
            <a:ext cx="80649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Nespecifická mobilizace </a:t>
            </a:r>
            <a:endParaRPr dirty="0"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540000" y="1276125"/>
            <a:ext cx="79785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dirty="0"/>
              <a:t>mobilizace probíhá v </a:t>
            </a:r>
            <a:r>
              <a:rPr lang="sk" b="1" dirty="0"/>
              <a:t>několika sousedních segmentech </a:t>
            </a:r>
            <a:r>
              <a:rPr lang="sk" dirty="0"/>
              <a:t>(např. několik obratlů současně)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dirty="0"/>
              <a:t>často je např. u páteře kombinována s </a:t>
            </a:r>
            <a:r>
              <a:rPr lang="sk" b="1" dirty="0"/>
              <a:t>trakčními technikami</a:t>
            </a:r>
            <a:endParaRPr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Specifická mobilizace </a:t>
            </a:r>
            <a:endParaRPr dirty="0"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540000" y="1019250"/>
            <a:ext cx="79785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dirty="0"/>
              <a:t>probíhá pouze v</a:t>
            </a:r>
            <a:r>
              <a:rPr lang="sk" b="1" dirty="0"/>
              <a:t> jednom segmentu</a:t>
            </a:r>
            <a:r>
              <a:rPr lang="sk" dirty="0"/>
              <a:t> (na páteři) nebo </a:t>
            </a:r>
            <a:r>
              <a:rPr lang="sk" b="1" dirty="0"/>
              <a:t>kloubu</a:t>
            </a:r>
            <a:r>
              <a:rPr lang="sk" dirty="0"/>
              <a:t> (na končetinách)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 dirty="0"/>
              <a:t>fixace co nejblíž kloubní štěrbiny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702182" y="7115"/>
            <a:ext cx="80649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Kontraindikace mobilizací </a:t>
            </a: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540000" y="1276125"/>
            <a:ext cx="78531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sk" sz="1800" dirty="0" err="1"/>
              <a:t>Horečnaté</a:t>
            </a:r>
            <a:r>
              <a:rPr lang="sk" sz="1800" dirty="0"/>
              <a:t> a </a:t>
            </a:r>
            <a:r>
              <a:rPr lang="sk" sz="1800" dirty="0" err="1"/>
              <a:t>zánětlivé</a:t>
            </a:r>
            <a:r>
              <a:rPr lang="sk" sz="1800" dirty="0"/>
              <a:t> stavy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k" sz="1800" dirty="0" err="1"/>
              <a:t>Akutní</a:t>
            </a:r>
            <a:r>
              <a:rPr lang="sk" sz="1800" dirty="0"/>
              <a:t> </a:t>
            </a:r>
            <a:r>
              <a:rPr lang="sk" sz="1800" dirty="0" err="1"/>
              <a:t>zánět</a:t>
            </a:r>
            <a:r>
              <a:rPr lang="sk" sz="1800" dirty="0"/>
              <a:t> </a:t>
            </a:r>
            <a:r>
              <a:rPr lang="sk" sz="1800" dirty="0" err="1"/>
              <a:t>kloubu</a:t>
            </a:r>
            <a:r>
              <a:rPr lang="sk" sz="1800" dirty="0"/>
              <a:t> nebo </a:t>
            </a:r>
            <a:r>
              <a:rPr lang="sk" sz="1800" dirty="0" err="1"/>
              <a:t>akutní</a:t>
            </a:r>
            <a:r>
              <a:rPr lang="sk" sz="1800" dirty="0"/>
              <a:t> zhoršení </a:t>
            </a:r>
            <a:r>
              <a:rPr lang="sk" sz="1800" dirty="0" err="1"/>
              <a:t>kloubního</a:t>
            </a:r>
            <a:r>
              <a:rPr lang="sk" sz="1800" dirty="0"/>
              <a:t> </a:t>
            </a:r>
            <a:r>
              <a:rPr lang="sk" sz="1800" dirty="0" err="1"/>
              <a:t>onemocnění</a:t>
            </a:r>
            <a:r>
              <a:rPr lang="sk" sz="1800" dirty="0"/>
              <a:t> (</a:t>
            </a:r>
            <a:r>
              <a:rPr lang="sk" sz="1800" dirty="0" err="1"/>
              <a:t>kloub</a:t>
            </a:r>
            <a:r>
              <a:rPr lang="sk" sz="1800" dirty="0"/>
              <a:t> je </a:t>
            </a:r>
            <a:r>
              <a:rPr lang="sk" sz="1800" dirty="0" err="1"/>
              <a:t>oteklý</a:t>
            </a:r>
            <a:r>
              <a:rPr lang="sk" sz="1800" dirty="0"/>
              <a:t>, </a:t>
            </a:r>
            <a:r>
              <a:rPr lang="sk" sz="1800" dirty="0" err="1"/>
              <a:t>zarudlý</a:t>
            </a:r>
            <a:r>
              <a:rPr lang="sk" sz="1800" dirty="0"/>
              <a:t>, bolestivý, </a:t>
            </a:r>
            <a:r>
              <a:rPr lang="sk" sz="1800" dirty="0" err="1"/>
              <a:t>kůže</a:t>
            </a:r>
            <a:r>
              <a:rPr lang="sk" sz="1800" dirty="0"/>
              <a:t> nad </a:t>
            </a:r>
            <a:r>
              <a:rPr lang="sk" sz="1800" dirty="0" err="1"/>
              <a:t>kloubem</a:t>
            </a:r>
            <a:r>
              <a:rPr lang="sk" sz="1800" dirty="0"/>
              <a:t> je teplejší než okolí)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k" sz="1800" dirty="0"/>
              <a:t>Nádor v </a:t>
            </a:r>
            <a:r>
              <a:rPr lang="sk" sz="1800" dirty="0" err="1"/>
              <a:t>místě</a:t>
            </a:r>
            <a:r>
              <a:rPr lang="sk" sz="1800" dirty="0"/>
              <a:t> </a:t>
            </a:r>
            <a:r>
              <a:rPr lang="sk" sz="1800" dirty="0" err="1"/>
              <a:t>ošetření</a:t>
            </a:r>
            <a:endParaRPr sz="1800" dirty="0" err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k" sz="1800" dirty="0" err="1"/>
              <a:t>Kloubní</a:t>
            </a:r>
            <a:r>
              <a:rPr lang="sk" sz="1800" dirty="0"/>
              <a:t> </a:t>
            </a:r>
            <a:r>
              <a:rPr lang="sk" sz="1800" dirty="0" err="1"/>
              <a:t>ankylóza</a:t>
            </a:r>
            <a:r>
              <a:rPr lang="sk" sz="1800" dirty="0"/>
              <a:t> nebo </a:t>
            </a:r>
            <a:r>
              <a:rPr lang="sk" sz="1800" dirty="0" err="1"/>
              <a:t>hypermobilita</a:t>
            </a:r>
            <a:r>
              <a:rPr lang="sk" sz="1800" dirty="0"/>
              <a:t> 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k" sz="1800" dirty="0"/>
              <a:t>Čerstvé trauma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k" sz="1800" dirty="0"/>
              <a:t>Osteoporóza?</a:t>
            </a:r>
            <a:endParaRPr sz="18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sz="1100" dirty="0"/>
          </a:p>
        </p:txBody>
      </p:sp>
      <p:pic>
        <p:nvPicPr>
          <p:cNvPr id="190" name="Google Shape;190;p30"/>
          <p:cNvPicPr preferRelativeResize="0"/>
          <p:nvPr/>
        </p:nvPicPr>
        <p:blipFill rotWithShape="1">
          <a:blip r:embed="rId3">
            <a:alphaModFix/>
          </a:blip>
          <a:srcRect l="35059" r="33306"/>
          <a:stretch/>
        </p:blipFill>
        <p:spPr>
          <a:xfrm>
            <a:off x="8430023" y="343275"/>
            <a:ext cx="6779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38601-72F1-C4D9-3722-1D223E62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53" y="-608"/>
            <a:ext cx="8064900" cy="338700"/>
          </a:xfrm>
        </p:spPr>
        <p:txBody>
          <a:bodyPr/>
          <a:lstStyle/>
          <a:p>
            <a:r>
              <a:rPr lang="cs-CZ" dirty="0"/>
              <a:t>Indikace mobilizací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678A34-3BC8-EE13-FA42-9961A7830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98299"/>
            <a:ext cx="8064900" cy="3105000"/>
          </a:xfrm>
        </p:spPr>
        <p:txBody>
          <a:bodyPr/>
          <a:lstStyle/>
          <a:p>
            <a:r>
              <a:rPr lang="cs-CZ" dirty="0"/>
              <a:t>Klinické zjištění funkční kloubní blokády </a:t>
            </a:r>
          </a:p>
          <a:p>
            <a:pPr>
              <a:lnSpc>
                <a:spcPct val="128570"/>
              </a:lnSpc>
            </a:pPr>
            <a:r>
              <a:rPr lang="cs-CZ" dirty="0"/>
              <a:t>Svalový </a:t>
            </a:r>
            <a:r>
              <a:rPr lang="cs-CZ" dirty="0" err="1"/>
              <a:t>hypertonus</a:t>
            </a:r>
          </a:p>
          <a:p>
            <a:pPr>
              <a:lnSpc>
                <a:spcPct val="128570"/>
              </a:lnSpc>
            </a:pPr>
            <a:r>
              <a:rPr lang="cs-CZ" dirty="0"/>
              <a:t>Funkční problémy pohybového aparátu</a:t>
            </a:r>
          </a:p>
          <a:p>
            <a:pPr>
              <a:lnSpc>
                <a:spcPct val="128570"/>
              </a:lnSpc>
            </a:pPr>
            <a:r>
              <a:rPr lang="cs-CZ" dirty="0"/>
              <a:t>Chronická kloubní onemocnění degenerativního charakteru – kloubní artrózy. </a:t>
            </a:r>
          </a:p>
          <a:p>
            <a:pPr>
              <a:lnSpc>
                <a:spcPct val="128570"/>
              </a:lnSpc>
            </a:pPr>
            <a:r>
              <a:rPr lang="cs-CZ" dirty="0"/>
              <a:t>Stavy po úrazech a po dlouhodobých fixacích.</a:t>
            </a:r>
          </a:p>
        </p:txBody>
      </p:sp>
    </p:spTree>
    <p:extLst>
      <p:ext uri="{BB962C8B-B14F-4D97-AF65-F5344CB8AC3E}">
        <p14:creationId xmlns:p14="http://schemas.microsoft.com/office/powerpoint/2010/main" val="1228531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287B7-727D-9670-20B5-4A132BF5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608"/>
            <a:ext cx="8064900" cy="338700"/>
          </a:xfrm>
        </p:spPr>
        <p:txBody>
          <a:bodyPr/>
          <a:lstStyle/>
          <a:p>
            <a:r>
              <a:rPr lang="cs-CZ" dirty="0"/>
              <a:t>Zásady mobilizací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D0E490-FC7C-BE49-7062-1FDCF3F79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49" y="897741"/>
            <a:ext cx="8219439" cy="3309873"/>
          </a:xfrm>
        </p:spPr>
        <p:txBody>
          <a:bodyPr/>
          <a:lstStyle/>
          <a:p>
            <a:r>
              <a:rPr lang="cs-CZ" sz="1600" dirty="0"/>
              <a:t>1. Jednu kostěnou část kloubu fixujeme, většinou proximální. Druhou kostěnou částí kloubu pohybujeme, většinou distální. 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2. Poloha pacienta musí být pohodlná a stabilní. 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3. Kloubní pouzdro a vazy musí být uvolněné a kloub nesmí být v „uzamčeném“ postavení. 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4. Terapeut zaujímá stabilní polohu, jeho předloktí je pokud možno ve „směru“ pružení. 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5. Úchop fixované i mobilizované části segmentu je co nejblíže kloubní štěrbině. 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6. Při mobilizaci většinou pružíme ve směru, kde jsme vyšetřili omezení kloubní vůle nebo kde působíme trakcí.</a:t>
            </a:r>
            <a:endParaRPr lang="cs-CZ" sz="2800" dirty="0"/>
          </a:p>
          <a:p>
            <a:pPr>
              <a:lnSpc>
                <a:spcPct val="128570"/>
              </a:lnSpc>
            </a:pPr>
            <a:r>
              <a:rPr lang="cs-CZ" sz="1600" dirty="0"/>
              <a:t>7. Míň síly je někdy více</a:t>
            </a:r>
          </a:p>
        </p:txBody>
      </p:sp>
    </p:spTree>
    <p:extLst>
      <p:ext uri="{BB962C8B-B14F-4D97-AF65-F5344CB8AC3E}">
        <p14:creationId xmlns:p14="http://schemas.microsoft.com/office/powerpoint/2010/main" val="2661020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D9640-06A7-C82B-21B9-3A887801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608"/>
            <a:ext cx="8064900" cy="338700"/>
          </a:xfrm>
        </p:spPr>
        <p:txBody>
          <a:bodyPr/>
          <a:lstStyle/>
          <a:p>
            <a:r>
              <a:rPr lang="cs-CZ" dirty="0"/>
              <a:t>Pomocníci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71A4B9-93DD-B969-6802-50CC23B80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0" y="1019250"/>
            <a:ext cx="8064900" cy="3105000"/>
          </a:xfrm>
        </p:spPr>
        <p:txBody>
          <a:bodyPr/>
          <a:lstStyle/>
          <a:p>
            <a:r>
              <a:rPr lang="cs-CZ" dirty="0"/>
              <a:t>Dech</a:t>
            </a:r>
          </a:p>
          <a:p>
            <a:pPr>
              <a:lnSpc>
                <a:spcPct val="128570"/>
              </a:lnSpc>
            </a:pPr>
            <a:r>
              <a:rPr lang="cs-CZ" dirty="0"/>
              <a:t>Pohled očí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3C92D4-3428-7C3E-EAF2-24AC978932F8}"/>
              </a:ext>
            </a:extLst>
          </p:cNvPr>
          <p:cNvSpPr txBox="1"/>
          <p:nvPr/>
        </p:nvSpPr>
        <p:spPr>
          <a:xfrm>
            <a:off x="539550" y="1783985"/>
            <a:ext cx="4572000" cy="94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22222"/>
              </a:lnSpc>
              <a:buSzPts val="1100"/>
            </a:pPr>
            <a:r>
              <a:rPr lang="cs-CZ" sz="3000" b="1" dirty="0">
                <a:solidFill>
                  <a:schemeClr val="dk2"/>
                </a:solidFill>
              </a:rPr>
              <a:t>Terapie mobilizací</a:t>
            </a: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6AC400A5-B8B7-9DE4-EE59-11922CDFF5CB}"/>
              </a:ext>
            </a:extLst>
          </p:cNvPr>
          <p:cNvSpPr txBox="1">
            <a:spLocks/>
          </p:cNvSpPr>
          <p:nvPr/>
        </p:nvSpPr>
        <p:spPr>
          <a:xfrm>
            <a:off x="539550" y="2802624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dirty="0"/>
              <a:t>Repetitivní mobilizace – obnova joint play</a:t>
            </a:r>
          </a:p>
          <a:p>
            <a:pPr>
              <a:lnSpc>
                <a:spcPct val="128570"/>
              </a:lnSpc>
            </a:pPr>
            <a:r>
              <a:rPr lang="cs-CZ" dirty="0"/>
              <a:t>Trakce</a:t>
            </a:r>
          </a:p>
          <a:p>
            <a:pPr>
              <a:lnSpc>
                <a:spcPct val="128570"/>
              </a:lnSpc>
            </a:pPr>
            <a:r>
              <a:rPr lang="cs-CZ" dirty="0"/>
              <a:t>PIR- technika u svalu, ale někdy i u kloubu</a:t>
            </a:r>
          </a:p>
          <a:p>
            <a:pPr>
              <a:lnSpc>
                <a:spcPct val="128570"/>
              </a:lnSpc>
            </a:pPr>
            <a:r>
              <a:rPr lang="cs-CZ" dirty="0"/>
              <a:t>Repetitivní izometrické svalová kontrakce</a:t>
            </a:r>
          </a:p>
          <a:p>
            <a:pPr>
              <a:lnSpc>
                <a:spcPct val="128570"/>
              </a:lnSpc>
            </a:pPr>
            <a:endParaRPr lang="cs-CZ" dirty="0"/>
          </a:p>
          <a:p>
            <a:pPr>
              <a:lnSpc>
                <a:spcPct val="12857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849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287B7-727D-9670-20B5-4A132BF5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608"/>
            <a:ext cx="8064900" cy="338700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Zásady svalového ošetření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D0E490-FC7C-BE49-7062-1FDCF3F79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49" y="897741"/>
            <a:ext cx="8219439" cy="33098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Výběr strany, výběr svalu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aspekčně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dle sv. síly, dle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posunlivosti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fascií, dle kloubního rozsahu…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Anatomická korelace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vybraný sval, informace pacienta (Z, Ú, F)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Ozřejmění svalu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 protažení (ne max!), pacient opakovaně aktivuje sval „ťuká“, terapeut ozřejmí bříško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Palpace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přebrnknutí bříška svalu v pasivním zkrácení, kolmo k průběhu vláken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Ošetření pomocí PIR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(ruka palpující bříško svalu opouští terén, aby jsme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nefacilitovali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sval), ze zkrácení přecházíme do patologické bariéry, s nádechem aktivace minimální silou kontrakce v první bariéře, s výdechem relaxace svalu (2násobná)</a:t>
            </a:r>
            <a:endParaRPr lang="cs-CZ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40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B52C8-8F87-4F86-03AD-246423A2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konečně praxe…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3C2A8D-5EE4-4155-EB6C-5F61BD26A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031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1547662" y="0"/>
            <a:ext cx="6048675" cy="2540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cs-CZ" dirty="0"/>
              <a:t>Úvod do problematiky předmětu</a:t>
            </a:r>
            <a:endParaRPr dirty="0"/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539548" y="1152123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dirty="0"/>
              <a:t>Praktická cvičení navazující na teoretické přednášky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Komplexní kineziologický rozbor (ne kineziologický popis!)</a:t>
            </a:r>
          </a:p>
          <a:p>
            <a:pPr marL="457200" lvl="1" indent="-361950">
              <a:lnSpc>
                <a:spcPct val="150000"/>
              </a:lnSpc>
              <a:buSzPts val="2100"/>
            </a:pPr>
            <a:r>
              <a:rPr lang="cs-CZ" sz="1600" dirty="0"/>
              <a:t>Anamnéza, aspekce, palpace, specifické vyšetřovací testy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Etáže řízení PS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Generalizace, řetězení poruch pohybového systému (PPS)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Diagnostika kůže, podkoží, kloubů, svalů – bariéry, joint play (JP)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Palpační topografie 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Mobilizační techniky horní končetiny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Měkké techniky – PIR, diagnostika a terapie reflexních změn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Centrace, stabilizace</a:t>
            </a:r>
          </a:p>
        </p:txBody>
      </p:sp>
    </p:spTree>
    <p:extLst>
      <p:ext uri="{BB962C8B-B14F-4D97-AF65-F5344CB8AC3E}">
        <p14:creationId xmlns:p14="http://schemas.microsoft.com/office/powerpoint/2010/main" val="132304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9E0B6-1C32-B35A-C3A3-EB7D8F84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Vyšetření a ošetření kůže a podkoží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A9F17A-AD7E-8ED8-1FC2-A75C14E1A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90247"/>
            <a:ext cx="8064900" cy="3105000"/>
          </a:xfrm>
        </p:spPr>
        <p:txBody>
          <a:bodyPr/>
          <a:lstStyle/>
          <a:p>
            <a:r>
              <a:rPr lang="cs-CZ" dirty="0"/>
              <a:t>Fenomén kožního tření (skin drag) – diagnostika</a:t>
            </a:r>
          </a:p>
          <a:p>
            <a:r>
              <a:rPr lang="cs-CZ" dirty="0"/>
              <a:t>Teplota kůže</a:t>
            </a:r>
          </a:p>
          <a:p>
            <a:r>
              <a:rPr lang="cs-CZ" dirty="0"/>
              <a:t>Protažení kůže a podkoží </a:t>
            </a:r>
            <a:r>
              <a:rPr lang="cs-CZ" b="1" dirty="0"/>
              <a:t>do bariéry </a:t>
            </a:r>
            <a:r>
              <a:rPr lang="cs-CZ" dirty="0"/>
              <a:t>– čekání na </a:t>
            </a:r>
            <a:r>
              <a:rPr lang="cs-CZ" b="1" dirty="0"/>
              <a:t>fenomén tání</a:t>
            </a:r>
          </a:p>
          <a:p>
            <a:pPr lvl="1"/>
            <a:r>
              <a:rPr lang="cs-CZ" sz="1600" dirty="0"/>
              <a:t>Roztažení kůže pomocí palců obou rukou, mezi dvěma prsty obou rukou („C“ a „S“ protažení), ulnární strany překřížených dlaní…</a:t>
            </a:r>
          </a:p>
          <a:p>
            <a:r>
              <a:rPr lang="cs-CZ" dirty="0" err="1"/>
              <a:t>Kiblerova</a:t>
            </a:r>
            <a:r>
              <a:rPr lang="cs-CZ" dirty="0"/>
              <a:t> řasa – diagnostika i ošetření</a:t>
            </a:r>
          </a:p>
          <a:p>
            <a:r>
              <a:rPr lang="cs-CZ" dirty="0"/>
              <a:t>Ošetření kroutivým pohybem – „</a:t>
            </a:r>
            <a:r>
              <a:rPr lang="cs-CZ" dirty="0" err="1"/>
              <a:t>ohniček</a:t>
            </a:r>
            <a:r>
              <a:rPr lang="cs-CZ" dirty="0"/>
              <a:t>“</a:t>
            </a:r>
          </a:p>
          <a:p>
            <a:pPr lvl="1"/>
            <a:r>
              <a:rPr lang="cs-CZ" sz="1600" dirty="0"/>
              <a:t>Spíše na </a:t>
            </a:r>
            <a:r>
              <a:rPr lang="cs-CZ" sz="1600" b="1" dirty="0"/>
              <a:t>povrchové fascie</a:t>
            </a:r>
            <a:r>
              <a:rPr lang="cs-CZ" sz="1600" dirty="0"/>
              <a:t>!</a:t>
            </a:r>
          </a:p>
          <a:p>
            <a:pPr marL="590550" lvl="1" indent="0">
              <a:buNone/>
            </a:pPr>
            <a:endParaRPr lang="cs-CZ" sz="1600" dirty="0"/>
          </a:p>
          <a:p>
            <a:r>
              <a:rPr lang="cs-CZ" sz="2200" dirty="0"/>
              <a:t>Ohníček a C + S hmat rovněž popisován jako </a:t>
            </a:r>
            <a:r>
              <a:rPr lang="cs-CZ" sz="2200" dirty="0" err="1"/>
              <a:t>fasciální</a:t>
            </a:r>
            <a:r>
              <a:rPr lang="cs-CZ" sz="2200" dirty="0"/>
              <a:t> technika (povrchová fascie!)</a:t>
            </a:r>
          </a:p>
        </p:txBody>
      </p:sp>
    </p:spTree>
    <p:extLst>
      <p:ext uri="{BB962C8B-B14F-4D97-AF65-F5344CB8AC3E}">
        <p14:creationId xmlns:p14="http://schemas.microsoft.com/office/powerpoint/2010/main" val="376399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72F92E-31DF-05CC-6004-32FECB05F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855" y="589055"/>
            <a:ext cx="6816145" cy="4482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77838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2AA85E-C076-24D8-33AA-E7A70E87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2326749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600" dirty="0"/>
              <a:t>PIP, DIP, MP klouby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Karpální kůstky</a:t>
            </a:r>
          </a:p>
          <a:p>
            <a:pPr>
              <a:lnSpc>
                <a:spcPct val="128570"/>
              </a:lnSpc>
            </a:pPr>
            <a:r>
              <a:rPr lang="cs-CZ" sz="1600" dirty="0" err="1"/>
              <a:t>Radius</a:t>
            </a:r>
            <a:r>
              <a:rPr lang="cs-CZ" sz="1600" dirty="0"/>
              <a:t>, ulna</a:t>
            </a:r>
          </a:p>
          <a:p>
            <a:pPr>
              <a:lnSpc>
                <a:spcPct val="128570"/>
              </a:lnSpc>
            </a:pPr>
            <a:r>
              <a:rPr lang="cs-CZ" sz="1600" dirty="0" err="1"/>
              <a:t>Processus</a:t>
            </a:r>
            <a:r>
              <a:rPr lang="cs-CZ" sz="1600" dirty="0"/>
              <a:t> </a:t>
            </a:r>
            <a:r>
              <a:rPr lang="cs-CZ" sz="1600" dirty="0" err="1"/>
              <a:t>styloideus</a:t>
            </a:r>
            <a:r>
              <a:rPr lang="cs-CZ" sz="1600" dirty="0"/>
              <a:t> radii et </a:t>
            </a:r>
            <a:r>
              <a:rPr lang="cs-CZ" sz="1600" dirty="0" err="1"/>
              <a:t>ulnae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/>
              <a:t>A. </a:t>
            </a:r>
            <a:r>
              <a:rPr lang="cs-CZ" sz="1600" dirty="0" err="1"/>
              <a:t>radialis</a:t>
            </a:r>
            <a:r>
              <a:rPr lang="cs-CZ" sz="1600" dirty="0"/>
              <a:t> </a:t>
            </a:r>
            <a:r>
              <a:rPr lang="cs-CZ" sz="1600" dirty="0" err="1"/>
              <a:t>manus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/>
              <a:t>A. </a:t>
            </a:r>
            <a:r>
              <a:rPr lang="cs-CZ" sz="1600" dirty="0" err="1"/>
              <a:t>ulnaris</a:t>
            </a:r>
            <a:r>
              <a:rPr lang="cs-CZ" sz="1600" dirty="0"/>
              <a:t> </a:t>
            </a:r>
            <a:r>
              <a:rPr lang="cs-CZ" sz="1600" dirty="0" err="1"/>
              <a:t>manus</a:t>
            </a:r>
            <a:endParaRPr lang="cs-CZ" sz="1600" dirty="0"/>
          </a:p>
          <a:p>
            <a:pPr lvl="1">
              <a:lnSpc>
                <a:spcPct val="128570"/>
              </a:lnSpc>
            </a:pPr>
            <a:r>
              <a:rPr lang="cs-CZ" sz="1000" dirty="0" err="1"/>
              <a:t>Allens</a:t>
            </a:r>
            <a:r>
              <a:rPr lang="cs-CZ" sz="1000" dirty="0"/>
              <a:t> test</a:t>
            </a:r>
          </a:p>
          <a:p>
            <a:pPr>
              <a:lnSpc>
                <a:spcPct val="12857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823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412DAF-7C1A-EF02-0C92-0F8BAEBC9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92" y="727778"/>
            <a:ext cx="5449146" cy="45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6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064E2C-3843-7538-C2BE-0EAA5B8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09" y="828121"/>
            <a:ext cx="7438953" cy="40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09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338700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EAA35F-4344-9EBD-9CC3-69B5EF8E4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17" y="0"/>
            <a:ext cx="4369749" cy="5143500"/>
          </a:xfrm>
          <a:prstGeom prst="rect">
            <a:avLst/>
          </a:prstGeom>
        </p:spPr>
      </p:pic>
      <p:sp>
        <p:nvSpPr>
          <p:cNvPr id="5" name="Zástupný text 2">
            <a:extLst>
              <a:ext uri="{FF2B5EF4-FFF2-40B4-BE49-F238E27FC236}">
                <a16:creationId xmlns:a16="http://schemas.microsoft.com/office/drawing/2014/main" id="{EBA1A1FD-F71B-F038-2E64-54A56EE3C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5"/>
            <a:ext cx="3428417" cy="3625481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600" dirty="0"/>
              <a:t>Radiální a ulnární epikondyl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Hlavička radia</a:t>
            </a:r>
          </a:p>
          <a:p>
            <a:pPr>
              <a:lnSpc>
                <a:spcPct val="128570"/>
              </a:lnSpc>
            </a:pPr>
            <a:r>
              <a:rPr lang="cs-CZ" sz="1600" dirty="0" err="1"/>
              <a:t>Olecranon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Mediální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colaterální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ligamentum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8570"/>
              </a:lnSpc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Radiální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colaterální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ligamentum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29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A58DA9-353F-CFF2-3E9B-9F75CE12F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82" y="391886"/>
            <a:ext cx="5816979" cy="451098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B68ADD-6B94-BC2E-A4B2-04012AB33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2787591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600" dirty="0"/>
              <a:t>Sternum</a:t>
            </a:r>
          </a:p>
          <a:p>
            <a:pPr>
              <a:lnSpc>
                <a:spcPct val="128570"/>
              </a:lnSpc>
            </a:pPr>
            <a:r>
              <a:rPr lang="cs-CZ" sz="1600" dirty="0" err="1"/>
              <a:t>Clavicula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 err="1"/>
              <a:t>Manubrium</a:t>
            </a:r>
            <a:r>
              <a:rPr lang="cs-CZ" sz="1600" dirty="0"/>
              <a:t> </a:t>
            </a:r>
            <a:r>
              <a:rPr lang="cs-CZ" sz="1600" dirty="0" err="1"/>
              <a:t>sterni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/>
              <a:t>Akromion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AC kloub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SC kloub</a:t>
            </a:r>
          </a:p>
          <a:p>
            <a:pPr>
              <a:lnSpc>
                <a:spcPct val="128570"/>
              </a:lnSpc>
            </a:pPr>
            <a:r>
              <a:rPr lang="cs-CZ" sz="1600" dirty="0" err="1"/>
              <a:t>Processus</a:t>
            </a:r>
            <a:r>
              <a:rPr lang="cs-CZ" sz="1600" dirty="0"/>
              <a:t> </a:t>
            </a:r>
            <a:r>
              <a:rPr lang="cs-CZ" sz="1600" dirty="0" err="1"/>
              <a:t>coracoideus</a:t>
            </a:r>
            <a:endParaRPr lang="cs-CZ" sz="1600" dirty="0"/>
          </a:p>
          <a:p>
            <a:pPr>
              <a:lnSpc>
                <a:spcPct val="128570"/>
              </a:lnSpc>
            </a:pPr>
            <a:r>
              <a:rPr lang="cs-CZ" sz="1600" dirty="0" err="1"/>
              <a:t>Tuberculus</a:t>
            </a:r>
            <a:r>
              <a:rPr lang="cs-CZ" sz="1600" dirty="0"/>
              <a:t> major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Spina </a:t>
            </a:r>
            <a:r>
              <a:rPr lang="cs-CZ" sz="1600" dirty="0" err="1"/>
              <a:t>scapulae</a:t>
            </a:r>
            <a:endParaRPr lang="cs-CZ" sz="1600" dirty="0"/>
          </a:p>
          <a:p>
            <a:pPr>
              <a:lnSpc>
                <a:spcPct val="12857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11989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Palpační anatomie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5B9E1C8-9CE6-13CF-E08E-4D7240FDC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98" y="776896"/>
            <a:ext cx="5411943" cy="43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5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B68ADD-6B94-BC2E-A4B2-04012AB33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836516"/>
            <a:ext cx="6575820" cy="3105000"/>
          </a:xfrm>
        </p:spPr>
        <p:txBody>
          <a:bodyPr/>
          <a:lstStyle/>
          <a:p>
            <a:pPr>
              <a:lnSpc>
                <a:spcPct val="128570"/>
              </a:lnSpc>
            </a:pPr>
            <a:r>
              <a:rPr lang="cs-CZ" sz="1600" dirty="0"/>
              <a:t>Anatomylearning.com</a:t>
            </a:r>
          </a:p>
          <a:p>
            <a:pPr>
              <a:lnSpc>
                <a:spcPct val="128570"/>
              </a:lnSpc>
            </a:pPr>
            <a:r>
              <a:rPr lang="cs-CZ" sz="1600" dirty="0"/>
              <a:t>Palpace jednotlivých svalů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285320" y="1747806"/>
            <a:ext cx="2911642" cy="164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b="1" dirty="0" err="1">
                <a:solidFill>
                  <a:schemeClr val="bg2"/>
                </a:solidFill>
              </a:rPr>
              <a:t>Hypothenar</a:t>
            </a:r>
            <a:endParaRPr lang="cs-CZ" sz="1600" b="1" dirty="0">
              <a:solidFill>
                <a:schemeClr val="bg2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</a:rPr>
              <a:t>palmaris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</a:rPr>
              <a:t>abductor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digiti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minimi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flexor </a:t>
            </a:r>
            <a:r>
              <a:rPr lang="cs-CZ" sz="1600" dirty="0" err="1">
                <a:solidFill>
                  <a:schemeClr val="dk1"/>
                </a:solidFill>
              </a:rPr>
              <a:t>digiti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minimi</a:t>
            </a:r>
            <a:r>
              <a:rPr lang="cs-CZ" sz="1600" dirty="0">
                <a:solidFill>
                  <a:schemeClr val="dk1"/>
                </a:solidFill>
              </a:rPr>
              <a:t> brevis 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</a:rPr>
              <a:t>opponens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digiti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minimi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D12734-52DD-45CD-DE9B-A4BD54825AD0}"/>
              </a:ext>
            </a:extLst>
          </p:cNvPr>
          <p:cNvSpPr txBox="1"/>
          <p:nvPr/>
        </p:nvSpPr>
        <p:spPr>
          <a:xfrm>
            <a:off x="4280950" y="1757335"/>
            <a:ext cx="3611766" cy="164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b="1" dirty="0" err="1">
                <a:solidFill>
                  <a:schemeClr val="bg2"/>
                </a:solidFill>
              </a:rPr>
              <a:t>Thenar</a:t>
            </a:r>
            <a:endParaRPr lang="cs-CZ" sz="1600" b="1" dirty="0">
              <a:solidFill>
                <a:schemeClr val="bg2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abductor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opponens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endParaRPr lang="cs-CZ" sz="16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adductor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24D0F44-DF68-2253-6A36-4AF30EFDCC3A}"/>
              </a:ext>
            </a:extLst>
          </p:cNvPr>
          <p:cNvSpPr txBox="1"/>
          <p:nvPr/>
        </p:nvSpPr>
        <p:spPr>
          <a:xfrm>
            <a:off x="1839113" y="3533214"/>
            <a:ext cx="4572000" cy="133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it-IT" sz="1600" dirty="0">
                <a:solidFill>
                  <a:schemeClr val="dk1"/>
                </a:solidFill>
              </a:rPr>
              <a:t>Musculi lumbricales manus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it-IT" sz="1600" dirty="0">
                <a:solidFill>
                  <a:schemeClr val="dk1"/>
                </a:solidFill>
              </a:rPr>
              <a:t>Musculi interossei manus</a:t>
            </a:r>
          </a:p>
          <a:p>
            <a:pPr marL="95250" lvl="8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	</a:t>
            </a:r>
            <a:r>
              <a:rPr lang="it-IT" dirty="0">
                <a:solidFill>
                  <a:schemeClr val="dk1"/>
                </a:solidFill>
              </a:rPr>
              <a:t>Musculi interossei palmares I–III</a:t>
            </a:r>
          </a:p>
          <a:p>
            <a:pPr marL="95250" lvl="1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	</a:t>
            </a:r>
            <a:r>
              <a:rPr lang="it-IT" b="1" dirty="0">
                <a:solidFill>
                  <a:schemeClr val="accent2"/>
                </a:solidFill>
              </a:rPr>
              <a:t>Musculi interossei dorsales I</a:t>
            </a:r>
            <a:r>
              <a:rPr lang="it-IT" dirty="0">
                <a:solidFill>
                  <a:schemeClr val="dk1"/>
                </a:solidFill>
              </a:rPr>
              <a:t>–IV</a:t>
            </a:r>
          </a:p>
        </p:txBody>
      </p:sp>
    </p:spTree>
    <p:extLst>
      <p:ext uri="{BB962C8B-B14F-4D97-AF65-F5344CB8AC3E}">
        <p14:creationId xmlns:p14="http://schemas.microsoft.com/office/powerpoint/2010/main" val="3364601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182191" y="1113551"/>
            <a:ext cx="4279806" cy="402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b="1" dirty="0" err="1">
                <a:solidFill>
                  <a:schemeClr val="bg2"/>
                </a:solidFill>
              </a:rPr>
              <a:t>Hypothenar</a:t>
            </a:r>
            <a:endParaRPr lang="cs-CZ" sz="1600" b="1" dirty="0">
              <a:solidFill>
                <a:schemeClr val="bg2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</a:rPr>
              <a:t>palmaris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Z: ulnární okraj palmární </a:t>
            </a:r>
            <a:r>
              <a:rPr lang="cs-CZ" sz="1200" dirty="0" err="1">
                <a:solidFill>
                  <a:schemeClr val="dk1"/>
                </a:solidFill>
              </a:rPr>
              <a:t>aponeurosy</a:t>
            </a:r>
            <a:br>
              <a:rPr lang="cs-CZ" sz="1200" dirty="0">
                <a:solidFill>
                  <a:schemeClr val="dk1"/>
                </a:solidFill>
              </a:rPr>
            </a:br>
            <a:r>
              <a:rPr lang="cs-CZ" sz="1200" dirty="0">
                <a:solidFill>
                  <a:schemeClr val="dk1"/>
                </a:solidFill>
              </a:rPr>
              <a:t>	Ú: kůže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F: Příčné kožní rýhy, napíná palmární 		aponeurózu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ulnaris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superficialis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</a:rPr>
              <a:t>abductor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digiti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minimi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	</a:t>
            </a: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pt-BR" sz="1200" dirty="0">
                <a:solidFill>
                  <a:schemeClr val="dk1"/>
                </a:solidFill>
              </a:rPr>
              <a:t>eminentia carpi ulnaris</a:t>
            </a:r>
            <a:r>
              <a:rPr lang="cs-CZ" sz="1200" dirty="0">
                <a:solidFill>
                  <a:schemeClr val="dk1"/>
                </a:solidFill>
              </a:rPr>
              <a:t> (os 	</a:t>
            </a:r>
            <a:r>
              <a:rPr lang="cs-CZ" sz="1200" dirty="0" err="1">
                <a:solidFill>
                  <a:schemeClr val="dk1"/>
                </a:solidFill>
              </a:rPr>
              <a:t>pisiforme</a:t>
            </a:r>
            <a:r>
              <a:rPr lang="cs-CZ" sz="1200" dirty="0">
                <a:solidFill>
                  <a:schemeClr val="dk1"/>
                </a:solidFill>
              </a:rPr>
              <a:t> + </a:t>
            </a:r>
            <a:r>
              <a:rPr lang="cs-CZ" sz="1200" dirty="0" err="1">
                <a:solidFill>
                  <a:schemeClr val="dk1"/>
                </a:solidFill>
              </a:rPr>
              <a:t>hammulus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ossis</a:t>
            </a:r>
            <a:r>
              <a:rPr lang="cs-CZ" sz="1200" dirty="0">
                <a:solidFill>
                  <a:schemeClr val="dk1"/>
                </a:solidFill>
              </a:rPr>
              <a:t> hamati), 	</a:t>
            </a:r>
            <a:r>
              <a:rPr lang="pt-BR" sz="1200" dirty="0">
                <a:solidFill>
                  <a:schemeClr val="dk1"/>
                </a:solidFill>
              </a:rPr>
              <a:t>retinaculum musculorum flexorum</a:t>
            </a:r>
            <a:br>
              <a:rPr lang="cs-CZ" sz="1200" dirty="0">
                <a:solidFill>
                  <a:schemeClr val="dk1"/>
                </a:solidFill>
              </a:rPr>
            </a:br>
            <a:r>
              <a:rPr lang="cs-CZ" sz="1200" dirty="0">
                <a:solidFill>
                  <a:schemeClr val="dk1"/>
                </a:solidFill>
              </a:rPr>
              <a:t>	Ú: </a:t>
            </a:r>
            <a:r>
              <a:rPr lang="cs-CZ" sz="1200" dirty="0" err="1">
                <a:solidFill>
                  <a:schemeClr val="dk1"/>
                </a:solidFill>
              </a:rPr>
              <a:t>baze</a:t>
            </a:r>
            <a:r>
              <a:rPr lang="cs-CZ" sz="1200" dirty="0">
                <a:solidFill>
                  <a:schemeClr val="dk1"/>
                </a:solidFill>
              </a:rPr>
              <a:t> proximálního článku 5. prstu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F: </a:t>
            </a:r>
            <a:r>
              <a:rPr lang="pt-BR" sz="1200" dirty="0">
                <a:solidFill>
                  <a:schemeClr val="dk1"/>
                </a:solidFill>
              </a:rPr>
              <a:t>n. ulnaris (cestou r. profundus) (C8 - Th1)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I: abdukce malíku</a:t>
            </a:r>
          </a:p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sz="1600" dirty="0">
              <a:solidFill>
                <a:schemeClr val="dk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B92114-505A-2ACD-663A-EDB94E78D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997" y="857283"/>
            <a:ext cx="3400900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6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68FA430-CD76-5ABA-6304-EB1F8503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058" y="96113"/>
            <a:ext cx="4465895" cy="43338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182191" y="1073732"/>
            <a:ext cx="4279806" cy="418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b="1" dirty="0" err="1">
                <a:solidFill>
                  <a:schemeClr val="bg2"/>
                </a:solidFill>
                <a:latin typeface="+mj-lt"/>
              </a:rPr>
              <a:t>Hypothenar</a:t>
            </a:r>
            <a:endParaRPr lang="cs-CZ" sz="1600" b="1" dirty="0">
              <a:solidFill>
                <a:schemeClr val="bg2"/>
              </a:solidFill>
              <a:latin typeface="+mj-lt"/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  <a:latin typeface="+mj-lt"/>
              </a:rPr>
              <a:t>flexor </a:t>
            </a:r>
            <a:r>
              <a:rPr lang="cs-CZ" sz="1600" dirty="0" err="1">
                <a:solidFill>
                  <a:schemeClr val="dk1"/>
                </a:solidFill>
                <a:latin typeface="+mj-lt"/>
              </a:rPr>
              <a:t>digiti</a:t>
            </a:r>
            <a:r>
              <a:rPr lang="cs-CZ" sz="16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+mj-lt"/>
              </a:rPr>
              <a:t>minimi</a:t>
            </a:r>
            <a:r>
              <a:rPr lang="cs-CZ" sz="1600" dirty="0">
                <a:solidFill>
                  <a:schemeClr val="dk1"/>
                </a:solidFill>
                <a:latin typeface="+mj-lt"/>
              </a:rPr>
              <a:t> brevis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  <a:latin typeface="+mj-lt"/>
              </a:rPr>
              <a:t>	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Z: </a:t>
            </a:r>
            <a:r>
              <a:rPr lang="pt-BR" sz="1200" dirty="0">
                <a:solidFill>
                  <a:schemeClr val="dk1"/>
                </a:solidFill>
                <a:latin typeface="+mj-lt"/>
              </a:rPr>
              <a:t>eminentia carpi ulnaris, retinaculum 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		</a:t>
            </a:r>
            <a:r>
              <a:rPr lang="pt-BR" sz="1200" dirty="0">
                <a:solidFill>
                  <a:schemeClr val="dk1"/>
                </a:solidFill>
                <a:latin typeface="+mj-lt"/>
              </a:rPr>
              <a:t>musculorum flexorum</a:t>
            </a:r>
            <a:br>
              <a:rPr lang="cs-CZ" sz="1200" dirty="0">
                <a:solidFill>
                  <a:schemeClr val="dk1"/>
                </a:solidFill>
                <a:latin typeface="+mj-lt"/>
              </a:rPr>
            </a:br>
            <a:r>
              <a:rPr lang="cs-CZ" sz="1200" dirty="0">
                <a:solidFill>
                  <a:schemeClr val="dk1"/>
                </a:solidFill>
                <a:latin typeface="+mj-lt"/>
              </a:rPr>
              <a:t>	Ú: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baze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proximálního článku 5. prstu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j-lt"/>
              </a:rPr>
              <a:t>	F: flexe malíku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j-lt"/>
              </a:rPr>
              <a:t>	I: </a:t>
            </a:r>
            <a:r>
              <a:rPr lang="pt-BR" sz="1200" dirty="0">
                <a:solidFill>
                  <a:schemeClr val="dk1"/>
                </a:solidFill>
                <a:latin typeface="+mj-lt"/>
              </a:rPr>
              <a:t>n. ulnaris (cestou r. profundus) (C8−Th1)</a:t>
            </a:r>
            <a:endParaRPr lang="cs-CZ" sz="1600" dirty="0">
              <a:solidFill>
                <a:schemeClr val="dk1"/>
              </a:solidFill>
              <a:latin typeface="+mj-lt"/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 err="1">
                <a:solidFill>
                  <a:schemeClr val="dk1"/>
                </a:solidFill>
                <a:latin typeface="+mj-lt"/>
              </a:rPr>
              <a:t>opponens</a:t>
            </a:r>
            <a:r>
              <a:rPr lang="cs-CZ" sz="16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+mj-lt"/>
              </a:rPr>
              <a:t>digiti</a:t>
            </a:r>
            <a:r>
              <a:rPr lang="cs-CZ" sz="16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+mj-lt"/>
              </a:rPr>
              <a:t>minimi</a:t>
            </a:r>
            <a:endParaRPr lang="cs-CZ" sz="1600" dirty="0">
              <a:solidFill>
                <a:schemeClr val="dk1"/>
              </a:solidFill>
              <a:latin typeface="+mj-lt"/>
            </a:endParaRP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  <a:latin typeface="+mj-lt"/>
              </a:rPr>
              <a:t>	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Z: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hamulus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ossis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hamati, ulnární část 	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retinaculum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musculorum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flexorum</a:t>
            </a:r>
            <a:br>
              <a:rPr lang="cs-CZ" sz="1200" dirty="0">
                <a:solidFill>
                  <a:schemeClr val="dk1"/>
                </a:solidFill>
                <a:latin typeface="+mj-lt"/>
              </a:rPr>
            </a:br>
            <a:r>
              <a:rPr lang="cs-CZ" sz="1200" dirty="0">
                <a:solidFill>
                  <a:schemeClr val="dk1"/>
                </a:solidFill>
                <a:latin typeface="+mj-lt"/>
              </a:rPr>
              <a:t>	Ú: ulnární strana 5. metakarpu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j-lt"/>
              </a:rPr>
              <a:t>	F: addukce malíku (opoziční vliv je minimální)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j-lt"/>
              </a:rPr>
              <a:t>	I: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ramus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profundus</a:t>
            </a:r>
            <a:r>
              <a:rPr lang="cs-CZ" sz="1200" dirty="0">
                <a:solidFill>
                  <a:schemeClr val="dk1"/>
                </a:solidFill>
                <a:latin typeface="+mj-lt"/>
              </a:rPr>
              <a:t> nervi </a:t>
            </a:r>
            <a:r>
              <a:rPr lang="cs-CZ" sz="1200" dirty="0" err="1">
                <a:solidFill>
                  <a:schemeClr val="dk1"/>
                </a:solidFill>
                <a:latin typeface="+mj-lt"/>
              </a:rPr>
              <a:t>ulnaris</a:t>
            </a:r>
            <a:endParaRPr lang="cs-CZ" sz="1200" dirty="0">
              <a:solidFill>
                <a:schemeClr val="dk1"/>
              </a:solidFill>
              <a:latin typeface="+mj-lt"/>
            </a:endParaRPr>
          </a:p>
          <a:p>
            <a:pPr marL="457200" lvl="2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9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608"/>
            <a:ext cx="8064900" cy="338700"/>
          </a:xfrm>
        </p:spPr>
        <p:txBody>
          <a:bodyPr/>
          <a:lstStyle/>
          <a:p>
            <a:r>
              <a:rPr lang="cs-CZ" dirty="0"/>
              <a:t>Kineziologický rozbor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E6C799-E401-8761-E9BB-B0B1DBD9B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913745"/>
            <a:ext cx="8064900" cy="3105000"/>
          </a:xfrm>
        </p:spPr>
        <p:txBody>
          <a:bodyPr/>
          <a:lstStyle/>
          <a:p>
            <a:pPr marL="95250" indent="0">
              <a:lnSpc>
                <a:spcPct val="100000"/>
              </a:lnSpc>
              <a:buNone/>
            </a:pPr>
            <a:endParaRPr lang="cs-CZ" sz="1000" dirty="0"/>
          </a:p>
          <a:p>
            <a:pPr>
              <a:lnSpc>
                <a:spcPct val="150000"/>
              </a:lnSpc>
            </a:pPr>
            <a:r>
              <a:rPr lang="cs-CZ" sz="1600" dirty="0"/>
              <a:t>Základní diagnostický prostředek fyzioterapeuta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Diferenciální diagnostická rozvaha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Nalezení klíčové oblasti – pravé příčiny obtíží (u funkčních poruch)</a:t>
            </a:r>
          </a:p>
          <a:p>
            <a:pPr marL="95250" indent="0">
              <a:lnSpc>
                <a:spcPct val="150000"/>
              </a:lnSpc>
              <a:buNone/>
            </a:pPr>
            <a:r>
              <a:rPr lang="cs-CZ" sz="1600" dirty="0"/>
              <a:t>	Jeho výstupem je </a:t>
            </a:r>
            <a:r>
              <a:rPr lang="cs-CZ" sz="1600" b="1" dirty="0"/>
              <a:t>rehabilitační diagnóza a cíl </a:t>
            </a:r>
            <a:r>
              <a:rPr lang="cs-CZ" sz="1600" dirty="0"/>
              <a:t>(krátkodobý a dlouhodobý 	rehabilitační plán) na </a:t>
            </a:r>
            <a:r>
              <a:rPr lang="cs-CZ" sz="1600" b="1" dirty="0"/>
              <a:t>základě vytvořených pracovních hypotéz</a:t>
            </a:r>
          </a:p>
          <a:p>
            <a:pPr marL="95250" indent="0">
              <a:lnSpc>
                <a:spcPct val="150000"/>
              </a:lnSpc>
              <a:buNone/>
            </a:pPr>
            <a:endParaRPr lang="cs-CZ" sz="1600" dirty="0"/>
          </a:p>
          <a:p>
            <a:pPr marL="95250" indent="0">
              <a:lnSpc>
                <a:spcPct val="150000"/>
              </a:lnSpc>
              <a:buNone/>
            </a:pPr>
            <a:r>
              <a:rPr lang="cs-CZ" sz="1600" dirty="0"/>
              <a:t>Strukturální X Funkční X funkcionální porucha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U strukturální poruchy je většinou přítomna funkční nástavba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Když nemáme jasně definovanou strukturální poruchu, vždy ji chceme jasně vyloučit!</a:t>
            </a:r>
          </a:p>
          <a:p>
            <a:pPr marL="95250" indent="0">
              <a:lnSpc>
                <a:spcPct val="150000"/>
              </a:lnSpc>
              <a:buNone/>
            </a:pPr>
            <a:endParaRPr lang="cs-CZ" sz="1600" dirty="0"/>
          </a:p>
          <a:p>
            <a:pPr marL="95250" indent="0">
              <a:lnSpc>
                <a:spcPct val="150000"/>
              </a:lnSpc>
              <a:buNone/>
            </a:pPr>
            <a:endParaRPr lang="cs-CZ" sz="700" dirty="0"/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3DC1A0F-F251-D092-394A-425FE464A88D}"/>
              </a:ext>
            </a:extLst>
          </p:cNvPr>
          <p:cNvCxnSpPr>
            <a:cxnSpLocks/>
          </p:cNvCxnSpPr>
          <p:nvPr/>
        </p:nvCxnSpPr>
        <p:spPr>
          <a:xfrm>
            <a:off x="539100" y="2378815"/>
            <a:ext cx="8181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444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68FA430-CD76-5ABA-6304-EB1F8503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59" y="371260"/>
            <a:ext cx="4917588" cy="47722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182192" y="1280294"/>
            <a:ext cx="4321056" cy="164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b="1" dirty="0" err="1">
                <a:solidFill>
                  <a:schemeClr val="bg2"/>
                </a:solidFill>
              </a:rPr>
              <a:t>Thenar</a:t>
            </a:r>
            <a:r>
              <a:rPr lang="cs-CZ" sz="1600" b="1" dirty="0">
                <a:solidFill>
                  <a:schemeClr val="bg2"/>
                </a:solidFill>
              </a:rPr>
              <a:t>: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abductor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opponens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endParaRPr lang="cs-CZ" sz="16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adductor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34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68FA430-CD76-5ABA-6304-EB1F8503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89" y="371260"/>
            <a:ext cx="4917588" cy="47722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-55002" y="640901"/>
            <a:ext cx="4070111" cy="537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b="1" dirty="0" err="1">
                <a:solidFill>
                  <a:schemeClr val="bg2"/>
                </a:solidFill>
              </a:rPr>
              <a:t>Thenar</a:t>
            </a:r>
            <a:r>
              <a:rPr lang="cs-CZ" sz="1200" b="1" dirty="0">
                <a:solidFill>
                  <a:schemeClr val="bg2"/>
                </a:solidFill>
              </a:rPr>
              <a:t>: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200" dirty="0">
                <a:solidFill>
                  <a:schemeClr val="dk1"/>
                </a:solidFill>
              </a:rPr>
              <a:t>Musculus </a:t>
            </a:r>
            <a:r>
              <a:rPr lang="cs-CZ" sz="1200" dirty="0" err="1">
                <a:solidFill>
                  <a:schemeClr val="dk1"/>
                </a:solidFill>
              </a:rPr>
              <a:t>abductor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pollicis</a:t>
            </a:r>
            <a:r>
              <a:rPr lang="cs-CZ" sz="1200" dirty="0">
                <a:solidFill>
                  <a:schemeClr val="dk1"/>
                </a:solidFill>
              </a:rPr>
              <a:t> brevis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</a:t>
            </a:r>
            <a:r>
              <a:rPr lang="cs-CZ" sz="1050" dirty="0">
                <a:solidFill>
                  <a:schemeClr val="dk1"/>
                </a:solidFill>
              </a:rPr>
              <a:t>Z: </a:t>
            </a:r>
            <a:r>
              <a:rPr lang="cs-CZ" sz="1050" dirty="0" err="1">
                <a:solidFill>
                  <a:schemeClr val="dk1"/>
                </a:solidFill>
              </a:rPr>
              <a:t>tuberculum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ossis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scaphoidei</a:t>
            </a:r>
            <a:r>
              <a:rPr lang="cs-CZ" sz="1050" dirty="0">
                <a:solidFill>
                  <a:schemeClr val="dk1"/>
                </a:solidFill>
              </a:rPr>
              <a:t>; </a:t>
            </a:r>
            <a:r>
              <a:rPr lang="cs-CZ" sz="1050" dirty="0" err="1">
                <a:solidFill>
                  <a:schemeClr val="dk1"/>
                </a:solidFill>
              </a:rPr>
              <a:t>retinaculum</a:t>
            </a:r>
            <a:r>
              <a:rPr lang="cs-CZ" sz="1050" dirty="0">
                <a:solidFill>
                  <a:schemeClr val="dk1"/>
                </a:solidFill>
              </a:rPr>
              <a:t> 	</a:t>
            </a:r>
            <a:r>
              <a:rPr lang="cs-CZ" sz="1050" dirty="0" err="1">
                <a:solidFill>
                  <a:schemeClr val="dk1"/>
                </a:solidFill>
              </a:rPr>
              <a:t>musculorum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flexorum</a:t>
            </a:r>
            <a:br>
              <a:rPr lang="cs-CZ" sz="1050" dirty="0">
                <a:solidFill>
                  <a:schemeClr val="dk1"/>
                </a:solidFill>
              </a:rPr>
            </a:br>
            <a:r>
              <a:rPr lang="cs-CZ" sz="1050" dirty="0">
                <a:solidFill>
                  <a:schemeClr val="dk1"/>
                </a:solidFill>
              </a:rPr>
              <a:t>	Ú: </a:t>
            </a:r>
            <a:r>
              <a:rPr lang="cs-CZ" sz="1050" dirty="0" err="1">
                <a:solidFill>
                  <a:schemeClr val="dk1"/>
                </a:solidFill>
              </a:rPr>
              <a:t>baze</a:t>
            </a:r>
            <a:r>
              <a:rPr lang="cs-CZ" sz="1050" dirty="0">
                <a:solidFill>
                  <a:schemeClr val="dk1"/>
                </a:solidFill>
              </a:rPr>
              <a:t> proximálního článku palce; 	sezamská kůstka palce (radiální)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050" dirty="0">
                <a:solidFill>
                  <a:schemeClr val="dk1"/>
                </a:solidFill>
              </a:rPr>
              <a:t>	F: ABD palce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050" dirty="0">
                <a:solidFill>
                  <a:schemeClr val="dk1"/>
                </a:solidFill>
              </a:rPr>
              <a:t>	I: </a:t>
            </a:r>
            <a:r>
              <a:rPr lang="cs-CZ" sz="1050" dirty="0" err="1">
                <a:solidFill>
                  <a:schemeClr val="dk1"/>
                </a:solidFill>
              </a:rPr>
              <a:t>medianus</a:t>
            </a:r>
            <a:endParaRPr lang="cs-CZ" sz="105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2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200" dirty="0">
                <a:solidFill>
                  <a:schemeClr val="dk1"/>
                </a:solidFill>
              </a:rPr>
              <a:t>Musculus flexor </a:t>
            </a:r>
            <a:r>
              <a:rPr lang="cs-CZ" sz="1200" dirty="0" err="1">
                <a:solidFill>
                  <a:schemeClr val="dk1"/>
                </a:solidFill>
              </a:rPr>
              <a:t>pollicis</a:t>
            </a:r>
            <a:r>
              <a:rPr lang="cs-CZ" sz="1200" dirty="0">
                <a:solidFill>
                  <a:schemeClr val="dk1"/>
                </a:solidFill>
              </a:rPr>
              <a:t> brevis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	</a:t>
            </a:r>
            <a:r>
              <a:rPr lang="cs-CZ" sz="1050" dirty="0">
                <a:solidFill>
                  <a:schemeClr val="dk1"/>
                </a:solidFill>
              </a:rPr>
              <a:t>Z: karpální kosti – os </a:t>
            </a:r>
            <a:r>
              <a:rPr lang="cs-CZ" sz="1050" dirty="0" err="1">
                <a:solidFill>
                  <a:schemeClr val="dk1"/>
                </a:solidFill>
              </a:rPr>
              <a:t>capitatum</a:t>
            </a:r>
            <a:r>
              <a:rPr lang="cs-CZ" sz="1050" dirty="0">
                <a:solidFill>
                  <a:schemeClr val="dk1"/>
                </a:solidFill>
              </a:rPr>
              <a:t>, os 	</a:t>
            </a:r>
            <a:r>
              <a:rPr lang="cs-CZ" sz="1050" dirty="0" err="1">
                <a:solidFill>
                  <a:schemeClr val="dk1"/>
                </a:solidFill>
              </a:rPr>
              <a:t>trapezoideum</a:t>
            </a:r>
            <a:r>
              <a:rPr lang="cs-CZ" sz="1050" dirty="0">
                <a:solidFill>
                  <a:schemeClr val="dk1"/>
                </a:solidFill>
              </a:rPr>
              <a:t> a </a:t>
            </a:r>
            <a:r>
              <a:rPr lang="cs-CZ" sz="1050" dirty="0" err="1">
                <a:solidFill>
                  <a:schemeClr val="dk1"/>
                </a:solidFill>
              </a:rPr>
              <a:t>ligg</a:t>
            </a:r>
            <a:r>
              <a:rPr lang="cs-CZ" sz="1050" dirty="0">
                <a:solidFill>
                  <a:schemeClr val="dk1"/>
                </a:solidFill>
              </a:rPr>
              <a:t>. </a:t>
            </a:r>
            <a:r>
              <a:rPr lang="cs-CZ" sz="1050" dirty="0" err="1">
                <a:solidFill>
                  <a:schemeClr val="dk1"/>
                </a:solidFill>
              </a:rPr>
              <a:t>intercarpalia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palmaria</a:t>
            </a:r>
            <a:r>
              <a:rPr lang="cs-CZ" sz="1050" dirty="0">
                <a:solidFill>
                  <a:schemeClr val="dk1"/>
                </a:solidFill>
              </a:rPr>
              <a:t> 	(</a:t>
            </a:r>
            <a:r>
              <a:rPr lang="cs-CZ" sz="1050" dirty="0" err="1">
                <a:solidFill>
                  <a:schemeClr val="dk1"/>
                </a:solidFill>
              </a:rPr>
              <a:t>caput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profundum</a:t>
            </a:r>
            <a:r>
              <a:rPr lang="cs-CZ" sz="1050" dirty="0">
                <a:solidFill>
                  <a:schemeClr val="dk1"/>
                </a:solidFill>
              </a:rPr>
              <a:t>) </a:t>
            </a:r>
            <a:r>
              <a:rPr lang="cs-CZ" sz="1050" dirty="0" err="1">
                <a:solidFill>
                  <a:schemeClr val="dk1"/>
                </a:solidFill>
              </a:rPr>
              <a:t>retinaculum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musculorum</a:t>
            </a:r>
            <a:r>
              <a:rPr lang="cs-CZ" sz="1050" dirty="0">
                <a:solidFill>
                  <a:schemeClr val="dk1"/>
                </a:solidFill>
              </a:rPr>
              <a:t> 	</a:t>
            </a:r>
            <a:r>
              <a:rPr lang="cs-CZ" sz="1050" dirty="0" err="1">
                <a:solidFill>
                  <a:schemeClr val="dk1"/>
                </a:solidFill>
              </a:rPr>
              <a:t>flexorum</a:t>
            </a:r>
            <a:r>
              <a:rPr lang="cs-CZ" sz="1050" dirty="0">
                <a:solidFill>
                  <a:schemeClr val="dk1"/>
                </a:solidFill>
              </a:rPr>
              <a:t> a </a:t>
            </a:r>
            <a:r>
              <a:rPr lang="cs-CZ" sz="1050" dirty="0" err="1">
                <a:solidFill>
                  <a:schemeClr val="dk1"/>
                </a:solidFill>
              </a:rPr>
              <a:t>tuberculum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ossis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trapezii</a:t>
            </a:r>
            <a:r>
              <a:rPr lang="cs-CZ" sz="1050" dirty="0">
                <a:solidFill>
                  <a:schemeClr val="dk1"/>
                </a:solidFill>
              </a:rPr>
              <a:t> (</a:t>
            </a:r>
            <a:r>
              <a:rPr lang="cs-CZ" sz="1050" dirty="0" err="1">
                <a:solidFill>
                  <a:schemeClr val="dk1"/>
                </a:solidFill>
              </a:rPr>
              <a:t>caput</a:t>
            </a:r>
            <a:r>
              <a:rPr lang="cs-CZ" sz="1050" dirty="0">
                <a:solidFill>
                  <a:schemeClr val="dk1"/>
                </a:solidFill>
              </a:rPr>
              <a:t> 	</a:t>
            </a:r>
            <a:r>
              <a:rPr lang="cs-CZ" sz="1050" dirty="0" err="1">
                <a:solidFill>
                  <a:schemeClr val="dk1"/>
                </a:solidFill>
              </a:rPr>
              <a:t>superficiale</a:t>
            </a:r>
            <a:r>
              <a:rPr lang="cs-CZ" sz="1050" dirty="0">
                <a:solidFill>
                  <a:schemeClr val="dk1"/>
                </a:solidFill>
              </a:rPr>
              <a:t>)</a:t>
            </a:r>
            <a:br>
              <a:rPr lang="cs-CZ" sz="1050" dirty="0">
                <a:solidFill>
                  <a:schemeClr val="dk1"/>
                </a:solidFill>
              </a:rPr>
            </a:br>
            <a:r>
              <a:rPr lang="cs-CZ" sz="1050" dirty="0">
                <a:solidFill>
                  <a:schemeClr val="dk1"/>
                </a:solidFill>
              </a:rPr>
              <a:t>	Ú: laterální </a:t>
            </a:r>
            <a:r>
              <a:rPr lang="cs-CZ" sz="1050" dirty="0" err="1">
                <a:solidFill>
                  <a:schemeClr val="dk1"/>
                </a:solidFill>
              </a:rPr>
              <a:t>baze</a:t>
            </a:r>
            <a:r>
              <a:rPr lang="cs-CZ" sz="1050" dirty="0">
                <a:solidFill>
                  <a:schemeClr val="dk1"/>
                </a:solidFill>
              </a:rPr>
              <a:t> proximálního článku palce; 	sezamská kůstka palce (radiální).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050" dirty="0">
                <a:solidFill>
                  <a:schemeClr val="dk1"/>
                </a:solidFill>
              </a:rPr>
              <a:t>	F: FL MP kloubu, částečně ABD a opozice</a:t>
            </a:r>
          </a:p>
          <a:p>
            <a:pPr algn="l"/>
            <a:r>
              <a:rPr lang="cs-CZ" sz="1050" dirty="0">
                <a:solidFill>
                  <a:schemeClr val="dk1"/>
                </a:solidFill>
              </a:rPr>
              <a:t>	I: </a:t>
            </a:r>
            <a:r>
              <a:rPr lang="cs-CZ" sz="1050" dirty="0" err="1">
                <a:solidFill>
                  <a:schemeClr val="dk1"/>
                </a:solidFill>
              </a:rPr>
              <a:t>caput</a:t>
            </a:r>
            <a:r>
              <a:rPr lang="cs-CZ" sz="1050" dirty="0">
                <a:solidFill>
                  <a:schemeClr val="dk1"/>
                </a:solidFill>
              </a:rPr>
              <a:t> </a:t>
            </a:r>
            <a:r>
              <a:rPr lang="cs-CZ" sz="1050" dirty="0" err="1">
                <a:solidFill>
                  <a:schemeClr val="dk1"/>
                </a:solidFill>
              </a:rPr>
              <a:t>superficiale</a:t>
            </a:r>
            <a:r>
              <a:rPr lang="cs-CZ" sz="1050" dirty="0">
                <a:solidFill>
                  <a:schemeClr val="dk1"/>
                </a:solidFill>
              </a:rPr>
              <a:t>: </a:t>
            </a:r>
            <a:r>
              <a:rPr lang="cs-CZ" sz="1050" dirty="0" err="1">
                <a:solidFill>
                  <a:schemeClr val="dk1"/>
                </a:solidFill>
                <a:hlinkClick r:id="rId3" tooltip="Nervus median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nervus</a:t>
            </a:r>
            <a:r>
              <a:rPr lang="cs-CZ" sz="1050" dirty="0">
                <a:solidFill>
                  <a:schemeClr val="dk1"/>
                </a:solidFill>
                <a:hlinkClick r:id="rId3" tooltip="Nervus median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050" dirty="0" err="1">
                <a:solidFill>
                  <a:schemeClr val="dk1"/>
                </a:solidFill>
                <a:hlinkClick r:id="rId3" tooltip="Nervus median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medianus</a:t>
            </a:r>
            <a:r>
              <a:rPr lang="cs-CZ" sz="1050" dirty="0">
                <a:solidFill>
                  <a:schemeClr val="dk1"/>
                </a:solidFill>
              </a:rPr>
              <a:t>; </a:t>
            </a:r>
            <a:r>
              <a:rPr lang="cs-CZ" sz="1050" dirty="0" err="1">
                <a:solidFill>
                  <a:schemeClr val="dk1"/>
                </a:solidFill>
              </a:rPr>
              <a:t>caput</a:t>
            </a:r>
            <a:r>
              <a:rPr lang="cs-CZ" sz="1050" dirty="0">
                <a:solidFill>
                  <a:schemeClr val="dk1"/>
                </a:solidFill>
              </a:rPr>
              <a:t> 	</a:t>
            </a:r>
            <a:r>
              <a:rPr lang="cs-CZ" sz="1050" dirty="0" err="1">
                <a:solidFill>
                  <a:schemeClr val="dk1"/>
                </a:solidFill>
              </a:rPr>
              <a:t>profundum</a:t>
            </a:r>
            <a:r>
              <a:rPr lang="cs-CZ" sz="1050" dirty="0">
                <a:solidFill>
                  <a:schemeClr val="dk1"/>
                </a:solidFill>
              </a:rPr>
              <a:t>: </a:t>
            </a:r>
            <a:r>
              <a:rPr lang="cs-CZ" sz="1050" dirty="0" err="1">
                <a:solidFill>
                  <a:schemeClr val="dk1"/>
                </a:solidFill>
                <a:hlinkClick r:id="rId4" tooltip="Nervus ulnar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nervus</a:t>
            </a:r>
            <a:r>
              <a:rPr lang="cs-CZ" sz="1050" dirty="0">
                <a:solidFill>
                  <a:schemeClr val="dk1"/>
                </a:solidFill>
                <a:hlinkClick r:id="rId4" tooltip="Nervus ulnar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050" dirty="0" err="1">
                <a:solidFill>
                  <a:schemeClr val="dk1"/>
                </a:solidFill>
                <a:hlinkClick r:id="rId4" tooltip="Nervus ulnar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ulnaris</a:t>
            </a:r>
            <a:r>
              <a:rPr lang="cs-CZ" sz="1050" dirty="0">
                <a:solidFill>
                  <a:schemeClr val="dk1"/>
                </a:solidFill>
              </a:rPr>
              <a:t>.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sz="11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1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68FA430-CD76-5ABA-6304-EB1F8503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15" y="371260"/>
            <a:ext cx="4917588" cy="47722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49C7E3-10AF-4CDF-2AA1-9B0E06FF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Svaly </a:t>
            </a:r>
            <a:r>
              <a:rPr lang="cs-CZ" dirty="0" err="1"/>
              <a:t>thenaru</a:t>
            </a:r>
            <a:r>
              <a:rPr lang="cs-CZ" dirty="0"/>
              <a:t> a </a:t>
            </a:r>
            <a:r>
              <a:rPr lang="cs-CZ" dirty="0" err="1"/>
              <a:t>hypothenaru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0B101F-E7A9-B3A0-DA0A-C92FBFA102E7}"/>
              </a:ext>
            </a:extLst>
          </p:cNvPr>
          <p:cNvSpPr txBox="1"/>
          <p:nvPr/>
        </p:nvSpPr>
        <p:spPr>
          <a:xfrm>
            <a:off x="0" y="1133300"/>
            <a:ext cx="4321056" cy="422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b="1" dirty="0" err="1">
                <a:solidFill>
                  <a:schemeClr val="bg2"/>
                </a:solidFill>
              </a:rPr>
              <a:t>Thenar</a:t>
            </a:r>
            <a:r>
              <a:rPr lang="cs-CZ" b="1" dirty="0">
                <a:solidFill>
                  <a:schemeClr val="bg2"/>
                </a:solidFill>
              </a:rPr>
              <a:t>: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opponens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endParaRPr lang="cs-CZ" dirty="0">
              <a:solidFill>
                <a:schemeClr val="dk1"/>
              </a:solidFill>
            </a:endParaRP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	</a:t>
            </a:r>
            <a:r>
              <a:rPr lang="cs-CZ" sz="1100" dirty="0">
                <a:solidFill>
                  <a:schemeClr val="dk1"/>
                </a:solidFill>
              </a:rPr>
              <a:t>Z: </a:t>
            </a:r>
            <a:r>
              <a:rPr lang="pt-BR" sz="1100" dirty="0">
                <a:solidFill>
                  <a:schemeClr val="dk1"/>
                </a:solidFill>
              </a:rPr>
              <a:t>tuberculum ossis trapezii; retinaculum </a:t>
            </a:r>
            <a:r>
              <a:rPr lang="cs-CZ" sz="1100" dirty="0">
                <a:solidFill>
                  <a:schemeClr val="dk1"/>
                </a:solidFill>
              </a:rPr>
              <a:t>	</a:t>
            </a:r>
            <a:r>
              <a:rPr lang="pt-BR" sz="1100" dirty="0">
                <a:solidFill>
                  <a:schemeClr val="dk1"/>
                </a:solidFill>
              </a:rPr>
              <a:t>musculorum flexorum</a:t>
            </a:r>
            <a:br>
              <a:rPr lang="cs-CZ" sz="1100" dirty="0">
                <a:solidFill>
                  <a:schemeClr val="dk1"/>
                </a:solidFill>
              </a:rPr>
            </a:br>
            <a:r>
              <a:rPr lang="cs-CZ" sz="1100" dirty="0">
                <a:solidFill>
                  <a:schemeClr val="dk1"/>
                </a:solidFill>
              </a:rPr>
              <a:t>	Ú: palcový </a:t>
            </a:r>
            <a:r>
              <a:rPr lang="cs-CZ" sz="1100" dirty="0" err="1">
                <a:solidFill>
                  <a:schemeClr val="dk1"/>
                </a:solidFill>
              </a:rPr>
              <a:t>metakarp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	F: opozice palce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	I: </a:t>
            </a:r>
            <a:r>
              <a:rPr lang="cs-CZ" sz="1100" dirty="0" err="1">
                <a:solidFill>
                  <a:schemeClr val="dk1"/>
                </a:solidFill>
              </a:rPr>
              <a:t>medianus</a:t>
            </a:r>
            <a:endParaRPr lang="cs-CZ" sz="1100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dirty="0">
              <a:solidFill>
                <a:schemeClr val="dk1"/>
              </a:solidFill>
            </a:endParaRP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adductor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endParaRPr lang="cs-CZ" dirty="0">
              <a:solidFill>
                <a:schemeClr val="dk1"/>
              </a:solidFill>
            </a:endParaRP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	</a:t>
            </a:r>
            <a:r>
              <a:rPr lang="cs-CZ" sz="1100" dirty="0">
                <a:solidFill>
                  <a:schemeClr val="dk1"/>
                </a:solidFill>
              </a:rPr>
              <a:t>Z: </a:t>
            </a:r>
            <a:r>
              <a:rPr lang="cs-CZ" sz="1100" dirty="0" err="1">
                <a:solidFill>
                  <a:schemeClr val="dk1"/>
                </a:solidFill>
              </a:rPr>
              <a:t>caput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obliquum</a:t>
            </a:r>
            <a:r>
              <a:rPr lang="cs-CZ" sz="1100" dirty="0">
                <a:solidFill>
                  <a:schemeClr val="dk1"/>
                </a:solidFill>
              </a:rPr>
              <a:t>: </a:t>
            </a:r>
            <a:r>
              <a:rPr lang="cs-CZ" sz="1100" dirty="0" err="1">
                <a:solidFill>
                  <a:schemeClr val="dk1"/>
                </a:solidFill>
              </a:rPr>
              <a:t>baze</a:t>
            </a:r>
            <a:r>
              <a:rPr lang="cs-CZ" sz="1100" dirty="0">
                <a:solidFill>
                  <a:schemeClr val="dk1"/>
                </a:solidFill>
              </a:rPr>
              <a:t> 2. a 3. metakarpu, os 	</a:t>
            </a:r>
            <a:r>
              <a:rPr lang="cs-CZ" sz="1100" dirty="0" err="1">
                <a:solidFill>
                  <a:schemeClr val="dk1"/>
                </a:solidFill>
              </a:rPr>
              <a:t>trapezoideum</a:t>
            </a:r>
            <a:r>
              <a:rPr lang="cs-CZ" sz="1100" dirty="0">
                <a:solidFill>
                  <a:schemeClr val="dk1"/>
                </a:solidFill>
              </a:rPr>
              <a:t>, os </a:t>
            </a:r>
            <a:r>
              <a:rPr lang="cs-CZ" sz="1100" dirty="0" err="1">
                <a:solidFill>
                  <a:schemeClr val="dk1"/>
                </a:solidFill>
              </a:rPr>
              <a:t>capitatum</a:t>
            </a:r>
            <a:r>
              <a:rPr lang="cs-CZ" sz="1100" dirty="0">
                <a:solidFill>
                  <a:schemeClr val="dk1"/>
                </a:solidFill>
              </a:rPr>
              <a:t>; </a:t>
            </a:r>
            <a:r>
              <a:rPr lang="cs-CZ" sz="1100" dirty="0" err="1">
                <a:solidFill>
                  <a:schemeClr val="dk1"/>
                </a:solidFill>
              </a:rPr>
              <a:t>caput</a:t>
            </a:r>
            <a:r>
              <a:rPr lang="cs-CZ" sz="1100" dirty="0">
                <a:solidFill>
                  <a:schemeClr val="dk1"/>
                </a:solidFill>
              </a:rPr>
              <a:t> 	</a:t>
            </a:r>
            <a:r>
              <a:rPr lang="cs-CZ" sz="1100" dirty="0" err="1">
                <a:solidFill>
                  <a:schemeClr val="dk1"/>
                </a:solidFill>
              </a:rPr>
              <a:t>transversum</a:t>
            </a:r>
            <a:r>
              <a:rPr lang="cs-CZ" sz="1100" dirty="0">
                <a:solidFill>
                  <a:schemeClr val="dk1"/>
                </a:solidFill>
              </a:rPr>
              <a:t>: 3 </a:t>
            </a:r>
            <a:r>
              <a:rPr lang="cs-CZ" sz="1100" dirty="0" err="1">
                <a:solidFill>
                  <a:schemeClr val="dk1"/>
                </a:solidFill>
              </a:rPr>
              <a:t>metakarp</a:t>
            </a:r>
            <a:r>
              <a:rPr lang="cs-CZ" sz="1100" dirty="0">
                <a:solidFill>
                  <a:schemeClr val="dk1"/>
                </a:solidFill>
              </a:rPr>
              <a:t>.</a:t>
            </a:r>
            <a:br>
              <a:rPr lang="cs-CZ" sz="1100" dirty="0">
                <a:solidFill>
                  <a:schemeClr val="dk1"/>
                </a:solidFill>
              </a:rPr>
            </a:br>
            <a:r>
              <a:rPr lang="cs-CZ" sz="1100" dirty="0">
                <a:solidFill>
                  <a:schemeClr val="dk1"/>
                </a:solidFill>
              </a:rPr>
              <a:t>	Ú: pouzdro </a:t>
            </a:r>
            <a:r>
              <a:rPr lang="cs-CZ" sz="1100" dirty="0" err="1">
                <a:solidFill>
                  <a:schemeClr val="dk1"/>
                </a:solidFill>
              </a:rPr>
              <a:t>metakarpofalangového</a:t>
            </a:r>
            <a:r>
              <a:rPr lang="cs-CZ" sz="1100" dirty="0">
                <a:solidFill>
                  <a:schemeClr val="dk1"/>
                </a:solidFill>
              </a:rPr>
              <a:t> kloubu palce; 	sezamská kůstka palce (ulnární)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	F: ADD palce</a:t>
            </a:r>
          </a:p>
          <a:p>
            <a:pPr marL="95250" lvl="3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	I: </a:t>
            </a:r>
            <a:r>
              <a:rPr lang="cs-CZ" sz="1100" dirty="0" err="1">
                <a:solidFill>
                  <a:schemeClr val="dk1"/>
                </a:solidFill>
              </a:rPr>
              <a:t>nervus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ulnaris</a:t>
            </a:r>
            <a:r>
              <a:rPr lang="cs-CZ" sz="1100" dirty="0">
                <a:solidFill>
                  <a:schemeClr val="dk1"/>
                </a:solidFill>
              </a:rPr>
              <a:t> (</a:t>
            </a:r>
            <a:r>
              <a:rPr lang="cs-CZ" sz="1100" dirty="0" err="1">
                <a:solidFill>
                  <a:schemeClr val="dk1"/>
                </a:solidFill>
              </a:rPr>
              <a:t>ramus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profundus</a:t>
            </a:r>
            <a:r>
              <a:rPr lang="cs-CZ" sz="1100" dirty="0">
                <a:solidFill>
                  <a:schemeClr val="dk1"/>
                </a:solidFill>
              </a:rPr>
              <a:t>)</a:t>
            </a:r>
          </a:p>
          <a:p>
            <a:pPr marL="457200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60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338700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F1BFCF8-9BF0-2A7C-7C5F-6E123B2F4229}"/>
              </a:ext>
            </a:extLst>
          </p:cNvPr>
          <p:cNvSpPr txBox="1"/>
          <p:nvPr/>
        </p:nvSpPr>
        <p:spPr>
          <a:xfrm>
            <a:off x="237041" y="869784"/>
            <a:ext cx="4499963" cy="2283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Povrchová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pronator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teres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carpi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radialis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palmaris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longus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carpi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ulnaris</a:t>
            </a:r>
            <a:endParaRPr lang="cs-CZ" sz="16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Druhá vrstva</a:t>
            </a: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digitorum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superficialis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13755F-4AAE-2E0F-ED7F-0C24707FABDA}"/>
              </a:ext>
            </a:extLst>
          </p:cNvPr>
          <p:cNvSpPr txBox="1"/>
          <p:nvPr/>
        </p:nvSpPr>
        <p:spPr>
          <a:xfrm>
            <a:off x="4662345" y="923863"/>
            <a:ext cx="3942105" cy="2283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Třetí vrstva</a:t>
            </a: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digitorum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profundus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flexor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longus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  <a:p>
            <a:pPr marL="95250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Čtvrtá, hluboká vrstva</a:t>
            </a:r>
          </a:p>
          <a:p>
            <a:pPr marL="457200" lvl="1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pronator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quadratus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248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4DA4798-6025-A712-FE8A-E42D2323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931" y="0"/>
            <a:ext cx="4496955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486F26-CD69-78B3-3579-F2677D4F2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8" y="976277"/>
            <a:ext cx="3452325" cy="41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98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70E1209-04AE-EE38-9C94-7DAE1697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378" y="315574"/>
            <a:ext cx="3300938" cy="47091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CBE8BC-4355-C537-6828-D0570FD69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04" y="1431146"/>
            <a:ext cx="4393401" cy="344061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B43E69-066D-5FE7-218C-FAB3F28C8B82}"/>
              </a:ext>
            </a:extLst>
          </p:cNvPr>
          <p:cNvSpPr txBox="1"/>
          <p:nvPr/>
        </p:nvSpPr>
        <p:spPr>
          <a:xfrm>
            <a:off x="2138184" y="1184273"/>
            <a:ext cx="246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Ozřejmění m. </a:t>
            </a:r>
            <a:r>
              <a:rPr lang="cs-CZ" dirty="0" err="1"/>
              <a:t>brachioradialis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311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9486F26-CD69-78B3-3579-F2677D4F2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065" y="-39140"/>
            <a:ext cx="3629935" cy="44221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93873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973A70-EC38-E2F5-E24F-A3FD616335A8}"/>
              </a:ext>
            </a:extLst>
          </p:cNvPr>
          <p:cNvSpPr txBox="1"/>
          <p:nvPr/>
        </p:nvSpPr>
        <p:spPr>
          <a:xfrm>
            <a:off x="0" y="691030"/>
            <a:ext cx="3441185" cy="280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pronator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teres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Z: </a:t>
            </a:r>
            <a:r>
              <a:rPr lang="cs-CZ" sz="1100" dirty="0" err="1">
                <a:solidFill>
                  <a:schemeClr val="dk1"/>
                </a:solidFill>
              </a:rPr>
              <a:t>caput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humerale</a:t>
            </a:r>
            <a:r>
              <a:rPr lang="cs-CZ" sz="1100" dirty="0">
                <a:solidFill>
                  <a:schemeClr val="dk1"/>
                </a:solidFill>
              </a:rPr>
              <a:t>: </a:t>
            </a:r>
            <a:r>
              <a:rPr lang="cs-CZ" sz="1100" dirty="0" err="1">
                <a:solidFill>
                  <a:schemeClr val="dk1"/>
                </a:solidFill>
              </a:rPr>
              <a:t>Epicondylus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medialis</a:t>
            </a:r>
            <a:r>
              <a:rPr lang="cs-CZ" sz="1100" dirty="0">
                <a:solidFill>
                  <a:schemeClr val="dk1"/>
                </a:solidFill>
              </a:rPr>
              <a:t>. </a:t>
            </a:r>
            <a:r>
              <a:rPr lang="cs-CZ" sz="1100" dirty="0" err="1">
                <a:solidFill>
                  <a:schemeClr val="dk1"/>
                </a:solidFill>
              </a:rPr>
              <a:t>caput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ulnare</a:t>
            </a:r>
            <a:r>
              <a:rPr lang="cs-CZ" sz="1100" dirty="0">
                <a:solidFill>
                  <a:schemeClr val="dk1"/>
                </a:solidFill>
              </a:rPr>
              <a:t>: </a:t>
            </a:r>
            <a:r>
              <a:rPr lang="cs-CZ" sz="1100" dirty="0" err="1">
                <a:solidFill>
                  <a:schemeClr val="dk1"/>
                </a:solidFill>
              </a:rPr>
              <a:t>Processus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coronoideus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ulnae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Ú: Zevní okraj radia.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I: </a:t>
            </a:r>
            <a:r>
              <a:rPr lang="cs-CZ" sz="1100" dirty="0" err="1">
                <a:solidFill>
                  <a:schemeClr val="dk1"/>
                </a:solidFill>
              </a:rPr>
              <a:t>Medianus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F: Pronace předloktí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flexor </a:t>
            </a:r>
            <a:r>
              <a:rPr lang="cs-CZ" dirty="0" err="1">
                <a:solidFill>
                  <a:schemeClr val="dk1"/>
                </a:solidFill>
              </a:rPr>
              <a:t>carpi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radialis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Z: </a:t>
            </a:r>
            <a:r>
              <a:rPr lang="cs-CZ" sz="1100" dirty="0" err="1">
                <a:solidFill>
                  <a:schemeClr val="dk1"/>
                </a:solidFill>
              </a:rPr>
              <a:t>epicondylus</a:t>
            </a:r>
            <a:r>
              <a:rPr lang="cs-CZ" sz="1100" dirty="0">
                <a:solidFill>
                  <a:schemeClr val="dk1"/>
                </a:solidFill>
              </a:rPr>
              <a:t> </a:t>
            </a:r>
            <a:r>
              <a:rPr lang="cs-CZ" sz="1100" dirty="0" err="1">
                <a:solidFill>
                  <a:schemeClr val="dk1"/>
                </a:solidFill>
              </a:rPr>
              <a:t>medialis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Ú: </a:t>
            </a:r>
            <a:r>
              <a:rPr lang="pl-PL" sz="1100" dirty="0">
                <a:solidFill>
                  <a:schemeClr val="dk1"/>
                </a:solidFill>
              </a:rPr>
              <a:t>baze 2. a 3. metakarpu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I: </a:t>
            </a:r>
            <a:r>
              <a:rPr lang="cs-CZ" sz="1100" dirty="0" err="1">
                <a:solidFill>
                  <a:schemeClr val="dk1"/>
                </a:solidFill>
              </a:rPr>
              <a:t>Medianus</a:t>
            </a:r>
            <a:endParaRPr lang="cs-CZ" sz="11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</a:rPr>
              <a:t>F: flexe zápěstí; radiální dukce; pomocná flexe loketního kloubu</a:t>
            </a:r>
            <a:endParaRPr lang="cs-CZ" sz="1200" dirty="0">
              <a:solidFill>
                <a:schemeClr val="dk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114A09-C407-5024-077F-59573A73D5A2}"/>
              </a:ext>
            </a:extLst>
          </p:cNvPr>
          <p:cNvSpPr txBox="1"/>
          <p:nvPr/>
        </p:nvSpPr>
        <p:spPr>
          <a:xfrm>
            <a:off x="3053731" y="1558960"/>
            <a:ext cx="3441185" cy="351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palmaris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longus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epicondylus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medialis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pt-BR" sz="1200" dirty="0">
                <a:solidFill>
                  <a:schemeClr val="dk1"/>
                </a:solidFill>
              </a:rPr>
              <a:t>retinaculum musculorum flexorum - aponeurosis palmaris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Medianus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napíná palmární </a:t>
            </a:r>
            <a:r>
              <a:rPr lang="cs-CZ" sz="1200" dirty="0" err="1">
                <a:solidFill>
                  <a:schemeClr val="dk1"/>
                </a:solidFill>
              </a:rPr>
              <a:t>aponeurosu</a:t>
            </a:r>
            <a:r>
              <a:rPr lang="cs-CZ" sz="1200" dirty="0">
                <a:solidFill>
                  <a:schemeClr val="dk1"/>
                </a:solidFill>
              </a:rPr>
              <a:t>; pomocná flexe loketního kloubu a zápěstí.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flexor </a:t>
            </a:r>
            <a:r>
              <a:rPr lang="cs-CZ" dirty="0" err="1">
                <a:solidFill>
                  <a:schemeClr val="dk1"/>
                </a:solidFill>
              </a:rPr>
              <a:t>carpi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ulnaris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caput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humerale</a:t>
            </a:r>
            <a:r>
              <a:rPr lang="cs-CZ" sz="1200" dirty="0">
                <a:solidFill>
                  <a:schemeClr val="dk1"/>
                </a:solidFill>
              </a:rPr>
              <a:t> – </a:t>
            </a:r>
            <a:r>
              <a:rPr lang="cs-CZ" sz="1200" dirty="0" err="1">
                <a:solidFill>
                  <a:schemeClr val="dk1"/>
                </a:solidFill>
              </a:rPr>
              <a:t>epicondylus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medialis</a:t>
            </a:r>
            <a:r>
              <a:rPr lang="cs-CZ" sz="1200" dirty="0">
                <a:solidFill>
                  <a:schemeClr val="dk1"/>
                </a:solidFill>
              </a:rPr>
              <a:t> humer; </a:t>
            </a:r>
            <a:r>
              <a:rPr lang="cs-CZ" sz="1200" dirty="0" err="1">
                <a:solidFill>
                  <a:schemeClr val="dk1"/>
                </a:solidFill>
              </a:rPr>
              <a:t>caput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ulnare</a:t>
            </a:r>
            <a:r>
              <a:rPr lang="cs-CZ" sz="1200" dirty="0">
                <a:solidFill>
                  <a:schemeClr val="dk1"/>
                </a:solidFill>
              </a:rPr>
              <a:t> - </a:t>
            </a:r>
            <a:r>
              <a:rPr lang="cs-CZ" sz="1200" dirty="0" err="1">
                <a:solidFill>
                  <a:schemeClr val="dk1"/>
                </a:solidFill>
              </a:rPr>
              <a:t>olecranon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ulnae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os </a:t>
            </a:r>
            <a:r>
              <a:rPr lang="cs-CZ" sz="1200" dirty="0" err="1">
                <a:solidFill>
                  <a:schemeClr val="dk1"/>
                </a:solidFill>
              </a:rPr>
              <a:t>pisiforme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Ulnaris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flexe zápěstí, ulnární dukce ruky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11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9DF945-BADB-69C6-E0AE-79306348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88" y="992284"/>
            <a:ext cx="6122528" cy="397933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EDCBB69-EE5E-7A90-0D3A-154FC2335332}"/>
              </a:ext>
            </a:extLst>
          </p:cNvPr>
          <p:cNvSpPr txBox="1"/>
          <p:nvPr/>
        </p:nvSpPr>
        <p:spPr>
          <a:xfrm>
            <a:off x="220006" y="1127530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Ozřejmění m. </a:t>
            </a:r>
            <a:r>
              <a:rPr lang="cs-CZ" dirty="0" err="1"/>
              <a:t>palmaris</a:t>
            </a:r>
            <a:r>
              <a:rPr lang="cs-CZ" dirty="0"/>
              <a:t> </a:t>
            </a:r>
            <a:r>
              <a:rPr lang="cs-CZ" dirty="0" err="1"/>
              <a:t>longus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818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F3CE464-CC8C-7379-C34B-CA6759FD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29" y="-24524"/>
            <a:ext cx="3928571" cy="44933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93873"/>
            <a:ext cx="8064900" cy="338700"/>
          </a:xfrm>
        </p:spPr>
        <p:txBody>
          <a:bodyPr/>
          <a:lstStyle/>
          <a:p>
            <a:r>
              <a:rPr lang="cs-CZ" dirty="0"/>
              <a:t>Svaly předloktí - flexory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973A70-EC38-E2F5-E24F-A3FD616335A8}"/>
              </a:ext>
            </a:extLst>
          </p:cNvPr>
          <p:cNvSpPr txBox="1"/>
          <p:nvPr/>
        </p:nvSpPr>
        <p:spPr>
          <a:xfrm>
            <a:off x="0" y="691030"/>
            <a:ext cx="3441185" cy="308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  <a:latin typeface="+mn-lt"/>
              </a:rPr>
              <a:t>Flexor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digitorum</a:t>
            </a:r>
            <a:r>
              <a:rPr lang="cs-CZ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superficialis</a:t>
            </a:r>
            <a:endParaRPr lang="cs-CZ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Z: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caput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humeroulnare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–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caput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commune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ulnare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pod epikondylem humeru a na lig.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collaterale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ulnare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loketního kloubu a zčásti na ulně;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caput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radiale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– na radiu, podél úponu m.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supinator</a:t>
            </a:r>
            <a:endParaRPr lang="cs-CZ" sz="1100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Ú: </a:t>
            </a:r>
            <a:r>
              <a:rPr lang="cs-CZ" sz="1400" b="0" i="0" dirty="0">
                <a:solidFill>
                  <a:srgbClr val="212529"/>
                </a:solidFill>
                <a:effectLst/>
                <a:latin typeface="+mn-lt"/>
              </a:rPr>
              <a:t> 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bazi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středního článku 2.-5. prstu 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I: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medianus</a:t>
            </a:r>
            <a:endParaRPr lang="cs-CZ" sz="1100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F: Flexe PIP kloubů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  <a:latin typeface="+mn-lt"/>
              </a:rPr>
              <a:t>Flexor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digitorum</a:t>
            </a:r>
            <a:r>
              <a:rPr lang="cs-CZ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profundus</a:t>
            </a:r>
            <a:endParaRPr lang="cs-CZ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Z: přední plocha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Ú: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baze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 distálního článku 2.–5. prstu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I: 2,3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medianus</a:t>
            </a:r>
            <a:r>
              <a:rPr lang="cs-CZ" sz="1100" dirty="0">
                <a:solidFill>
                  <a:schemeClr val="dk1"/>
                </a:solidFill>
                <a:latin typeface="+mn-lt"/>
              </a:rPr>
              <a:t>; 4,5 </a:t>
            </a:r>
            <a:r>
              <a:rPr lang="cs-CZ" sz="1100" dirty="0" err="1">
                <a:solidFill>
                  <a:schemeClr val="dk1"/>
                </a:solidFill>
                <a:latin typeface="+mn-lt"/>
              </a:rPr>
              <a:t>ulnaris</a:t>
            </a:r>
            <a:endParaRPr lang="cs-CZ" sz="1100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100" dirty="0">
                <a:solidFill>
                  <a:schemeClr val="dk1"/>
                </a:solidFill>
                <a:latin typeface="+mn-lt"/>
              </a:rPr>
              <a:t>F: Flexe DIP kloubů</a:t>
            </a:r>
            <a:endParaRPr lang="cs-CZ" sz="12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114A09-C407-5024-077F-59573A73D5A2}"/>
              </a:ext>
            </a:extLst>
          </p:cNvPr>
          <p:cNvSpPr txBox="1"/>
          <p:nvPr/>
        </p:nvSpPr>
        <p:spPr>
          <a:xfrm>
            <a:off x="3053731" y="1558960"/>
            <a:ext cx="3441185" cy="2882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Flexor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longus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přední plocha radia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cs-CZ" sz="1200" dirty="0" err="1">
                <a:solidFill>
                  <a:schemeClr val="dk1"/>
                </a:solidFill>
              </a:rPr>
              <a:t>baze</a:t>
            </a:r>
            <a:r>
              <a:rPr lang="cs-CZ" sz="1200" dirty="0">
                <a:solidFill>
                  <a:schemeClr val="dk1"/>
                </a:solidFill>
              </a:rPr>
              <a:t> koncového článku palce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medianus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flexe distálního článku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 err="1">
                <a:solidFill>
                  <a:schemeClr val="dk1"/>
                </a:solidFill>
              </a:rPr>
              <a:t>Pronator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quadratus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přední strana distální čtvrtiny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palmární strana radia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medianus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pronace předloktí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96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64DBA97-6178-C47E-F7A7-68F36782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43" y="0"/>
            <a:ext cx="40057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Kineziologický rozbor (ne popis!)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E6C799-E401-8761-E9BB-B0B1DBD9B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728115"/>
            <a:ext cx="8064900" cy="310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Anamnéza</a:t>
            </a:r>
          </a:p>
          <a:p>
            <a:pPr lvl="1"/>
            <a:r>
              <a:rPr lang="cs-CZ" sz="1400" dirty="0"/>
              <a:t>První dojem, nynější potíže (můžou být až na konci), osobní, rodinná, pracovní, sociální, alergologická, farmakologická, sportovní, gynekologická anamnéza</a:t>
            </a:r>
          </a:p>
          <a:p>
            <a:pPr lvl="1"/>
            <a:r>
              <a:rPr lang="cs-CZ" sz="1400" dirty="0"/>
              <a:t>Bolest – vznik, průběh, lokalizace, charakter, propagace, modality bolesti</a:t>
            </a:r>
          </a:p>
          <a:p>
            <a:pPr marL="95250" indent="0">
              <a:lnSpc>
                <a:spcPct val="100000"/>
              </a:lnSpc>
              <a:buNone/>
            </a:pPr>
            <a:endParaRPr lang="cs-CZ" sz="1000" dirty="0"/>
          </a:p>
          <a:p>
            <a:pPr>
              <a:lnSpc>
                <a:spcPct val="100000"/>
              </a:lnSpc>
            </a:pPr>
            <a:r>
              <a:rPr lang="cs-CZ" sz="1600" dirty="0"/>
              <a:t>Aspekce</a:t>
            </a:r>
          </a:p>
          <a:p>
            <a:pPr lvl="1"/>
            <a:r>
              <a:rPr lang="cs-CZ" sz="1400" dirty="0"/>
              <a:t>Povšechná, specifická</a:t>
            </a:r>
          </a:p>
          <a:p>
            <a:pPr lvl="1"/>
            <a:r>
              <a:rPr lang="cs-CZ" sz="1400" dirty="0"/>
              <a:t>Zepředu, zboku, zezadu</a:t>
            </a:r>
          </a:p>
          <a:p>
            <a:pPr lvl="1"/>
            <a:r>
              <a:rPr lang="cs-CZ" sz="1400" dirty="0"/>
              <a:t>Chůze, stoj na 1 DK…</a:t>
            </a:r>
          </a:p>
          <a:p>
            <a:pPr marL="590550" lvl="1" indent="0">
              <a:buNone/>
            </a:pPr>
            <a:endParaRPr lang="cs-CZ" sz="1400" dirty="0"/>
          </a:p>
          <a:p>
            <a:pPr marL="590550" lvl="1" indent="0">
              <a:buNone/>
            </a:pPr>
            <a:r>
              <a:rPr lang="cs-CZ" sz="1400" dirty="0"/>
              <a:t>Na základě anamnézy a aspekce vytvoření </a:t>
            </a:r>
            <a:r>
              <a:rPr lang="cs-CZ" sz="1400" b="1" dirty="0"/>
              <a:t>prvotních pracovních hypotéz</a:t>
            </a:r>
            <a:r>
              <a:rPr lang="cs-CZ" sz="1400" dirty="0"/>
              <a:t>, které následné potvrdíme či vyloučíme v následujících krocích:</a:t>
            </a:r>
          </a:p>
          <a:p>
            <a:pPr lvl="1"/>
            <a:endParaRPr lang="cs-CZ" sz="1000" dirty="0"/>
          </a:p>
          <a:p>
            <a:pPr>
              <a:lnSpc>
                <a:spcPct val="100000"/>
              </a:lnSpc>
            </a:pPr>
            <a:r>
              <a:rPr lang="cs-CZ" sz="1600" dirty="0"/>
              <a:t>Palpace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Diagnostické testy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Vyšetření v zátěži - izometrie, </a:t>
            </a:r>
            <a:r>
              <a:rPr lang="cs-CZ" sz="1600" dirty="0" err="1"/>
              <a:t>koncentrie</a:t>
            </a:r>
            <a:r>
              <a:rPr lang="cs-CZ" sz="1600" dirty="0"/>
              <a:t>, </a:t>
            </a:r>
            <a:r>
              <a:rPr lang="cs-CZ" sz="1600" dirty="0" err="1"/>
              <a:t>excentrie</a:t>
            </a:r>
            <a:r>
              <a:rPr lang="cs-CZ" sz="1600" dirty="0"/>
              <a:t>, OKŘ,UKŘ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Specifické vyšetření kloubů (JP)</a:t>
            </a:r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88933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extenzory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0C2B32-D406-7D77-2BBE-B0ED10690690}"/>
              </a:ext>
            </a:extLst>
          </p:cNvPr>
          <p:cNvSpPr txBox="1"/>
          <p:nvPr/>
        </p:nvSpPr>
        <p:spPr>
          <a:xfrm>
            <a:off x="154692" y="1352144"/>
            <a:ext cx="4572000" cy="232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800" dirty="0">
                <a:solidFill>
                  <a:schemeClr val="dk1"/>
                </a:solidFill>
              </a:rPr>
              <a:t>Laterální skupina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Povrchová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brachioradialis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carpi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radialis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longus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carpi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radialis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Hluboká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supinator</a:t>
            </a: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DC7D1EA-0FE2-9F2A-0A73-765E53812C29}"/>
              </a:ext>
            </a:extLst>
          </p:cNvPr>
          <p:cNvSpPr txBox="1"/>
          <p:nvPr/>
        </p:nvSpPr>
        <p:spPr>
          <a:xfrm>
            <a:off x="4572000" y="1352144"/>
            <a:ext cx="4572000" cy="327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800" dirty="0">
                <a:solidFill>
                  <a:schemeClr val="dk1"/>
                </a:solidFill>
              </a:rPr>
              <a:t>Dorsální skupina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Povrchová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digitorum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digiti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minimi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carpi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ulnaris</a:t>
            </a:r>
            <a:endParaRPr lang="cs-CZ" sz="16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Hluboká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</a:t>
            </a:r>
            <a:r>
              <a:rPr lang="cs-CZ" sz="1600" dirty="0" err="1">
                <a:solidFill>
                  <a:schemeClr val="dk1"/>
                </a:solidFill>
              </a:rPr>
              <a:t>abductor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longus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brevis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pollicis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 err="1">
                <a:solidFill>
                  <a:schemeClr val="dk1"/>
                </a:solidFill>
              </a:rPr>
              <a:t>longus</a:t>
            </a:r>
            <a:endParaRPr lang="cs-CZ" sz="1600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600" dirty="0">
                <a:solidFill>
                  <a:schemeClr val="dk1"/>
                </a:solidFill>
              </a:rPr>
              <a:t>Musculus extensor </a:t>
            </a:r>
            <a:r>
              <a:rPr lang="cs-CZ" sz="1600" dirty="0" err="1">
                <a:solidFill>
                  <a:schemeClr val="dk1"/>
                </a:solidFill>
              </a:rPr>
              <a:t>indicis</a:t>
            </a: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18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8B9F4FD-3C0A-9622-B636-7DBAD6E92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99" y="0"/>
            <a:ext cx="3884009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92" y="0"/>
            <a:ext cx="8064900" cy="338700"/>
          </a:xfrm>
        </p:spPr>
        <p:txBody>
          <a:bodyPr/>
          <a:lstStyle/>
          <a:p>
            <a:r>
              <a:rPr lang="cs-CZ" dirty="0"/>
              <a:t>Svaly předloktí - 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4B4D19-525A-6EB6-3BB7-0838AEDD6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36" y="893775"/>
            <a:ext cx="3309563" cy="42497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5A96D0E-468F-D5A5-6C83-0C8354209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262" y="1794424"/>
            <a:ext cx="2155738" cy="17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98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extenzory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0C2B32-D406-7D77-2BBE-B0ED10690690}"/>
              </a:ext>
            </a:extLst>
          </p:cNvPr>
          <p:cNvSpPr txBox="1"/>
          <p:nvPr/>
        </p:nvSpPr>
        <p:spPr>
          <a:xfrm>
            <a:off x="134066" y="1235266"/>
            <a:ext cx="4572000" cy="3354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Povrchová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brachioradialis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crista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supracondylaris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r>
              <a:rPr lang="cs-CZ" sz="1200" dirty="0">
                <a:solidFill>
                  <a:schemeClr val="dk1"/>
                </a:solidFill>
              </a:rPr>
              <a:t>; septum </a:t>
            </a:r>
            <a:r>
              <a:rPr lang="cs-CZ" sz="1200" dirty="0" err="1">
                <a:solidFill>
                  <a:schemeClr val="dk1"/>
                </a:solidFill>
              </a:rPr>
              <a:t>intermusculare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brachii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laterale</a:t>
            </a:r>
            <a:r>
              <a:rPr lang="cs-CZ" sz="1200" dirty="0">
                <a:solidFill>
                  <a:schemeClr val="dk1"/>
                </a:solidFill>
              </a:rPr>
              <a:t>.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cs-CZ" sz="1200" dirty="0" err="1">
                <a:solidFill>
                  <a:schemeClr val="dk1"/>
                </a:solidFill>
              </a:rPr>
              <a:t>processus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styloideus</a:t>
            </a:r>
            <a:r>
              <a:rPr lang="cs-CZ" sz="1200" dirty="0">
                <a:solidFill>
                  <a:schemeClr val="dk1"/>
                </a:solidFill>
              </a:rPr>
              <a:t> radii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superficialis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supinace předloktí, silová flexe v loketním kloubu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carpi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radialis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longus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crista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supracondylaris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cs-CZ" sz="1200" dirty="0" err="1">
                <a:solidFill>
                  <a:schemeClr val="dk1"/>
                </a:solidFill>
              </a:rPr>
              <a:t>baze</a:t>
            </a:r>
            <a:r>
              <a:rPr lang="cs-CZ" sz="1200" dirty="0">
                <a:solidFill>
                  <a:schemeClr val="dk1"/>
                </a:solidFill>
              </a:rPr>
              <a:t> 2. metakarpu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superficialis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extenze a radiální dukce zápěstí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sz="1600" dirty="0">
              <a:solidFill>
                <a:schemeClr val="dk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9AAD05-32D6-D491-5FC2-D58D23DD218E}"/>
              </a:ext>
            </a:extLst>
          </p:cNvPr>
          <p:cNvSpPr txBox="1"/>
          <p:nvPr/>
        </p:nvSpPr>
        <p:spPr>
          <a:xfrm>
            <a:off x="4301575" y="1235266"/>
            <a:ext cx="4572000" cy="486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carpi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radialis</a:t>
            </a:r>
            <a:r>
              <a:rPr lang="cs-CZ" dirty="0">
                <a:solidFill>
                  <a:schemeClr val="dk1"/>
                </a:solidFill>
              </a:rPr>
              <a:t> brevis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Z: </a:t>
            </a:r>
            <a:r>
              <a:rPr lang="cs-CZ" dirty="0" err="1">
                <a:solidFill>
                  <a:schemeClr val="dk1"/>
                </a:solidFill>
              </a:rPr>
              <a:t>epicondylus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lateralis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humeri</a:t>
            </a:r>
            <a:r>
              <a:rPr lang="cs-CZ" dirty="0">
                <a:solidFill>
                  <a:schemeClr val="dk1"/>
                </a:solidFill>
              </a:rPr>
              <a:t>; </a:t>
            </a:r>
            <a:r>
              <a:rPr lang="cs-CZ" dirty="0" err="1">
                <a:solidFill>
                  <a:schemeClr val="dk1"/>
                </a:solidFill>
              </a:rPr>
              <a:t>ligamentum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collaterale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radiale</a:t>
            </a:r>
            <a:r>
              <a:rPr lang="cs-CZ" dirty="0">
                <a:solidFill>
                  <a:schemeClr val="dk1"/>
                </a:solidFill>
              </a:rPr>
              <a:t>; </a:t>
            </a:r>
            <a:r>
              <a:rPr lang="cs-CZ" dirty="0" err="1">
                <a:solidFill>
                  <a:schemeClr val="dk1"/>
                </a:solidFill>
              </a:rPr>
              <a:t>ligamentum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anulare</a:t>
            </a:r>
            <a:r>
              <a:rPr lang="cs-CZ" dirty="0">
                <a:solidFill>
                  <a:schemeClr val="dk1"/>
                </a:solidFill>
              </a:rPr>
              <a:t> radii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Ú: </a:t>
            </a:r>
            <a:r>
              <a:rPr lang="cs-CZ" dirty="0" err="1">
                <a:solidFill>
                  <a:schemeClr val="dk1"/>
                </a:solidFill>
              </a:rPr>
              <a:t>baze</a:t>
            </a:r>
            <a:r>
              <a:rPr lang="cs-CZ" dirty="0">
                <a:solidFill>
                  <a:schemeClr val="dk1"/>
                </a:solidFill>
              </a:rPr>
              <a:t> 3. metakarpu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I: </a:t>
            </a:r>
            <a:r>
              <a:rPr lang="cs-CZ" dirty="0" err="1">
                <a:solidFill>
                  <a:schemeClr val="dk1"/>
                </a:solidFill>
              </a:rPr>
              <a:t>nervus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radialis</a:t>
            </a:r>
            <a:r>
              <a:rPr lang="cs-CZ" dirty="0">
                <a:solidFill>
                  <a:schemeClr val="dk1"/>
                </a:solidFill>
              </a:rPr>
              <a:t> (</a:t>
            </a:r>
            <a:r>
              <a:rPr lang="cs-CZ" dirty="0" err="1">
                <a:solidFill>
                  <a:schemeClr val="dk1"/>
                </a:solidFill>
              </a:rPr>
              <a:t>ramus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profundus</a:t>
            </a:r>
            <a:r>
              <a:rPr lang="cs-CZ" dirty="0">
                <a:solidFill>
                  <a:schemeClr val="dk1"/>
                </a:solidFill>
              </a:rPr>
              <a:t>).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F: extenze a radiální dukce zápěstí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400" dirty="0">
                <a:solidFill>
                  <a:schemeClr val="dk1"/>
                </a:solidFill>
              </a:rPr>
              <a:t>Hluboká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sz="1400" dirty="0">
                <a:solidFill>
                  <a:schemeClr val="dk1"/>
                </a:solidFill>
              </a:rPr>
              <a:t>Musculus </a:t>
            </a:r>
            <a:r>
              <a:rPr lang="cs-CZ" sz="1400" dirty="0" err="1">
                <a:solidFill>
                  <a:schemeClr val="dk1"/>
                </a:solidFill>
              </a:rPr>
              <a:t>supinator</a:t>
            </a:r>
            <a:endParaRPr lang="cs-CZ" sz="14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epicondylus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r>
              <a:rPr lang="cs-CZ" sz="1200" dirty="0">
                <a:solidFill>
                  <a:schemeClr val="dk1"/>
                </a:solidFill>
              </a:rPr>
              <a:t>; </a:t>
            </a:r>
            <a:r>
              <a:rPr lang="cs-CZ" sz="1200" dirty="0" err="1">
                <a:solidFill>
                  <a:schemeClr val="dk1"/>
                </a:solidFill>
              </a:rPr>
              <a:t>ligamentum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collaterale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radiale</a:t>
            </a:r>
            <a:r>
              <a:rPr lang="cs-CZ" sz="1200" dirty="0">
                <a:solidFill>
                  <a:schemeClr val="dk1"/>
                </a:solidFill>
              </a:rPr>
              <a:t>; </a:t>
            </a:r>
            <a:r>
              <a:rPr lang="cs-CZ" sz="1200" dirty="0" err="1">
                <a:solidFill>
                  <a:schemeClr val="dk1"/>
                </a:solidFill>
              </a:rPr>
              <a:t>ligamentum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anulare</a:t>
            </a:r>
            <a:r>
              <a:rPr lang="cs-CZ" sz="1200" dirty="0">
                <a:solidFill>
                  <a:schemeClr val="dk1"/>
                </a:solidFill>
              </a:rPr>
              <a:t> radii; část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pt-BR" sz="1200" dirty="0">
                <a:solidFill>
                  <a:schemeClr val="dk1"/>
                </a:solidFill>
              </a:rPr>
              <a:t>přední plocha radia (proximálně a laterálně od tuberositas pronatoria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supinace </a:t>
            </a:r>
            <a:r>
              <a:rPr lang="cs-CZ" sz="1200" dirty="0" err="1">
                <a:solidFill>
                  <a:schemeClr val="dk1"/>
                </a:solidFill>
              </a:rPr>
              <a:t>peřdloktí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6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53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2" y="-169350"/>
            <a:ext cx="8064900" cy="338700"/>
          </a:xfrm>
        </p:spPr>
        <p:txBody>
          <a:bodyPr/>
          <a:lstStyle/>
          <a:p>
            <a:r>
              <a:rPr lang="cs-CZ" dirty="0"/>
              <a:t>Svaly předloktí - extenzory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DC7D1EA-0FE2-9F2A-0A73-765E53812C29}"/>
              </a:ext>
            </a:extLst>
          </p:cNvPr>
          <p:cNvSpPr txBox="1"/>
          <p:nvPr/>
        </p:nvSpPr>
        <p:spPr>
          <a:xfrm>
            <a:off x="86238" y="1152763"/>
            <a:ext cx="4572000" cy="3398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Dorsální skupina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Povrchová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digitorum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epicondylus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r>
              <a:rPr lang="cs-CZ" sz="1200" dirty="0">
                <a:solidFill>
                  <a:schemeClr val="dk1"/>
                </a:solidFill>
              </a:rPr>
              <a:t>.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mediální a distální články 2.–5. prstu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extenze prstů a zápěstí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digiti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minimi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epicondylus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lateralis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humeri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dorsální </a:t>
            </a:r>
            <a:r>
              <a:rPr lang="cs-CZ" sz="1200" dirty="0" err="1">
                <a:solidFill>
                  <a:schemeClr val="dk1"/>
                </a:solidFill>
              </a:rPr>
              <a:t>aponeurosa</a:t>
            </a:r>
            <a:r>
              <a:rPr lang="cs-CZ" sz="1200" dirty="0">
                <a:solidFill>
                  <a:schemeClr val="dk1"/>
                </a:solidFill>
              </a:rPr>
              <a:t> 5. prstu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extenze malíku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C2F48EF-AEE0-D890-8778-64E5283C8F75}"/>
              </a:ext>
            </a:extLst>
          </p:cNvPr>
          <p:cNvSpPr txBox="1"/>
          <p:nvPr/>
        </p:nvSpPr>
        <p:spPr>
          <a:xfrm>
            <a:off x="3337904" y="1695797"/>
            <a:ext cx="4627000" cy="216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  <a:latin typeface="+mn-lt"/>
              </a:rPr>
              <a:t>Musculus extensor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carpi</a:t>
            </a:r>
            <a:r>
              <a:rPr lang="cs-CZ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dk1"/>
                </a:solidFill>
                <a:latin typeface="+mn-lt"/>
              </a:rPr>
              <a:t>ulnaris</a:t>
            </a:r>
            <a:endParaRPr lang="cs-CZ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n-lt"/>
              </a:rPr>
              <a:t>Z: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caput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humerale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-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epicondylus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lateralis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humeri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caput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ulnare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- dorzální plochy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n-lt"/>
              </a:rPr>
              <a:t>Ú: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baze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5. metakarpu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+mn-lt"/>
              </a:rPr>
              <a:t>.</a:t>
            </a:r>
            <a:endParaRPr lang="cs-CZ" sz="1200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n-lt"/>
              </a:rPr>
              <a:t>I: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nervus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radialis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(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ramus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profundus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  <a:latin typeface="+mn-lt"/>
              </a:rPr>
              <a:t>F: extense zápěstí; ulnární dukce zápěstí spolu s m. flexor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carpi</a:t>
            </a:r>
            <a:r>
              <a:rPr lang="cs-CZ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dk1"/>
                </a:solidFill>
                <a:latin typeface="+mn-lt"/>
              </a:rPr>
              <a:t>ulnaris</a:t>
            </a:r>
            <a:endParaRPr lang="cs-CZ" sz="1200" dirty="0">
              <a:solidFill>
                <a:schemeClr val="dk1"/>
              </a:solidFill>
              <a:latin typeface="+mn-lt"/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258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94425-8FE6-FD57-AB94-E828335C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Svaly předloktí - extenzory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DC7D1EA-0FE2-9F2A-0A73-765E53812C29}"/>
              </a:ext>
            </a:extLst>
          </p:cNvPr>
          <p:cNvSpPr txBox="1"/>
          <p:nvPr/>
        </p:nvSpPr>
        <p:spPr>
          <a:xfrm>
            <a:off x="55001" y="1194015"/>
            <a:ext cx="4572000" cy="375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600" dirty="0">
                <a:solidFill>
                  <a:schemeClr val="dk1"/>
                </a:solidFill>
              </a:rPr>
              <a:t>Dorsální skupina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dirty="0">
                <a:solidFill>
                  <a:schemeClr val="dk1"/>
                </a:solidFill>
              </a:rPr>
              <a:t>Hluboká vrstva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</a:t>
            </a:r>
            <a:r>
              <a:rPr lang="cs-CZ" dirty="0" err="1">
                <a:solidFill>
                  <a:schemeClr val="dk1"/>
                </a:solidFill>
              </a:rPr>
              <a:t>abductor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longus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zadní strana ulny, zadní strana radia, </a:t>
            </a:r>
            <a:r>
              <a:rPr lang="cs-CZ" sz="1200" dirty="0" err="1">
                <a:solidFill>
                  <a:schemeClr val="dk1"/>
                </a:solidFill>
              </a:rPr>
              <a:t>membrana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interossea</a:t>
            </a:r>
            <a:endParaRPr lang="cs-CZ" sz="1200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cs-CZ" sz="1200" dirty="0" err="1">
                <a:solidFill>
                  <a:schemeClr val="dk1"/>
                </a:solidFill>
              </a:rPr>
              <a:t>baze</a:t>
            </a:r>
            <a:r>
              <a:rPr lang="cs-CZ" sz="1200" dirty="0">
                <a:solidFill>
                  <a:schemeClr val="dk1"/>
                </a:solidFill>
              </a:rPr>
              <a:t> palcového metakarpu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abdukce palce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r>
              <a:rPr lang="cs-CZ" dirty="0">
                <a:solidFill>
                  <a:schemeClr val="dk1"/>
                </a:solidFill>
              </a:rPr>
              <a:t> brevis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</a:t>
            </a:r>
            <a:r>
              <a:rPr lang="cs-CZ" sz="1200" dirty="0" err="1">
                <a:solidFill>
                  <a:schemeClr val="dk1"/>
                </a:solidFill>
              </a:rPr>
              <a:t>radius</a:t>
            </a:r>
            <a:r>
              <a:rPr lang="cs-CZ" sz="1200" dirty="0">
                <a:solidFill>
                  <a:schemeClr val="dk1"/>
                </a:solidFill>
              </a:rPr>
              <a:t> – distální třetina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dorsální plocha proximálního článku palce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(C6–C8)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extense v </a:t>
            </a:r>
            <a:r>
              <a:rPr lang="cs-CZ" sz="1200" dirty="0" err="1">
                <a:solidFill>
                  <a:schemeClr val="dk1"/>
                </a:solidFill>
              </a:rPr>
              <a:t>metakarpofalangového</a:t>
            </a:r>
            <a:r>
              <a:rPr lang="cs-CZ" sz="1200" dirty="0">
                <a:solidFill>
                  <a:schemeClr val="dk1"/>
                </a:solidFill>
              </a:rPr>
              <a:t> kloubu palce.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>
              <a:solidFill>
                <a:schemeClr val="dk1"/>
              </a:solidFill>
            </a:endParaRP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endParaRPr lang="cs-CZ" dirty="0">
              <a:solidFill>
                <a:schemeClr val="dk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46A9AE-9ECF-8064-452B-F9BF6208450E}"/>
              </a:ext>
            </a:extLst>
          </p:cNvPr>
          <p:cNvSpPr txBox="1"/>
          <p:nvPr/>
        </p:nvSpPr>
        <p:spPr>
          <a:xfrm>
            <a:off x="4403559" y="1630736"/>
            <a:ext cx="4572000" cy="280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pollicis</a:t>
            </a:r>
            <a:r>
              <a:rPr lang="cs-CZ" dirty="0">
                <a:solidFill>
                  <a:schemeClr val="dk1"/>
                </a:solidFill>
              </a:rPr>
              <a:t> </a:t>
            </a:r>
            <a:r>
              <a:rPr lang="cs-CZ" dirty="0" err="1">
                <a:solidFill>
                  <a:schemeClr val="dk1"/>
                </a:solidFill>
              </a:rPr>
              <a:t>longus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zadní strana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distální článek palce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extenze palce</a:t>
            </a:r>
          </a:p>
          <a:p>
            <a:pPr marL="457200" lvl="5" indent="-361950">
              <a:lnSpc>
                <a:spcPct val="128570"/>
              </a:lnSpc>
              <a:buClr>
                <a:schemeClr val="dk2"/>
              </a:buClr>
              <a:buSzPts val="2100"/>
              <a:buFont typeface="Arial"/>
              <a:buChar char="̶"/>
            </a:pPr>
            <a:r>
              <a:rPr lang="cs-CZ" dirty="0">
                <a:solidFill>
                  <a:schemeClr val="dk1"/>
                </a:solidFill>
              </a:rPr>
              <a:t>Musculus extensor </a:t>
            </a:r>
            <a:r>
              <a:rPr lang="cs-CZ" dirty="0" err="1">
                <a:solidFill>
                  <a:schemeClr val="dk1"/>
                </a:solidFill>
              </a:rPr>
              <a:t>indicis</a:t>
            </a:r>
            <a:endParaRPr lang="cs-CZ" dirty="0">
              <a:solidFill>
                <a:schemeClr val="dk1"/>
              </a:solidFill>
            </a:endParaRP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Z: zadní strana ulny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Ú: </a:t>
            </a:r>
            <a:r>
              <a:rPr lang="cs-CZ" sz="1200" dirty="0" err="1">
                <a:solidFill>
                  <a:schemeClr val="dk1"/>
                </a:solidFill>
              </a:rPr>
              <a:t>aponeurosa</a:t>
            </a:r>
            <a:r>
              <a:rPr lang="cs-CZ" sz="1200" dirty="0">
                <a:solidFill>
                  <a:schemeClr val="dk1"/>
                </a:solidFill>
              </a:rPr>
              <a:t> ukazováku (většinou distální článek)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I: </a:t>
            </a:r>
            <a:r>
              <a:rPr lang="cs-CZ" sz="1200" dirty="0" err="1">
                <a:solidFill>
                  <a:schemeClr val="dk1"/>
                </a:solidFill>
              </a:rPr>
              <a:t>nervus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radialis</a:t>
            </a:r>
            <a:r>
              <a:rPr lang="cs-CZ" sz="1200" dirty="0">
                <a:solidFill>
                  <a:schemeClr val="dk1"/>
                </a:solidFill>
              </a:rPr>
              <a:t> (</a:t>
            </a:r>
            <a:r>
              <a:rPr lang="cs-CZ" sz="1200" dirty="0" err="1">
                <a:solidFill>
                  <a:schemeClr val="dk1"/>
                </a:solidFill>
              </a:rPr>
              <a:t>ramus</a:t>
            </a:r>
            <a:r>
              <a:rPr lang="cs-CZ" sz="1200" dirty="0">
                <a:solidFill>
                  <a:schemeClr val="dk1"/>
                </a:solidFill>
              </a:rPr>
              <a:t> </a:t>
            </a:r>
            <a:r>
              <a:rPr lang="cs-CZ" sz="1200" dirty="0" err="1">
                <a:solidFill>
                  <a:schemeClr val="dk1"/>
                </a:solidFill>
              </a:rPr>
              <a:t>profundus</a:t>
            </a:r>
            <a:r>
              <a:rPr lang="cs-CZ" sz="1200" dirty="0">
                <a:solidFill>
                  <a:schemeClr val="dk1"/>
                </a:solidFill>
              </a:rPr>
              <a:t>)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r>
              <a:rPr lang="cs-CZ" sz="1200" dirty="0">
                <a:solidFill>
                  <a:schemeClr val="dk1"/>
                </a:solidFill>
              </a:rPr>
              <a:t>F: extenze ukazováku</a:t>
            </a:r>
          </a:p>
          <a:p>
            <a:pPr marL="95250" lvl="5">
              <a:lnSpc>
                <a:spcPct val="128570"/>
              </a:lnSpc>
              <a:buClr>
                <a:schemeClr val="dk2"/>
              </a:buClr>
              <a:buSzPts val="2100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598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3677EC5-0298-59A6-DBE8-E98169E45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37" y="0"/>
            <a:ext cx="3884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333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30CDA-8E34-C4D9-A5E4-5B45E374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0"/>
            <a:ext cx="8064900" cy="338700"/>
          </a:xfrm>
        </p:spPr>
        <p:txBody>
          <a:bodyPr/>
          <a:lstStyle/>
          <a:p>
            <a:r>
              <a:rPr lang="cs-CZ" dirty="0"/>
              <a:t>Mobilizace ruky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9B191B-9845-047D-551A-91CB648AE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19250"/>
            <a:ext cx="8064900" cy="3105000"/>
          </a:xfrm>
        </p:spPr>
        <p:txBody>
          <a:bodyPr/>
          <a:lstStyle/>
          <a:p>
            <a:r>
              <a:rPr lang="cs-CZ" dirty="0"/>
              <a:t>Viz skripta….</a:t>
            </a:r>
          </a:p>
        </p:txBody>
      </p:sp>
    </p:spTree>
    <p:extLst>
      <p:ext uri="{BB962C8B-B14F-4D97-AF65-F5344CB8AC3E}">
        <p14:creationId xmlns:p14="http://schemas.microsoft.com/office/powerpoint/2010/main" val="2793986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B531F-DC94-B427-93BC-73950DAE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169350"/>
            <a:ext cx="8064900" cy="33870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D8D639-3BB2-76F5-56CD-0B8D2DC7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0" y="815240"/>
            <a:ext cx="8064900" cy="3105000"/>
          </a:xfrm>
        </p:spPr>
        <p:txBody>
          <a:bodyPr/>
          <a:lstStyle/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b="0" i="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HOPPENFELD, Stanley a HUTTON, Richard. </a:t>
            </a:r>
            <a:r>
              <a:rPr lang="cs-CZ" sz="9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Physical</a:t>
            </a:r>
            <a:r>
              <a:rPr lang="cs-CZ" sz="9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Examination</a:t>
            </a:r>
            <a:r>
              <a:rPr lang="cs-CZ" sz="9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cs-CZ" sz="9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900" b="0" i="1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Spine and </a:t>
            </a:r>
            <a:r>
              <a:rPr lang="cs-CZ" sz="900" b="0" i="1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Extremities</a:t>
            </a:r>
            <a:r>
              <a:rPr lang="cs-CZ" sz="900" b="0" i="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22, ilustrované vydání. </a:t>
            </a:r>
            <a:r>
              <a:rPr lang="cs-CZ" sz="900" b="0" i="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Appleton-Century-Crofts</a:t>
            </a:r>
            <a:r>
              <a:rPr lang="cs-CZ" sz="900" b="0" i="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1976. ISBN 0838578535, 9780838578537.</a:t>
            </a:r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KAPANDJI, Adalbert Ibrahim; SAILLANT, Gérard a MERLE D'AUBIGNÉ, Robert. 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physiology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joints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Seventh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edition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Přeložil Louis HONORÉ. London: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Handspring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Publishing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2019. ISBN 978-1-912085-61-3.</a:t>
            </a:r>
            <a:endParaRPr lang="cs-CZ" sz="9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SOBOTTA, Johannes. 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Sobottův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Atlas anatomie člověka. Praha: Grada, 2007. ISBN 80-247-1870-7.</a:t>
            </a:r>
            <a:endParaRPr lang="cs-CZ" sz="9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NETTER, Frank Henry. 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Netterův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anatomický atlas člověka. 2. vyd. Přeložil Vladimír HOLIBKA, přeložil Hana CHLEBEČKOVÁ. Praha: Albatros, 2012. ISBN 978-80-264-0079-0.</a:t>
            </a:r>
            <a:endParaRPr lang="cs-CZ" sz="9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SINEL'NIKOV,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Rafail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Davidovič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 Atlas anatomie člověka. I. díl, Nauka o kostech, kloubech, vazech a svalech. 3.,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přeprac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a dopl. vyd. Leo LEMEŽ (překladatel), Radomír ČIHÁK (překladatel). Praha: Avicenum, 1980. ISBN (Váz.).</a:t>
            </a:r>
            <a:endParaRPr lang="cs-CZ" sz="900" dirty="0"/>
          </a:p>
          <a:p>
            <a:pPr marL="45720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PODĚBRADSKÁ, Radana. Komplexní kineziologický rozbor: funkční poruchy pohybového systému. Praha: Grada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Publishing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2018. ISBN 978-80-271-0874-9.</a:t>
            </a:r>
            <a:endParaRPr lang="cs-CZ" sz="900" dirty="0"/>
          </a:p>
          <a:p>
            <a:pPr marL="457200" marR="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LEWIT, Karel. Manipulační léčba v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myoskeletální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medicíně. 5.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přeprac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. vyd. Praha: Česká lékařská společnost J. Ev. Purkyně, 2003. ISBN 80-86645-04-5.</a:t>
            </a:r>
          </a:p>
          <a:p>
            <a:pPr marL="457200" marR="0" lvl="0" indent="-3810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Char char="̶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RYCHLÍKOVÁ, Eva. Manuální medicína: Průvodce diagnostikou a léčbou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vertebrogenních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 poruch. Přepracované čtvrté vydání.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Maxdorf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, 2008. ISBN 978-80-7345-169-1.</a:t>
            </a: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PODĚBRADSKÁ, R. a ŠARMÍROVÁ, M. Funkční poruchy pohybového systému. Online. Praktický lékař. 2017, roč. 97, č. 5, s. 198-201. Dostupné z: 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https://www.prolekare.cz/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casopisy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/prakticky-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lekar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/2017-5/funkcni-poruchy-pohyboveho-systemu-62174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. [cit. 2024-09-15].</a:t>
            </a: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STECCO, Luigi a STECCO, Antonio. 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Fascial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Manipulation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for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Musculoskeletal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Pain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-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Theoretical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part. 2. vydání.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Piccin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Nuova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Libraria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S.p.A</a:t>
            </a: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, 207n. l. ISBN 8829928240, 9788829928248.</a:t>
            </a: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https://is.muni.cz/el/1451/podzim2013/bp1138/um/Barierovy_koncept.pdf</a:t>
            </a:r>
            <a:endParaRPr lang="cs-CZ" sz="9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Skripta </a:t>
            </a:r>
            <a:r>
              <a:rPr lang="cs-CZ" sz="900" dirty="0" err="1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Fyzioweb</a:t>
            </a:r>
            <a:endParaRPr lang="cs-CZ" sz="9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https://anatomylearning.com/</a:t>
            </a:r>
            <a:endParaRPr lang="cs-CZ" sz="9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>
              <a:buSzPts val="2400"/>
            </a:pPr>
            <a:r>
              <a:rPr lang="cs-CZ" sz="900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https://www.wikiskripta.eu/w/Home</a:t>
            </a:r>
          </a:p>
          <a:p>
            <a:pPr marL="76200" indent="0">
              <a:buSzPts val="2400"/>
              <a:buNone/>
            </a:pPr>
            <a:endParaRPr lang="cs-CZ" sz="900" dirty="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13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kční poruchy pohybového systému">
            <a:extLst>
              <a:ext uri="{FF2B5EF4-FFF2-40B4-BE49-F238E27FC236}">
                <a16:creationId xmlns:a16="http://schemas.microsoft.com/office/drawing/2014/main" id="{E41428C4-FC82-D13A-C09D-6BE96A09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4" y="1088041"/>
            <a:ext cx="4371976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Etáže řízení pohybového systému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E6C799-E401-8761-E9BB-B0B1DBD9B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41" y="645884"/>
            <a:ext cx="8064900" cy="310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050" dirty="0" err="1"/>
              <a:t>Kortiko</a:t>
            </a:r>
            <a:r>
              <a:rPr lang="cs-CZ" sz="1050" dirty="0"/>
              <a:t>-subkortikální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Mozková kůra, limbický systém, RF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Porucha relaxace, jemné pohybové adjustace, adaptace,</a:t>
            </a:r>
            <a:br>
              <a:rPr lang="cs-CZ" sz="900" dirty="0"/>
            </a:br>
            <a:r>
              <a:rPr lang="cs-CZ" sz="900" dirty="0"/>
              <a:t>stability, porucha </a:t>
            </a:r>
            <a:r>
              <a:rPr lang="cs-CZ" sz="900" dirty="0" err="1"/>
              <a:t>autoreparace</a:t>
            </a:r>
            <a:endParaRPr lang="cs-CZ" sz="900" dirty="0"/>
          </a:p>
          <a:p>
            <a:pPr>
              <a:lnSpc>
                <a:spcPct val="150000"/>
              </a:lnSpc>
            </a:pPr>
            <a:r>
              <a:rPr lang="cs-CZ" sz="1050" dirty="0">
                <a:solidFill>
                  <a:schemeClr val="accent2"/>
                </a:solidFill>
              </a:rPr>
              <a:t>Spinální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Úloha interneuronů – tlumivá/budivá</a:t>
            </a:r>
            <a:br>
              <a:rPr lang="cs-CZ" sz="900" dirty="0"/>
            </a:br>
            <a:r>
              <a:rPr lang="cs-CZ" sz="900" dirty="0"/>
              <a:t>funkce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Aktivní křižovatka eferentních, aferentních i vegetativních drah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RZ zde nenacházíme, ale dochází zde k jejich vzniku či modifikaci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Svalová vřeténka, GTO, princip reciproční inhibice</a:t>
            </a:r>
          </a:p>
          <a:p>
            <a:pPr lvl="1">
              <a:lnSpc>
                <a:spcPct val="150000"/>
              </a:lnSpc>
            </a:pPr>
            <a:r>
              <a:rPr lang="cs-CZ" sz="900" b="1" dirty="0"/>
              <a:t>Používáme techniky PIR apod., ale nejen! To bychom byli stále hlavně na etáži</a:t>
            </a:r>
            <a:br>
              <a:rPr lang="cs-CZ" sz="900" b="1" dirty="0"/>
            </a:br>
            <a:r>
              <a:rPr lang="cs-CZ" sz="900" b="1" dirty="0"/>
              <a:t>svalově </a:t>
            </a:r>
            <a:r>
              <a:rPr lang="cs-CZ" sz="900" b="1" dirty="0" err="1"/>
              <a:t>fasciové</a:t>
            </a:r>
            <a:r>
              <a:rPr lang="cs-CZ" sz="900" b="1" dirty="0"/>
              <a:t>! Práce s agonistou i antagonistou + lze využít techniky fyzikální terapie</a:t>
            </a:r>
          </a:p>
          <a:p>
            <a:pPr lvl="1">
              <a:lnSpc>
                <a:spcPct val="150000"/>
              </a:lnSpc>
            </a:pPr>
            <a:r>
              <a:rPr lang="cs-CZ" sz="900" b="1" dirty="0" err="1"/>
              <a:t>Kenny</a:t>
            </a:r>
            <a:r>
              <a:rPr lang="cs-CZ" sz="900" b="1" dirty="0"/>
              <a:t> - </a:t>
            </a:r>
            <a:r>
              <a:rPr lang="cs-CZ" sz="900" b="1" dirty="0" err="1"/>
              <a:t>polyomyelitis</a:t>
            </a:r>
            <a:endParaRPr lang="cs-CZ" sz="900" b="1" dirty="0"/>
          </a:p>
          <a:p>
            <a:pPr>
              <a:lnSpc>
                <a:spcPct val="150000"/>
              </a:lnSpc>
            </a:pPr>
            <a:r>
              <a:rPr lang="cs-CZ" sz="1050" dirty="0"/>
              <a:t>Svalově-</a:t>
            </a:r>
            <a:r>
              <a:rPr lang="cs-CZ" sz="1050" dirty="0" err="1"/>
              <a:t>fasciová</a:t>
            </a:r>
            <a:endParaRPr lang="cs-CZ" sz="1050" dirty="0"/>
          </a:p>
          <a:p>
            <a:pPr lvl="1">
              <a:lnSpc>
                <a:spcPct val="150000"/>
              </a:lnSpc>
            </a:pPr>
            <a:r>
              <a:rPr lang="cs-CZ" sz="900" dirty="0"/>
              <a:t>Kosterní svaly, šlachy, fascie, periost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Funkční poruchy na této etáži </a:t>
            </a:r>
            <a:r>
              <a:rPr lang="cs-CZ" sz="900" b="1" dirty="0"/>
              <a:t>– </a:t>
            </a:r>
            <a:r>
              <a:rPr lang="cs-CZ" sz="900" b="1" dirty="0" err="1"/>
              <a:t>taut</a:t>
            </a:r>
            <a:r>
              <a:rPr lang="cs-CZ" sz="900" b="1" dirty="0"/>
              <a:t> </a:t>
            </a:r>
            <a:r>
              <a:rPr lang="cs-CZ" sz="900" b="1" dirty="0" err="1"/>
              <a:t>bands</a:t>
            </a:r>
            <a:r>
              <a:rPr lang="cs-CZ" sz="900" b="1" dirty="0"/>
              <a:t>, tender </a:t>
            </a:r>
            <a:r>
              <a:rPr lang="cs-CZ" sz="900" b="1" dirty="0" err="1"/>
              <a:t>points</a:t>
            </a:r>
            <a:r>
              <a:rPr lang="cs-CZ" sz="900" b="1" dirty="0"/>
              <a:t>, </a:t>
            </a:r>
            <a:r>
              <a:rPr lang="cs-CZ" sz="900" b="1" dirty="0" err="1"/>
              <a:t>TrPs</a:t>
            </a:r>
            <a:r>
              <a:rPr lang="cs-CZ" sz="900" b="1" dirty="0"/>
              <a:t>…, </a:t>
            </a:r>
            <a:r>
              <a:rPr lang="cs-CZ" sz="900" b="1" dirty="0" err="1"/>
              <a:t>gelifikace</a:t>
            </a:r>
            <a:r>
              <a:rPr lang="cs-CZ" sz="900" b="1" dirty="0"/>
              <a:t> 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PIR, AGR, masáž…</a:t>
            </a:r>
          </a:p>
          <a:p>
            <a:pPr>
              <a:lnSpc>
                <a:spcPct val="150000"/>
              </a:lnSpc>
            </a:pPr>
            <a:r>
              <a:rPr lang="cs-CZ" sz="1050" dirty="0"/>
              <a:t>Vazivově-kloubní</a:t>
            </a:r>
          </a:p>
          <a:p>
            <a:pPr lvl="1">
              <a:lnSpc>
                <a:spcPct val="150000"/>
              </a:lnSpc>
            </a:pPr>
            <a:r>
              <a:rPr lang="cs-CZ" sz="800" dirty="0"/>
              <a:t>Funkční poruchy - Kloubní blokáda X hypermobilita</a:t>
            </a:r>
            <a:r>
              <a:rPr lang="cs-CZ" sz="800" b="1" dirty="0"/>
              <a:t>,…. </a:t>
            </a:r>
            <a:r>
              <a:rPr lang="cs-CZ" sz="800" b="1" dirty="0" err="1"/>
              <a:t>gelifikace</a:t>
            </a:r>
            <a:endParaRPr lang="cs-CZ" sz="800" b="1" dirty="0"/>
          </a:p>
          <a:p>
            <a:pPr>
              <a:lnSpc>
                <a:spcPct val="150000"/>
              </a:lnSpc>
            </a:pPr>
            <a:r>
              <a:rPr lang="cs-CZ" sz="1050" dirty="0"/>
              <a:t>Kůže-podkoží</a:t>
            </a:r>
          </a:p>
          <a:p>
            <a:pPr lvl="1">
              <a:lnSpc>
                <a:spcPct val="150000"/>
              </a:lnSpc>
            </a:pPr>
            <a:r>
              <a:rPr lang="cs-CZ" sz="900" dirty="0"/>
              <a:t>Zásadní pro diagnostiku – takový informační displej FPPS</a:t>
            </a:r>
          </a:p>
          <a:p>
            <a:pPr>
              <a:lnSpc>
                <a:spcPct val="128570"/>
              </a:lnSpc>
            </a:pPr>
            <a:endParaRPr lang="cs-CZ" sz="1050" dirty="0"/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5C4520-A974-08E6-781D-F9B6706913E1}"/>
              </a:ext>
            </a:extLst>
          </p:cNvPr>
          <p:cNvSpPr txBox="1"/>
          <p:nvPr/>
        </p:nvSpPr>
        <p:spPr>
          <a:xfrm>
            <a:off x="5974538" y="3789730"/>
            <a:ext cx="3169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81000">
              <a:buSzPts val="2400"/>
            </a:pP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</a:rPr>
              <a:t>PODĚBRADSKÁ, R. a ŠARMÍROVÁ, M. Funkční poruchy pohybového systému. Online. Praktický lékař. 2017, roč. 97, č. 5, s. 198-201. Dostupné z: 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https://www.prolekare.cz/</a:t>
            </a:r>
            <a:r>
              <a:rPr lang="cs-CZ" sz="800" dirty="0" err="1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casopisy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/prakticky-</a:t>
            </a:r>
            <a:r>
              <a:rPr lang="cs-CZ" sz="800" dirty="0" err="1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lekar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/2017-5/funkcni-poruchy-pohyboveho-systemu-62174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</a:rPr>
              <a:t>. [cit. 2024-09-15].</a:t>
            </a:r>
            <a:endParaRPr lang="cs-CZ" sz="800" dirty="0">
              <a:solidFill>
                <a:srgbClr val="21252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338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kční poruchy pohybového systému">
            <a:extLst>
              <a:ext uri="{FF2B5EF4-FFF2-40B4-BE49-F238E27FC236}">
                <a16:creationId xmlns:a16="http://schemas.microsoft.com/office/drawing/2014/main" id="{E41428C4-FC82-D13A-C09D-6BE96A09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4" y="1170272"/>
            <a:ext cx="4371976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69350"/>
            <a:ext cx="8064900" cy="338700"/>
          </a:xfrm>
        </p:spPr>
        <p:txBody>
          <a:bodyPr/>
          <a:lstStyle/>
          <a:p>
            <a:r>
              <a:rPr lang="cs-CZ" dirty="0"/>
              <a:t>Etáže řízení pohybového systému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E6C799-E401-8761-E9BB-B0B1DBD9B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58124"/>
            <a:ext cx="8064900" cy="921930"/>
          </a:xfrm>
        </p:spPr>
        <p:txBody>
          <a:bodyPr/>
          <a:lstStyle/>
          <a:p>
            <a:pPr marL="95250" indent="0">
              <a:lnSpc>
                <a:spcPct val="150000"/>
              </a:lnSpc>
              <a:buNone/>
            </a:pPr>
            <a:r>
              <a:rPr lang="cs-CZ" sz="2000" b="1" dirty="0">
                <a:solidFill>
                  <a:srgbClr val="FF0000"/>
                </a:solidFill>
              </a:rPr>
              <a:t>Na které etáži se nachází klíčová oblast ???</a:t>
            </a:r>
          </a:p>
          <a:p>
            <a:pPr marL="95250" indent="0">
              <a:lnSpc>
                <a:spcPct val="150000"/>
              </a:lnSpc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95250" indent="0">
              <a:lnSpc>
                <a:spcPct val="150000"/>
              </a:lnSpc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95250" indent="0">
              <a:lnSpc>
                <a:spcPct val="150000"/>
              </a:lnSpc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  <a:p>
            <a:pPr>
              <a:lnSpc>
                <a:spcPct val="128570"/>
              </a:lnSpc>
            </a:pPr>
            <a:endParaRPr lang="cs-CZ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5C4520-A974-08E6-781D-F9B6706913E1}"/>
              </a:ext>
            </a:extLst>
          </p:cNvPr>
          <p:cNvSpPr txBox="1"/>
          <p:nvPr/>
        </p:nvSpPr>
        <p:spPr>
          <a:xfrm>
            <a:off x="5974538" y="3789730"/>
            <a:ext cx="3169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81000">
              <a:buSzPts val="2400"/>
            </a:pP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</a:rPr>
              <a:t>PODĚBRADSKÁ, R. a ŠARMÍROVÁ, M. Funkční poruchy pohybového systému. Online. Praktický lékař. 2017, roč. 97, č. 5, s. 198-201. Dostupné z: 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https://www.prolekare.cz/</a:t>
            </a:r>
            <a:r>
              <a:rPr lang="cs-CZ" sz="800" dirty="0" err="1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casopisy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/prakticky-</a:t>
            </a:r>
            <a:r>
              <a:rPr lang="cs-CZ" sz="800" dirty="0" err="1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lekar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/2017-5/funkcni-poruchy-pohyboveho-systemu-62174</a:t>
            </a:r>
            <a:r>
              <a:rPr lang="cs-CZ" sz="800" dirty="0">
                <a:solidFill>
                  <a:srgbClr val="212529"/>
                </a:solidFill>
                <a:latin typeface="+mj-lt"/>
                <a:ea typeface="Open Sans"/>
                <a:cs typeface="Open Sans"/>
              </a:rPr>
              <a:t>. [cit. 2024-09-15].</a:t>
            </a:r>
            <a:endParaRPr lang="cs-CZ" sz="800" dirty="0">
              <a:solidFill>
                <a:srgbClr val="212529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6316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338700"/>
            <a:ext cx="8064900" cy="338700"/>
          </a:xfrm>
        </p:spPr>
        <p:txBody>
          <a:bodyPr/>
          <a:lstStyle/>
          <a:p>
            <a:r>
              <a:rPr lang="cs-CZ" dirty="0"/>
              <a:t>Reflexní změny</a:t>
            </a:r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4547" y="670861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Reflexní změna = 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“Změny tonu měkkých tkání způsobené lokální změnou tixotropie amorfní mezibuněčné hmoty vaziva a/nebo synovie, většinou realizované sympatickou inervací”</a:t>
            </a:r>
            <a:br>
              <a:rPr lang="cs-CZ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				Jiří Poděbradský, Radana Poděbradská </a:t>
            </a:r>
            <a:endParaRPr lang="cs-CZ" sz="1400" b="1" i="0" u="none" strike="noStrike" dirty="0">
              <a:solidFill>
                <a:srgbClr val="0000DC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400" b="1" dirty="0"/>
          </a:p>
          <a:p>
            <a:pPr>
              <a:lnSpc>
                <a:spcPct val="150000"/>
              </a:lnSpc>
            </a:pPr>
            <a:r>
              <a:rPr lang="cs-CZ" sz="1400" b="1" dirty="0"/>
              <a:t>Reflexní změna </a:t>
            </a:r>
            <a:r>
              <a:rPr lang="cs-CZ" sz="1400" dirty="0"/>
              <a:t>= např. tender point nebo </a:t>
            </a:r>
            <a:r>
              <a:rPr lang="cs-CZ" sz="1400" dirty="0" err="1"/>
              <a:t>TrP</a:t>
            </a:r>
            <a:r>
              <a:rPr lang="cs-CZ" sz="1400" dirty="0"/>
              <a:t> – ten způsobí </a:t>
            </a:r>
            <a:r>
              <a:rPr lang="cs-CZ" sz="1400" b="1" dirty="0"/>
              <a:t>FPPS</a:t>
            </a:r>
            <a:r>
              <a:rPr lang="cs-CZ" sz="1400" dirty="0"/>
              <a:t>, např. radiální </a:t>
            </a:r>
            <a:r>
              <a:rPr lang="cs-CZ" sz="1400" dirty="0" err="1"/>
              <a:t>entezopatii</a:t>
            </a: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1400" b="1" dirty="0"/>
              <a:t>RZ </a:t>
            </a:r>
            <a:r>
              <a:rPr lang="cs-CZ" sz="1400" dirty="0"/>
              <a:t>může v rámci etáží generalizovat (řetězit):</a:t>
            </a:r>
          </a:p>
          <a:p>
            <a:pPr lvl="1">
              <a:lnSpc>
                <a:spcPct val="150000"/>
              </a:lnSpc>
            </a:pPr>
            <a:r>
              <a:rPr lang="cs-CZ" sz="1200" dirty="0"/>
              <a:t>Vertikálně – sestupně i vzestupně</a:t>
            </a:r>
          </a:p>
          <a:p>
            <a:pPr lvl="1">
              <a:lnSpc>
                <a:spcPct val="150000"/>
              </a:lnSpc>
            </a:pPr>
            <a:r>
              <a:rPr lang="cs-CZ" sz="1200" dirty="0"/>
              <a:t>Horizontálně 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Funkce RZ – informace o momentálním malém přetížení a hrozícím vzniku funkční či strukturální PPS (palubní kontrolka)</a:t>
            </a:r>
          </a:p>
          <a:p>
            <a:pPr marL="95250" indent="0">
              <a:lnSpc>
                <a:spcPct val="150000"/>
              </a:lnSpc>
              <a:buNone/>
            </a:pPr>
            <a:r>
              <a:rPr lang="cs-CZ" sz="1400" dirty="0"/>
              <a:t>			</a:t>
            </a:r>
            <a:r>
              <a:rPr lang="cs-CZ" sz="1600" b="1" dirty="0">
                <a:solidFill>
                  <a:srgbClr val="FF0000"/>
                </a:solidFill>
              </a:rPr>
              <a:t>RZ je reverzibilní!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3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09F71-1BBF-351B-3715-6AA17C4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-231227"/>
            <a:ext cx="8064900" cy="338700"/>
          </a:xfrm>
        </p:spPr>
        <p:txBody>
          <a:bodyPr/>
          <a:lstStyle/>
          <a:p>
            <a:r>
              <a:rPr lang="cs-CZ" dirty="0"/>
              <a:t>Reflexní změny</a:t>
            </a:r>
          </a:p>
        </p:txBody>
      </p:sp>
      <p:sp>
        <p:nvSpPr>
          <p:cNvPr id="7" name="Google Shape;182;p23">
            <a:extLst>
              <a:ext uri="{FF2B5EF4-FFF2-40B4-BE49-F238E27FC236}">
                <a16:creationId xmlns:a16="http://schemas.microsoft.com/office/drawing/2014/main" id="{69D5B440-0FF3-1924-BA62-18CA6C7D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241" y="665869"/>
            <a:ext cx="8350070" cy="337175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400" dirty="0"/>
              <a:t>Reflexní změny na etáži svalově-</a:t>
            </a:r>
            <a:r>
              <a:rPr lang="cs-CZ" sz="1400" dirty="0" err="1"/>
              <a:t>fasciové</a:t>
            </a:r>
            <a:r>
              <a:rPr lang="cs-CZ" sz="1400" dirty="0"/>
              <a:t> – kontraktilní část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Lokální dráždění nebo informace ze spinální etáže vede k poruše relaxace + naopak lokálnímu útlumu okolních vláken vlivem </a:t>
            </a:r>
            <a:r>
              <a:rPr lang="cs-CZ" sz="1200" dirty="0" err="1">
                <a:solidFill>
                  <a:schemeClr val="tx1"/>
                </a:solidFill>
              </a:rPr>
              <a:t>firingu</a:t>
            </a:r>
            <a:r>
              <a:rPr lang="cs-CZ" sz="1200" dirty="0">
                <a:solidFill>
                  <a:schemeClr val="tx1"/>
                </a:solidFill>
              </a:rPr>
              <a:t> GTO (vnitřní inkoordinace)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Vzniká trvalý tah za úpon – dráždění, bolest</a:t>
            </a:r>
          </a:p>
          <a:p>
            <a:pPr marL="590550" lvl="1" indent="0">
              <a:lnSpc>
                <a:spcPct val="150000"/>
              </a:lnSpc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Vnitřní inkoordinace – generalizací vzniká </a:t>
            </a:r>
            <a:r>
              <a:rPr lang="cs-CZ" sz="1200" dirty="0" err="1">
                <a:solidFill>
                  <a:schemeClr val="tx1"/>
                </a:solidFill>
              </a:rPr>
              <a:t>taut</a:t>
            </a:r>
            <a:r>
              <a:rPr lang="cs-CZ" sz="1200" dirty="0">
                <a:solidFill>
                  <a:schemeClr val="tx1"/>
                </a:solidFill>
              </a:rPr>
              <a:t> band (tuhé vlákno) – tender point (sférický tvar) – </a:t>
            </a:r>
            <a:r>
              <a:rPr lang="cs-CZ" sz="1200" dirty="0" err="1">
                <a:solidFill>
                  <a:schemeClr val="tx1"/>
                </a:solidFill>
              </a:rPr>
              <a:t>trigger</a:t>
            </a:r>
            <a:r>
              <a:rPr lang="cs-CZ" sz="1200" dirty="0">
                <a:solidFill>
                  <a:schemeClr val="tx1"/>
                </a:solidFill>
              </a:rPr>
              <a:t> point</a:t>
            </a:r>
          </a:p>
          <a:p>
            <a:pPr lvl="1">
              <a:lnSpc>
                <a:spcPct val="150000"/>
              </a:lnSpc>
            </a:pPr>
            <a:r>
              <a:rPr lang="cs-CZ" sz="1200" dirty="0" err="1">
                <a:solidFill>
                  <a:schemeClr val="tx1"/>
                </a:solidFill>
              </a:rPr>
              <a:t>TrPs</a:t>
            </a:r>
            <a:r>
              <a:rPr lang="cs-CZ" sz="1200" dirty="0">
                <a:solidFill>
                  <a:schemeClr val="tx1"/>
                </a:solidFill>
              </a:rPr>
              <a:t> – mají narozdíl od tender pointu zónu referenční bolesti, může být i klidová bolest</a:t>
            </a:r>
          </a:p>
          <a:p>
            <a:pPr lvl="1">
              <a:lnSpc>
                <a:spcPct val="150000"/>
              </a:lnSpc>
            </a:pPr>
            <a:r>
              <a:rPr lang="cs-CZ" sz="1200" dirty="0" err="1">
                <a:solidFill>
                  <a:schemeClr val="tx1"/>
                </a:solidFill>
              </a:rPr>
              <a:t>TrPs</a:t>
            </a:r>
            <a:r>
              <a:rPr lang="cs-CZ" sz="1200" dirty="0">
                <a:solidFill>
                  <a:schemeClr val="tx1"/>
                </a:solidFill>
              </a:rPr>
              <a:t> primární, aktivní, sdružené, satelitní, latentní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Referenční zóny </a:t>
            </a:r>
            <a:r>
              <a:rPr lang="cs-CZ" sz="1200" dirty="0" err="1">
                <a:solidFill>
                  <a:schemeClr val="tx1"/>
                </a:solidFill>
              </a:rPr>
              <a:t>TrPs</a:t>
            </a:r>
            <a:r>
              <a:rPr lang="cs-CZ" sz="1200" dirty="0">
                <a:solidFill>
                  <a:schemeClr val="tx1"/>
                </a:solidFill>
              </a:rPr>
              <a:t> - http://www.triggerpoints.net/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tx1"/>
                </a:solidFill>
              </a:rPr>
              <a:t>RZ na nekontraktilní části svalu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Tixotropie amorfní mezibuněčné hmoty, </a:t>
            </a:r>
            <a:r>
              <a:rPr lang="cs-CZ" sz="1200" dirty="0" err="1">
                <a:solidFill>
                  <a:schemeClr val="tx1"/>
                </a:solidFill>
              </a:rPr>
              <a:t>gelifikace</a:t>
            </a:r>
            <a:r>
              <a:rPr lang="cs-CZ" sz="1200" dirty="0">
                <a:solidFill>
                  <a:schemeClr val="tx1"/>
                </a:solidFill>
              </a:rPr>
              <a:t> v klidu, ztekucení pohybem či teplem (kečup)</a:t>
            </a:r>
          </a:p>
          <a:p>
            <a:pPr lvl="1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Vliv kyseliny hyaluronové – ovlivněno hydratací, hormony, věk, sympatická inervace</a:t>
            </a:r>
          </a:p>
          <a:p>
            <a:pPr lvl="1">
              <a:lnSpc>
                <a:spcPct val="150000"/>
              </a:lnSpc>
            </a:pPr>
            <a:r>
              <a:rPr lang="cs-CZ" sz="1200" b="1" dirty="0">
                <a:solidFill>
                  <a:schemeClr val="tx1"/>
                </a:solidFill>
              </a:rPr>
              <a:t>Podráždění sympatiku = snížení hydratace kyseliny hyaluronové! – </a:t>
            </a:r>
            <a:r>
              <a:rPr lang="cs-CZ" sz="1200" b="1" dirty="0" err="1">
                <a:solidFill>
                  <a:schemeClr val="tx1"/>
                </a:solidFill>
              </a:rPr>
              <a:t>gelifikace</a:t>
            </a:r>
            <a:r>
              <a:rPr lang="cs-CZ" sz="1200" b="1" dirty="0">
                <a:solidFill>
                  <a:schemeClr val="tx1"/>
                </a:solidFill>
              </a:rPr>
              <a:t>, slepení…</a:t>
            </a:r>
            <a:r>
              <a:rPr lang="cs-CZ" sz="900" b="1" dirty="0">
                <a:solidFill>
                  <a:schemeClr val="tx1"/>
                </a:solidFill>
              </a:rPr>
              <a:t> </a:t>
            </a:r>
            <a:r>
              <a:rPr lang="cs-CZ" sz="1200" b="1" dirty="0">
                <a:solidFill>
                  <a:schemeClr val="tx1"/>
                </a:solidFill>
              </a:rPr>
              <a:t>Vznik </a:t>
            </a:r>
            <a:r>
              <a:rPr lang="cs-CZ" sz="1200" b="1" dirty="0" err="1">
                <a:solidFill>
                  <a:schemeClr val="tx1"/>
                </a:solidFill>
              </a:rPr>
              <a:t>hyperalgických</a:t>
            </a:r>
            <a:r>
              <a:rPr lang="cs-CZ" sz="1200" b="1" dirty="0">
                <a:solidFill>
                  <a:schemeClr val="tx1"/>
                </a:solidFill>
              </a:rPr>
              <a:t> kožních zón</a:t>
            </a:r>
          </a:p>
          <a:p>
            <a:pPr lvl="1">
              <a:lnSpc>
                <a:spcPct val="150000"/>
              </a:lnSpc>
            </a:pPr>
            <a:r>
              <a:rPr lang="cs-CZ" sz="1200" b="1" dirty="0">
                <a:solidFill>
                  <a:schemeClr val="tx1"/>
                </a:solidFill>
              </a:rPr>
              <a:t>Stejným mechanizmem jako u vazivového </a:t>
            </a:r>
            <a:r>
              <a:rPr lang="cs-CZ" sz="1200" b="1" dirty="0" err="1">
                <a:solidFill>
                  <a:schemeClr val="tx1"/>
                </a:solidFill>
              </a:rPr>
              <a:t>stromatu</a:t>
            </a:r>
            <a:r>
              <a:rPr lang="cs-CZ" sz="1200" b="1" dirty="0">
                <a:solidFill>
                  <a:schemeClr val="tx1"/>
                </a:solidFill>
              </a:rPr>
              <a:t> dochází k přilepení povrchových i hlubokých fascií</a:t>
            </a:r>
          </a:p>
        </p:txBody>
      </p:sp>
    </p:spTree>
    <p:extLst>
      <p:ext uri="{BB962C8B-B14F-4D97-AF65-F5344CB8AC3E}">
        <p14:creationId xmlns:p14="http://schemas.microsoft.com/office/powerpoint/2010/main" val="40546870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3900</Words>
  <Application>Microsoft Office PowerPoint</Application>
  <PresentationFormat>Předvádění na obrazovce (16:9)</PresentationFormat>
  <Paragraphs>515</Paragraphs>
  <Slides>57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0" baseType="lpstr">
      <vt:lpstr>Arial</vt:lpstr>
      <vt:lpstr>Open Sans</vt:lpstr>
      <vt:lpstr>Prezentace_MU_CZ</vt:lpstr>
      <vt:lpstr>bp4839 Kineziologie, Algeziologie a odvozené techniky diagnostiky a terapie 3 </vt:lpstr>
      <vt:lpstr>Teoretický úvod…</vt:lpstr>
      <vt:lpstr>Úvod do problematiky předmětu</vt:lpstr>
      <vt:lpstr>Kineziologický rozbor</vt:lpstr>
      <vt:lpstr>Kineziologický rozbor (ne popis!)</vt:lpstr>
      <vt:lpstr>Etáže řízení pohybového systému </vt:lpstr>
      <vt:lpstr>Etáže řízení pohybového systému </vt:lpstr>
      <vt:lpstr>Reflexní změny</vt:lpstr>
      <vt:lpstr>Reflexní změny</vt:lpstr>
      <vt:lpstr>Reflexní změny</vt:lpstr>
      <vt:lpstr>Terapie fascií z pohledu Stecca</vt:lpstr>
      <vt:lpstr>Terapie fascií z pohledu Stecca</vt:lpstr>
      <vt:lpstr>Reflexní změny</vt:lpstr>
      <vt:lpstr>Oslabení svalu</vt:lpstr>
      <vt:lpstr>Svalový hypertonus</vt:lpstr>
      <vt:lpstr>Bariérový koncept</vt:lpstr>
      <vt:lpstr>Bariérový koncept dle Greenmana (1996)</vt:lpstr>
      <vt:lpstr>Bariérový koncept dle Basmajiana (1993)</vt:lpstr>
      <vt:lpstr>Direktivní techniky – pracují v bariéře</vt:lpstr>
      <vt:lpstr>Indirektivní techniky – NEpracují v bariéře</vt:lpstr>
      <vt:lpstr>Co znamená mobilizace? </vt:lpstr>
      <vt:lpstr>Nespecifická mobilizace </vt:lpstr>
      <vt:lpstr>Specifická mobilizace </vt:lpstr>
      <vt:lpstr>Kontraindikace mobilizací </vt:lpstr>
      <vt:lpstr>Indikace mobilizací</vt:lpstr>
      <vt:lpstr>Zásady mobilizací</vt:lpstr>
      <vt:lpstr>Pomocníci</vt:lpstr>
      <vt:lpstr>Zásady svalového ošetření</vt:lpstr>
      <vt:lpstr>A konečně praxe…</vt:lpstr>
      <vt:lpstr>Vyšetření a ošetření kůže a podkoží</vt:lpstr>
      <vt:lpstr>Palpační anatomie</vt:lpstr>
      <vt:lpstr>Palpační anatomie</vt:lpstr>
      <vt:lpstr>Palpační anatomie</vt:lpstr>
      <vt:lpstr>Palpační anatomie</vt:lpstr>
      <vt:lpstr>Palpační anatomie</vt:lpstr>
      <vt:lpstr>Palpační anatomie</vt:lpstr>
      <vt:lpstr>Svaly thenaru a hypothenaru</vt:lpstr>
      <vt:lpstr>Svaly thenaru a hypothenaru</vt:lpstr>
      <vt:lpstr>Svaly thenaru a hypothenaru</vt:lpstr>
      <vt:lpstr>Svaly thenaru a hypothenaru</vt:lpstr>
      <vt:lpstr>Svaly thenaru a hypothenaru</vt:lpstr>
      <vt:lpstr>Svaly thenaru a hypothenaru</vt:lpstr>
      <vt:lpstr>Svaly předloktí - flexory</vt:lpstr>
      <vt:lpstr>Svaly předloktí - flexory</vt:lpstr>
      <vt:lpstr>Svaly předloktí - flexory</vt:lpstr>
      <vt:lpstr>Svaly předloktí - flexory</vt:lpstr>
      <vt:lpstr>Svaly předloktí - flexory</vt:lpstr>
      <vt:lpstr>Svaly předloktí - flexory</vt:lpstr>
      <vt:lpstr>Prezentace aplikace PowerPoint</vt:lpstr>
      <vt:lpstr>Svaly předloktí - extenzory</vt:lpstr>
      <vt:lpstr>Svaly předloktí - EXT</vt:lpstr>
      <vt:lpstr>Svaly předloktí - extenzory</vt:lpstr>
      <vt:lpstr>Svaly předloktí - extenzory</vt:lpstr>
      <vt:lpstr>Svaly předloktí - extenzory</vt:lpstr>
      <vt:lpstr>Prezentace aplikace PowerPoint</vt:lpstr>
      <vt:lpstr>Mobilizace ruky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bp4839 Kineziologie, Algeziologie a odvozené techniky diagnostiky a terapie 4</dc:title>
  <dc:creator>HP</dc:creator>
  <cp:lastModifiedBy>Sabina Bartošová</cp:lastModifiedBy>
  <cp:revision>211</cp:revision>
  <dcterms:modified xsi:type="dcterms:W3CDTF">2024-10-30T11:13:05Z</dcterms:modified>
</cp:coreProperties>
</file>