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300" r:id="rId5"/>
    <p:sldId id="301" r:id="rId6"/>
    <p:sldId id="298" r:id="rId7"/>
    <p:sldId id="299" r:id="rId8"/>
    <p:sldId id="266" r:id="rId9"/>
    <p:sldId id="304" r:id="rId10"/>
    <p:sldId id="309" r:id="rId11"/>
    <p:sldId id="310" r:id="rId12"/>
    <p:sldId id="311" r:id="rId13"/>
    <p:sldId id="315" r:id="rId14"/>
    <p:sldId id="317" r:id="rId15"/>
    <p:sldId id="316" r:id="rId16"/>
    <p:sldId id="314" r:id="rId17"/>
    <p:sldId id="312" r:id="rId18"/>
    <p:sldId id="267" r:id="rId19"/>
    <p:sldId id="323" r:id="rId20"/>
    <p:sldId id="279" r:id="rId21"/>
    <p:sldId id="332" r:id="rId22"/>
    <p:sldId id="333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Křížová" initials="DK" lastIdx="1" clrIdx="0">
    <p:extLst>
      <p:ext uri="{19B8F6BF-5375-455C-9EA6-DF929625EA0E}">
        <p15:presenceInfo xmlns:p15="http://schemas.microsoft.com/office/powerpoint/2012/main" userId="25654fc99c148e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1362" y="114"/>
      </p:cViewPr>
      <p:guideLst/>
    </p:cSldViewPr>
  </p:slideViewPr>
  <p:outlineViewPr>
    <p:cViewPr>
      <p:scale>
        <a:sx n="33" d="100"/>
        <a:sy n="33" d="100"/>
      </p:scale>
      <p:origin x="0" y="-213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4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19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4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8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3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8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 u poškození mozku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Pasivní cvičení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119213"/>
            <a:ext cx="8459813" cy="4738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achystat lůžko a srovnat pacienta, podkládání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pomalu, tahem, nepružit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právný úchop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pasivní cvičení???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ačínat RFT - ošetření hrudníku, kontaktní dýchání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rocvičení hlavy s krkem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centra po akrální části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(trup, DK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trojflexe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HK - lopatka)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analytika, pasivní prvky PNF, pasivní prvky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3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619" y="1013590"/>
            <a:ext cx="7773338" cy="95689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Měkké techniky, masážní prvky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095644"/>
            <a:ext cx="8459813" cy="3357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příprava pacienta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ovlivnění bolesti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ovlivnění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spasticity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informací pro tělo, mozek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nímání vlastního těla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649" y="1046254"/>
            <a:ext cx="7773338" cy="141015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analytické cvičení, KC, </a:t>
            </a:r>
            <a:r>
              <a:rPr lang="cs-CZ" dirty="0" smtClean="0">
                <a:solidFill>
                  <a:schemeClr val="tx2"/>
                </a:solidFill>
              </a:rPr>
              <a:t>dynamická RFT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smtClean="0">
                <a:solidFill>
                  <a:schemeClr val="tx2"/>
                </a:solidFill>
              </a:rPr>
              <a:t>posilovací cvičení s náčiním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555913"/>
            <a:ext cx="8459813" cy="3260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méně postižených pacientů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 udržení rozsahu pohybu, svalové síly, kondice, obratnosti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 udržení soběstačnosti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držení či zlepšení práce dechových svalů a plicní kapacity, prevence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atelektáz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pneumonií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yužití náčiní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bandy,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owerbally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činky, posilovače prstů,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gymbally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labilní plochy…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646828"/>
            <a:ext cx="7773338" cy="1091948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Kabatova</a:t>
            </a:r>
            <a:r>
              <a:rPr lang="cs-CZ" dirty="0" smtClean="0">
                <a:solidFill>
                  <a:schemeClr val="tx2"/>
                </a:solidFill>
              </a:rPr>
              <a:t> technika - </a:t>
            </a:r>
            <a:r>
              <a:rPr lang="cs-CZ" dirty="0" err="1" smtClean="0">
                <a:solidFill>
                  <a:schemeClr val="tx2"/>
                </a:solidFill>
              </a:rPr>
              <a:t>pnf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862" y="1810117"/>
            <a:ext cx="8125183" cy="4964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základem je signalizace z vlastního těla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ze svalových, šlachových a kloubních proprioreceptorů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z taktilních, zrakových a sluchových exteroreceptorů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u centrálního i periferního postižení, pro posílení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svalů, ale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zvětšení rozsahu pohybu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cvičí se aktivně i pasivně, ale pro nejlepší výsledek – spolupracující pacient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byly převzaty z pohybů zdravého člověka,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několika rovinách současně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uspořádány do pohybových vzorců – DIAGONÁL, přes střední rovinu těla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0270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diagonály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82149" y="1989352"/>
            <a:ext cx="8294474" cy="392613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HKK (I FL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EXT, II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FL, II EXT)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DKK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opatka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ant.elevace→post.deprese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post.elevace→ant.deprese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pánev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krk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hlava (FL s rotací vpravo, vlevo; EXT s rotací vpravo, vlevo)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trup   - horní trup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dolní trup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vývojová řada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obličejové svalstvo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748020"/>
            <a:ext cx="7773338" cy="97361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Opakované kontrakce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991142"/>
            <a:ext cx="7772870" cy="437795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vycházíme - izotonickou kontrakcí agonistů proti maximálnímu odporu do místa oslabení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zde zvýšíme odpor provedeme izometrickou kontrakci agonistů za povelu „držte“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cítíme, že se síla vylepšila, plynule snížíme odpor a pokračujeme v izotonické kontrakci v agonistickém vzorci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dpor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klademe všem pohybovým komponentám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pakujeme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několikrát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84187" y="2555913"/>
            <a:ext cx="8459813" cy="3260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842" y="732228"/>
            <a:ext cx="9185781" cy="9789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Bobath</a:t>
            </a:r>
            <a:r>
              <a:rPr lang="cs-CZ" dirty="0">
                <a:solidFill>
                  <a:schemeClr val="tx2"/>
                </a:solidFill>
              </a:rPr>
              <a:t> koncept </a:t>
            </a:r>
            <a:r>
              <a:rPr lang="cs-CZ" dirty="0" smtClean="0">
                <a:solidFill>
                  <a:schemeClr val="tx2"/>
                </a:solidFill>
              </a:rPr>
              <a:t>- NDT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2700" cap="none" dirty="0" err="1" smtClean="0">
                <a:solidFill>
                  <a:schemeClr val="tx2"/>
                </a:solidFill>
              </a:rPr>
              <a:t>NeuroDevelopmental</a:t>
            </a:r>
            <a:r>
              <a:rPr lang="cs-CZ" sz="2700" cap="none" dirty="0" smtClean="0">
                <a:solidFill>
                  <a:schemeClr val="tx2"/>
                </a:solidFill>
              </a:rPr>
              <a:t> </a:t>
            </a:r>
            <a:r>
              <a:rPr lang="cs-CZ" sz="2700" cap="none" dirty="0" err="1">
                <a:solidFill>
                  <a:schemeClr val="tx2"/>
                </a:solidFill>
              </a:rPr>
              <a:t>Training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4994" y="1845327"/>
            <a:ext cx="8249348" cy="501267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vyšetřovací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terapeutický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manželé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Bobathovi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 děti s DMO a jinými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problémy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– stále se vyvíjí, mění a obohacuje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později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dospělé s CMP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vedení pacienta v co nejpřirozenějším provedení, eliminace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spasticity; pomáhám jen tolik, kolik je potřeba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prvky polohování, cvičení, inhibice, práce 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ADL, polohové reakce, vychylování, labilní plošiny, cvičení ve všech polohách, nácvik chůze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84187" y="2555913"/>
            <a:ext cx="8459813" cy="3260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39" y="0"/>
            <a:ext cx="2456761" cy="23185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0" y="188475"/>
            <a:ext cx="3345570" cy="19889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1" y="2977632"/>
            <a:ext cx="3000375" cy="152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155" y="5002518"/>
            <a:ext cx="2809875" cy="16287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403" y="4526268"/>
            <a:ext cx="2171700" cy="21050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11" y="5002518"/>
            <a:ext cx="3038475" cy="15049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80" y="35301"/>
            <a:ext cx="2038350" cy="2247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480" y="2878157"/>
            <a:ext cx="2952750" cy="15525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4872" y="2280412"/>
            <a:ext cx="2258807" cy="24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8363" y="693823"/>
            <a:ext cx="7773338" cy="107441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C.I.M. </a:t>
            </a:r>
            <a:r>
              <a:rPr lang="cs-CZ" dirty="0" err="1" smtClean="0">
                <a:solidFill>
                  <a:schemeClr val="tx2"/>
                </a:solidFill>
              </a:rPr>
              <a:t>T</a:t>
            </a:r>
            <a:r>
              <a:rPr lang="cs-CZ" cap="none" dirty="0" err="1" smtClean="0">
                <a:solidFill>
                  <a:schemeClr val="tx2"/>
                </a:solidFill>
              </a:rPr>
              <a:t>herapy</a:t>
            </a:r>
            <a:r>
              <a:rPr lang="cs-CZ" cap="none" dirty="0">
                <a:solidFill>
                  <a:schemeClr val="tx2"/>
                </a:solidFill>
              </a:rPr>
              <a:t> </a:t>
            </a:r>
            <a:r>
              <a:rPr lang="cs-CZ" cap="none" dirty="0" smtClean="0">
                <a:solidFill>
                  <a:schemeClr val="tx2"/>
                </a:solidFill>
              </a:rPr>
              <a:t/>
            </a:r>
            <a:br>
              <a:rPr lang="cs-CZ" cap="none" dirty="0" smtClean="0">
                <a:solidFill>
                  <a:schemeClr val="tx2"/>
                </a:solidFill>
              </a:rPr>
            </a:br>
            <a:r>
              <a:rPr lang="cs-CZ" cap="none" dirty="0" smtClean="0">
                <a:solidFill>
                  <a:schemeClr val="tx2"/>
                </a:solidFill>
              </a:rPr>
              <a:t> </a:t>
            </a:r>
            <a:r>
              <a:rPr lang="cs-CZ" sz="2400" cap="none" dirty="0" smtClean="0">
                <a:solidFill>
                  <a:schemeClr val="tx2"/>
                </a:solidFill>
              </a:rPr>
              <a:t>Constraint - </a:t>
            </a:r>
            <a:r>
              <a:rPr lang="cs-CZ" sz="2700" cap="none" dirty="0" smtClean="0">
                <a:solidFill>
                  <a:schemeClr val="tx2"/>
                </a:solidFill>
              </a:rPr>
              <a:t>(Induced </a:t>
            </a:r>
            <a:r>
              <a:rPr lang="cs-CZ" sz="2700" cap="none" dirty="0" err="1">
                <a:solidFill>
                  <a:schemeClr val="tx2"/>
                </a:solidFill>
              </a:rPr>
              <a:t>Movement</a:t>
            </a:r>
            <a:r>
              <a:rPr lang="cs-CZ" sz="2700" cap="none" dirty="0">
                <a:solidFill>
                  <a:schemeClr val="tx2"/>
                </a:solidFill>
              </a:rPr>
              <a:t> </a:t>
            </a:r>
            <a:r>
              <a:rPr lang="cs-CZ" sz="2700" cap="none" dirty="0" err="1">
                <a:solidFill>
                  <a:schemeClr val="tx2"/>
                </a:solidFill>
              </a:rPr>
              <a:t>Therapy</a:t>
            </a:r>
            <a:r>
              <a:rPr lang="cs-CZ" sz="2700" cap="none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7394" y="1997727"/>
            <a:ext cx="8249348" cy="501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7394" y="2026805"/>
            <a:ext cx="8249348" cy="461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ynucená 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podstatou 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plasticity mozku,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vytvářet nové synapse a dráhy, které zlepší činnost slabší končetiny.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dostatečně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intenzivně, soustředěně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repetitivně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dosažení výsledku je nutné znehybnit při terapii silnější horní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končetinu dlahou 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smyslem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C.I.M. Therapy je potřeba překonat nepoužívání nebo špatné používání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78928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Fränkelovo</a:t>
            </a:r>
            <a:r>
              <a:rPr lang="cs-CZ" dirty="0" smtClean="0">
                <a:solidFill>
                  <a:schemeClr val="tx2"/>
                </a:solidFill>
              </a:rPr>
              <a:t> cvičení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6479" y="1722304"/>
            <a:ext cx="8249348" cy="500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založena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soustavě opakovaných cviků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určena reedukaci pohybů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pacientů 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ataxií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jednoduchých pohybů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složitějším,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nejnižších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vyšším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nejdříve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kořenových kloubech,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později v periferních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ohyb je veden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povely terapeuta, který tak určuje směr, rychlost a rozsah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pohybu, rozfázování, zastavení STOP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hlavním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je odstranění ataxie a pohybové inkoordinace,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jejichž příčinou 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výpadek aferentních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propriocepčních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informací ze svalů, šlach, kloubních pouzder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vazů, při postižení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míchy či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mozečku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122759"/>
            <a:ext cx="7773338" cy="159617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Možnosti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7449" y="1597447"/>
            <a:ext cx="8295028" cy="491352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postižení a klinického projevu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polohování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pohyby, asistované cvičení,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MT, masážní prvky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nalytické cvičení, KC, RFT, využití náčiní,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koncept, Čápová BPP, Vojta – reflexní lokomoce,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lezení,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mirror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C.I.M.Therapy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8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Constraint-Induced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</a:t>
            </a:r>
            <a:r>
              <a:rPr lang="cs-CZ" sz="18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Therapy),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Fränkelovo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RedCord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emná motorika, sebeobsluha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ertikalizace, rovnováha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chůze (dle možností)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vičení na přístrojích, zpětná biologická vazba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lokomat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779" y="540929"/>
            <a:ext cx="7773338" cy="143061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vertikalizace, rovnováha – </a:t>
            </a:r>
            <a:r>
              <a:rPr lang="cs-CZ" dirty="0" err="1">
                <a:solidFill>
                  <a:schemeClr val="tx2"/>
                </a:solidFill>
              </a:rPr>
              <a:t>propriocepce</a:t>
            </a:r>
            <a:r>
              <a:rPr lang="cs-CZ" dirty="0">
                <a:solidFill>
                  <a:schemeClr val="tx2"/>
                </a:solidFill>
              </a:rPr>
              <a:t>, chůze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4445" y="2071477"/>
            <a:ext cx="8619555" cy="42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tabilizace a cvičení v sedu, sed na labilní ploše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 trupu v sedu - úklony, rotace, posun vpřed a vzad, vytahování za HK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potřeby s pomůckou, doprovod - odkud, jak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ácvik chůze, správného krokového stereotypu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yužití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peroneální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pásky, osmičkového tahu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vičení ve stoji, práce s těžištěm - přenášení váhy, výpady, úkroky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labilní plochy – bosu, čočka,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gymball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úseče,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 DK skluzem - vytírání podlahy, posun vpřed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332" y="521699"/>
            <a:ext cx="7773338" cy="119952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Stimulace, facilitace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556238" y="1721224"/>
            <a:ext cx="8587762" cy="4862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– aktivita která podněcuje a povzbuzuje k nějaké reakci, chování, činnosti; zpravidla pozitivní povahy; dráždění, povzbuzování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Facilitace – usnadnění či podpora vedoucí k lepšímu výkonu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dráždění povrchových receptorů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odpor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posuvné chvění, vibrace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protažení svalu x zkrácená výchozí poloha svalu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souhyb druhostranných končetin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rytmická stabilizace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akce antagonisty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9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0786" y="1742740"/>
            <a:ext cx="7772870" cy="41094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cvičení v představě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stimulace 1. signální soustavy – nepodmíněné reflexy,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zrak, sluch, čich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stimulace 2. signální soustavy – mluvené, psané, </a:t>
            </a:r>
            <a:r>
              <a:rPr lang="cs-CZ" sz="2200" b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podmínění nepodmíněných reflexů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HŠR – symetrické,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asymetrické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aktivace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punktum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fixum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elektrostimulace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biologická zpětná vazba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0" y="155939"/>
            <a:ext cx="7773338" cy="93058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inhibice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573250" y="1172583"/>
            <a:ext cx="7996559" cy="5077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Inhibice – je opak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útlum,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zbrzdění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bazální stimulace (uklidňující hlazení, balení – mumie)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Bobath koncept inhibiční prvky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tepelné procedury – teplo, chlad (lokálně x celkově, krátce 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delší dobu, slabší x silnější intenzita)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PNF – relaxační techniky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reciproční inhibice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HŠR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14" y="2103166"/>
            <a:ext cx="2607754" cy="15693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322150" y="2103166"/>
            <a:ext cx="2949848" cy="15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0" y="286439"/>
            <a:ext cx="7773338" cy="110168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polohování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7067" y="1739130"/>
            <a:ext cx="8459813" cy="4738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reventivní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počátku, 2-3h, noc 4h;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oba boky, záda,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polosed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sed, břicho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ení zdrojem bolesti a omezení pohybu, poloha stabilní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četné pomůcky – dle potřeby a cíle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tvar, tvrdost, velikost, materiál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doma), označení,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(bizarní pomůcky!)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právné označení (koník, želva, had)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ntidekubitní matrace, podložky, podložní kola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lůžko nastavitelné, upravené – svody, katétry, elektrody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mikropolohování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519366"/>
            <a:ext cx="7773338" cy="106706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Poloha na zádech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862" y="1806766"/>
            <a:ext cx="7772870" cy="4594034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predilekční místa - paty, kost křížová, lopatky, trn C7,lokty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páteř zůstává v rovině, ve fyziologickém postavení - různě velké podložení hlavy, polštář ne pod lopatky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zvednuté - kardiaci, dechové obtíže, aktivizace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 - pacient dostatečně vysoko v lůžku, pozor na ohnutá 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 záda!, dýchání, bolestivost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v </a:t>
            </a:r>
            <a:r>
              <a:rPr lang="cs-CZ" altLang="cs-CZ" sz="2400" cap="none" dirty="0" err="1">
                <a:solidFill>
                  <a:schemeClr val="tx2"/>
                </a:solidFill>
                <a:latin typeface="Tahoma" pitchFamily="34" charset="0"/>
              </a:rPr>
              <a:t>semiflexi</a:t>
            </a: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, vypodložené, lehce abdukce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zapřeny chodidly - materiál podle funkce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HKK podél těla, na břiše, podložené ve zvýšené poloze až od ramene, různě střídat, pokud je otok - hodně vypodložit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možno využít </a:t>
            </a:r>
            <a:r>
              <a:rPr lang="cs-CZ" altLang="cs-CZ" sz="2400" cap="none" dirty="0" smtClean="0">
                <a:solidFill>
                  <a:schemeClr val="tx2"/>
                </a:solidFill>
                <a:latin typeface="Tahoma" pitchFamily="34" charset="0"/>
              </a:rPr>
              <a:t>i </a:t>
            </a:r>
            <a:r>
              <a:rPr lang="cs-CZ" altLang="cs-CZ" sz="2400" cap="none" dirty="0" err="1" smtClean="0">
                <a:solidFill>
                  <a:schemeClr val="tx2"/>
                </a:solidFill>
                <a:latin typeface="Tahoma" pitchFamily="34" charset="0"/>
              </a:rPr>
              <a:t>polosedu</a:t>
            </a:r>
            <a:endParaRPr lang="cs-CZ" altLang="cs-CZ" sz="2400" cap="none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147" y="618519"/>
            <a:ext cx="7773338" cy="92384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Poloha na boku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4615" y="1883885"/>
            <a:ext cx="7772870" cy="4219460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predilekční místa - kost spánková, rameno, kost kyčelní,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velký trochanter, koleno, kotník 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rovné, páteř v anatomickém postavení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zvednuté - pánev v místě ohnutí, ne záda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vypodložit hlavu, tak, aby krční páteř  byla v rovině dle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šířky ramen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HK je před tělem, různé varianty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jsou pokrčené před tělem, v nákroku, každá DK zvlášť, nebo na sobě - mezi kolena polštář</a:t>
            </a:r>
          </a:p>
        </p:txBody>
      </p:sp>
    </p:spTree>
    <p:extLst>
      <p:ext uri="{BB962C8B-B14F-4D97-AF65-F5344CB8AC3E}">
        <p14:creationId xmlns:p14="http://schemas.microsoft.com/office/powerpoint/2010/main" val="25099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499" y="563434"/>
            <a:ext cx="7773338" cy="1089097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Hemiparetik</a:t>
            </a:r>
            <a:r>
              <a:rPr lang="cs-CZ" dirty="0" smtClean="0">
                <a:solidFill>
                  <a:schemeClr val="tx2"/>
                </a:solidFill>
              </a:rPr>
              <a:t> – </a:t>
            </a:r>
            <a:r>
              <a:rPr lang="cs-CZ" cap="none" dirty="0" smtClean="0">
                <a:solidFill>
                  <a:schemeClr val="tx2"/>
                </a:solidFill>
              </a:rPr>
              <a:t>na nemocném boku</a:t>
            </a:r>
            <a:endParaRPr lang="cs-CZ" cap="none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762699"/>
            <a:ext cx="7772870" cy="4450814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pacient je více přetočen na záda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HK je před tělem antispastickém vzorci (abdukce, zevní rotace, extenze)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Bobath</a:t>
            </a: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- nemocná DK v lehkém pokrčení a zdravá v nákroku vpřed - nevýhodná, velká a zatěžující rotace v </a:t>
            </a:r>
            <a:r>
              <a:rPr lang="cs-CZ" alt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Lp</a:t>
            </a:r>
            <a:endParaRPr lang="cs-CZ" alt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paretická DK je pokrčená před tělem, pod ní malé vypodložení, pro udržení správného postavení v kyčelním kloubu - ne ZR, zdravá DK by neměla ležet na postižené, je vypodložená mimo, 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lůžko rovné, vypodložená hlava, tak, aby krční páteř  byla v rovině, za zády pevné stabilní založení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4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772754"/>
            <a:ext cx="7773338" cy="945877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Hemiparetik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cap="none" dirty="0">
                <a:solidFill>
                  <a:schemeClr val="tx2"/>
                </a:solidFill>
              </a:rPr>
              <a:t>na </a:t>
            </a:r>
            <a:r>
              <a:rPr lang="cs-CZ" cap="none" dirty="0" smtClean="0">
                <a:solidFill>
                  <a:schemeClr val="tx2"/>
                </a:solidFill>
              </a:rPr>
              <a:t>zdravém </a:t>
            </a:r>
            <a:r>
              <a:rPr lang="cs-CZ" cap="none" dirty="0">
                <a:solidFill>
                  <a:schemeClr val="tx2"/>
                </a:solidFill>
              </a:rPr>
              <a:t>boku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2115239"/>
            <a:ext cx="7772870" cy="4296577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pacient je přetočen více na břicho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HK před tělem v antispastickém vzorci, vypodloženou větším polštářem   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DK je před tělem pokrčená,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vypodložená větším polštářem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lůžko rovné, vypodložená hlava,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hrudník - břicho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34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87" y="-99152"/>
            <a:ext cx="2928544" cy="43516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06" y="4431751"/>
            <a:ext cx="5219494" cy="24262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526"/>
            <a:ext cx="3042168" cy="4828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43" y="1269565"/>
            <a:ext cx="2048434" cy="211549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869631" y="1035586"/>
            <a:ext cx="1112704" cy="7821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197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SED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961003"/>
            <a:ext cx="7772870" cy="43516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co nejdříve, alespoň s DKK na lůžku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DKK z lůžka - nachystání </a:t>
            </a: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pacienta v lůžku, posun, otočení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u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těžších </a:t>
            </a:r>
            <a:r>
              <a:rPr lang="cs-CZ" altLang="cs-CZ" sz="2200" cap="none" dirty="0" err="1" smtClean="0">
                <a:solidFill>
                  <a:schemeClr val="tx2"/>
                </a:solidFill>
                <a:latin typeface="Tahoma" pitchFamily="34" charset="0"/>
              </a:rPr>
              <a:t>hemiparetiků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 - </a:t>
            </a: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sed přes paretickou stranu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zajištění stabilního sedu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podložení pánve, hnízdo, celkové vypodložení,    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podložené DKK - opora, stolek, zvonek, pití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pomoc prostěradlem (krátký sed s dopomocí)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trénink zbavování se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strachu, vytahování se do prostoru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rytmická stabilizace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– tlaky, strkání do pacienta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Clr>
                <a:schemeClr val="tx2"/>
              </a:buClr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50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2355</TotalTime>
  <Words>1419</Words>
  <Application>Microsoft Office PowerPoint</Application>
  <PresentationFormat>Předvádění na obrazovce (4:3)</PresentationFormat>
  <Paragraphs>177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Tw Cen MT</vt:lpstr>
      <vt:lpstr>Kapka</vt:lpstr>
      <vt:lpstr>Kinezioterapie u poškození mozku</vt:lpstr>
      <vt:lpstr>Možnosti</vt:lpstr>
      <vt:lpstr>polohování</vt:lpstr>
      <vt:lpstr>Poloha na zádech</vt:lpstr>
      <vt:lpstr>Poloha na boku</vt:lpstr>
      <vt:lpstr>Hemiparetik – na nemocném boku</vt:lpstr>
      <vt:lpstr>Hemiparetik – na zdravém boku</vt:lpstr>
      <vt:lpstr>Prezentace aplikace PowerPoint</vt:lpstr>
      <vt:lpstr>SED</vt:lpstr>
      <vt:lpstr>Pasivní cvičení</vt:lpstr>
      <vt:lpstr>Měkké techniky, masážní prvky</vt:lpstr>
      <vt:lpstr>analytické cvičení, KC, dynamická RFT, posilovací cvičení s náčiním</vt:lpstr>
      <vt:lpstr>Kabatova technika - pnf</vt:lpstr>
      <vt:lpstr>diagonály</vt:lpstr>
      <vt:lpstr>Opakované kontrakce</vt:lpstr>
      <vt:lpstr>Bobath koncept - NDT NeuroDevelopmental Training </vt:lpstr>
      <vt:lpstr>Prezentace aplikace PowerPoint</vt:lpstr>
      <vt:lpstr>C.I.M. Therapy   Constraint - (Induced Movement Therapy)</vt:lpstr>
      <vt:lpstr>Fränkelovo cvičení</vt:lpstr>
      <vt:lpstr>vertikalizace, rovnováha – propriocepce, chůze</vt:lpstr>
      <vt:lpstr>Stimulace, facilitace</vt:lpstr>
      <vt:lpstr>Prezentace aplikace PowerPoint</vt:lpstr>
      <vt:lpstr>inhibice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Kinezioterapie u poškození mozku</dc:title>
  <dc:creator>Dagmar Křížová</dc:creator>
  <cp:lastModifiedBy>Dagmar Křížová</cp:lastModifiedBy>
  <cp:revision>72</cp:revision>
  <dcterms:created xsi:type="dcterms:W3CDTF">2021-10-10T07:12:11Z</dcterms:created>
  <dcterms:modified xsi:type="dcterms:W3CDTF">2024-11-16T19:50:28Z</dcterms:modified>
</cp:coreProperties>
</file>