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05" r:id="rId28"/>
    <p:sldId id="303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06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12192000" cy="6858000"/>
  <p:notesSz cx="6858000" cy="9144000"/>
  <p:embeddedFontLs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Tahoma" panose="020B0604030504040204" pitchFamily="34" charset="0"/>
      <p:regular r:id="rId58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428">
          <p15:clr>
            <a:srgbClr val="A4A3A4"/>
          </p15:clr>
        </p15:guide>
        <p15:guide id="7" pos="7224">
          <p15:clr>
            <a:srgbClr val="A4A3A4"/>
          </p15:clr>
        </p15:guide>
        <p15:guide id="8" pos="909">
          <p15:clr>
            <a:srgbClr val="A4A3A4"/>
          </p15:clr>
        </p15:guide>
        <p15:guide id="9" pos="3688">
          <p15:clr>
            <a:srgbClr val="A4A3A4"/>
          </p15:clr>
        </p15:guide>
        <p15:guide id="10" pos="3968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hUBpf/OCf09vlthVDFBl/dPnRy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102" d="100"/>
          <a:sy n="102" d="100"/>
        </p:scale>
        <p:origin x="952" y="16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ffceef17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g2ffceef17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fceef172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ffceef172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ffceef1722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ffceef172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g2ffceef172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ffceef172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2ffceef172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fe70d4058d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g2fe70d4058d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fe70d4058d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g2fe70d4058d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fe70d4058d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g2fe70d4058d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fe70d4058d_2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1" name="Google Shape;411;g2fe70d4058d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ffceef172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g2ffceef172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fe70d4058d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g2fe70d4058d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fe70d4058d_2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g2fe70d4058d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fe70d4058d_2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g2fe70d4058d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fe70d4058d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3" name="Google Shape;443;g2fe70d4058d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fe70d4058d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0" name="Google Shape;450;g2fe70d4058d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fe70d4058d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6" name="Google Shape;456;g2fe70d4058d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fe70d4058d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3" name="Google Shape;463;g2fe70d4058d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ffceef172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g2ffceef172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ffceef172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g2ffceef172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fceef172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g2ffceef172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0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" name="Google Shape;1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8"/>
          <p:cNvSpPr txBox="1">
            <a:spLocks noGrp="1"/>
          </p:cNvSpPr>
          <p:nvPr>
            <p:ph type="body" idx="1"/>
          </p:nvPr>
        </p:nvSpPr>
        <p:spPr>
          <a:xfrm>
            <a:off x="4440000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body" idx="2"/>
          </p:nvPr>
        </p:nvSpPr>
        <p:spPr>
          <a:xfrm>
            <a:off x="719999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body" idx="3"/>
          </p:nvPr>
        </p:nvSpPr>
        <p:spPr>
          <a:xfrm>
            <a:off x="4440000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body" idx="4"/>
          </p:nvPr>
        </p:nvSpPr>
        <p:spPr>
          <a:xfrm>
            <a:off x="8161200" y="4414270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body" idx="5"/>
          </p:nvPr>
        </p:nvSpPr>
        <p:spPr>
          <a:xfrm>
            <a:off x="72072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8"/>
          <p:cNvSpPr txBox="1">
            <a:spLocks noGrp="1"/>
          </p:cNvSpPr>
          <p:nvPr>
            <p:ph type="body" idx="6"/>
          </p:nvPr>
        </p:nvSpPr>
        <p:spPr>
          <a:xfrm>
            <a:off x="444047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8"/>
          <p:cNvSpPr txBox="1">
            <a:spLocks noGrp="1"/>
          </p:cNvSpPr>
          <p:nvPr>
            <p:ph type="body" idx="7"/>
          </p:nvPr>
        </p:nvSpPr>
        <p:spPr>
          <a:xfrm>
            <a:off x="8161436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8"/>
          <p:cNvSpPr txBox="1">
            <a:spLocks noGrp="1"/>
          </p:cNvSpPr>
          <p:nvPr>
            <p:ph type="body" idx="8"/>
          </p:nvPr>
        </p:nvSpPr>
        <p:spPr>
          <a:xfrm>
            <a:off x="719999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8"/>
          <p:cNvSpPr txBox="1">
            <a:spLocks noGrp="1"/>
          </p:cNvSpPr>
          <p:nvPr>
            <p:ph type="body" idx="9"/>
          </p:nvPr>
        </p:nvSpPr>
        <p:spPr>
          <a:xfrm>
            <a:off x="8160001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8"/>
          <p:cNvSpPr txBox="1">
            <a:spLocks noGrp="1"/>
          </p:cNvSpPr>
          <p:nvPr>
            <p:ph type="body" idx="13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" name="Google Shape;90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9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9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4" name="Google Shape;94;p49"/>
          <p:cNvSpPr txBox="1">
            <a:spLocks noGrp="1"/>
          </p:cNvSpPr>
          <p:nvPr>
            <p:ph type="body"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95" name="Google Shape;9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0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9" name="Google Shape;99;p5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" name="Google Shape;100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1"/>
          <p:cNvSpPr txBox="1">
            <a:spLocks noGrp="1"/>
          </p:cNvSpPr>
          <p:nvPr>
            <p:ph type="body" idx="1"/>
          </p:nvPr>
        </p:nvSpPr>
        <p:spPr>
          <a:xfrm>
            <a:off x="719997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5" name="Google Shape;105;p51"/>
          <p:cNvSpPr txBox="1">
            <a:spLocks noGrp="1"/>
          </p:cNvSpPr>
          <p:nvPr>
            <p:ph type="body" idx="2"/>
          </p:nvPr>
        </p:nvSpPr>
        <p:spPr>
          <a:xfrm>
            <a:off x="719999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1"/>
          <p:cNvSpPr txBox="1">
            <a:spLocks noGrp="1"/>
          </p:cNvSpPr>
          <p:nvPr>
            <p:ph type="body" idx="3"/>
          </p:nvPr>
        </p:nvSpPr>
        <p:spPr>
          <a:xfrm>
            <a:off x="720724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1"/>
          <p:cNvSpPr txBox="1">
            <a:spLocks noGrp="1"/>
          </p:cNvSpPr>
          <p:nvPr>
            <p:ph type="body" idx="4"/>
          </p:nvPr>
        </p:nvSpPr>
        <p:spPr>
          <a:xfrm>
            <a:off x="6251278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1"/>
          <p:cNvSpPr txBox="1">
            <a:spLocks noGrp="1"/>
          </p:cNvSpPr>
          <p:nvPr>
            <p:ph type="body" idx="5"/>
          </p:nvPr>
        </p:nvSpPr>
        <p:spPr>
          <a:xfrm>
            <a:off x="6252003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1"/>
          <p:cNvSpPr txBox="1">
            <a:spLocks noGrp="1"/>
          </p:cNvSpPr>
          <p:nvPr>
            <p:ph type="body" idx="6"/>
          </p:nvPr>
        </p:nvSpPr>
        <p:spPr>
          <a:xfrm>
            <a:off x="6251278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2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14" name="Google Shape;114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3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0000D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" name="Google Shape;119;p53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53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1" name="Google Shape;121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5AC8A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4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5" name="Google Shape;125;p54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4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7" name="Google Shape;127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5AC8A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0" name="Google Shape;130;p55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5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2" name="Google Shape;132;p5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55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4" name="Google Shape;134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5AC8AF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6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5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56"/>
          <p:cNvSpPr txBox="1">
            <a:spLocks noGrp="1"/>
          </p:cNvSpPr>
          <p:nvPr>
            <p:ph type="body" idx="1"/>
          </p:nvPr>
        </p:nvSpPr>
        <p:spPr>
          <a:xfrm>
            <a:off x="720000" y="6040795"/>
            <a:ext cx="8555976" cy="5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38" name="Google Shape;138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PORT slide">
  <p:cSld name="MUNI SPORT slide">
    <p:bg>
      <p:bgPr>
        <a:solidFill>
          <a:srgbClr val="5AC8AF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0956" y="2298933"/>
            <a:ext cx="8725020" cy="226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dpis a obsah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5"/>
          <p:cNvSpPr txBox="1"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75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2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1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body" idx="2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5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body" idx="2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6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body" idx="1"/>
          </p:nvPr>
        </p:nvSpPr>
        <p:spPr>
          <a:xfrm>
            <a:off x="720725" y="1296001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2"/>
          </p:nvPr>
        </p:nvSpPr>
        <p:spPr>
          <a:xfrm>
            <a:off x="6251278" y="1290515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body" idx="3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body" idx="4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body" idx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7"/>
          <p:cNvSpPr>
            <a:spLocks noGrp="1"/>
          </p:cNvSpPr>
          <p:nvPr>
            <p:ph type="pic" idx="2"/>
          </p:nvPr>
        </p:nvSpPr>
        <p:spPr>
          <a:xfrm>
            <a:off x="729509" y="1665288"/>
            <a:ext cx="6207791" cy="4139998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47"/>
          <p:cNvSpPr txBox="1">
            <a:spLocks noGrp="1"/>
          </p:cNvSpPr>
          <p:nvPr>
            <p:ph type="body" idx="3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75" name="Google Shape;7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mobilephysiotherapyclinic.net/lateral-pelvic-tilt-left-vs-right-pelvic-tilt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is.muni.cz/el/1451/podzim2010/bp1138/um/panev__sed.pdf" TargetMode="External"/><Relationship Id="rId4" Type="http://schemas.openxmlformats.org/officeDocument/2006/relationships/hyperlink" Target="https://espaldaycuello.com/anteversion-retroversion-pelvic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>
            <a:spLocks noGrp="1"/>
          </p:cNvSpPr>
          <p:nvPr>
            <p:ph type="ctrTitle" idx="4294967295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18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bp4850 Kineziologie, Algeziologie a odvozené techniky diagnostiky a terapie 5</a:t>
            </a:r>
            <a:endParaRPr sz="318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4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Podzim 2024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Mgr. Petr Pliska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Mgr. Klára Vomáčková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9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Nutace a kontranutace</a:t>
            </a:r>
            <a:endParaRPr/>
          </a:p>
        </p:txBody>
      </p:sp>
      <p:pic>
        <p:nvPicPr>
          <p:cNvPr id="215" name="Google Shape;215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269193"/>
            <a:ext cx="10515600" cy="366785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9"/>
          <p:cNvSpPr txBox="1"/>
          <p:nvPr/>
        </p:nvSpPr>
        <p:spPr>
          <a:xfrm>
            <a:off x="838200" y="5469234"/>
            <a:ext cx="53634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https://www.serola.net/research-category/structure/normal-movement/reciprocating-unilateral-nutation/</a:t>
            </a:r>
            <a:endParaRPr/>
          </a:p>
        </p:txBody>
      </p:sp>
      <p:sp>
        <p:nvSpPr>
          <p:cNvPr id="217" name="Google Shape;217;p59"/>
          <p:cNvSpPr txBox="1"/>
          <p:nvPr/>
        </p:nvSpPr>
        <p:spPr>
          <a:xfrm>
            <a:off x="5275154" y="5992454"/>
            <a:ext cx="69168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https://www.youtube.com/watch?v=-ZKgzMvWXVM&amp;ab_channel=3DAnatomyLyon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>
            <a:spLocks noGrp="1"/>
          </p:cNvSpPr>
          <p:nvPr>
            <p:ph type="title"/>
          </p:nvPr>
        </p:nvSpPr>
        <p:spPr>
          <a:xfrm>
            <a:off x="719400" y="137753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Nutace a kontranutace</a:t>
            </a:r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body" idx="1"/>
          </p:nvPr>
        </p:nvSpPr>
        <p:spPr>
          <a:xfrm>
            <a:off x="625794" y="1144690"/>
            <a:ext cx="547020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200"/>
              <a:t>Nutace</a:t>
            </a:r>
            <a:endParaRPr/>
          </a:p>
          <a:p>
            <a:pPr marL="1164201" lvl="1" indent="-457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Sacrum rotuje horním koncem vpřed v sagitální rovině</a:t>
            </a:r>
            <a:endParaRPr/>
          </a:p>
          <a:p>
            <a:pPr marL="1164201" lvl="1" indent="-457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Horní konce kyčelních kostí se přibližují a spodní oddalují – excentrická práce pánevního dna (zvětšuje se pelvic outlet)</a:t>
            </a:r>
            <a:endParaRPr/>
          </a:p>
          <a:p>
            <a:pPr marL="1164201" lvl="1" indent="-457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Pohyb v řádu milimetrů</a:t>
            </a:r>
            <a:endParaRPr/>
          </a:p>
          <a:p>
            <a:pPr marL="1164201" lvl="1" indent="-2793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200"/>
              <a:t>Kontranutace</a:t>
            </a:r>
            <a:endParaRPr sz="2200"/>
          </a:p>
          <a:p>
            <a:pPr marL="1164201" lvl="1" indent="-457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Sacrum rotuje horním koncem vzad v sagitální rovině</a:t>
            </a:r>
            <a:endParaRPr/>
          </a:p>
          <a:p>
            <a:pPr marL="1164201" lvl="1" indent="-457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Horní konce kyčelních kostí se oddalují a spodní přibližují (zvětšuje se pelvic inlet)</a:t>
            </a:r>
            <a:endParaRPr/>
          </a:p>
          <a:p>
            <a:pPr marL="1164201" lvl="1" indent="-457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Pohyb v řádu milimetrů</a:t>
            </a:r>
            <a:endParaRPr/>
          </a:p>
          <a:p>
            <a:pPr marL="1164201" lvl="1" indent="-36194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</a:pPr>
            <a:endParaRPr sz="1800"/>
          </a:p>
          <a:p>
            <a:pPr marL="1164201" lvl="1" indent="-2793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249802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24" name="Google Shape;224;p7"/>
          <p:cNvSpPr txBox="1"/>
          <p:nvPr/>
        </p:nvSpPr>
        <p:spPr>
          <a:xfrm>
            <a:off x="6402570" y="1057132"/>
            <a:ext cx="547020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Stojná DK – nutace</a:t>
            </a:r>
            <a:endParaRPr/>
          </a:p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Švihová DK - kontranutace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1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Při dopadu na obě DKK se ilium pohybuje dolů oproti fixnímu sacru opřenému o DKK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1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zatížení při stoji – ilia drží, protože jsou opřené o DKK a naopak sacrum dělá nutaci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4201" marR="0" lvl="1" indent="-2793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9802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2570" y="3232801"/>
            <a:ext cx="5789430" cy="362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Nutace a kontranutace</a:t>
            </a:r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635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>
                <a:latin typeface="Arial"/>
                <a:ea typeface="Arial"/>
                <a:cs typeface="Arial"/>
                <a:sym typeface="Arial"/>
              </a:rPr>
              <a:t>Na jedné straně při kroku probíhá nutace (stojná), na druhé kontranutace (švihová) - proto má rectus abdominis pravou a levou část a i šikmé břišní mají velmi výraznou koncentrickou a excentrickou kontrakci při chůzi (zkříženém pohybovém vzoru)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>
                <a:latin typeface="Arial"/>
                <a:ea typeface="Arial"/>
                <a:cs typeface="Arial"/>
                <a:sym typeface="Arial"/>
              </a:rPr>
              <a:t>Nutace je přirozená ve stoji, kontranutaci v klidu umožňují hamstringy, ti, kteří mají dlouhou statickou zátěž, mají hamstringy zkrácené  X  hamstringům kontruje iliopsoas a extensory páteře</a:t>
            </a:r>
            <a:endParaRPr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32" name="Google Shape;232;p8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Postavení sacra – lumbosakrální úhel</a:t>
            </a:r>
            <a:endParaRPr/>
          </a:p>
        </p:txBody>
      </p:sp>
      <p:sp>
        <p:nvSpPr>
          <p:cNvPr id="238" name="Google Shape;238;p4"/>
          <p:cNvSpPr txBox="1">
            <a:spLocks noGrp="1"/>
          </p:cNvSpPr>
          <p:nvPr>
            <p:ph type="body" idx="1"/>
          </p:nvPr>
        </p:nvSpPr>
        <p:spPr>
          <a:xfrm>
            <a:off x="73532" y="1047365"/>
            <a:ext cx="952314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Kolem 30°, ale variabilní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Závislý na míře bederní lordózy</a:t>
            </a:r>
            <a:endParaRPr sz="1800"/>
          </a:p>
          <a:p>
            <a:pPr marL="249802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39" name="Google Shape;239;p4" descr="PDF] Measurement of Lumbosacral Angle in Normal Nepalese Population by  Computed Tomography | Semantic Scholar"/>
          <p:cNvPicPr preferRelativeResize="0"/>
          <p:nvPr/>
        </p:nvPicPr>
        <p:blipFill rotWithShape="1">
          <a:blip r:embed="rId3">
            <a:alphaModFix/>
          </a:blip>
          <a:srcRect l="6509" t="382" r="7746" b="8126"/>
          <a:stretch/>
        </p:blipFill>
        <p:spPr>
          <a:xfrm>
            <a:off x="351916" y="2061031"/>
            <a:ext cx="3730030" cy="414030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"/>
          <p:cNvSpPr txBox="1"/>
          <p:nvPr/>
        </p:nvSpPr>
        <p:spPr>
          <a:xfrm>
            <a:off x="112082" y="6119335"/>
            <a:ext cx="6097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https://www.semanticscholar.org/paper/Measurement-of-Lumbosacral-Angle-in-Normal-Nepalese-Khanal/bf3245c73a09d46cbb23f53f38a2f327ff448720</a:t>
            </a:r>
            <a:endParaRPr/>
          </a:p>
        </p:txBody>
      </p:sp>
      <p:pic>
        <p:nvPicPr>
          <p:cNvPr id="241" name="Google Shape;241;p4" descr="A Study of normal variation in lumbosacral angle in asymptomatic patients  attending orthopaedic out-patient department of a medical college hospital,  Telangana | Semantic Scholar"/>
          <p:cNvPicPr preferRelativeResize="0"/>
          <p:nvPr/>
        </p:nvPicPr>
        <p:blipFill rotWithShape="1">
          <a:blip r:embed="rId4">
            <a:alphaModFix/>
          </a:blip>
          <a:srcRect l="5644" t="8186"/>
          <a:stretch/>
        </p:blipFill>
        <p:spPr>
          <a:xfrm>
            <a:off x="5321278" y="1599572"/>
            <a:ext cx="5158764" cy="25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"/>
          <p:cNvSpPr txBox="1"/>
          <p:nvPr/>
        </p:nvSpPr>
        <p:spPr>
          <a:xfrm>
            <a:off x="5375092" y="4415366"/>
            <a:ext cx="609750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https://www.semanticscholar.org/paper/A-Study-of-normal-variation-in-lumbosacral-angle-in-Jha-Ravi/63620dbaca62239a68726dd4c602e8cea89b3a95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5" descr="Efektivní aplikace DNS metody prof. Pavla Koláře - Adapti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61" y="566156"/>
            <a:ext cx="10782677" cy="416705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704661" y="4733211"/>
            <a:ext cx="60975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https://www.adaptic.cz/odborne-clanky/efektivni-aplikace-dns-metody-prof-pavla-kolare/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"/>
          <p:cNvSpPr txBox="1">
            <a:spLocks noGrp="1"/>
          </p:cNvSpPr>
          <p:nvPr>
            <p:ph type="title"/>
          </p:nvPr>
        </p:nvSpPr>
        <p:spPr>
          <a:xfrm>
            <a:off x="720000" y="366915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Pelvifemorální/lumbopelvický rytmus</a:t>
            </a:r>
            <a:endParaRPr/>
          </a:p>
        </p:txBody>
      </p:sp>
      <p:sp>
        <p:nvSpPr>
          <p:cNvPr id="254" name="Google Shape;254;p9"/>
          <p:cNvSpPr txBox="1">
            <a:spLocks noGrp="1"/>
          </p:cNvSpPr>
          <p:nvPr>
            <p:ph type="body" idx="1"/>
          </p:nvPr>
        </p:nvSpPr>
        <p:spPr>
          <a:xfrm>
            <a:off x="307818" y="1253331"/>
            <a:ext cx="1104718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První se ohýbá páteř, pak se přidává flexe kyčle a anteverze pánve, ve finální fázi dochází ke kontranutaci sacra</a:t>
            </a:r>
            <a:endParaRPr sz="1800"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Při návratu do vzpřímeného stoje je rytmus převrácený</a:t>
            </a:r>
            <a:endParaRPr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Jak vypadá patologie?</a:t>
            </a:r>
            <a:endParaRPr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249802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-CZ" sz="1600"/>
              <a:t>https://www.youtube.com/watch?v=KQgp_dtXm7Q&amp;t=69s&amp;ab_channel=VanessaYingling</a:t>
            </a:r>
            <a:endParaRPr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249802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249802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249802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249802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249802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55" name="Google Shape;255;p9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  <p:pic>
        <p:nvPicPr>
          <p:cNvPr id="256" name="Google Shape;25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400" y="2543250"/>
            <a:ext cx="5478643" cy="368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1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Pánev – palpační anatomie, orientace</a:t>
            </a:r>
            <a:endParaRPr/>
          </a:p>
        </p:txBody>
      </p:sp>
      <p:sp>
        <p:nvSpPr>
          <p:cNvPr id="262" name="Google Shape;262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Cristae iliacae</a:t>
            </a:r>
            <a:endParaRPr sz="2400"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SIPS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Trochanter maior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Tuber ischiadicum</a:t>
            </a:r>
            <a:endParaRPr sz="2400"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Sacrum</a:t>
            </a:r>
            <a:endParaRPr sz="2400"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SI kloub - nepalpujeme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Kostrč</a:t>
            </a:r>
            <a:endParaRPr/>
          </a:p>
        </p:txBody>
      </p:sp>
      <p:sp>
        <p:nvSpPr>
          <p:cNvPr id="263" name="Google Shape;263;p6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Trnové výběžky L páteře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Symfýza</a:t>
            </a:r>
            <a:endParaRPr/>
          </a:p>
        </p:txBody>
      </p:sp>
      <p:pic>
        <p:nvPicPr>
          <p:cNvPr id="264" name="Google Shape;264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866" y="2953867"/>
            <a:ext cx="4147051" cy="3766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  <p:pic>
        <p:nvPicPr>
          <p:cNvPr id="270" name="Google Shape;27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7073" y="707021"/>
            <a:ext cx="8652095" cy="5251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Pánev</a:t>
            </a:r>
            <a:endParaRPr/>
          </a:p>
        </p:txBody>
      </p:sp>
      <p:sp>
        <p:nvSpPr>
          <p:cNvPr id="276" name="Google Shape;276;p10"/>
          <p:cNvSpPr txBox="1">
            <a:spLocks noGrp="1"/>
          </p:cNvSpPr>
          <p:nvPr>
            <p:ph type="body" idx="1"/>
          </p:nvPr>
        </p:nvSpPr>
        <p:spPr>
          <a:xfrm>
            <a:off x="831850" y="456247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Svaly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"/>
          <p:cNvSpPr txBox="1">
            <a:spLocks noGrp="1"/>
          </p:cNvSpPr>
          <p:nvPr>
            <p:ph type="body" idx="2"/>
          </p:nvPr>
        </p:nvSpPr>
        <p:spPr>
          <a:xfrm>
            <a:off x="473814" y="1218519"/>
            <a:ext cx="99093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 sz="2400" dirty="0"/>
              <a:t>Funkce - stabilizace trupu skrz nitrobřišní tlak, centrace kyčle, pohyblivost pánve, udržet vs pustit…</a:t>
            </a:r>
            <a:endParaRPr sz="2400" dirty="0"/>
          </a:p>
          <a:p>
            <a:pPr marL="4572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 sz="2400" dirty="0"/>
              <a:t>DIAPHRAGMA PELVIS (nejhlouběji uložená)</a:t>
            </a:r>
            <a:endParaRPr sz="2400" dirty="0"/>
          </a:p>
          <a:p>
            <a:pPr marL="45720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 sz="2400" dirty="0"/>
              <a:t>HLUBOKÉ PERINEÁLNÍ SVALY</a:t>
            </a:r>
            <a:endParaRPr sz="2400" dirty="0"/>
          </a:p>
          <a:p>
            <a:pPr marL="45720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 sz="2400" dirty="0"/>
              <a:t>POVRCHOVÉ PERINEÁLNÍ SVALY (nejpovrchněji uložená)</a:t>
            </a:r>
            <a:endParaRPr sz="2400" dirty="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400"/>
              <a:buChar char="+"/>
            </a:pPr>
            <a:r>
              <a:rPr lang="cs-CZ" sz="2400" dirty="0"/>
              <a:t>svaly, které PD výrazně “podpírají” - </a:t>
            </a:r>
            <a:r>
              <a:rPr lang="cs-CZ" sz="2400" dirty="0" err="1"/>
              <a:t>piriformis</a:t>
            </a:r>
            <a:r>
              <a:rPr lang="cs-CZ" sz="2400" dirty="0"/>
              <a:t>, </a:t>
            </a:r>
            <a:r>
              <a:rPr lang="cs-CZ" sz="2400" dirty="0" err="1"/>
              <a:t>obturatorius</a:t>
            </a:r>
            <a:r>
              <a:rPr lang="cs-CZ" sz="2400" dirty="0"/>
              <a:t> </a:t>
            </a:r>
            <a:r>
              <a:rPr lang="cs-CZ" sz="2400" dirty="0" err="1"/>
              <a:t>internus</a:t>
            </a:r>
            <a:endParaRPr sz="2400" dirty="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666666"/>
                </a:solidFill>
              </a:rPr>
              <a:t>Značný funkční vliv ale mají pochopitelně i mm. </a:t>
            </a:r>
            <a:r>
              <a:rPr lang="cs-CZ" sz="2400" dirty="0" err="1">
                <a:solidFill>
                  <a:srgbClr val="666666"/>
                </a:solidFill>
              </a:rPr>
              <a:t>glutei</a:t>
            </a:r>
            <a:r>
              <a:rPr lang="cs-CZ" sz="2400" dirty="0">
                <a:solidFill>
                  <a:srgbClr val="666666"/>
                </a:solidFill>
              </a:rPr>
              <a:t>, </a:t>
            </a:r>
            <a:r>
              <a:rPr lang="cs-CZ" sz="2400" dirty="0" err="1">
                <a:solidFill>
                  <a:srgbClr val="666666"/>
                </a:solidFill>
              </a:rPr>
              <a:t>iliopsoas</a:t>
            </a:r>
            <a:r>
              <a:rPr lang="cs-CZ" sz="2400" dirty="0">
                <a:solidFill>
                  <a:srgbClr val="666666"/>
                </a:solidFill>
              </a:rPr>
              <a:t>, ADD kyčle… Zohlednit při kineziologickém rozboru</a:t>
            </a:r>
            <a:endParaRPr sz="2400" dirty="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2" name="Google Shape;282;p11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Svaly pánevního dna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Pánev</a:t>
            </a:r>
            <a:endParaRPr/>
          </a:p>
        </p:txBody>
      </p:sp>
      <p:sp>
        <p:nvSpPr>
          <p:cNvPr id="154" name="Google Shape;154;p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ffceef1722_0_1"/>
          <p:cNvSpPr txBox="1">
            <a:spLocks noGrp="1"/>
          </p:cNvSpPr>
          <p:nvPr>
            <p:ph type="body" idx="2"/>
          </p:nvPr>
        </p:nvSpPr>
        <p:spPr>
          <a:xfrm>
            <a:off x="0" y="1060525"/>
            <a:ext cx="52302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sz="2100" dirty="0"/>
              <a:t>M. LEVATOR ANI</a:t>
            </a:r>
            <a:endParaRPr sz="2100" dirty="0"/>
          </a:p>
          <a:p>
            <a:pPr marL="45720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 dirty="0"/>
              <a:t>m. </a:t>
            </a:r>
            <a:r>
              <a:rPr lang="cs-CZ" sz="1800" b="1" dirty="0" err="1"/>
              <a:t>pubococcygeus</a:t>
            </a:r>
            <a:endParaRPr sz="1800" b="1" dirty="0"/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1800" dirty="0"/>
              <a:t>m. </a:t>
            </a:r>
            <a:r>
              <a:rPr lang="cs-CZ" sz="1800" dirty="0" err="1"/>
              <a:t>pubourethralis</a:t>
            </a:r>
            <a:r>
              <a:rPr lang="cs-CZ" sz="1800" dirty="0"/>
              <a:t> (tvoří m. </a:t>
            </a:r>
            <a:r>
              <a:rPr lang="cs-CZ" sz="1800" dirty="0" err="1"/>
              <a:t>sphincter</a:t>
            </a:r>
            <a:r>
              <a:rPr lang="cs-CZ" sz="1800" dirty="0"/>
              <a:t> </a:t>
            </a:r>
            <a:r>
              <a:rPr lang="cs-CZ" sz="1800" dirty="0" err="1"/>
              <a:t>urethrae</a:t>
            </a:r>
            <a:r>
              <a:rPr lang="cs-CZ" sz="1800" dirty="0"/>
              <a:t>)</a:t>
            </a:r>
            <a:endParaRPr sz="1800" dirty="0"/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1800" dirty="0"/>
              <a:t>m. levator </a:t>
            </a:r>
            <a:r>
              <a:rPr lang="cs-CZ" sz="1800" dirty="0" err="1"/>
              <a:t>prostatae</a:t>
            </a:r>
            <a:endParaRPr sz="1800" dirty="0"/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1800" dirty="0"/>
              <a:t>m. </a:t>
            </a:r>
            <a:r>
              <a:rPr lang="cs-CZ" sz="1800" dirty="0" err="1"/>
              <a:t>pubovaginalis</a:t>
            </a:r>
            <a:r>
              <a:rPr lang="cs-CZ" sz="1800" dirty="0"/>
              <a:t> (tvoří m. </a:t>
            </a:r>
            <a:r>
              <a:rPr lang="cs-CZ" sz="1800" dirty="0" err="1"/>
              <a:t>sphincter</a:t>
            </a:r>
            <a:r>
              <a:rPr lang="cs-CZ" sz="1800" dirty="0"/>
              <a:t> </a:t>
            </a:r>
            <a:r>
              <a:rPr lang="cs-CZ" sz="1800" dirty="0" err="1"/>
              <a:t>vaginae</a:t>
            </a:r>
            <a:r>
              <a:rPr lang="cs-CZ" sz="1800" dirty="0"/>
              <a:t>)</a:t>
            </a:r>
            <a:endParaRPr sz="1800" dirty="0"/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1800" dirty="0"/>
              <a:t>m. </a:t>
            </a:r>
            <a:r>
              <a:rPr lang="cs-CZ" sz="1800" dirty="0" err="1"/>
              <a:t>puboanalis</a:t>
            </a:r>
            <a:endParaRPr sz="1800" dirty="0"/>
          </a:p>
          <a:p>
            <a:pPr marL="45720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 dirty="0"/>
              <a:t>m. </a:t>
            </a:r>
            <a:r>
              <a:rPr lang="cs-CZ" sz="1800" b="1" dirty="0" err="1"/>
              <a:t>puborectalis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flexura</a:t>
            </a:r>
            <a:r>
              <a:rPr lang="cs-CZ" sz="1800" dirty="0"/>
              <a:t> </a:t>
            </a:r>
            <a:r>
              <a:rPr lang="cs-CZ" sz="1800" dirty="0" err="1"/>
              <a:t>anorectalis</a:t>
            </a:r>
            <a:r>
              <a:rPr lang="cs-CZ" sz="1800" dirty="0"/>
              <a:t> - anální kontinence)</a:t>
            </a:r>
            <a:endParaRPr sz="1800" dirty="0"/>
          </a:p>
          <a:p>
            <a:pPr marL="45720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 dirty="0"/>
              <a:t>m. </a:t>
            </a:r>
            <a:r>
              <a:rPr lang="cs-CZ" sz="1800" b="1" dirty="0" err="1"/>
              <a:t>illiococcygeus</a:t>
            </a:r>
            <a:endParaRPr sz="1800" b="1" dirty="0"/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1800" dirty="0" err="1"/>
              <a:t>locus</a:t>
            </a:r>
            <a:r>
              <a:rPr lang="cs-CZ" sz="1800" dirty="0"/>
              <a:t> </a:t>
            </a:r>
            <a:r>
              <a:rPr lang="cs-CZ" sz="1800" dirty="0" err="1"/>
              <a:t>minoris</a:t>
            </a:r>
            <a:r>
              <a:rPr lang="cs-CZ" sz="1800" dirty="0"/>
              <a:t> </a:t>
            </a:r>
            <a:r>
              <a:rPr lang="cs-CZ" sz="1800" dirty="0" err="1"/>
              <a:t>resistantiae</a:t>
            </a:r>
            <a:r>
              <a:rPr lang="cs-CZ" sz="1800" dirty="0"/>
              <a:t>, zejména při defekaci a porodu potřebná podpora z m. </a:t>
            </a:r>
            <a:r>
              <a:rPr lang="cs-CZ" sz="1800" dirty="0" err="1"/>
              <a:t>obt</a:t>
            </a:r>
            <a:r>
              <a:rPr lang="cs-CZ" sz="1800" dirty="0"/>
              <a:t> . </a:t>
            </a:r>
            <a:r>
              <a:rPr lang="cs-CZ" sz="1800" dirty="0" err="1"/>
              <a:t>int</a:t>
            </a:r>
            <a:r>
              <a:rPr lang="cs-CZ" sz="1800" dirty="0"/>
              <a:t>, společný úpon do membrána </a:t>
            </a:r>
            <a:r>
              <a:rPr lang="cs-CZ" sz="1800" dirty="0" err="1"/>
              <a:t>obturatoria</a:t>
            </a:r>
            <a:endParaRPr sz="1800" dirty="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8" name="Google Shape;288;g2ffceef1722_0_1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DIAPHRAGMA PELVIS</a:t>
            </a:r>
            <a:endParaRPr/>
          </a:p>
        </p:txBody>
      </p:sp>
      <p:sp>
        <p:nvSpPr>
          <p:cNvPr id="289" name="Google Shape;289;g2ffceef1722_0_1"/>
          <p:cNvSpPr txBox="1">
            <a:spLocks noGrp="1"/>
          </p:cNvSpPr>
          <p:nvPr>
            <p:ph type="body" idx="2"/>
          </p:nvPr>
        </p:nvSpPr>
        <p:spPr>
          <a:xfrm>
            <a:off x="6162770" y="1135075"/>
            <a:ext cx="58548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sz="2100"/>
              <a:t>M. COCCYGEUS </a:t>
            </a:r>
            <a:endParaRPr sz="2100"/>
          </a:p>
          <a:p>
            <a:pPr marL="914400" marR="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cs-CZ" sz="2100"/>
              <a:t>gemellus sup., lig. sacrospinale</a:t>
            </a:r>
            <a:endParaRPr sz="2100"/>
          </a:p>
          <a:p>
            <a:pPr marL="4572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0" name="Google Shape;290;g2ffceef1722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175" y="2292425"/>
            <a:ext cx="7073801" cy="45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ffceef1722_0_21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21</a:t>
            </a:fld>
            <a:endParaRPr/>
          </a:p>
        </p:txBody>
      </p:sp>
      <p:pic>
        <p:nvPicPr>
          <p:cNvPr id="297" name="Google Shape;297;g2ffceef1722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400" y="152400"/>
            <a:ext cx="6614067" cy="655320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ffceef1722_0_21"/>
          <p:cNvSpPr txBox="1"/>
          <p:nvPr/>
        </p:nvSpPr>
        <p:spPr>
          <a:xfrm>
            <a:off x="7097917" y="1478594"/>
            <a:ext cx="43746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49801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2400" b="1">
                <a:solidFill>
                  <a:schemeClr val="dk1"/>
                </a:solidFill>
              </a:rPr>
              <a:t>M. puborectalis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400">
                <a:solidFill>
                  <a:schemeClr val="dk1"/>
                </a:solidFill>
              </a:rPr>
              <a:t>Flexura, anální kontinence</a:t>
            </a:r>
            <a:endParaRPr sz="2400">
              <a:solidFill>
                <a:schemeClr val="dk1"/>
              </a:solidFill>
            </a:endParaRPr>
          </a:p>
          <a:p>
            <a:pPr marL="707001" marR="0" lvl="0" indent="-4317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̶"/>
            </a:pPr>
            <a:r>
              <a:rPr lang="cs-CZ" sz="2400">
                <a:solidFill>
                  <a:schemeClr val="dk1"/>
                </a:solidFill>
              </a:rPr>
              <a:t>cca 80°</a:t>
            </a:r>
            <a:endParaRPr sz="24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g2ffceef1722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0316" y="1778000"/>
            <a:ext cx="8561685" cy="5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2ffceef1722_0_13"/>
          <p:cNvSpPr txBox="1">
            <a:spLocks noGrp="1"/>
          </p:cNvSpPr>
          <p:nvPr>
            <p:ph type="body" idx="2"/>
          </p:nvPr>
        </p:nvSpPr>
        <p:spPr>
          <a:xfrm>
            <a:off x="0" y="1484325"/>
            <a:ext cx="42189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sz="2100"/>
              <a:t>M. TRASNVERSUS PERINEI PROFUNDUS</a:t>
            </a:r>
            <a:endParaRPr sz="2100"/>
          </a:p>
          <a:p>
            <a: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sz="2100"/>
              <a:t>M. TRANSVERSUS PERINEI SUPERFICICALIS</a:t>
            </a:r>
            <a:endParaRPr sz="2100"/>
          </a:p>
          <a:p>
            <a:pPr marL="4572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sz="2100"/>
              <a:t>U žen + m. sphincter urethrovaginalis a m. compressor urethrae</a:t>
            </a:r>
            <a:endParaRPr sz="21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g2ffceef1722_0_13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Hluboké perineální svaly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fceef1722_0_32"/>
          <p:cNvSpPr txBox="1">
            <a:spLocks noGrp="1"/>
          </p:cNvSpPr>
          <p:nvPr>
            <p:ph type="body" idx="2"/>
          </p:nvPr>
        </p:nvSpPr>
        <p:spPr>
          <a:xfrm>
            <a:off x="134850" y="1623500"/>
            <a:ext cx="42189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sz="2100"/>
              <a:t>Upínají se k zevnímu genitálu</a:t>
            </a:r>
            <a:endParaRPr sz="2100"/>
          </a:p>
          <a:p>
            <a: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sz="2100"/>
              <a:t>Sphincter ani externus + lig. anococcygeum</a:t>
            </a:r>
            <a:endParaRPr sz="2100"/>
          </a:p>
          <a:p>
            <a: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sz="2100"/>
              <a:t>m. sphincter urethrae externus</a:t>
            </a:r>
            <a:endParaRPr sz="2100"/>
          </a:p>
          <a:p>
            <a:pPr marL="4572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/>
              <a:t>+</a:t>
            </a:r>
            <a:endParaRPr sz="2100"/>
          </a:p>
          <a:p>
            <a: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sz="2100"/>
              <a:t>Bulbospongiosus</a:t>
            </a:r>
            <a:endParaRPr sz="2100"/>
          </a:p>
          <a:p>
            <a: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sz="2100"/>
              <a:t>Ischiocavernosus</a:t>
            </a:r>
            <a:endParaRPr sz="21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g2ffceef1722_0_32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Povrchové perineální svaly</a:t>
            </a:r>
            <a:endParaRPr/>
          </a:p>
        </p:txBody>
      </p:sp>
      <p:pic>
        <p:nvPicPr>
          <p:cNvPr id="312" name="Google Shape;312;g2ffceef1722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3700" y="1623509"/>
            <a:ext cx="7668300" cy="4454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3"/>
          <p:cNvSpPr txBox="1">
            <a:spLocks noGrp="1"/>
          </p:cNvSpPr>
          <p:nvPr>
            <p:ph type="body" idx="2"/>
          </p:nvPr>
        </p:nvSpPr>
        <p:spPr>
          <a:xfrm>
            <a:off x="493064" y="1478594"/>
            <a:ext cx="5376600" cy="497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49801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-CZ" sz="2400" b="1"/>
              <a:t>Aspekce + palpace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Anteverze, retroverze</a:t>
            </a:r>
            <a:endParaRPr/>
          </a:p>
          <a:p>
            <a:pPr marL="1164201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̶"/>
            </a:pPr>
            <a:r>
              <a:rPr lang="cs-CZ" sz="1600"/>
              <a:t>m. iliopsoas, erectory páteře, břišní svaly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Laterální shift (sešikmení)</a:t>
            </a:r>
            <a:endParaRPr/>
          </a:p>
          <a:p>
            <a:pPr marL="1164201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̶"/>
            </a:pPr>
            <a:r>
              <a:rPr lang="cs-CZ" sz="1600"/>
              <a:t>skolióza/svalová dysbalance (ADD vs glutei)/propad klenby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Rotace</a:t>
            </a:r>
            <a:endParaRPr/>
          </a:p>
          <a:p>
            <a:pPr marL="1164201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̶"/>
            </a:pPr>
            <a:r>
              <a:rPr lang="cs-CZ" sz="1600"/>
              <a:t>v transverzální rovině, vlevo nebo vpravo</a:t>
            </a:r>
            <a:endParaRPr/>
          </a:p>
          <a:p>
            <a:pPr marL="1164201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̶"/>
            </a:pPr>
            <a:r>
              <a:rPr lang="cs-CZ" sz="1600"/>
              <a:t>Vyšetření aspekcí shora na gluteální rýhu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Torze pánve</a:t>
            </a:r>
            <a:endParaRPr/>
          </a:p>
          <a:p>
            <a:pPr marL="1164201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̶"/>
            </a:pPr>
            <a:r>
              <a:rPr lang="cs-CZ" sz="1600"/>
              <a:t>vzniká tím, že obě pánevní kosti protisměrně rotují, takže spojnice zadních a předních spin nejsou rovnoběžné</a:t>
            </a:r>
            <a:endParaRPr sz="1100"/>
          </a:p>
        </p:txBody>
      </p:sp>
      <p:sp>
        <p:nvSpPr>
          <p:cNvPr id="318" name="Google Shape;318;p63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Pánev - nálezy</a:t>
            </a:r>
            <a:endParaRPr/>
          </a:p>
        </p:txBody>
      </p:sp>
      <p:sp>
        <p:nvSpPr>
          <p:cNvPr id="319" name="Google Shape;319;p63"/>
          <p:cNvSpPr txBox="1"/>
          <p:nvPr/>
        </p:nvSpPr>
        <p:spPr>
          <a:xfrm>
            <a:off x="7097917" y="1478594"/>
            <a:ext cx="4374683" cy="497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49801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Spine sign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Fenomén předbíhání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 posun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Outflare sy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Inflare sy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43770" y="256475"/>
            <a:ext cx="5588063" cy="4722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25</a:t>
            </a:fld>
            <a:endParaRPr/>
          </a:p>
        </p:txBody>
      </p:sp>
      <p:sp>
        <p:nvSpPr>
          <p:cNvPr id="326" name="Google Shape;326;p64"/>
          <p:cNvSpPr txBox="1"/>
          <p:nvPr/>
        </p:nvSpPr>
        <p:spPr>
          <a:xfrm>
            <a:off x="-24142" y="5295613"/>
            <a:ext cx="55684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https://mobilephysiotherapyclinic.net/lateral-pelvic-tilt-left-vs-right-pelvic-tilt/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4293" y="428092"/>
            <a:ext cx="6551894" cy="437907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64"/>
          <p:cNvSpPr txBox="1"/>
          <p:nvPr/>
        </p:nvSpPr>
        <p:spPr>
          <a:xfrm>
            <a:off x="6096000" y="5403334"/>
            <a:ext cx="612014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https://espaldaycuello.com/anteversion-retroversion-pelvica/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Pánev</a:t>
            </a:r>
            <a:endParaRPr/>
          </a:p>
        </p:txBody>
      </p:sp>
      <p:sp>
        <p:nvSpPr>
          <p:cNvPr id="334" name="Google Shape;334;p65"/>
          <p:cNvSpPr txBox="1">
            <a:spLocks noGrp="1"/>
          </p:cNvSpPr>
          <p:nvPr>
            <p:ph type="body" idx="1"/>
          </p:nvPr>
        </p:nvSpPr>
        <p:spPr>
          <a:xfrm>
            <a:off x="831850" y="456247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Vyšetření</a:t>
            </a:r>
            <a:endParaRPr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FAD635E-341A-FC11-75E2-C9DF192E30B1}"/>
              </a:ext>
            </a:extLst>
          </p:cNvPr>
          <p:cNvSpPr txBox="1"/>
          <p:nvPr/>
        </p:nvSpPr>
        <p:spPr>
          <a:xfrm>
            <a:off x="3050088" y="3278243"/>
            <a:ext cx="6100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D75FB-5F96-77F1-F931-5545EE7E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Palpace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8A9046-72E7-B0C6-607E-B11B082A4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Cristae</a:t>
            </a:r>
            <a:r>
              <a:rPr lang="cs-CZ" dirty="0"/>
              <a:t> </a:t>
            </a:r>
            <a:r>
              <a:rPr lang="cs-CZ" dirty="0" err="1"/>
              <a:t>iliacae</a:t>
            </a:r>
            <a:r>
              <a:rPr lang="cs-CZ" dirty="0"/>
              <a:t> – zaklesnutí v bocích</a:t>
            </a:r>
          </a:p>
          <a:p>
            <a:r>
              <a:rPr lang="cs-CZ" dirty="0"/>
              <a:t>SIAS (zezadu) – palce zespodu</a:t>
            </a:r>
          </a:p>
          <a:p>
            <a:r>
              <a:rPr lang="cs-CZ" dirty="0"/>
              <a:t>SIPS (zepředu) – palce zespodu a mediálního směru</a:t>
            </a:r>
          </a:p>
          <a:p>
            <a:r>
              <a:rPr lang="cs-CZ" dirty="0"/>
              <a:t>L5 – sjedu z </a:t>
            </a:r>
            <a:r>
              <a:rPr lang="cs-CZ" dirty="0" err="1"/>
              <a:t>crist</a:t>
            </a:r>
            <a:r>
              <a:rPr lang="cs-CZ" dirty="0"/>
              <a:t> a spojnice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41E7FC-6503-9B2C-4A41-0E103BC6A2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585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74201D86-93D2-91FD-D69C-97FD448B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disfunkce SI skloubení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A05D276-27F7-5E44-ADDF-5F094D016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Studie z roku 2006 - 3 z 5 pozitivní (specificita 79%) problém s SI skloubením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Distrakční test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tlak na SI v leže na zádech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cs-CZ" altLang="cs-CZ" sz="2000" b="1" i="0" u="none" strike="noStrike" cap="none" normalizeH="0" baseline="0" dirty="0" err="1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Compression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(kompresní) test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tlak na pánevní lopatu v leže na boku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cs-CZ" altLang="cs-CZ" sz="2000" b="1" i="0" u="none" strike="noStrike" cap="none" normalizeH="0" baseline="0" dirty="0" err="1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Thight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2000" b="1" i="0" u="none" strike="noStrike" cap="none" normalizeH="0" baseline="0" dirty="0" err="1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tlak přes koleno v leže na zádech (KOK FLE 90° a v ADD)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FABER / Patrikovu zkoušku - FLE, ABD a zevní rotace KYK, špička na opační KOK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cs-CZ" altLang="cs-CZ" sz="2000" b="1" i="0" u="none" strike="noStrike" cap="none" normalizeH="0" baseline="0" dirty="0" err="1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Gaenslenův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1414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- 1. DK v max. flexi přitažena k hrudi, fixujeme, 2. DK v max extenzi visí přes okraj lehátka, pružím na EXT. KOK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49AA97E-FDD6-1FC5-9726-C5C215C8C7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28</a:t>
            </a:fld>
            <a:endParaRPr lang="cs-CZ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8BC76CE-25B7-BC0A-5A70-9D740DCA9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800" y="-1058863"/>
            <a:ext cx="15290800" cy="429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5A37C0B3-9509-45C8-512D-5292DB3AA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6" y="4887586"/>
            <a:ext cx="3757808" cy="109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830BC1AD-F528-659F-9E9A-C691544A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91" y="5083074"/>
            <a:ext cx="3757808" cy="105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22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72794-A068-6423-87C7-970488D3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Palpační iluze, specificita…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DDE4D2-88E7-178F-6863-35FDEBA4E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457200">
              <a:buFontTx/>
              <a:buChar char="-"/>
            </a:pPr>
            <a:r>
              <a:rPr lang="cs-CZ" dirty="0"/>
              <a:t>Vyšetření spine sign a fenomén předbíhání slouží spíše jako orientační vyšetření</a:t>
            </a:r>
          </a:p>
          <a:p>
            <a:pPr marL="685800" indent="-457200">
              <a:buFontTx/>
              <a:buChar char="-"/>
            </a:pPr>
            <a:r>
              <a:rPr lang="cs-CZ" dirty="0"/>
              <a:t>Velká chybovost – palpační iluze</a:t>
            </a:r>
          </a:p>
          <a:p>
            <a:pPr marL="685800" indent="-457200">
              <a:buFontTx/>
              <a:buChar char="-"/>
            </a:pPr>
            <a:r>
              <a:rPr lang="cs-CZ" dirty="0"/>
              <a:t>Malá specificita – netestuji to, co chci testovat</a:t>
            </a:r>
          </a:p>
          <a:p>
            <a:pPr marL="685800" indent="-457200">
              <a:buFontTx/>
              <a:buChar char="-"/>
            </a:pPr>
            <a:r>
              <a:rPr lang="cs-CZ" dirty="0"/>
              <a:t>Výpovědní hodnota - jaká?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BCB195-00E3-6138-0D15-94A2D956FC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19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Pánev</a:t>
            </a:r>
            <a:endParaRPr/>
          </a:p>
        </p:txBody>
      </p:sp>
      <p:sp>
        <p:nvSpPr>
          <p:cNvPr id="160" name="Google Shape;160;p3"/>
          <p:cNvSpPr txBox="1">
            <a:spLocks noGrp="1"/>
          </p:cNvSpPr>
          <p:nvPr>
            <p:ph type="body" idx="1"/>
          </p:nvPr>
        </p:nvSpPr>
        <p:spPr>
          <a:xfrm>
            <a:off x="73532" y="1047365"/>
            <a:ext cx="952314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SI kloub – amfiartróza, velmi pevné spojení, ale pohyb možný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Symphysis pubica – pevné spojení dvou kostí chrupavkou, zpevněno vazivem, umožňuje pohyb kyčelních kostí funkcí je přenos zátěže</a:t>
            </a:r>
            <a:endParaRPr sz="500"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Sakrococcygeální spojení – symfýza, diskus, umožňuje porod, defekaci</a:t>
            </a:r>
            <a:endParaRPr/>
          </a:p>
          <a:p>
            <a:pPr marL="1164201" lvl="1" indent="-2793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249802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61" name="Google Shape;16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5814" y="1993149"/>
            <a:ext cx="3666653" cy="478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2925" y="3012850"/>
            <a:ext cx="4406649" cy="38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6"/>
          <p:cNvSpPr txBox="1">
            <a:spLocks noGrp="1"/>
          </p:cNvSpPr>
          <p:nvPr>
            <p:ph type="body" idx="2"/>
          </p:nvPr>
        </p:nvSpPr>
        <p:spPr>
          <a:xfrm>
            <a:off x="60000" y="1009536"/>
            <a:ext cx="50265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U stojícího pacienta palpace palcem horní zadní spinu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palcem druhé ruky palpace laterální plochy spinosního výběžku L5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Vyzveme vyšetřovaného, aby pokrčil jednu DK v kolenním kloubu</a:t>
            </a:r>
            <a:endParaRPr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Za normálního stavu spina na vyšetřované straně klesá a vzdaluje se od L5. Pokud se tato vzdálenost nezvětší do 20 sek , uvažujeme o </a:t>
            </a:r>
            <a:r>
              <a:rPr lang="cs-CZ" sz="1800" b="1"/>
              <a:t>SI blokádě</a:t>
            </a:r>
            <a:r>
              <a:rPr lang="cs-CZ" sz="1800"/>
              <a:t>, pokud ano, uvažujeme o </a:t>
            </a:r>
            <a:r>
              <a:rPr lang="cs-CZ" sz="1800" b="1"/>
              <a:t>SI posunu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 b="1"/>
              <a:t>Tedy pokud se zvětší hned a trvale - bpn</a:t>
            </a:r>
            <a:endParaRPr/>
          </a:p>
        </p:txBody>
      </p:sp>
      <p:sp>
        <p:nvSpPr>
          <p:cNvPr id="340" name="Google Shape;340;p66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Spine sign</a:t>
            </a:r>
            <a:endParaRPr/>
          </a:p>
        </p:txBody>
      </p:sp>
      <p:pic>
        <p:nvPicPr>
          <p:cNvPr id="341" name="Google Shape;341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473" y="737010"/>
            <a:ext cx="3302319" cy="524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7"/>
          <p:cNvSpPr txBox="1">
            <a:spLocks noGrp="1"/>
          </p:cNvSpPr>
          <p:nvPr>
            <p:ph type="body" idx="2"/>
          </p:nvPr>
        </p:nvSpPr>
        <p:spPr>
          <a:xfrm>
            <a:off x="94712" y="1406167"/>
            <a:ext cx="5376600" cy="497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200"/>
              <a:t>při aktivní anteflexi trupu spin. il. post. sup., která je u stojícího vyšetřovaného níže, předběhne spinu, jež byla výše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200"/>
              <a:t>Při nezměněném postavené po dobu 20sek uvažujeme o </a:t>
            </a:r>
            <a:r>
              <a:rPr lang="cs-CZ" sz="2200" b="1"/>
              <a:t>SI blokádě</a:t>
            </a:r>
            <a:r>
              <a:rPr lang="cs-CZ" sz="2200"/>
              <a:t>. Při návratu do 20ti sek. k níže uložené spině uvažujeme o </a:t>
            </a:r>
            <a:r>
              <a:rPr lang="cs-CZ" sz="2200" b="1"/>
              <a:t>SI posunu</a:t>
            </a:r>
            <a:r>
              <a:rPr lang="cs-CZ" sz="2200"/>
              <a:t>.</a:t>
            </a:r>
            <a:endParaRPr sz="2200"/>
          </a:p>
          <a:p>
            <a:pPr marL="4572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/>
          </a:p>
        </p:txBody>
      </p:sp>
      <p:sp>
        <p:nvSpPr>
          <p:cNvPr id="347" name="Google Shape;347;p67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Fenomén předbíhání</a:t>
            </a:r>
            <a:endParaRPr/>
          </a:p>
        </p:txBody>
      </p:sp>
      <p:sp>
        <p:nvSpPr>
          <p:cNvPr id="348" name="Google Shape;348;p67"/>
          <p:cNvSpPr txBox="1"/>
          <p:nvPr/>
        </p:nvSpPr>
        <p:spPr>
          <a:xfrm>
            <a:off x="6096000" y="1406167"/>
            <a:ext cx="5376600" cy="497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 posun </a:t>
            </a:r>
            <a:r>
              <a:rPr lang="cs-CZ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jedná se o sekundární stav vznikající při jiné funkční poruše, mimo SI, kterou musíme nalézt a odstranit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̶"/>
            </a:pPr>
            <a:r>
              <a:rPr lang="cs-CZ" sz="2200">
                <a:solidFill>
                  <a:schemeClr val="dk1"/>
                </a:solidFill>
              </a:rPr>
              <a:t>dle Cramera pohyb jednoho ilia vůči transv . ose (nutace) a druhého vůči vertik . ose</a:t>
            </a:r>
            <a:endParaRPr sz="2200">
              <a:solidFill>
                <a:schemeClr val="dk1"/>
              </a:solidFill>
            </a:endParaRPr>
          </a:p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 blokáda </a:t>
            </a:r>
            <a:r>
              <a:rPr lang="cs-CZ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funkční porucha v oblasti pánve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fe70d4058d_2_26"/>
          <p:cNvSpPr txBox="1">
            <a:spLocks noGrp="1"/>
          </p:cNvSpPr>
          <p:nvPr>
            <p:ph type="body" idx="2"/>
          </p:nvPr>
        </p:nvSpPr>
        <p:spPr>
          <a:xfrm>
            <a:off x="94700" y="1406175"/>
            <a:ext cx="53955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457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200"/>
              <a:t>FABER test (Flexe, ABdukce, Externí Rotace)</a:t>
            </a:r>
            <a:endParaRPr sz="2200"/>
          </a:p>
          <a:p>
            <a:pPr marL="707001" lvl="0" indent="-4190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200"/>
              <a:buChar char="̶"/>
            </a:pPr>
            <a:r>
              <a:rPr lang="cs-CZ" sz="2200"/>
              <a:t>Hlezno flektované nohy leží buď</a:t>
            </a:r>
            <a:endParaRPr sz="2200"/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cs-CZ" sz="2200"/>
              <a:t>nad patelou extendovaného kolene</a:t>
            </a:r>
            <a:endParaRPr sz="2200"/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cs-CZ" sz="2200"/>
              <a:t>dotýká se ploskou EXT kolene</a:t>
            </a:r>
            <a:endParaRPr sz="2200"/>
          </a:p>
          <a:p>
            <a:pPr marL="457200" lvl="0" indent="-3683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200"/>
              <a:buChar char="̶"/>
            </a:pPr>
            <a:r>
              <a:rPr lang="cs-CZ" sz="2200"/>
              <a:t>Porovnám ROM a bolestivost na obou stranách</a:t>
            </a:r>
            <a:endParaRPr sz="2200"/>
          </a:p>
          <a:p>
            <a:pPr marL="457200" lvl="0" indent="-3683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200"/>
              <a:buChar char="̶"/>
            </a:pPr>
            <a:r>
              <a:rPr lang="cs-CZ" sz="2200"/>
              <a:t>Výsledek: možná patologie SI, kyčle, Lp ??</a:t>
            </a:r>
            <a:endParaRPr sz="2200"/>
          </a:p>
          <a:p>
            <a:pPr marL="4572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354" name="Google Shape;354;g2fe70d4058d_2_26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Patrick sign</a:t>
            </a:r>
            <a:endParaRPr/>
          </a:p>
        </p:txBody>
      </p:sp>
      <p:pic>
        <p:nvPicPr>
          <p:cNvPr id="355" name="Google Shape;355;g2fe70d4058d_2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8925" y="470452"/>
            <a:ext cx="4653675" cy="615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8"/>
          <p:cNvSpPr txBox="1">
            <a:spLocks noGrp="1"/>
          </p:cNvSpPr>
          <p:nvPr>
            <p:ph type="body" idx="2"/>
          </p:nvPr>
        </p:nvSpPr>
        <p:spPr>
          <a:xfrm>
            <a:off x="90536" y="1481473"/>
            <a:ext cx="6005463" cy="497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000"/>
              <a:t>Na jedné straně pánve ční SIAS více mediálně a prominuje ventrálně - </a:t>
            </a:r>
            <a:r>
              <a:rPr lang="cs-CZ" sz="2000" b="1"/>
              <a:t>INFLARE</a:t>
            </a:r>
            <a:r>
              <a:rPr lang="cs-CZ" sz="2000"/>
              <a:t> </a:t>
            </a:r>
            <a:endParaRPr/>
          </a:p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400"/>
              <a:t>Terapie</a:t>
            </a:r>
            <a:endParaRPr/>
          </a:p>
          <a:p>
            <a:pPr marL="91440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MET na adduktory, postup jako při Patrickově zkoušce</a:t>
            </a:r>
            <a:endParaRPr/>
          </a:p>
          <a:p>
            <a:pPr marL="91440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Pacient leží na zádech</a:t>
            </a:r>
            <a:endParaRPr/>
          </a:p>
          <a:p>
            <a:pPr marL="91440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Terapeut uvede DK do FLX v KYK a KOK a ABD se ZR v KYK (jako při Patrikově testu) a dosáhne předpětí</a:t>
            </a:r>
            <a:endParaRPr/>
          </a:p>
          <a:p>
            <a:pPr marL="91440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Pacient tlačí do ADD proti izometrickému odporu a nadechuje</a:t>
            </a:r>
            <a:endParaRPr/>
          </a:p>
          <a:p>
            <a:pPr marL="91440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800"/>
              <a:t>→ s výdechem relaxace do ABD</a:t>
            </a:r>
            <a:endParaRPr/>
          </a:p>
          <a:p>
            <a:pPr marL="707001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2400"/>
          </a:p>
        </p:txBody>
      </p:sp>
      <p:sp>
        <p:nvSpPr>
          <p:cNvPr id="361" name="Google Shape;361;p68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Inflare X Outflare</a:t>
            </a:r>
            <a:endParaRPr/>
          </a:p>
        </p:txBody>
      </p:sp>
      <p:sp>
        <p:nvSpPr>
          <p:cNvPr id="362" name="Google Shape;362;p68"/>
          <p:cNvSpPr txBox="1"/>
          <p:nvPr/>
        </p:nvSpPr>
        <p:spPr>
          <a:xfrm>
            <a:off x="6095999" y="1478594"/>
            <a:ext cx="5809307" cy="497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 druhé straně ční SIAS více laterálně a je </a:t>
            </a:r>
            <a:r>
              <a:rPr lang="cs-CZ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oploštělá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cs-CZ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OUTFLARE 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Terapie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 na abduktory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Pacient leží na zádech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DK v 90° FLX v KYK i KOK převede terapeut do ADD (jako při testu na lig. </a:t>
            </a:r>
            <a:r>
              <a:rPr lang="cs-CZ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iliolumbale</a:t>
            </a:r>
            <a:r>
              <a:rPr lang="cs-CZ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a dosáhne předpětí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Pacient tlačí do ABD proti izometrickému odporu a nadechuje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s výdechem relaxace do ADD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Manévr opakujeme 2x - 3x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9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Inflare						Outflare</a:t>
            </a:r>
            <a:endParaRPr/>
          </a:p>
        </p:txBody>
      </p:sp>
      <p:pic>
        <p:nvPicPr>
          <p:cNvPr id="368" name="Google Shape;368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400" y="1346343"/>
            <a:ext cx="3826169" cy="506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4543" y="1346343"/>
            <a:ext cx="4372073" cy="493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b="1"/>
              <a:t>Vyšetření pánevních ligament</a:t>
            </a:r>
            <a:endParaRPr b="1"/>
          </a:p>
        </p:txBody>
      </p:sp>
      <p:sp>
        <p:nvSpPr>
          <p:cNvPr id="375" name="Google Shape;375;p6"/>
          <p:cNvSpPr txBox="1"/>
          <p:nvPr/>
        </p:nvSpPr>
        <p:spPr>
          <a:xfrm>
            <a:off x="475557" y="1707810"/>
            <a:ext cx="6005463" cy="497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Pacient leží na zádech, terapeut stojí kontralaterálně od vyšetřované DK, kterou uvede do flexe a addukce v KYK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Podle stupně flexe cílíme na jednotlivá ligamenta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7001" marR="0" lvl="0" indent="-3047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6" descr="o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3859" y="1707810"/>
            <a:ext cx="3698875" cy="4343400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8ED964E-3161-F315-E5B3-21C34F504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16" y="3807912"/>
            <a:ext cx="4532770" cy="30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6"/>
          <p:cNvSpPr txBox="1">
            <a:spLocks noGrp="1"/>
          </p:cNvSpPr>
          <p:nvPr>
            <p:ph type="body" idx="1"/>
          </p:nvPr>
        </p:nvSpPr>
        <p:spPr>
          <a:xfrm>
            <a:off x="295173" y="1016732"/>
            <a:ext cx="8852570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800">
                <a:solidFill>
                  <a:schemeClr val="dk1"/>
                </a:solidFill>
              </a:rPr>
              <a:t>Ligamentum iliolumbale</a:t>
            </a:r>
            <a:endParaRPr sz="2800">
              <a:solidFill>
                <a:schemeClr val="dk1"/>
              </a:solidFill>
            </a:endParaRPr>
          </a:p>
          <a:p>
            <a:pPr marL="1164201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1600">
                <a:solidFill>
                  <a:schemeClr val="dk1"/>
                </a:solidFill>
              </a:rPr>
              <a:t>90° FLX + ADD v KYK, terapeut </a:t>
            </a:r>
            <a:r>
              <a:rPr lang="cs-CZ">
                <a:solidFill>
                  <a:schemeClr val="dk1"/>
                </a:solidFill>
              </a:rPr>
              <a:t>zvyšuje tlak přes koleno ve směru podélné osy stehna (nesmí dojít k rotaci pánve )</a:t>
            </a:r>
            <a:endParaRPr/>
          </a:p>
          <a:p>
            <a:pPr marL="1164201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>
                <a:solidFill>
                  <a:schemeClr val="dk1"/>
                </a:solidFill>
              </a:rPr>
              <a:t>napětí vazu, polohu držíme asi 20 s</a:t>
            </a:r>
            <a:endParaRPr/>
          </a:p>
          <a:p>
            <a:pPr marL="1164201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>
                <a:solidFill>
                  <a:schemeClr val="dk1"/>
                </a:solidFill>
              </a:rPr>
              <a:t>ligamentová bolest vychází z křížové oblasti a vyzařuje kolem trochanter major až do podbřišku (do třísla)</a:t>
            </a:r>
            <a:endParaRPr/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382" name="Google Shape;382;p26" descr="iliolumba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9125" y="3573016"/>
            <a:ext cx="5832648" cy="3069194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83" name="Google Shape;383;p26"/>
          <p:cNvSpPr txBox="1"/>
          <p:nvPr/>
        </p:nvSpPr>
        <p:spPr>
          <a:xfrm>
            <a:off x="974182" y="221887"/>
            <a:ext cx="91475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cs-CZ"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Vyšetření pánevních ligament</a:t>
            </a:r>
            <a:endParaRPr sz="40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7"/>
          <p:cNvSpPr txBox="1">
            <a:spLocks noGrp="1"/>
          </p:cNvSpPr>
          <p:nvPr>
            <p:ph type="body" idx="1"/>
          </p:nvPr>
        </p:nvSpPr>
        <p:spPr>
          <a:xfrm>
            <a:off x="678225" y="858840"/>
            <a:ext cx="5795003" cy="561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 sz="2800">
                <a:solidFill>
                  <a:schemeClr val="dk1"/>
                </a:solidFill>
              </a:rPr>
              <a:t>Ligamentum sacroiliacum</a:t>
            </a:r>
            <a:endParaRPr sz="2800">
              <a:solidFill>
                <a:schemeClr val="dk1"/>
              </a:solidFill>
            </a:endParaRPr>
          </a:p>
          <a:p>
            <a:pPr marL="91440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>
                <a:solidFill>
                  <a:schemeClr val="dk1"/>
                </a:solidFill>
              </a:rPr>
              <a:t>FLX v KYK (asi o 20° - 30° větší než u vyšetř. lig. Iliolumbale) + ADD v KYK (KOK směřuje do protilehlé axily), terapeut zatlačí ve směru podélné osy stehna </a:t>
            </a:r>
            <a:endParaRPr/>
          </a:p>
          <a:p>
            <a:pPr marL="91440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>
                <a:solidFill>
                  <a:schemeClr val="dk1"/>
                </a:solidFill>
              </a:rPr>
              <a:t> - Lewit využívá při vyšetření menší flexe v KYK (kolem 60-70°)</a:t>
            </a:r>
            <a:endParaRPr/>
          </a:p>
          <a:p>
            <a:pPr marL="91440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>
                <a:solidFill>
                  <a:schemeClr val="dk1"/>
                </a:solidFill>
              </a:rPr>
              <a:t>→ napětí vazu (výdrž 20 s)</a:t>
            </a:r>
            <a:endParaRPr/>
          </a:p>
          <a:p>
            <a:pPr marL="91440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̶"/>
            </a:pPr>
            <a:r>
              <a:rPr lang="cs-CZ">
                <a:solidFill>
                  <a:schemeClr val="dk1"/>
                </a:solidFill>
              </a:rPr>
              <a:t>→ ligamentová bolest vychází opět z křížové oblasti, dále jde přes hýždě na zadní stranu stehna (vyzařuje v dermatomu S1)</a:t>
            </a:r>
            <a:endParaRPr/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389" name="Google Shape;389;p27" descr="sacro iliac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4476" y="3530850"/>
            <a:ext cx="5402553" cy="264076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90" name="Google Shape;390;p27"/>
          <p:cNvSpPr txBox="1"/>
          <p:nvPr/>
        </p:nvSpPr>
        <p:spPr>
          <a:xfrm>
            <a:off x="1522204" y="150954"/>
            <a:ext cx="91475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cs-CZ"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Vyšetření pánevních ligament</a:t>
            </a:r>
            <a:endParaRPr sz="40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0"/>
          <p:cNvSpPr txBox="1">
            <a:spLocks noGrp="1"/>
          </p:cNvSpPr>
          <p:nvPr>
            <p:ph type="title"/>
          </p:nvPr>
        </p:nvSpPr>
        <p:spPr>
          <a:xfrm>
            <a:off x="719400" y="294487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b="1"/>
              <a:t>Vyšetření pánevních ligament</a:t>
            </a:r>
            <a:endParaRPr b="1"/>
          </a:p>
        </p:txBody>
      </p:sp>
      <p:sp>
        <p:nvSpPr>
          <p:cNvPr id="396" name="Google Shape;396;p70"/>
          <p:cNvSpPr txBox="1"/>
          <p:nvPr/>
        </p:nvSpPr>
        <p:spPr>
          <a:xfrm>
            <a:off x="719400" y="1233527"/>
            <a:ext cx="8365500" cy="30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Ligamentum sacrotuberale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palpace mezi sedacím hrbolem a sacrem latero-kranio-dorzálně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vyvoláme napětí vazu – 20 s výdrž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ligamentová bolest vychází z kříže přes stehno, na zadní stranu kolena a někdy až do paty (dermatom S1)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fe70d4058d_2_13"/>
          <p:cNvSpPr txBox="1">
            <a:spLocks noGrp="1"/>
          </p:cNvSpPr>
          <p:nvPr>
            <p:ph type="title"/>
          </p:nvPr>
        </p:nvSpPr>
        <p:spPr>
          <a:xfrm>
            <a:off x="719400" y="294487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b="1"/>
              <a:t>Vyšetření </a:t>
            </a:r>
            <a:r>
              <a:rPr lang="cs-CZ"/>
              <a:t>kostrče</a:t>
            </a:r>
            <a:endParaRPr b="1"/>
          </a:p>
        </p:txBody>
      </p:sp>
      <p:sp>
        <p:nvSpPr>
          <p:cNvPr id="402" name="Google Shape;402;g2fe70d4058d_2_13"/>
          <p:cNvSpPr txBox="1"/>
          <p:nvPr/>
        </p:nvSpPr>
        <p:spPr>
          <a:xfrm>
            <a:off x="719400" y="1233524"/>
            <a:ext cx="9769800" cy="52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Ventrální pružení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P: leh na břiše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T: prostředník na kostrč z dorzální strany, tlak ventrálně, bariéra, dopružit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MOB: repetitivní mob.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při blokádě bývá kostrč bolestivá ve střední čáře - je-li bolest zleva nebo zprava, jedná se o bolest přenesenou (PD, SI…)!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patologie na kostrči způsobuje častěji bolesti v kříži, než na kostrči samotné!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ffceef1722_0_57"/>
          <p:cNvSpPr txBox="1">
            <a:spLocks noGrp="1"/>
          </p:cNvSpPr>
          <p:nvPr>
            <p:ph type="title"/>
          </p:nvPr>
        </p:nvSpPr>
        <p:spPr>
          <a:xfrm>
            <a:off x="719400" y="285434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Pánev</a:t>
            </a:r>
            <a:endParaRPr/>
          </a:p>
        </p:txBody>
      </p:sp>
      <p:sp>
        <p:nvSpPr>
          <p:cNvPr id="168" name="Google Shape;168;g2ffceef1722_0_57"/>
          <p:cNvSpPr txBox="1">
            <a:spLocks noGrp="1"/>
          </p:cNvSpPr>
          <p:nvPr>
            <p:ph type="body" idx="1"/>
          </p:nvPr>
        </p:nvSpPr>
        <p:spPr>
          <a:xfrm>
            <a:off x="7" y="1047365"/>
            <a:ext cx="9523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64201" lvl="1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249801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69" name="Google Shape;169;g2ffceef1722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3" y="1675850"/>
            <a:ext cx="5686425" cy="34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ffceef1722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4700" y="1932600"/>
            <a:ext cx="6313549" cy="330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ffceef1722_0_57"/>
          <p:cNvSpPr txBox="1"/>
          <p:nvPr/>
        </p:nvSpPr>
        <p:spPr>
          <a:xfrm>
            <a:off x="356400" y="5237175"/>
            <a:ext cx="554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̶"/>
            </a:pPr>
            <a:r>
              <a:rPr lang="cs-CZ" sz="1800">
                <a:solidFill>
                  <a:schemeClr val="dk1"/>
                </a:solidFill>
              </a:rPr>
              <a:t>lig. pubicum inferius samotné udrží ilia u sebe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fe70d4058d_2_20"/>
          <p:cNvSpPr txBox="1">
            <a:spLocks noGrp="1"/>
          </p:cNvSpPr>
          <p:nvPr>
            <p:ph type="title"/>
          </p:nvPr>
        </p:nvSpPr>
        <p:spPr>
          <a:xfrm>
            <a:off x="719400" y="294487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b="1"/>
              <a:t>Vyšetření </a:t>
            </a:r>
            <a:r>
              <a:rPr lang="cs-CZ"/>
              <a:t>symfýzy</a:t>
            </a:r>
            <a:endParaRPr b="1"/>
          </a:p>
        </p:txBody>
      </p:sp>
      <p:sp>
        <p:nvSpPr>
          <p:cNvPr id="408" name="Google Shape;408;g2fe70d4058d_2_20"/>
          <p:cNvSpPr txBox="1"/>
          <p:nvPr/>
        </p:nvSpPr>
        <p:spPr>
          <a:xfrm>
            <a:off x="719400" y="1233524"/>
            <a:ext cx="9769800" cy="473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cs-CZ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Symfyzární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posun – </a:t>
            </a:r>
            <a:r>
              <a:rPr lang="cs-CZ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palpovatelný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„schod“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Bolestivost: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při horním okraji – ↑ napětí m. </a:t>
            </a:r>
            <a:r>
              <a:rPr lang="cs-CZ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rectus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abdominis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při dolním okraji – ↑ napětí v adduktorech kyčelního kloubu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cs-CZ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4572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cs-CZ" sz="2000" dirty="0">
                <a:solidFill>
                  <a:schemeClr val="dk1"/>
                </a:solidFill>
              </a:rPr>
              <a:t>Příklady o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šetření: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 straně, kde je symfýza výše, působíme tahem směřujícím kaudálně - pomocí AGR přímých břišních svalů (ošetřovaná strana podložena v oblasti pánve, 2. DK přitažena k tělu pacienta)</a:t>
            </a:r>
            <a:endParaRPr lang="cs-CZ" sz="2000" dirty="0">
              <a:solidFill>
                <a:schemeClr val="dk1"/>
              </a:solidFill>
            </a:endParaRPr>
          </a:p>
          <a:p>
            <a:pPr marL="914400" marR="0" lvl="1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dirty="0">
                <a:solidFill>
                  <a:schemeClr val="dk1"/>
                </a:solidFill>
              </a:rPr>
              <a:t>Uvolnění adduktorů pokud je problém odsud</a:t>
            </a:r>
          </a:p>
          <a:p>
            <a:pPr marL="914400" marR="0" lvl="1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Mobilizace symfýzy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fe70d4058d_2_48"/>
          <p:cNvSpPr txBox="1">
            <a:spLocks noGrp="1"/>
          </p:cNvSpPr>
          <p:nvPr>
            <p:ph type="title"/>
          </p:nvPr>
        </p:nvSpPr>
        <p:spPr>
          <a:xfrm>
            <a:off x="719400" y="294487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Co vše může ovlivňovat oblast SI kloubu?</a:t>
            </a:r>
            <a:endParaRPr b="1"/>
          </a:p>
        </p:txBody>
      </p:sp>
      <p:sp>
        <p:nvSpPr>
          <p:cNvPr id="414" name="Google Shape;414;g2fe70d4058d_2_48"/>
          <p:cNvSpPr txBox="1"/>
          <p:nvPr/>
        </p:nvSpPr>
        <p:spPr>
          <a:xfrm>
            <a:off x="719400" y="1233524"/>
            <a:ext cx="9769800" cy="5531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TrPs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 m. </a:t>
            </a:r>
            <a:r>
              <a:rPr lang="cs-CZ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piriformis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ale i dalších ZR, nepřímo jistě i </a:t>
            </a:r>
            <a:r>
              <a:rPr lang="cs-CZ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TrPs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 ADD kyčle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Blokáda hlavičky fibuly s </a:t>
            </a:r>
            <a:r>
              <a:rPr lang="cs-CZ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TrP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 m. biceps </a:t>
            </a:r>
            <a:r>
              <a:rPr lang="cs-CZ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femoris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Blokády dolních žeber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Blokády hlavových kloubů, zvláště AO (především u dětí a mladistvých, spíše spojeno s SI posunem)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Gynekologickými afekcemi (bolestivá menstruace) – svaly oblasti PD, deviace kostrče…</a:t>
            </a:r>
          </a:p>
          <a:p>
            <a:pPr marL="457200" marR="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Bolest v o</a:t>
            </a:r>
            <a:r>
              <a:rPr lang="cs-CZ" sz="2000" dirty="0">
                <a:solidFill>
                  <a:schemeClr val="dk1"/>
                </a:solidFill>
              </a:rPr>
              <a:t>blasti SI jako přenesená bolest z jiné oblasti</a:t>
            </a:r>
            <a:endParaRPr lang="cs-CZ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endParaRPr lang="cs-CZ" sz="2000" dirty="0">
              <a:solidFill>
                <a:schemeClr val="dk1"/>
              </a:solidFill>
            </a:endParaRPr>
          </a:p>
          <a:p>
            <a:pPr marL="50800" marR="0" lvl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Rozlišení:</a:t>
            </a:r>
          </a:p>
          <a:p>
            <a:pPr marL="50800" marR="0" lvl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</a:pPr>
            <a:r>
              <a:rPr lang="cs-CZ" sz="2000" dirty="0">
                <a:solidFill>
                  <a:schemeClr val="dk1"/>
                </a:solidFill>
              </a:rPr>
              <a:t>- Primární blokáda SI – </a:t>
            </a:r>
            <a:r>
              <a:rPr lang="cs-CZ" sz="2000" dirty="0" err="1">
                <a:solidFill>
                  <a:schemeClr val="dk1"/>
                </a:solidFill>
              </a:rPr>
              <a:t>m.Bechtěrev</a:t>
            </a:r>
            <a:endParaRPr lang="cs-CZ" sz="2000" dirty="0">
              <a:solidFill>
                <a:schemeClr val="dk1"/>
              </a:solidFill>
            </a:endParaRPr>
          </a:p>
          <a:p>
            <a:pPr marL="50800" marR="0" lvl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Sekundární blokáda SI – následek jiné dysfunkce – souvislost se svaly PD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Pánev</a:t>
            </a:r>
            <a:endParaRPr/>
          </a:p>
        </p:txBody>
      </p:sp>
      <p:sp>
        <p:nvSpPr>
          <p:cNvPr id="420" name="Google Shape;420;p71"/>
          <p:cNvSpPr txBox="1">
            <a:spLocks noGrp="1"/>
          </p:cNvSpPr>
          <p:nvPr>
            <p:ph type="body" idx="1"/>
          </p:nvPr>
        </p:nvSpPr>
        <p:spPr>
          <a:xfrm>
            <a:off x="831850" y="456247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Mobilizace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3C00FD-0726-D2F8-5161-4FEB299DC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Sedací hrboly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4FAC59-CD0D-E9AB-4A4C-8ED5382D3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457200">
              <a:buFontTx/>
              <a:buChar char="-"/>
            </a:pPr>
            <a:r>
              <a:rPr lang="cs-CZ" dirty="0"/>
              <a:t>Vyšetření – jedu zespodu, sleduji výši </a:t>
            </a:r>
            <a:r>
              <a:rPr lang="cs-CZ" dirty="0" err="1"/>
              <a:t>tuberů</a:t>
            </a:r>
            <a:r>
              <a:rPr lang="cs-CZ" dirty="0"/>
              <a:t>, palpační citlivost..</a:t>
            </a:r>
          </a:p>
          <a:p>
            <a:pPr marL="685800" indent="-457200">
              <a:buFontTx/>
              <a:buChar char="-"/>
            </a:pPr>
            <a:endParaRPr lang="cs-CZ" dirty="0"/>
          </a:p>
          <a:p>
            <a:pPr marL="228600" indent="0"/>
            <a:r>
              <a:rPr lang="cs-CZ" dirty="0"/>
              <a:t>Mobilizace – kraniální (tuber níže)</a:t>
            </a:r>
          </a:p>
          <a:p>
            <a:pPr marL="685800" indent="-457200">
              <a:buFontTx/>
              <a:buChar char="-"/>
            </a:pPr>
            <a:r>
              <a:rPr lang="cs-CZ" dirty="0"/>
              <a:t>Leh na břiše, terapeut ze strany</a:t>
            </a:r>
          </a:p>
          <a:p>
            <a:pPr marL="685800" indent="-457200">
              <a:buFontTx/>
              <a:buChar char="-"/>
            </a:pPr>
            <a:r>
              <a:rPr lang="cs-CZ" dirty="0"/>
              <a:t>Předloktí v ose femuru, prsty na </a:t>
            </a:r>
            <a:r>
              <a:rPr lang="cs-CZ" dirty="0" err="1"/>
              <a:t>nejkaudálnějším</a:t>
            </a:r>
            <a:r>
              <a:rPr lang="cs-CZ" dirty="0"/>
              <a:t> místě tuberu</a:t>
            </a:r>
          </a:p>
          <a:p>
            <a:pPr marL="685800" indent="-457200">
              <a:buFontTx/>
              <a:buChar char="-"/>
            </a:pPr>
            <a:r>
              <a:rPr lang="cs-CZ" dirty="0"/>
              <a:t>Loket na prstech </a:t>
            </a:r>
          </a:p>
          <a:p>
            <a:pPr marL="685800" indent="-457200">
              <a:buFontTx/>
              <a:buChar char="-"/>
            </a:pPr>
            <a:r>
              <a:rPr lang="cs-CZ" dirty="0"/>
              <a:t>Forsírovaný tlak do podložky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C7E226A-41DE-95EC-3222-163D0A342D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469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fe70d4058d_2_38"/>
          <p:cNvSpPr txBox="1">
            <a:spLocks noGrp="1"/>
          </p:cNvSpPr>
          <p:nvPr>
            <p:ph type="title"/>
          </p:nvPr>
        </p:nvSpPr>
        <p:spPr>
          <a:xfrm>
            <a:off x="719400" y="294487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Nutační techniky</a:t>
            </a:r>
            <a:endParaRPr b="1"/>
          </a:p>
        </p:txBody>
      </p:sp>
      <p:sp>
        <p:nvSpPr>
          <p:cNvPr id="426" name="Google Shape;426;g2fe70d4058d_2_38"/>
          <p:cNvSpPr txBox="1"/>
          <p:nvPr/>
        </p:nvSpPr>
        <p:spPr>
          <a:xfrm>
            <a:off x="719400" y="1233524"/>
            <a:ext cx="9769800" cy="314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̶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Mobilizace SI pružením v ose femuru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318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̶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Mobilizace SI pružením na břiše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318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̶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Pružení na horním konci SI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fe70d4058d_2_57"/>
          <p:cNvSpPr txBox="1">
            <a:spLocks noGrp="1"/>
          </p:cNvSpPr>
          <p:nvPr>
            <p:ph type="title"/>
          </p:nvPr>
        </p:nvSpPr>
        <p:spPr>
          <a:xfrm>
            <a:off x="719400" y="294487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Nutační techniky</a:t>
            </a:r>
            <a:endParaRPr b="1"/>
          </a:p>
        </p:txBody>
      </p:sp>
      <p:sp>
        <p:nvSpPr>
          <p:cNvPr id="432" name="Google Shape;432;g2fe70d4058d_2_57"/>
          <p:cNvSpPr txBox="1"/>
          <p:nvPr/>
        </p:nvSpPr>
        <p:spPr>
          <a:xfrm>
            <a:off x="420800" y="1135075"/>
            <a:ext cx="5878500" cy="59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27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Arial"/>
              <a:buChar char="̶"/>
            </a:pPr>
            <a:r>
              <a:rPr lang="cs-C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Mobilizace SI pružením v ose femuru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000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̶"/>
            </a:pPr>
            <a:r>
              <a:rPr lang="cs-CZ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 na zádech, stojíme na protilehlé straně vyšetřovaného SI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000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̶"/>
            </a:pPr>
            <a:r>
              <a:rPr lang="cs-CZ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Uchopíme ohnutý KOK a provedeme ADD do rotace pánve (SIPS se začíná zvedat)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000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̶"/>
            </a:pPr>
            <a:r>
              <a:rPr lang="cs-CZ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Druhou rukou palpujeme pružení SI (prst mezi zadní spinou a křížovou kostí)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000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̶"/>
            </a:pPr>
            <a:r>
              <a:rPr lang="cs-CZ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Lehký tlak na KOK ve směru podélné osy stehna, zapružení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000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̶"/>
            </a:pPr>
            <a:r>
              <a:rPr lang="cs-CZ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Dorzální posun os ilium proti os sacrum (pohyb v sagitální rovině)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g2fe70d4058d_2_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825" y="1777989"/>
            <a:ext cx="4457475" cy="34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fe70d4058d_2_64"/>
          <p:cNvSpPr txBox="1">
            <a:spLocks noGrp="1"/>
          </p:cNvSpPr>
          <p:nvPr>
            <p:ph type="title"/>
          </p:nvPr>
        </p:nvSpPr>
        <p:spPr>
          <a:xfrm>
            <a:off x="719400" y="294487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Nutační techniky</a:t>
            </a:r>
            <a:endParaRPr b="1"/>
          </a:p>
        </p:txBody>
      </p:sp>
      <p:sp>
        <p:nvSpPr>
          <p:cNvPr id="439" name="Google Shape;439;g2fe70d4058d_2_64"/>
          <p:cNvSpPr txBox="1"/>
          <p:nvPr/>
        </p:nvSpPr>
        <p:spPr>
          <a:xfrm>
            <a:off x="334125" y="971300"/>
            <a:ext cx="5300700" cy="7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27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Arial"/>
              <a:buChar char="̶"/>
            </a:pPr>
            <a:r>
              <a:rPr lang="cs-C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Mobilizace SI pružením na břiše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̶"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P: leh na břiše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̶"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T: na opačné straně, HlHK </a:t>
            </a:r>
            <a:r>
              <a:rPr lang="cs-CZ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hypothenarem a malíkem kopíruje štěrbinu kloubu (podle obrázku palcem)</a:t>
            </a: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PáHK uchopí lopatu kyčelní kosti zepředu, střižný pohyb z ramen terapeuta do bariéry, dopružit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̶"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Repetitivní mobilizace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̶"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Palec/malíková hrana na SI kloubu za normálních okolností nic nepocítí, ale při blokádě s křížová kost ihned zvedá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g2fe70d4058d_2_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9200" y="1321949"/>
            <a:ext cx="5432600" cy="3700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fe70d4058d_2_74"/>
          <p:cNvSpPr txBox="1">
            <a:spLocks noGrp="1"/>
          </p:cNvSpPr>
          <p:nvPr>
            <p:ph type="title"/>
          </p:nvPr>
        </p:nvSpPr>
        <p:spPr>
          <a:xfrm>
            <a:off x="719400" y="294487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Nutační techniky</a:t>
            </a:r>
            <a:endParaRPr b="1"/>
          </a:p>
        </p:txBody>
      </p:sp>
      <p:sp>
        <p:nvSpPr>
          <p:cNvPr id="446" name="Google Shape;446;g2fe70d4058d_2_74"/>
          <p:cNvSpPr txBox="1"/>
          <p:nvPr/>
        </p:nvSpPr>
        <p:spPr>
          <a:xfrm>
            <a:off x="719400" y="1233525"/>
            <a:ext cx="5135400" cy="6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6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Pružení na HORNÍM konci SI - obnovujeme NUTACI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7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̶"/>
            </a:pPr>
            <a:r>
              <a:rPr lang="cs-CZ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P: leží na boku s FLE DKK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7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̶"/>
            </a:pPr>
            <a:r>
              <a:rPr lang="cs-CZ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T: za pacientem na lehátku, čelem k jeho hlavě. Jedna ruka je ulnární hranou NEBO PALCEM PODEPŘENÝM OSTATNÍMI PRSTY položená na </a:t>
            </a:r>
            <a:r>
              <a:rPr lang="cs-CZ"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horním </a:t>
            </a:r>
            <a:r>
              <a:rPr lang="cs-CZ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konci křížové kosti, dlaní druhé ruky fixuje pánev zepředu v oblasti horní spiny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7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̶"/>
            </a:pPr>
            <a:r>
              <a:rPr lang="cs-CZ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P: Terapeut lehkým tlakem vytvoří proti sobě předpětí a potom provádí jemný repetitivní pohyb oběma rukama (jakoby se prsty chtěly přiblížit) - POHYB DO NUTACE - LZE PŘIDAT SMĚR POHYBU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g2fe70d4058d_2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3200" y="1233525"/>
            <a:ext cx="5047625" cy="377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fe70d4058d_2_86"/>
          <p:cNvSpPr txBox="1">
            <a:spLocks noGrp="1"/>
          </p:cNvSpPr>
          <p:nvPr>
            <p:ph type="title"/>
          </p:nvPr>
        </p:nvSpPr>
        <p:spPr>
          <a:xfrm>
            <a:off x="719400" y="294487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Kontranutační techniky</a:t>
            </a:r>
            <a:endParaRPr b="1"/>
          </a:p>
        </p:txBody>
      </p:sp>
      <p:sp>
        <p:nvSpPr>
          <p:cNvPr id="453" name="Google Shape;453;g2fe70d4058d_2_86"/>
          <p:cNvSpPr txBox="1"/>
          <p:nvPr/>
        </p:nvSpPr>
        <p:spPr>
          <a:xfrm>
            <a:off x="719400" y="1233524"/>
            <a:ext cx="9769800" cy="23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̶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Mobilizace SI podle Stoddarda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318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̶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Mobilizace dolního SI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fe70d4058d_2_43"/>
          <p:cNvSpPr txBox="1">
            <a:spLocks noGrp="1"/>
          </p:cNvSpPr>
          <p:nvPr>
            <p:ph type="title"/>
          </p:nvPr>
        </p:nvSpPr>
        <p:spPr>
          <a:xfrm>
            <a:off x="719400" y="294487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Kontranutační techniky</a:t>
            </a:r>
            <a:endParaRPr b="1"/>
          </a:p>
        </p:txBody>
      </p:sp>
      <p:sp>
        <p:nvSpPr>
          <p:cNvPr id="459" name="Google Shape;459;g2fe70d4058d_2_43"/>
          <p:cNvSpPr txBox="1"/>
          <p:nvPr/>
        </p:nvSpPr>
        <p:spPr>
          <a:xfrm>
            <a:off x="719400" y="1233550"/>
            <a:ext cx="5184900" cy="5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27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Arial"/>
              <a:buChar char="̶"/>
            </a:pPr>
            <a:r>
              <a:rPr lang="cs-C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Mobilizace SI podle Stoddarda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̶"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P: leh na břiše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̶"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T: na opačné straně lehátka, překřížené HKK, PáHK na SIPS zdola, HlHK na kaudální konec sakra, předpětí, dopružit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̶"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Repetitivní mobilizace z DKK (výpony)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g2fe70d4058d_2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2225" y="1428137"/>
            <a:ext cx="4822175" cy="350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0"/>
          <p:cNvSpPr txBox="1">
            <a:spLocks noGrp="1"/>
          </p:cNvSpPr>
          <p:nvPr>
            <p:ph type="title"/>
          </p:nvPr>
        </p:nvSpPr>
        <p:spPr>
          <a:xfrm>
            <a:off x="2054352" y="476672"/>
            <a:ext cx="77724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4400"/>
              <a:t>Pánevní ligamenta</a:t>
            </a:r>
            <a:endParaRPr sz="4400"/>
          </a:p>
        </p:txBody>
      </p:sp>
      <p:sp>
        <p:nvSpPr>
          <p:cNvPr id="177" name="Google Shape;177;p60"/>
          <p:cNvSpPr txBox="1">
            <a:spLocks noGrp="1"/>
          </p:cNvSpPr>
          <p:nvPr>
            <p:ph type="body" idx="1"/>
          </p:nvPr>
        </p:nvSpPr>
        <p:spPr>
          <a:xfrm>
            <a:off x="2054352" y="1988840"/>
            <a:ext cx="3033536" cy="4464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 sz="2800">
                <a:solidFill>
                  <a:schemeClr val="dk1"/>
                </a:solidFill>
              </a:rPr>
              <a:t>Lig. iliolumbale</a:t>
            </a:r>
            <a:endParaRPr sz="28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8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 sz="2800">
                <a:solidFill>
                  <a:schemeClr val="dk1"/>
                </a:solidFill>
              </a:rPr>
              <a:t>Lig. sacroiliacum</a:t>
            </a:r>
            <a:endParaRPr sz="28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8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 sz="2800">
                <a:solidFill>
                  <a:schemeClr val="dk1"/>
                </a:solidFill>
              </a:rPr>
              <a:t>Lig.sacrotuberale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78" name="Google Shape;17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1144" y="1870461"/>
            <a:ext cx="4608512" cy="4320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60"/>
          <p:cNvCxnSpPr/>
          <p:nvPr/>
        </p:nvCxnSpPr>
        <p:spPr>
          <a:xfrm rot="10800000" flipH="1">
            <a:off x="5015880" y="3212976"/>
            <a:ext cx="3888432" cy="7200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80" name="Google Shape;180;p60"/>
          <p:cNvCxnSpPr/>
          <p:nvPr/>
        </p:nvCxnSpPr>
        <p:spPr>
          <a:xfrm>
            <a:off x="4659482" y="2276872"/>
            <a:ext cx="3816424" cy="72008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81" name="Google Shape;181;p60"/>
          <p:cNvCxnSpPr/>
          <p:nvPr/>
        </p:nvCxnSpPr>
        <p:spPr>
          <a:xfrm rot="10800000" flipH="1">
            <a:off x="5159896" y="4293096"/>
            <a:ext cx="3600400" cy="72008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82" name="Google Shape;182;p60"/>
          <p:cNvCxnSpPr/>
          <p:nvPr/>
        </p:nvCxnSpPr>
        <p:spPr>
          <a:xfrm>
            <a:off x="5152285" y="4362870"/>
            <a:ext cx="3528392" cy="648072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183" name="Google Shape;183;p60"/>
          <p:cNvSpPr txBox="1"/>
          <p:nvPr/>
        </p:nvSpPr>
        <p:spPr>
          <a:xfrm>
            <a:off x="0" y="5137448"/>
            <a:ext cx="560114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Ligamentum iliolumbale a sacroiliacum – napíná se v KONTRANUTACI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Ligamentum sacrotuberale a sacrospinale – napíná se v NUTACI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fe70d4058d_2_81"/>
          <p:cNvSpPr txBox="1">
            <a:spLocks noGrp="1"/>
          </p:cNvSpPr>
          <p:nvPr>
            <p:ph type="title"/>
          </p:nvPr>
        </p:nvSpPr>
        <p:spPr>
          <a:xfrm>
            <a:off x="719400" y="294487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Kontranutační techniky</a:t>
            </a:r>
            <a:endParaRPr b="1"/>
          </a:p>
        </p:txBody>
      </p:sp>
      <p:sp>
        <p:nvSpPr>
          <p:cNvPr id="466" name="Google Shape;466;g2fe70d4058d_2_81"/>
          <p:cNvSpPr txBox="1"/>
          <p:nvPr/>
        </p:nvSpPr>
        <p:spPr>
          <a:xfrm>
            <a:off x="719400" y="1135075"/>
            <a:ext cx="5287800" cy="7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̶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Mobilizace dolního SI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7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̶"/>
            </a:pPr>
            <a:r>
              <a:rPr lang="cs-CZ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P: leží na boku s FLE DKK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7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̶"/>
            </a:pPr>
            <a:r>
              <a:rPr lang="cs-CZ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T: za pacientem na lehátku, čelem k jeho nohám. Jedna ruka je ulnární hranou položená na dolním konci křížové kosti, dlaní druhé ruky fixuje pánev zepředu v oblasti horní spiny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7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̶"/>
            </a:pPr>
            <a:r>
              <a:rPr lang="cs-CZ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P: Terapeut lehkým tlakem vytvoří proti sobě předpětí a potom provádí jemný repetitivní pohyb oběma rukama (jakoby se prsty chtěly přiblížit) - ZDE NUTNÝ OBLOUKOVÝ SMĚR POHYBU DO KONTRANUTACE - VIZ OBRÁZEK (ROZDÍL OPROTI MOBILIZACI HORNÍHO SI)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g2fe70d4058d_2_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9225" y="869466"/>
            <a:ext cx="4135325" cy="55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8"/>
          <p:cNvSpPr txBox="1">
            <a:spLocks noGrp="1"/>
          </p:cNvSpPr>
          <p:nvPr>
            <p:ph type="body" idx="1"/>
          </p:nvPr>
        </p:nvSpPr>
        <p:spPr>
          <a:xfrm>
            <a:off x="719400" y="1359000"/>
            <a:ext cx="107532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</a:pPr>
            <a:r>
              <a:rPr lang="cs-CZ" sz="1200" b="0" i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HOPPENFELD, Stanley a HUTTON, Richard. </a:t>
            </a:r>
            <a:r>
              <a:rPr lang="cs-CZ" sz="1200" b="0" i="1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Physical Examination of the Spine and Extremities</a:t>
            </a:r>
            <a:r>
              <a:rPr lang="cs-CZ" sz="1200" b="0" i="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. 22, ilustrované vydání. Appleton-Century-Crofts, 1976. ISBN 0838578535, 9780838578537.</a:t>
            </a:r>
            <a:endParaRPr sz="1200" b="0" i="0">
              <a:solidFill>
                <a:srgbClr val="21252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</a:pP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KAPANDJI, Adalbert Ibrahim; SAILLANT, Gérard a MERLE D'AUBIGNÉ, Robert. The physiology of the joints. Seventh edition. Přeložil Louis HONORÉ. London: Handspring Publishing, 2019. ISBN 978-1-912085-61-3.</a:t>
            </a:r>
            <a:endParaRPr sz="1200"/>
          </a:p>
          <a:p>
            <a:pPr marL="45720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</a:pP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SOBOTTA, Johannes. Sobottův Atlas anatomie člověka. Praha: Grada, 2007. ISBN 80-247-1870-7.</a:t>
            </a:r>
            <a:endParaRPr sz="1200"/>
          </a:p>
          <a:p>
            <a:pPr marL="45720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</a:pP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NETTER, Frank Henry. Netterův anatomický atlas člověka. 2. vyd. Přeložil Vladimír HOLIBKA, přeložil Hana CHLEBEČKOVÁ. Praha: Albatros, 2012. ISBN 978-80-264-0079-0.</a:t>
            </a:r>
            <a:endParaRPr sz="1200"/>
          </a:p>
          <a:p>
            <a:pPr marL="45720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</a:pP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SINEL'NIKOV, Rafail Davidovič. Atlas anatomie člověka. I. díl, Nauka o kostech, kloubech, vazech a svalech. 3., přeprac. a dopl. vyd. Leo LEMEŽ (překladatel), Radomír ČIHÁK (překladatel). Praha: Avicenum, 1980. ISBN (Váz.).</a:t>
            </a:r>
            <a:endParaRPr sz="1200"/>
          </a:p>
          <a:p>
            <a:pPr marL="45720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</a:pP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PODĚBRADSKÁ, Radana. Komplexní kineziologický rozbor: funkční poruchy pohybového systému. Praha: Grada Publishing, 2018. ISBN 978-80-271-0874-9.</a:t>
            </a:r>
            <a:endParaRPr sz="1200"/>
          </a:p>
          <a:p>
            <a:pPr marL="45720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</a:pP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DHAMELIYA, Nitesh. Understanding and Managing Lateral Pelvic Tilt: Left vs. Right Pelvic Tilt. Online. 2023. Dostupné z: </a:t>
            </a:r>
            <a:r>
              <a:rPr lang="cs-CZ" sz="1200" u="sng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https://mobilephysiotherapyclinic.net/lateral-pelvic-tilt-left-vs-right-pelvic-tilt/</a:t>
            </a: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. [cit. 2024-09-09].</a:t>
            </a:r>
            <a:endParaRPr sz="1200"/>
          </a:p>
          <a:p>
            <a:pPr marL="45720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</a:pP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SÁENZ DE TEJADA, Serrano. Anteversión y retroversión pélvica. Online. In: Espaldaycuello. 2016. Dostupné z: </a:t>
            </a:r>
            <a:r>
              <a:rPr lang="cs-CZ" sz="1200" u="sng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https://espaldaycuello.com/anteversion-retroversion-pelvica/</a:t>
            </a: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. [cit. 2024-09-09].</a:t>
            </a:r>
            <a:endParaRPr sz="1200">
              <a:solidFill>
                <a:srgbClr val="21252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</a:pPr>
            <a:r>
              <a:rPr lang="cs-CZ" sz="1200" u="sng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https://is.muni.cz/el/1451/podzim2010/bp1138/um/panev__sed.pdf</a:t>
            </a:r>
            <a:endParaRPr sz="1200">
              <a:solidFill>
                <a:srgbClr val="21252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400"/>
              <a:buChar char="̶"/>
            </a:pP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LEWIT, Karel. Manipulační léčba v myoskeletální medicíně. 5. přeprac. vyd. Praha: Česká lékařská společnost J. Ev. Purkyně, 2003. ISBN 80-86645-04-5.</a:t>
            </a:r>
            <a:endParaRPr sz="1200">
              <a:solidFill>
                <a:srgbClr val="21252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400"/>
              <a:buChar char="̶"/>
            </a:pP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  <a:sym typeface="Open Sans"/>
              </a:rPr>
              <a:t>RYCHLÍKOVÁ, Eva. Manuální medicína: Průvodce diagnostikou a léčbou vertebrogenních poruch. Přepracované čtvrté vydání. Maxdorf, 2008. ISBN 978-80-7345-169-1.</a:t>
            </a:r>
            <a:endParaRPr sz="1200">
              <a:solidFill>
                <a:srgbClr val="21252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3" name="Google Shape;473;p38"/>
          <p:cNvSpPr txBox="1">
            <a:spLocks noGrp="1"/>
          </p:cNvSpPr>
          <p:nvPr>
            <p:ph type="title"/>
          </p:nvPr>
        </p:nvSpPr>
        <p:spPr>
          <a:xfrm>
            <a:off x="719400" y="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Zdroje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body" idx="1"/>
          </p:nvPr>
        </p:nvSpPr>
        <p:spPr>
          <a:xfrm>
            <a:off x="2054352" y="1268760"/>
            <a:ext cx="7772400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800">
              <a:solidFill>
                <a:srgbClr val="79FEA8"/>
              </a:solidFill>
            </a:endParaRPr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 sz="2800">
                <a:solidFill>
                  <a:schemeClr val="dk1"/>
                </a:solidFill>
              </a:rPr>
              <a:t>Lig. iliolumbale</a:t>
            </a:r>
            <a:endParaRPr sz="28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8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 sz="2800">
                <a:solidFill>
                  <a:schemeClr val="dk1"/>
                </a:solidFill>
              </a:rPr>
              <a:t>Lig. sacroiliacum</a:t>
            </a:r>
            <a:endParaRPr sz="28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8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 sz="2800">
                <a:solidFill>
                  <a:schemeClr val="dk1"/>
                </a:solidFill>
              </a:rPr>
              <a:t>Lig. sacrotuberale</a:t>
            </a:r>
            <a:endParaRPr sz="28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/>
          </a:p>
        </p:txBody>
      </p:sp>
      <p:pic>
        <p:nvPicPr>
          <p:cNvPr id="189" name="Google Shape;189;p24" descr="foto Lewit 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1944" y="1412776"/>
            <a:ext cx="4670512" cy="4601010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190" name="Google Shape;190;p24"/>
          <p:cNvCxnSpPr/>
          <p:nvPr/>
        </p:nvCxnSpPr>
        <p:spPr>
          <a:xfrm>
            <a:off x="4655840" y="2060848"/>
            <a:ext cx="324036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91" name="Google Shape;191;p24"/>
          <p:cNvCxnSpPr/>
          <p:nvPr/>
        </p:nvCxnSpPr>
        <p:spPr>
          <a:xfrm rot="10800000" flipH="1">
            <a:off x="4943872" y="2636912"/>
            <a:ext cx="3168352" cy="43204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92" name="Google Shape;192;p24"/>
          <p:cNvCxnSpPr/>
          <p:nvPr/>
        </p:nvCxnSpPr>
        <p:spPr>
          <a:xfrm rot="10800000" flipH="1">
            <a:off x="5159896" y="3501008"/>
            <a:ext cx="2880320" cy="648072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93" name="Google Shape;193;p24"/>
          <p:cNvCxnSpPr/>
          <p:nvPr/>
        </p:nvCxnSpPr>
        <p:spPr>
          <a:xfrm>
            <a:off x="5159896" y="4149080"/>
            <a:ext cx="2664296" cy="504056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ffceef1722_0_74"/>
          <p:cNvSpPr txBox="1">
            <a:spLocks noGrp="1"/>
          </p:cNvSpPr>
          <p:nvPr>
            <p:ph type="body" idx="1"/>
          </p:nvPr>
        </p:nvSpPr>
        <p:spPr>
          <a:xfrm>
            <a:off x="73532" y="1047365"/>
            <a:ext cx="9523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07001" marR="0" lvl="0" indent="-457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 sz="1800">
                <a:solidFill>
                  <a:schemeClr val="dk1"/>
                </a:solidFill>
              </a:rPr>
              <a:t>Ligamentum sacrospinale</a:t>
            </a:r>
            <a:endParaRPr sz="1800">
              <a:solidFill>
                <a:schemeClr val="dk1"/>
              </a:solidFill>
            </a:endParaRPr>
          </a:p>
          <a:p>
            <a:pPr marL="914400" marR="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sz="1800">
                <a:solidFill>
                  <a:schemeClr val="dk1"/>
                </a:solidFill>
              </a:rPr>
              <a:t>Origo pro m. coccygeus</a:t>
            </a:r>
            <a:endParaRPr sz="1800">
              <a:solidFill>
                <a:schemeClr val="dk1"/>
              </a:solidFill>
            </a:endParaRPr>
          </a:p>
          <a:p>
            <a:pPr marL="1164201" lvl="1" indent="-2793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1800"/>
          </a:p>
          <a:p>
            <a:pPr marL="249801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99" name="Google Shape;199;g2ffceef1722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4301" y="113875"/>
            <a:ext cx="5383874" cy="639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2ffceef1722_0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438" y="531450"/>
            <a:ext cx="9601625" cy="559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2ffceef1722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750" y="533876"/>
            <a:ext cx="9463900" cy="552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2582</Words>
  <Application>Microsoft Macintosh PowerPoint</Application>
  <PresentationFormat>Širokoúhlá obrazovka</PresentationFormat>
  <Paragraphs>345</Paragraphs>
  <Slides>51</Slides>
  <Notes>47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Open Sans</vt:lpstr>
      <vt:lpstr>Tahoma</vt:lpstr>
      <vt:lpstr>Arial</vt:lpstr>
      <vt:lpstr>Prezentace_MU_CZ</vt:lpstr>
      <vt:lpstr>bp4850 Kineziologie, Algeziologie a odvozené techniky diagnostiky a terapie 5 </vt:lpstr>
      <vt:lpstr>Pánev</vt:lpstr>
      <vt:lpstr>Pánev</vt:lpstr>
      <vt:lpstr>Pánev</vt:lpstr>
      <vt:lpstr>Pánevní ligamenta</vt:lpstr>
      <vt:lpstr>Prezentace aplikace PowerPoint</vt:lpstr>
      <vt:lpstr>Prezentace aplikace PowerPoint</vt:lpstr>
      <vt:lpstr>Prezentace aplikace PowerPoint</vt:lpstr>
      <vt:lpstr>Prezentace aplikace PowerPoint</vt:lpstr>
      <vt:lpstr>Nutace a kontranutace</vt:lpstr>
      <vt:lpstr>Nutace a kontranutace</vt:lpstr>
      <vt:lpstr>Nutace a kontranutace</vt:lpstr>
      <vt:lpstr>Postavení sacra – lumbosakrální úhel</vt:lpstr>
      <vt:lpstr>Prezentace aplikace PowerPoint</vt:lpstr>
      <vt:lpstr>Pelvifemorální/lumbopelvický rytmus</vt:lpstr>
      <vt:lpstr>Pánev – palpační anatomie, orientace</vt:lpstr>
      <vt:lpstr>Prezentace aplikace PowerPoint</vt:lpstr>
      <vt:lpstr>Pánev</vt:lpstr>
      <vt:lpstr>Svaly pánevního dna</vt:lpstr>
      <vt:lpstr>DIAPHRAGMA PELVIS</vt:lpstr>
      <vt:lpstr>Prezentace aplikace PowerPoint</vt:lpstr>
      <vt:lpstr>Hluboké perineální svaly</vt:lpstr>
      <vt:lpstr>Povrchové perineální svaly</vt:lpstr>
      <vt:lpstr>Pánev - nálezy</vt:lpstr>
      <vt:lpstr>Prezentace aplikace PowerPoint</vt:lpstr>
      <vt:lpstr>Pánev</vt:lpstr>
      <vt:lpstr>Palpace</vt:lpstr>
      <vt:lpstr>Vyšetření disfunkce SI skloubení</vt:lpstr>
      <vt:lpstr>Palpační iluze, specificita…</vt:lpstr>
      <vt:lpstr>Spine sign</vt:lpstr>
      <vt:lpstr>Fenomén předbíhání</vt:lpstr>
      <vt:lpstr>Patrick sign</vt:lpstr>
      <vt:lpstr>Inflare X Outflare</vt:lpstr>
      <vt:lpstr>Inflare      Outflare</vt:lpstr>
      <vt:lpstr>Vyšetření pánevních ligament</vt:lpstr>
      <vt:lpstr>Prezentace aplikace PowerPoint</vt:lpstr>
      <vt:lpstr>Prezentace aplikace PowerPoint</vt:lpstr>
      <vt:lpstr>Vyšetření pánevních ligament</vt:lpstr>
      <vt:lpstr>Vyšetření kostrče</vt:lpstr>
      <vt:lpstr>Vyšetření symfýzy</vt:lpstr>
      <vt:lpstr>Co vše může ovlivňovat oblast SI kloubu?</vt:lpstr>
      <vt:lpstr>Pánev</vt:lpstr>
      <vt:lpstr>Sedací hrboly</vt:lpstr>
      <vt:lpstr>Nutační techniky</vt:lpstr>
      <vt:lpstr>Nutační techniky</vt:lpstr>
      <vt:lpstr>Nutační techniky</vt:lpstr>
      <vt:lpstr>Nutační techniky</vt:lpstr>
      <vt:lpstr>Kontranutační techniky</vt:lpstr>
      <vt:lpstr>Kontranutační techniky</vt:lpstr>
      <vt:lpstr>Kontranutační techniky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Petr Pliska;Klára Vomáčková</dc:creator>
  <cp:lastModifiedBy>Klára Vomáčková</cp:lastModifiedBy>
  <cp:revision>2</cp:revision>
  <dcterms:created xsi:type="dcterms:W3CDTF">2022-10-22T05:46:14Z</dcterms:created>
  <dcterms:modified xsi:type="dcterms:W3CDTF">2024-09-17T14:50:17Z</dcterms:modified>
</cp:coreProperties>
</file>