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53"/>
  </p:notesMasterIdLst>
  <p:sldIdLst>
    <p:sldId id="256" r:id="rId2"/>
    <p:sldId id="257" r:id="rId3"/>
    <p:sldId id="258" r:id="rId4"/>
    <p:sldId id="259" r:id="rId5"/>
    <p:sldId id="260" r:id="rId6"/>
    <p:sldId id="261" r:id="rId7"/>
    <p:sldId id="308" r:id="rId8"/>
    <p:sldId id="309" r:id="rId9"/>
    <p:sldId id="310" r:id="rId10"/>
    <p:sldId id="314" r:id="rId11"/>
    <p:sldId id="315" r:id="rId12"/>
    <p:sldId id="312" r:id="rId13"/>
    <p:sldId id="313" r:id="rId14"/>
    <p:sldId id="311" r:id="rId15"/>
    <p:sldId id="262" r:id="rId16"/>
    <p:sldId id="263" r:id="rId17"/>
    <p:sldId id="264" r:id="rId18"/>
    <p:sldId id="265" r:id="rId19"/>
    <p:sldId id="266" r:id="rId20"/>
    <p:sldId id="267" r:id="rId21"/>
    <p:sldId id="268" r:id="rId22"/>
    <p:sldId id="269" r:id="rId23"/>
    <p:sldId id="271" r:id="rId24"/>
    <p:sldId id="272" r:id="rId25"/>
    <p:sldId id="274" r:id="rId26"/>
    <p:sldId id="276" r:id="rId27"/>
    <p:sldId id="277" r:id="rId28"/>
    <p:sldId id="279" r:id="rId29"/>
    <p:sldId id="280" r:id="rId30"/>
    <p:sldId id="281" r:id="rId31"/>
    <p:sldId id="282" r:id="rId32"/>
    <p:sldId id="283" r:id="rId33"/>
    <p:sldId id="285" r:id="rId34"/>
    <p:sldId id="286" r:id="rId35"/>
    <p:sldId id="288"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6" r:id="rId51"/>
    <p:sldId id="307" r:id="rId52"/>
  </p:sldIdLst>
  <p:sldSz cx="9144000" cy="5143500" type="screen16x9"/>
  <p:notesSz cx="6858000" cy="9144000"/>
  <p:embeddedFontLst>
    <p:embeddedFont>
      <p:font typeface="Lato" panose="020F0502020204030203"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4" d="100"/>
          <a:sy n="114" d="100"/>
        </p:scale>
        <p:origin x="723" y="-3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ikiskripta.eu/w/Syndrom_epikon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wikiskripta.eu/w/Sy_konu"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ikiskripta.eu/w/Osifikac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wikiskripta.eu/w/Hernie"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s.wikipedia.org/wiki/Savci" TargetMode="External"/><Relationship Id="rId13" Type="http://schemas.openxmlformats.org/officeDocument/2006/relationships/hyperlink" Target="https://cs.wikipedia.org/wiki/%C5%BDivo%C4%8Dichov%C3%A9" TargetMode="External"/><Relationship Id="rId18" Type="http://schemas.openxmlformats.org/officeDocument/2006/relationships/hyperlink" Target="https://cs.wikipedia.org/wiki/Druh" TargetMode="External"/><Relationship Id="rId26" Type="http://schemas.openxmlformats.org/officeDocument/2006/relationships/hyperlink" Target="https://www.britannica.com/animal/bony-fish" TargetMode="External"/><Relationship Id="rId3" Type="http://schemas.openxmlformats.org/officeDocument/2006/relationships/hyperlink" Target="https://cs.wikipedia.org/wiki/Gibon" TargetMode="External"/><Relationship Id="rId21" Type="http://schemas.openxmlformats.org/officeDocument/2006/relationships/hyperlink" Target="https://cs.wikipedia.org/wiki/Anal%C3%BDza" TargetMode="External"/><Relationship Id="rId7" Type="http://schemas.openxmlformats.org/officeDocument/2006/relationships/hyperlink" Target="https://cs.wikipedia.org/wiki/%C4%8Clov%C4%9Bk" TargetMode="External"/><Relationship Id="rId12" Type="http://schemas.openxmlformats.org/officeDocument/2006/relationships/hyperlink" Target="https://cs.wikipedia.org/wiki/Vegetace" TargetMode="External"/><Relationship Id="rId17" Type="http://schemas.openxmlformats.org/officeDocument/2006/relationships/hyperlink" Target="https://cs.wikipedia.org/wiki/Srst" TargetMode="External"/><Relationship Id="rId25" Type="http://schemas.openxmlformats.org/officeDocument/2006/relationships/hyperlink" Target="https://www.britannica.com/dictionary/primitive" TargetMode="External"/><Relationship Id="rId2" Type="http://schemas.openxmlformats.org/officeDocument/2006/relationships/slide" Target="../slides/slide2.xml"/><Relationship Id="rId16" Type="http://schemas.openxmlformats.org/officeDocument/2006/relationships/hyperlink" Target="https://cs.wikipedia.org/wiki/Ekosyst%C3%A9m" TargetMode="External"/><Relationship Id="rId20" Type="http://schemas.openxmlformats.org/officeDocument/2006/relationships/hyperlink" Target="https://cs.wikipedia.org/wiki/Brachiace" TargetMode="External"/><Relationship Id="rId29" Type="http://schemas.openxmlformats.org/officeDocument/2006/relationships/hyperlink" Target="https://www.britannica.com/science/Devonian-Period" TargetMode="External"/><Relationship Id="rId1" Type="http://schemas.openxmlformats.org/officeDocument/2006/relationships/notesMaster" Target="../notesMasters/notesMaster1.xml"/><Relationship Id="rId6" Type="http://schemas.openxmlformats.org/officeDocument/2006/relationships/hyperlink" Target="https://cs.wikipedia.org/wiki/%C5%A0impanz" TargetMode="External"/><Relationship Id="rId11" Type="http://schemas.openxmlformats.org/officeDocument/2006/relationships/hyperlink" Target="https://cs.wikipedia.org/wiki/List" TargetMode="External"/><Relationship Id="rId24" Type="http://schemas.openxmlformats.org/officeDocument/2006/relationships/hyperlink" Target="https://cs.wikipedia.org/wiki/Hominid%C3%A9#cite_note-2" TargetMode="External"/><Relationship Id="rId5" Type="http://schemas.openxmlformats.org/officeDocument/2006/relationships/hyperlink" Target="https://cs.wikipedia.org/wiki/Gorila" TargetMode="External"/><Relationship Id="rId15" Type="http://schemas.openxmlformats.org/officeDocument/2006/relationships/hyperlink" Target="https://cs.wikipedia.org/wiki/Adaptace" TargetMode="External"/><Relationship Id="rId23" Type="http://schemas.openxmlformats.org/officeDocument/2006/relationships/hyperlink" Target="https://cs.wikipedia.org/wiki/Zrcadlov%C3%BD_test_sebeuv%C4%9Bdom%C4%9Bn%C3%AD" TargetMode="External"/><Relationship Id="rId28" Type="http://schemas.openxmlformats.org/officeDocument/2006/relationships/hyperlink" Target="https://www.britannica.com/animal/vertebrate" TargetMode="External"/><Relationship Id="rId10" Type="http://schemas.openxmlformats.org/officeDocument/2006/relationships/hyperlink" Target="https://cs.wikipedia.org/wiki/Plod_(botanika)" TargetMode="External"/><Relationship Id="rId19" Type="http://schemas.openxmlformats.org/officeDocument/2006/relationships/hyperlink" Target="https://cs.wikipedia.org/wiki/Bipedie" TargetMode="External"/><Relationship Id="rId4" Type="http://schemas.openxmlformats.org/officeDocument/2006/relationships/hyperlink" Target="https://cs.wikipedia.org/wiki/Orangutan" TargetMode="External"/><Relationship Id="rId9" Type="http://schemas.openxmlformats.org/officeDocument/2006/relationships/hyperlink" Target="https://cs.wikipedia.org/wiki/Pohlavn%C3%AD_dimorfismus" TargetMode="External"/><Relationship Id="rId14" Type="http://schemas.openxmlformats.org/officeDocument/2006/relationships/hyperlink" Target="https://cs.wikipedia.org/wiki/Lidsk%C3%A1_v%C3%BD%C5%BEiva" TargetMode="External"/><Relationship Id="rId22" Type="http://schemas.openxmlformats.org/officeDocument/2006/relationships/hyperlink" Target="https://cs.wikipedia.org/wiki/Osobnost" TargetMode="External"/><Relationship Id="rId27" Type="http://schemas.openxmlformats.org/officeDocument/2006/relationships/hyperlink" Target="https://www.britannica.com/animal/amphibian" TargetMode="External"/><Relationship Id="rId30" Type="http://schemas.openxmlformats.org/officeDocument/2006/relationships/hyperlink" Target="https://www.britannica.com/animal/coelacanth"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ikiskripta.eu/w/K%C5%AF%C5%BE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5110699e3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5110699e3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5110699e3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5110699e3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5110699e33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5110699e3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110699e3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110699e3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12529"/>
                </a:solidFill>
                <a:highlight>
                  <a:srgbClr val="FFFFFF"/>
                </a:highlight>
              </a:rPr>
              <a:t>Syndrom kaudy je častější než </a:t>
            </a:r>
            <a:r>
              <a:rPr lang="sk">
                <a:solidFill>
                  <a:srgbClr val="007BFF"/>
                </a:solidFill>
                <a:highlight>
                  <a:srgbClr val="FFFFFF"/>
                </a:highlight>
                <a:uFill>
                  <a:noFill/>
                </a:uFill>
                <a:hlinkClick r:id="rId3">
                  <a:extLst>
                    <a:ext uri="{A12FA001-AC4F-418D-AE19-62706E023703}">
                      <ahyp:hlinkClr xmlns:ahyp="http://schemas.microsoft.com/office/drawing/2018/hyperlinkcolor" val="tx"/>
                    </a:ext>
                  </a:extLst>
                </a:hlinkClick>
              </a:rPr>
              <a:t>syndrom epikonu</a:t>
            </a:r>
            <a:r>
              <a:rPr lang="sk">
                <a:solidFill>
                  <a:srgbClr val="212529"/>
                </a:solidFill>
                <a:highlight>
                  <a:srgbClr val="FFFFFF"/>
                </a:highlight>
              </a:rPr>
              <a:t> či </a:t>
            </a:r>
            <a:r>
              <a:rPr lang="sk">
                <a:solidFill>
                  <a:srgbClr val="007BFF"/>
                </a:solidFill>
                <a:highlight>
                  <a:srgbClr val="FFFFFF"/>
                </a:highlight>
                <a:uFill>
                  <a:noFill/>
                </a:uFill>
                <a:hlinkClick r:id="rId4">
                  <a:extLst>
                    <a:ext uri="{A12FA001-AC4F-418D-AE19-62706E023703}">
                      <ahyp:hlinkClr xmlns:ahyp="http://schemas.microsoft.com/office/drawing/2018/hyperlinkcolor" val="tx"/>
                    </a:ext>
                  </a:extLst>
                </a:hlinkClick>
              </a:rPr>
              <a:t>konu</a:t>
            </a:r>
            <a:r>
              <a:rPr lang="sk">
                <a:solidFill>
                  <a:srgbClr val="212529"/>
                </a:solidFill>
                <a:highlight>
                  <a:srgbClr val="FFFFFF"/>
                </a:highlight>
              </a:rPr>
              <a:t> míšního. Je způsoben lézí nervových kořenů distální míchy, uspořádaných v durálním vaku do tvaru cauda equina (tedy koňského ocasu). Nejedná se tedy o míšní lézi, ale lézi kořenovou (periferní), pod úrovní obratle L2 a níže. NEJČASTĚJI L4/L5 VÝHŘEZ, ABSOLUTNÍ INDIKACE K OPERACI, HROZÍ TRVALÁ PORUCHA SFINKTERŮ A IMPOTENCE.</a:t>
            </a:r>
            <a:endParaRPr>
              <a:solidFill>
                <a:srgbClr val="212529"/>
              </a:solidFill>
              <a:highlight>
                <a:srgbClr val="FFFFFF"/>
              </a:highlight>
            </a:endParaRPr>
          </a:p>
          <a:p>
            <a:pPr marL="0" lvl="0" indent="0" algn="l" rtl="0">
              <a:spcBef>
                <a:spcPts val="0"/>
              </a:spcBef>
              <a:spcAft>
                <a:spcPts val="0"/>
              </a:spcAft>
              <a:buNone/>
            </a:pPr>
            <a:r>
              <a:rPr lang="sk">
                <a:solidFill>
                  <a:srgbClr val="212529"/>
                </a:solidFill>
                <a:highlight>
                  <a:srgbClr val="FFFFFF"/>
                </a:highlight>
              </a:rPr>
              <a:t>Filum terminale pia mater - propojuje conus medullaris a sakrum.</a:t>
            </a:r>
            <a:endParaRPr>
              <a:solidFill>
                <a:srgbClr val="212529"/>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110699e33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110699e3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110699e3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110699e3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Sakrální - A konkávní, L - P konkávní, Th-A konkávní, C-P konkávní.</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110699e33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5110699e3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110699e33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110699e3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110699e33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5110699e3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5110699e33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5110699e3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Bod otáčení se nachází mezi působícími silami. Při pohybu dochází k neustálým změnám velikosti ramene tíhové i šlachové síly, které se projevují na změnách velikosti působících momentů. Moment síly  Otáčivý účinek síly závisí na velikosti síly, ale také na vzdálenosti od osy otáčení.  Pro popis otáčivého účinku síly používáme fyzikální veličinu moment síly.  Moment síly je součin síly (F) a vzdálenosti od osy otáčení (a).  Moment síly značíme M.  Vztah pro výpočet M = a . F  Základní jednotka je newtonmetr (N . m)  Odvozená jednotka je newtoncentimetr (N . cm)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5110699e33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5110699e3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12529"/>
                </a:solidFill>
                <a:highlight>
                  <a:srgbClr val="FFFFFF"/>
                </a:highlight>
                <a:latin typeface="Roboto"/>
                <a:ea typeface="Roboto"/>
                <a:cs typeface="Roboto"/>
                <a:sym typeface="Roboto"/>
              </a:rPr>
              <a:t>Nemoc je multifaktoriálního původu na výrazném genetickém podkladě s dědičností 0.74. Dědičnost probíhá dominantně autozomálním způsobem. Jde o poruchu enchondrální </a:t>
            </a:r>
            <a:r>
              <a:rPr lang="sk">
                <a:solidFill>
                  <a:srgbClr val="007BFF"/>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osifikace</a:t>
            </a:r>
            <a:r>
              <a:rPr lang="sk">
                <a:solidFill>
                  <a:srgbClr val="212529"/>
                </a:solidFill>
                <a:highlight>
                  <a:srgbClr val="FFFFFF"/>
                </a:highlight>
                <a:latin typeface="Roboto"/>
                <a:ea typeface="Roboto"/>
                <a:cs typeface="Roboto"/>
                <a:sym typeface="Roboto"/>
              </a:rPr>
              <a:t> v období růstu (9–18 let), kdy v průběhu 3–6 měsíců jedinec prudce naroste až o 5 % své výšky. V tomto období dochází k postižení krycích plotének obratlových těl, ploténky jsou nerovné, vytvářejí se tzv. Schmorlovy uzly (intraspongiózní chrupavčité </a:t>
            </a:r>
            <a:r>
              <a:rPr lang="sk">
                <a:solidFill>
                  <a:srgbClr val="007BFF"/>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hernie</a:t>
            </a:r>
            <a:r>
              <a:rPr lang="sk">
                <a:solidFill>
                  <a:srgbClr val="212529"/>
                </a:solidFill>
                <a:highlight>
                  <a:srgbClr val="FFFFFF"/>
                </a:highlight>
                <a:latin typeface="Roboto"/>
                <a:ea typeface="Roboto"/>
                <a:cs typeface="Roboto"/>
                <a:sym typeface="Roboto"/>
              </a:rPr>
              <a:t> z intervertebrálních disků do obratlových těl). Intervertebrální disky jsou zúžené a nepravidelné. Typický je klínovitý tvar obratlových těl, který je dobře patrný na bočném RTG snímku páteře). Dochází ke snížení přední části obratlů, výsledkem může být až obraz kulatých zad. Příčina se lokalizuje v oblasti dolní hrudní páteře, méně často postihuje i horní hrudní či bederní úsek (od Th</a:t>
            </a:r>
            <a:r>
              <a:rPr lang="sk" sz="800">
                <a:solidFill>
                  <a:srgbClr val="212529"/>
                </a:solidFill>
                <a:highlight>
                  <a:srgbClr val="FFFFFF"/>
                </a:highlight>
                <a:latin typeface="Roboto"/>
                <a:ea typeface="Roboto"/>
                <a:cs typeface="Roboto"/>
                <a:sym typeface="Roboto"/>
              </a:rPr>
              <a:t>3</a:t>
            </a:r>
            <a:r>
              <a:rPr lang="sk">
                <a:solidFill>
                  <a:srgbClr val="212529"/>
                </a:solidFill>
                <a:highlight>
                  <a:srgbClr val="FFFFFF"/>
                </a:highlight>
                <a:latin typeface="Roboto"/>
                <a:ea typeface="Roboto"/>
                <a:cs typeface="Roboto"/>
                <a:sym typeface="Roboto"/>
              </a:rPr>
              <a:t> po L</a:t>
            </a:r>
            <a:r>
              <a:rPr lang="sk" sz="800">
                <a:solidFill>
                  <a:srgbClr val="212529"/>
                </a:solidFill>
                <a:highlight>
                  <a:srgbClr val="FFFFFF"/>
                </a:highlight>
                <a:latin typeface="Roboto"/>
                <a:ea typeface="Roboto"/>
                <a:cs typeface="Roboto"/>
                <a:sym typeface="Roboto"/>
              </a:rPr>
              <a:t>2</a:t>
            </a:r>
            <a:r>
              <a:rPr lang="sk">
                <a:solidFill>
                  <a:srgbClr val="212529"/>
                </a:solidFill>
                <a:highlight>
                  <a:srgbClr val="FFFFFF"/>
                </a:highlight>
                <a:latin typeface="Roboto"/>
                <a:ea typeface="Roboto"/>
                <a:cs typeface="Roboto"/>
                <a:sym typeface="Roboto"/>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110699e3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110699e3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39700" lvl="0" indent="0" algn="l" rtl="0">
              <a:lnSpc>
                <a:spcPct val="115000"/>
              </a:lnSpc>
              <a:spcBef>
                <a:spcPts val="1000"/>
              </a:spcBef>
              <a:spcAft>
                <a:spcPts val="0"/>
              </a:spcAft>
              <a:buNone/>
            </a:pPr>
            <a:r>
              <a:rPr lang="sk" sz="1200">
                <a:solidFill>
                  <a:schemeClr val="dk1"/>
                </a:solidFill>
                <a:highlight>
                  <a:srgbClr val="FFFFFF"/>
                </a:highlight>
              </a:rPr>
              <a:t>Obratlovci jsou podkmen strunatců, u kterých došlo k vytvoření vnitřní chrupavčité nebo později kostěné kostry přítomné alespoň ve formě lebky a obratlů.</a:t>
            </a:r>
            <a:endParaRPr sz="1200">
              <a:solidFill>
                <a:schemeClr val="dk1"/>
              </a:solidFill>
              <a:highlight>
                <a:srgbClr val="FFFFFF"/>
              </a:highlight>
            </a:endParaRPr>
          </a:p>
          <a:p>
            <a:pPr marL="685800" lvl="0" indent="-298450" algn="l" rtl="0">
              <a:lnSpc>
                <a:spcPct val="115000"/>
              </a:lnSpc>
              <a:spcBef>
                <a:spcPts val="600"/>
              </a:spcBef>
              <a:spcAft>
                <a:spcPts val="0"/>
              </a:spcAft>
              <a:buClr>
                <a:srgbClr val="202122"/>
              </a:buClr>
              <a:buSzPts val="1100"/>
              <a:buChar char="●"/>
            </a:pPr>
            <a:r>
              <a:rPr lang="sk" b="1">
                <a:solidFill>
                  <a:srgbClr val="202122"/>
                </a:solidFill>
              </a:rPr>
              <a:t>Hominoidi</a:t>
            </a:r>
            <a:r>
              <a:rPr lang="sk">
                <a:solidFill>
                  <a:srgbClr val="202122"/>
                </a:solidFill>
              </a:rPr>
              <a:t> (</a:t>
            </a:r>
            <a:r>
              <a:rPr lang="sk" b="1" i="1">
                <a:solidFill>
                  <a:srgbClr val="202122"/>
                </a:solidFill>
              </a:rPr>
              <a:t>Hominoidea</a:t>
            </a:r>
            <a:r>
              <a:rPr lang="sk">
                <a:solidFill>
                  <a:srgbClr val="202122"/>
                </a:solidFill>
              </a:rPr>
              <a:t>) – skupina spojující </a:t>
            </a:r>
            <a:r>
              <a:rPr lang="sk">
                <a:solidFill>
                  <a:srgbClr val="0645AD"/>
                </a:solidFill>
                <a:uFill>
                  <a:noFill/>
                </a:uFill>
                <a:hlinkClick r:id="rId3">
                  <a:extLst>
                    <a:ext uri="{A12FA001-AC4F-418D-AE19-62706E023703}">
                      <ahyp:hlinkClr xmlns:ahyp="http://schemas.microsoft.com/office/drawing/2018/hyperlinkcolor" val="tx"/>
                    </a:ext>
                  </a:extLst>
                </a:hlinkClick>
              </a:rPr>
              <a:t>gibony</a:t>
            </a:r>
            <a:r>
              <a:rPr lang="sk">
                <a:solidFill>
                  <a:srgbClr val="202122"/>
                </a:solidFill>
              </a:rPr>
              <a:t> a hominidy.</a:t>
            </a:r>
            <a:endParaRPr>
              <a:solidFill>
                <a:srgbClr val="202122"/>
              </a:solidFill>
            </a:endParaRPr>
          </a:p>
          <a:p>
            <a:pPr marL="685800" lvl="0" indent="-298450" algn="l" rtl="0">
              <a:lnSpc>
                <a:spcPct val="115000"/>
              </a:lnSpc>
              <a:spcBef>
                <a:spcPts val="0"/>
              </a:spcBef>
              <a:spcAft>
                <a:spcPts val="0"/>
              </a:spcAft>
              <a:buClr>
                <a:srgbClr val="202122"/>
              </a:buClr>
              <a:buSzPts val="1100"/>
              <a:buChar char="●"/>
            </a:pPr>
            <a:r>
              <a:rPr lang="sk" b="1">
                <a:solidFill>
                  <a:srgbClr val="202122"/>
                </a:solidFill>
              </a:rPr>
              <a:t>Hominidé</a:t>
            </a:r>
            <a:r>
              <a:rPr lang="sk">
                <a:solidFill>
                  <a:srgbClr val="202122"/>
                </a:solidFill>
              </a:rPr>
              <a:t> (</a:t>
            </a:r>
            <a:r>
              <a:rPr lang="sk" b="1" i="1">
                <a:solidFill>
                  <a:srgbClr val="202122"/>
                </a:solidFill>
              </a:rPr>
              <a:t>Hominidae</a:t>
            </a:r>
            <a:r>
              <a:rPr lang="sk">
                <a:solidFill>
                  <a:srgbClr val="202122"/>
                </a:solidFill>
              </a:rPr>
              <a:t>) – skupina spojující </a:t>
            </a:r>
            <a:r>
              <a:rPr lang="sk">
                <a:solidFill>
                  <a:srgbClr val="0645AD"/>
                </a:solidFill>
                <a:uFill>
                  <a:noFill/>
                </a:uFill>
                <a:hlinkClick r:id="rId4">
                  <a:extLst>
                    <a:ext uri="{A12FA001-AC4F-418D-AE19-62706E023703}">
                      <ahyp:hlinkClr xmlns:ahyp="http://schemas.microsoft.com/office/drawing/2018/hyperlinkcolor" val="tx"/>
                    </a:ext>
                  </a:extLst>
                </a:hlinkClick>
              </a:rPr>
              <a:t>orangutany</a:t>
            </a:r>
            <a:r>
              <a:rPr lang="sk">
                <a:solidFill>
                  <a:srgbClr val="202122"/>
                </a:solidFill>
              </a:rPr>
              <a:t>, </a:t>
            </a:r>
            <a:r>
              <a:rPr lang="sk">
                <a:solidFill>
                  <a:srgbClr val="0645AD"/>
                </a:solidFill>
                <a:uFill>
                  <a:noFill/>
                </a:uFill>
                <a:hlinkClick r:id="rId5">
                  <a:extLst>
                    <a:ext uri="{A12FA001-AC4F-418D-AE19-62706E023703}">
                      <ahyp:hlinkClr xmlns:ahyp="http://schemas.microsoft.com/office/drawing/2018/hyperlinkcolor" val="tx"/>
                    </a:ext>
                  </a:extLst>
                </a:hlinkClick>
              </a:rPr>
              <a:t>gorily</a:t>
            </a:r>
            <a:r>
              <a:rPr lang="sk">
                <a:solidFill>
                  <a:srgbClr val="202122"/>
                </a:solidFill>
              </a:rPr>
              <a:t>, </a:t>
            </a:r>
            <a:r>
              <a:rPr lang="sk">
                <a:solidFill>
                  <a:srgbClr val="0645AD"/>
                </a:solidFill>
                <a:uFill>
                  <a:noFill/>
                </a:uFill>
                <a:hlinkClick r:id="rId6">
                  <a:extLst>
                    <a:ext uri="{A12FA001-AC4F-418D-AE19-62706E023703}">
                      <ahyp:hlinkClr xmlns:ahyp="http://schemas.microsoft.com/office/drawing/2018/hyperlinkcolor" val="tx"/>
                    </a:ext>
                  </a:extLst>
                </a:hlinkClick>
              </a:rPr>
              <a:t>šimpanze</a:t>
            </a:r>
            <a:r>
              <a:rPr lang="sk">
                <a:solidFill>
                  <a:srgbClr val="202122"/>
                </a:solidFill>
              </a:rPr>
              <a:t> a </a:t>
            </a:r>
            <a:r>
              <a:rPr lang="sk">
                <a:solidFill>
                  <a:srgbClr val="0645AD"/>
                </a:solidFill>
                <a:uFill>
                  <a:noFill/>
                </a:uFill>
                <a:hlinkClick r:id="rId7">
                  <a:extLst>
                    <a:ext uri="{A12FA001-AC4F-418D-AE19-62706E023703}">
                      <ahyp:hlinkClr xmlns:ahyp="http://schemas.microsoft.com/office/drawing/2018/hyperlinkcolor" val="tx"/>
                    </a:ext>
                  </a:extLst>
                </a:hlinkClick>
              </a:rPr>
              <a:t>lidi</a:t>
            </a:r>
            <a:endParaRPr>
              <a:solidFill>
                <a:srgbClr val="0645AD"/>
              </a:solidFill>
            </a:endParaRPr>
          </a:p>
          <a:p>
            <a:pPr marL="0" marR="139700" lvl="0" indent="0" algn="l" rtl="0">
              <a:lnSpc>
                <a:spcPct val="115000"/>
              </a:lnSpc>
              <a:spcBef>
                <a:spcPts val="1000"/>
              </a:spcBef>
              <a:spcAft>
                <a:spcPts val="0"/>
              </a:spcAft>
              <a:buNone/>
            </a:pPr>
            <a:r>
              <a:rPr lang="sk">
                <a:solidFill>
                  <a:srgbClr val="202122"/>
                </a:solidFill>
              </a:rPr>
              <a:t>Hominidé jsou středně velcí až velcí </a:t>
            </a:r>
            <a:r>
              <a:rPr lang="sk">
                <a:solidFill>
                  <a:srgbClr val="0645AD"/>
                </a:solidFill>
                <a:uFill>
                  <a:noFill/>
                </a:uFill>
                <a:hlinkClick r:id="rId8">
                  <a:extLst>
                    <a:ext uri="{A12FA001-AC4F-418D-AE19-62706E023703}">
                      <ahyp:hlinkClr xmlns:ahyp="http://schemas.microsoft.com/office/drawing/2018/hyperlinkcolor" val="tx"/>
                    </a:ext>
                  </a:extLst>
                </a:hlinkClick>
              </a:rPr>
              <a:t>savci</a:t>
            </a:r>
            <a:r>
              <a:rPr lang="sk">
                <a:solidFill>
                  <a:srgbClr val="202122"/>
                </a:solidFill>
              </a:rPr>
              <a:t> s výrazným </a:t>
            </a:r>
            <a:r>
              <a:rPr lang="sk">
                <a:solidFill>
                  <a:srgbClr val="0645AD"/>
                </a:solidFill>
                <a:uFill>
                  <a:noFill/>
                </a:uFill>
                <a:hlinkClick r:id="rId9">
                  <a:extLst>
                    <a:ext uri="{A12FA001-AC4F-418D-AE19-62706E023703}">
                      <ahyp:hlinkClr xmlns:ahyp="http://schemas.microsoft.com/office/drawing/2018/hyperlinkcolor" val="tx"/>
                    </a:ext>
                  </a:extLst>
                </a:hlinkClick>
              </a:rPr>
              <a:t>pohlavním dimorfismem</a:t>
            </a:r>
            <a:r>
              <a:rPr lang="sk">
                <a:solidFill>
                  <a:srgbClr val="202122"/>
                </a:solidFill>
              </a:rPr>
              <a:t> u orangutanů a goril a méně zřetelným u šimpanzů a lidí. Živí se </a:t>
            </a:r>
            <a:r>
              <a:rPr lang="sk">
                <a:solidFill>
                  <a:srgbClr val="0645AD"/>
                </a:solidFill>
                <a:uFill>
                  <a:noFill/>
                </a:uFill>
                <a:hlinkClick r:id="rId10">
                  <a:extLst>
                    <a:ext uri="{A12FA001-AC4F-418D-AE19-62706E023703}">
                      <ahyp:hlinkClr xmlns:ahyp="http://schemas.microsoft.com/office/drawing/2018/hyperlinkcolor" val="tx"/>
                    </a:ext>
                  </a:extLst>
                </a:hlinkClick>
              </a:rPr>
              <a:t>plody</a:t>
            </a:r>
            <a:r>
              <a:rPr lang="sk">
                <a:solidFill>
                  <a:srgbClr val="202122"/>
                </a:solidFill>
              </a:rPr>
              <a:t>, </a:t>
            </a:r>
            <a:r>
              <a:rPr lang="sk">
                <a:solidFill>
                  <a:srgbClr val="0645AD"/>
                </a:solidFill>
                <a:uFill>
                  <a:noFill/>
                </a:uFill>
                <a:hlinkClick r:id="rId11">
                  <a:extLst>
                    <a:ext uri="{A12FA001-AC4F-418D-AE19-62706E023703}">
                      <ahyp:hlinkClr xmlns:ahyp="http://schemas.microsoft.com/office/drawing/2018/hyperlinkcolor" val="tx"/>
                    </a:ext>
                  </a:extLst>
                </a:hlinkClick>
              </a:rPr>
              <a:t>listy</a:t>
            </a:r>
            <a:r>
              <a:rPr lang="sk">
                <a:solidFill>
                  <a:srgbClr val="202122"/>
                </a:solidFill>
              </a:rPr>
              <a:t>, pozemní </a:t>
            </a:r>
            <a:r>
              <a:rPr lang="sk">
                <a:solidFill>
                  <a:srgbClr val="0645AD"/>
                </a:solidFill>
                <a:uFill>
                  <a:noFill/>
                </a:uFill>
                <a:hlinkClick r:id="rId12">
                  <a:extLst>
                    <a:ext uri="{A12FA001-AC4F-418D-AE19-62706E023703}">
                      <ahyp:hlinkClr xmlns:ahyp="http://schemas.microsoft.com/office/drawing/2018/hyperlinkcolor" val="tx"/>
                    </a:ext>
                  </a:extLst>
                </a:hlinkClick>
              </a:rPr>
              <a:t>vegetací</a:t>
            </a:r>
            <a:r>
              <a:rPr lang="sk">
                <a:solidFill>
                  <a:srgbClr val="202122"/>
                </a:solidFill>
              </a:rPr>
              <a:t> a často i </a:t>
            </a:r>
            <a:r>
              <a:rPr lang="sk">
                <a:solidFill>
                  <a:srgbClr val="0645AD"/>
                </a:solidFill>
                <a:uFill>
                  <a:noFill/>
                </a:uFill>
                <a:hlinkClick r:id="rId13">
                  <a:extLst>
                    <a:ext uri="{A12FA001-AC4F-418D-AE19-62706E023703}">
                      <ahyp:hlinkClr xmlns:ahyp="http://schemas.microsoft.com/office/drawing/2018/hyperlinkcolor" val="tx"/>
                    </a:ext>
                  </a:extLst>
                </a:hlinkClick>
              </a:rPr>
              <a:t>živočišnou</a:t>
            </a:r>
            <a:r>
              <a:rPr lang="sk">
                <a:solidFill>
                  <a:srgbClr val="202122"/>
                </a:solidFill>
              </a:rPr>
              <a:t> </a:t>
            </a:r>
            <a:r>
              <a:rPr lang="sk">
                <a:solidFill>
                  <a:srgbClr val="0645AD"/>
                </a:solidFill>
                <a:uFill>
                  <a:noFill/>
                </a:uFill>
                <a:hlinkClick r:id="rId14">
                  <a:extLst>
                    <a:ext uri="{A12FA001-AC4F-418D-AE19-62706E023703}">
                      <ahyp:hlinkClr xmlns:ahyp="http://schemas.microsoft.com/office/drawing/2018/hyperlinkcolor" val="tx"/>
                    </a:ext>
                  </a:extLst>
                </a:hlinkClick>
              </a:rPr>
              <a:t>stravou</a:t>
            </a:r>
            <a:r>
              <a:rPr lang="sk">
                <a:solidFill>
                  <a:srgbClr val="202122"/>
                </a:solidFill>
              </a:rPr>
              <a:t>. Jsou schopni se </a:t>
            </a:r>
            <a:r>
              <a:rPr lang="sk">
                <a:solidFill>
                  <a:srgbClr val="0645AD"/>
                </a:solidFill>
                <a:uFill>
                  <a:noFill/>
                </a:uFill>
                <a:hlinkClick r:id="rId15">
                  <a:extLst>
                    <a:ext uri="{A12FA001-AC4F-418D-AE19-62706E023703}">
                      <ahyp:hlinkClr xmlns:ahyp="http://schemas.microsoft.com/office/drawing/2018/hyperlinkcolor" val="tx"/>
                    </a:ext>
                  </a:extLst>
                </a:hlinkClick>
              </a:rPr>
              <a:t>adaptovat</a:t>
            </a:r>
            <a:r>
              <a:rPr lang="sk">
                <a:solidFill>
                  <a:srgbClr val="202122"/>
                </a:solidFill>
              </a:rPr>
              <a:t> k životu v různých typech </a:t>
            </a:r>
            <a:r>
              <a:rPr lang="sk">
                <a:solidFill>
                  <a:srgbClr val="0645AD"/>
                </a:solidFill>
                <a:uFill>
                  <a:noFill/>
                </a:uFill>
                <a:hlinkClick r:id="rId16">
                  <a:extLst>
                    <a:ext uri="{A12FA001-AC4F-418D-AE19-62706E023703}">
                      <ahyp:hlinkClr xmlns:ahyp="http://schemas.microsoft.com/office/drawing/2018/hyperlinkcolor" val="tx"/>
                    </a:ext>
                  </a:extLst>
                </a:hlinkClick>
              </a:rPr>
              <a:t>ekosystémů</a:t>
            </a:r>
            <a:r>
              <a:rPr lang="sk">
                <a:solidFill>
                  <a:srgbClr val="202122"/>
                </a:solidFill>
              </a:rPr>
              <a:t>. Jsou typičtí poměrně řídkou </a:t>
            </a:r>
            <a:r>
              <a:rPr lang="sk">
                <a:solidFill>
                  <a:srgbClr val="0645AD"/>
                </a:solidFill>
                <a:uFill>
                  <a:noFill/>
                </a:uFill>
                <a:hlinkClick r:id="rId17">
                  <a:extLst>
                    <a:ext uri="{A12FA001-AC4F-418D-AE19-62706E023703}">
                      <ahyp:hlinkClr xmlns:ahyp="http://schemas.microsoft.com/office/drawing/2018/hyperlinkcolor" val="tx"/>
                    </a:ext>
                  </a:extLst>
                </a:hlinkClick>
              </a:rPr>
              <a:t>srstí</a:t>
            </a:r>
            <a:r>
              <a:rPr lang="sk">
                <a:solidFill>
                  <a:srgbClr val="202122"/>
                </a:solidFill>
              </a:rPr>
              <a:t>. Všechny </a:t>
            </a:r>
            <a:r>
              <a:rPr lang="sk">
                <a:solidFill>
                  <a:srgbClr val="0645AD"/>
                </a:solidFill>
                <a:uFill>
                  <a:noFill/>
                </a:uFill>
                <a:hlinkClick r:id="rId18">
                  <a:extLst>
                    <a:ext uri="{A12FA001-AC4F-418D-AE19-62706E023703}">
                      <ahyp:hlinkClr xmlns:ahyp="http://schemas.microsoft.com/office/drawing/2018/hyperlinkcolor" val="tx"/>
                    </a:ext>
                  </a:extLst>
                </a:hlinkClick>
              </a:rPr>
              <a:t>druhy</a:t>
            </a:r>
            <a:r>
              <a:rPr lang="sk">
                <a:solidFill>
                  <a:srgbClr val="202122"/>
                </a:solidFill>
              </a:rPr>
              <a:t> používají alespoň částečnou </a:t>
            </a:r>
            <a:r>
              <a:rPr lang="sk">
                <a:solidFill>
                  <a:srgbClr val="0645AD"/>
                </a:solidFill>
                <a:uFill>
                  <a:noFill/>
                </a:uFill>
                <a:hlinkClick r:id="rId19">
                  <a:extLst>
                    <a:ext uri="{A12FA001-AC4F-418D-AE19-62706E023703}">
                      <ahyp:hlinkClr xmlns:ahyp="http://schemas.microsoft.com/office/drawing/2018/hyperlinkcolor" val="tx"/>
                    </a:ext>
                  </a:extLst>
                </a:hlinkClick>
              </a:rPr>
              <a:t>bipedii</a:t>
            </a:r>
            <a:r>
              <a:rPr lang="sk">
                <a:solidFill>
                  <a:srgbClr val="202122"/>
                </a:solidFill>
              </a:rPr>
              <a:t> a </a:t>
            </a:r>
            <a:r>
              <a:rPr lang="sk">
                <a:solidFill>
                  <a:srgbClr val="0645AD"/>
                </a:solidFill>
                <a:uFill>
                  <a:noFill/>
                </a:uFill>
                <a:hlinkClick r:id="rId20">
                  <a:extLst>
                    <a:ext uri="{A12FA001-AC4F-418D-AE19-62706E023703}">
                      <ahyp:hlinkClr xmlns:ahyp="http://schemas.microsoft.com/office/drawing/2018/hyperlinkcolor" val="tx"/>
                    </a:ext>
                  </a:extLst>
                </a:hlinkClick>
              </a:rPr>
              <a:t>brachiaci</a:t>
            </a:r>
            <a:r>
              <a:rPr lang="sk">
                <a:solidFill>
                  <a:srgbClr val="202122"/>
                </a:solidFill>
              </a:rPr>
              <a:t>. Většina zástupců čeledi Hominidae umí velmi dobře manipulovat s nástroji a často je i vyrábět. Mnozí hominidé mají </a:t>
            </a:r>
            <a:r>
              <a:rPr lang="sk">
                <a:solidFill>
                  <a:srgbClr val="0645AD"/>
                </a:solidFill>
                <a:uFill>
                  <a:noFill/>
                </a:uFill>
                <a:hlinkClick r:id="rId21">
                  <a:extLst>
                    <a:ext uri="{A12FA001-AC4F-418D-AE19-62706E023703}">
                      <ahyp:hlinkClr xmlns:ahyp="http://schemas.microsoft.com/office/drawing/2018/hyperlinkcolor" val="tx"/>
                    </a:ext>
                  </a:extLst>
                </a:hlinkClick>
              </a:rPr>
              <a:t>analytické</a:t>
            </a:r>
            <a:r>
              <a:rPr lang="sk">
                <a:solidFill>
                  <a:srgbClr val="202122"/>
                </a:solidFill>
              </a:rPr>
              <a:t> schopnosti, umí napodobovat a uvědomují si vlastní </a:t>
            </a:r>
            <a:r>
              <a:rPr lang="sk">
                <a:solidFill>
                  <a:srgbClr val="0645AD"/>
                </a:solidFill>
                <a:uFill>
                  <a:noFill/>
                </a:uFill>
                <a:hlinkClick r:id="rId22">
                  <a:extLst>
                    <a:ext uri="{A12FA001-AC4F-418D-AE19-62706E023703}">
                      <ahyp:hlinkClr xmlns:ahyp="http://schemas.microsoft.com/office/drawing/2018/hyperlinkcolor" val="tx"/>
                    </a:ext>
                  </a:extLst>
                </a:hlinkClick>
              </a:rPr>
              <a:t>osobnost</a:t>
            </a:r>
            <a:r>
              <a:rPr lang="sk">
                <a:solidFill>
                  <a:srgbClr val="202122"/>
                </a:solidFill>
              </a:rPr>
              <a:t>. Zvládají </a:t>
            </a:r>
            <a:r>
              <a:rPr lang="sk">
                <a:solidFill>
                  <a:srgbClr val="0645AD"/>
                </a:solidFill>
                <a:uFill>
                  <a:noFill/>
                </a:uFill>
                <a:hlinkClick r:id="rId23">
                  <a:extLst>
                    <a:ext uri="{A12FA001-AC4F-418D-AE19-62706E023703}">
                      <ahyp:hlinkClr xmlns:ahyp="http://schemas.microsoft.com/office/drawing/2018/hyperlinkcolor" val="tx"/>
                    </a:ext>
                  </a:extLst>
                </a:hlinkClick>
              </a:rPr>
              <a:t>zrcadlový test sebeuvědomění</a:t>
            </a:r>
            <a:r>
              <a:rPr lang="sk">
                <a:solidFill>
                  <a:srgbClr val="202122"/>
                </a:solidFill>
              </a:rPr>
              <a:t>. Rozpoznávají směr pohledu ostatních.</a:t>
            </a:r>
            <a:r>
              <a:rPr lang="sk" baseline="30000">
                <a:solidFill>
                  <a:srgbClr val="0645AD"/>
                </a:solidFill>
                <a:uFill>
                  <a:noFill/>
                </a:uFill>
                <a:hlinkClick r:id="rId24">
                  <a:extLst>
                    <a:ext uri="{A12FA001-AC4F-418D-AE19-62706E023703}">
                      <ahyp:hlinkClr xmlns:ahyp="http://schemas.microsoft.com/office/drawing/2018/hyperlinkcolor" val="tx"/>
                    </a:ext>
                  </a:extLst>
                </a:hlinkClick>
              </a:rPr>
              <a:t>[2]</a:t>
            </a:r>
            <a:endParaRPr>
              <a:solidFill>
                <a:schemeClr val="dk1"/>
              </a:solidFill>
            </a:endParaRPr>
          </a:p>
          <a:p>
            <a:pPr marL="0" marR="139700" lvl="0" indent="0" algn="l" rtl="0">
              <a:lnSpc>
                <a:spcPct val="115000"/>
              </a:lnSpc>
              <a:spcBef>
                <a:spcPts val="1000"/>
              </a:spcBef>
              <a:spcAft>
                <a:spcPts val="0"/>
              </a:spcAft>
              <a:buClr>
                <a:schemeClr val="dk1"/>
              </a:buClr>
              <a:buSzPts val="1100"/>
              <a:buFont typeface="Arial"/>
              <a:buNone/>
            </a:pPr>
            <a:r>
              <a:rPr lang="sk" b="1">
                <a:solidFill>
                  <a:srgbClr val="1A1A1A"/>
                </a:solidFill>
              </a:rPr>
              <a:t>crossopterygian</a:t>
            </a:r>
            <a:r>
              <a:rPr lang="sk">
                <a:solidFill>
                  <a:srgbClr val="1A1A1A"/>
                </a:solidFill>
              </a:rPr>
              <a:t>, (subclass Crossopterygii), any member of a group of </a:t>
            </a:r>
            <a:r>
              <a:rPr lang="sk" u="sng">
                <a:solidFill>
                  <a:srgbClr val="14599D"/>
                </a:solidFill>
                <a:hlinkClick r:id="rId25">
                  <a:extLst>
                    <a:ext uri="{A12FA001-AC4F-418D-AE19-62706E023703}">
                      <ahyp:hlinkClr xmlns:ahyp="http://schemas.microsoft.com/office/drawing/2018/hyperlinkcolor" val="tx"/>
                    </a:ext>
                  </a:extLst>
                </a:hlinkClick>
              </a:rPr>
              <a:t>primitive</a:t>
            </a:r>
            <a:r>
              <a:rPr lang="sk">
                <a:solidFill>
                  <a:srgbClr val="1A1A1A"/>
                </a:solidFill>
              </a:rPr>
              <a:t>, lobe-finned, </a:t>
            </a:r>
            <a:r>
              <a:rPr lang="sk">
                <a:solidFill>
                  <a:srgbClr val="14599D"/>
                </a:solidFill>
                <a:uFill>
                  <a:noFill/>
                </a:uFill>
                <a:hlinkClick r:id="rId26">
                  <a:extLst>
                    <a:ext uri="{A12FA001-AC4F-418D-AE19-62706E023703}">
                      <ahyp:hlinkClr xmlns:ahyp="http://schemas.microsoft.com/office/drawing/2018/hyperlinkcolor" val="tx"/>
                    </a:ext>
                  </a:extLst>
                </a:hlinkClick>
              </a:rPr>
              <a:t>bony fishes</a:t>
            </a:r>
            <a:r>
              <a:rPr lang="sk">
                <a:solidFill>
                  <a:srgbClr val="1A1A1A"/>
                </a:solidFill>
              </a:rPr>
              <a:t> believed to have given rise to the </a:t>
            </a:r>
            <a:r>
              <a:rPr lang="sk">
                <a:solidFill>
                  <a:srgbClr val="14599D"/>
                </a:solidFill>
                <a:uFill>
                  <a:noFill/>
                </a:uFill>
                <a:hlinkClick r:id="rId27">
                  <a:extLst>
                    <a:ext uri="{A12FA001-AC4F-418D-AE19-62706E023703}">
                      <ahyp:hlinkClr xmlns:ahyp="http://schemas.microsoft.com/office/drawing/2018/hyperlinkcolor" val="tx"/>
                    </a:ext>
                  </a:extLst>
                </a:hlinkClick>
              </a:rPr>
              <a:t>amphibians</a:t>
            </a:r>
            <a:r>
              <a:rPr lang="sk">
                <a:solidFill>
                  <a:srgbClr val="1A1A1A"/>
                </a:solidFill>
              </a:rPr>
              <a:t> and all other land </a:t>
            </a:r>
            <a:r>
              <a:rPr lang="sk">
                <a:solidFill>
                  <a:srgbClr val="14599D"/>
                </a:solidFill>
                <a:uFill>
                  <a:noFill/>
                </a:uFill>
                <a:hlinkClick r:id="rId28">
                  <a:extLst>
                    <a:ext uri="{A12FA001-AC4F-418D-AE19-62706E023703}">
                      <ahyp:hlinkClr xmlns:ahyp="http://schemas.microsoft.com/office/drawing/2018/hyperlinkcolor" val="tx"/>
                    </a:ext>
                  </a:extLst>
                </a:hlinkClick>
              </a:rPr>
              <a:t>vertebrates</a:t>
            </a:r>
            <a:r>
              <a:rPr lang="sk">
                <a:solidFill>
                  <a:srgbClr val="1A1A1A"/>
                </a:solidFill>
              </a:rPr>
              <a:t>. They appeared at the beginning of the </a:t>
            </a:r>
            <a:r>
              <a:rPr lang="sk">
                <a:solidFill>
                  <a:srgbClr val="14599D"/>
                </a:solidFill>
                <a:uFill>
                  <a:noFill/>
                </a:uFill>
                <a:hlinkClick r:id="rId29">
                  <a:extLst>
                    <a:ext uri="{A12FA001-AC4F-418D-AE19-62706E023703}">
                      <ahyp:hlinkClr xmlns:ahyp="http://schemas.microsoft.com/office/drawing/2018/hyperlinkcolor" val="tx"/>
                    </a:ext>
                  </a:extLst>
                </a:hlinkClick>
              </a:rPr>
              <a:t>Devonian Period</a:t>
            </a:r>
            <a:r>
              <a:rPr lang="sk">
                <a:solidFill>
                  <a:srgbClr val="1A1A1A"/>
                </a:solidFill>
              </a:rPr>
              <a:t> (about 416 million years ago) but are now represented by only two species of </a:t>
            </a:r>
            <a:r>
              <a:rPr lang="sk">
                <a:solidFill>
                  <a:srgbClr val="14599D"/>
                </a:solidFill>
                <a:uFill>
                  <a:noFill/>
                </a:uFill>
                <a:hlinkClick r:id="rId30">
                  <a:extLst>
                    <a:ext uri="{A12FA001-AC4F-418D-AE19-62706E023703}">
                      <ahyp:hlinkClr xmlns:ahyp="http://schemas.microsoft.com/office/drawing/2018/hyperlinkcolor" val="tx"/>
                    </a:ext>
                  </a:extLst>
                </a:hlinkClick>
              </a:rPr>
              <a:t>coelacanths</a:t>
            </a:r>
            <a:r>
              <a:rPr lang="sk">
                <a:solidFill>
                  <a:srgbClr val="1A1A1A"/>
                </a:solidFill>
              </a:rPr>
              <a:t> (</a:t>
            </a:r>
            <a:r>
              <a:rPr lang="sk" i="1">
                <a:solidFill>
                  <a:srgbClr val="1A1A1A"/>
                </a:solidFill>
              </a:rPr>
              <a:t>Latimeria</a:t>
            </a:r>
            <a:r>
              <a:rPr lang="sk">
                <a:solidFill>
                  <a:srgbClr val="1A1A1A"/>
                </a:solidFill>
              </a:rPr>
              <a:t>).</a:t>
            </a:r>
            <a:endParaRPr>
              <a:solidFill>
                <a:schemeClr val="dk1"/>
              </a:solidFill>
            </a:endParaRPr>
          </a:p>
          <a:p>
            <a:pPr marL="0" lvl="0" indent="0" algn="l" rtl="0">
              <a:spcBef>
                <a:spcPts val="5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52cc067d5e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52cc067d5e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5110699e33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5110699e3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5110699e33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5110699e3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chemeClr val="dk1"/>
                </a:solidFill>
                <a:highlight>
                  <a:srgbClr val="FFFFFF"/>
                </a:highlight>
              </a:rPr>
              <a:t>A symphysis (fibrocartilaginous joint) is a joint in which the body (physis) of one bone meets the body of another. All but two of the symphyses lie in the vertebral (spinal) column, and all but one contain fibrocartilage as a constituent tissue (another is pubic bone). </a:t>
            </a:r>
            <a:endParaRPr>
              <a:solidFill>
                <a:schemeClr val="dk1"/>
              </a:solidFill>
              <a:highlight>
                <a:srgbClr val="FFFFFF"/>
              </a:highlight>
            </a:endParaRPr>
          </a:p>
          <a:p>
            <a:pPr marL="0" lvl="0" indent="0" algn="l" rtl="0">
              <a:spcBef>
                <a:spcPts val="0"/>
              </a:spcBef>
              <a:spcAft>
                <a:spcPts val="0"/>
              </a:spcAft>
              <a:buNone/>
            </a:pPr>
            <a:r>
              <a:rPr lang="sk">
                <a:solidFill>
                  <a:schemeClr val="dk1"/>
                </a:solidFill>
                <a:highlight>
                  <a:srgbClr val="FFFFFF"/>
                </a:highlight>
              </a:rPr>
              <a:t>lig. longitudinale anterius – probíhá po přední straně obratlových těl od </a:t>
            </a:r>
            <a:r>
              <a:rPr lang="sk" b="1">
                <a:solidFill>
                  <a:schemeClr val="dk1"/>
                </a:solidFill>
                <a:highlight>
                  <a:srgbClr val="FFFFFF"/>
                </a:highlight>
              </a:rPr>
              <a:t>arcus anterior atlantis až po facies pelvica ossis sacri, </a:t>
            </a:r>
            <a:r>
              <a:rPr lang="sk">
                <a:solidFill>
                  <a:schemeClr val="dk1"/>
                </a:solidFill>
                <a:highlight>
                  <a:srgbClr val="FFFFFF"/>
                </a:highlight>
              </a:rPr>
              <a:t>je pevněji připojen k obratlovým tělům, k destičkám přiléhá volněji; lig. longitudinale posterius – je analogický přednímu podélnému vazu, probíhá však po zadní straně obratlových těl </a:t>
            </a:r>
            <a:r>
              <a:rPr lang="sk" b="1">
                <a:solidFill>
                  <a:schemeClr val="dk1"/>
                </a:solidFill>
                <a:highlight>
                  <a:srgbClr val="FFFFFF"/>
                </a:highlight>
              </a:rPr>
              <a:t>uvnitř canalis vertebralis </a:t>
            </a:r>
            <a:r>
              <a:rPr lang="sk">
                <a:solidFill>
                  <a:schemeClr val="dk1"/>
                </a:solidFill>
                <a:highlight>
                  <a:srgbClr val="FFFFFF"/>
                </a:highlight>
              </a:rPr>
              <a:t>od </a:t>
            </a:r>
            <a:r>
              <a:rPr lang="sk" b="1">
                <a:solidFill>
                  <a:schemeClr val="dk1"/>
                </a:solidFill>
                <a:highlight>
                  <a:srgbClr val="FFFFFF"/>
                </a:highlight>
              </a:rPr>
              <a:t>kosti týlní až po zadní stranu kosti křížové,</a:t>
            </a:r>
            <a:r>
              <a:rPr lang="sk">
                <a:solidFill>
                  <a:schemeClr val="dk1"/>
                </a:solidFill>
                <a:highlight>
                  <a:srgbClr val="FFFFFF"/>
                </a:highlight>
              </a:rPr>
              <a:t> uvnitř canalis sacralis, lne více k destičkám než k tělům obratlů (sakrální část “nese” váhu těla); ligg. interarcualia (ligg. flava) – makroskopicky žlutého zbarvení díky vysokému podílu elastinu, který těmto vazům dodává potřebnou pružnost, ligg. flava se nacházejí mezi oblouky obratlů v páteřním kanálu, který tímto uzavírají, umožňují pružné oddalování obratlových oblouků při ventrální flexi;</a:t>
            </a:r>
            <a:endParaRPr>
              <a:solidFill>
                <a:schemeClr val="dk1"/>
              </a:solidFill>
              <a:highlight>
                <a:srgbClr val="FFFFFF"/>
              </a:highlight>
            </a:endParaRPr>
          </a:p>
          <a:p>
            <a:pPr marL="685800" lvl="0" indent="-298450" algn="l" rtl="0">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ligg. interspinalia – krátké vazy mezi trny, probíhající v celé délce páteře. V horním hrudním a v krčním úseku jsou zesíleny v </a:t>
            </a:r>
            <a:r>
              <a:rPr lang="sk" b="1">
                <a:solidFill>
                  <a:schemeClr val="dk1"/>
                </a:solidFill>
                <a:highlight>
                  <a:srgbClr val="FFFFFF"/>
                </a:highlight>
              </a:rPr>
              <a:t>ligg. supraspinalia a v lig. nuchae, </a:t>
            </a:r>
            <a:r>
              <a:rPr lang="sk">
                <a:solidFill>
                  <a:schemeClr val="dk1"/>
                </a:solidFill>
                <a:highlight>
                  <a:srgbClr val="FFFFFF"/>
                </a:highlight>
              </a:rPr>
              <a:t>brání nadměrnému rozevírání obratlových trnů při ventrální flexi;</a:t>
            </a:r>
            <a:endParaRPr>
              <a:solidFill>
                <a:schemeClr val="dk1"/>
              </a:solidFill>
              <a:highlight>
                <a:srgbClr val="FFFFFF"/>
              </a:highlight>
            </a:endParaRPr>
          </a:p>
          <a:p>
            <a:pPr marL="685800" lvl="0" indent="-298450" algn="l" rtl="0">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ligg. intertrasversaria – mezi příčnými výběžky obratlů, omezují lateroflexi a rotaci;</a:t>
            </a:r>
            <a:endParaRPr>
              <a:solidFill>
                <a:schemeClr val="dk1"/>
              </a:solidFill>
              <a:highlight>
                <a:srgbClr val="FFFFFF"/>
              </a:highlight>
            </a:endParaRPr>
          </a:p>
          <a:p>
            <a:pPr marL="685800" lvl="0" indent="-298450" algn="l" rtl="0">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retinaculum caudale cutis – drobný vaz jdoucí od kostrče a upínající se do </a:t>
            </a:r>
            <a:r>
              <a:rPr lang="sk">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kůže</a:t>
            </a:r>
            <a:r>
              <a:rPr lang="sk">
                <a:solidFill>
                  <a:schemeClr val="dk1"/>
                </a:solidFill>
                <a:highlight>
                  <a:srgbClr val="FFFFFF"/>
                </a:highlight>
              </a:rPr>
              <a:t>, čímž vytváří mělkou jamku – foveola coccygea.</a:t>
            </a:r>
            <a:endParaRPr>
              <a:solidFill>
                <a:schemeClr val="dk1"/>
              </a:solidFill>
              <a:highlight>
                <a:srgbClr val="FFFFFF"/>
              </a:highlight>
            </a:endParaRPr>
          </a:p>
          <a:p>
            <a:pPr marL="0" lvl="0" indent="0" algn="l" rtl="0">
              <a:spcBef>
                <a:spcPts val="1300"/>
              </a:spcBef>
              <a:spcAft>
                <a:spcPts val="0"/>
              </a:spcAft>
              <a:buNone/>
            </a:pPr>
            <a:endParaRPr>
              <a:solidFill>
                <a:srgbClr val="212529"/>
              </a:solidFill>
              <a:highlight>
                <a:srgbClr val="FFFFFF"/>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5110699e33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5110699e3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5110699e33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5110699e3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Nucleus pulposus je z 88% tvořen vodou, je silně hydrofilní a tvořen mucopolysacharidovou matrix obsahující proteiny-navazující chondroitin-sulfát a keratansulfát, kyseliny hyalurónovou.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5110699e33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5110699e3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míček mezi 2 rovinami, 6 stupňů volnosti: flexe, extenze, rotace P a L, lateroflexe, klouzání S rovina, F rovina. Malé RP, větší (zaznamenatelný) RP s pohybem intervertebrálních kloubů.</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5110699e33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5110699e33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5110699e33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5110699e33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Částečně ráno tužší, ale celkově pre-loading stav a hydrofilní schopnost nucleu udržuje páteř flexibilní ve všech směrech. Během stoje, dochází ke signifikantnímu působení axiálních sil, při kterých dochází postupně přes pórovité spojení s vertebrální chrupavčitou ploténkou (plateau), k přesunu vody z nukleu do spongiózního těla obratle. Během spánku, jsou axiální síly insignifikantní (jen menší síly sv. tonu paravertebrálních svalů) a dochází tedy ke zpětnému “vytažení”, díky svým hydrofilním vlastnostem, nucleu zpátky do meziobratlového disku.</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5110699e33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5110699e3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75% axiálního zatížení připadá na nucleus pulposus a 15% na anulus fibrosus, napr. z 20 kg axiál. zaťaženia vertebrálneho platéau na disk je 15 kg nucleus a 5 kg anulus fibrosus. Příliš velké axiální zatížení disku “rozvibruje” nucleus pulposus a v případě přesáhnutí meze resistence, dochází přenosem sil k narušení struktury anulus fibrosus a vytečení části obsahu nucleus pulposus do trhliny - snížení výšky disku, změna v postavení kloubních ploch - repetitivně buď diskopatie a radikuár. sy či reaktivní chondróza, artrotické změny.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52cc067d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52cc067d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110699e3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110699e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Odlišení velikost HKK - částečná bipedální lokomoce, brachiace. Velikost lebky a obličejové/čelistní části. Není lordotická bederní křivka - A KONKÁVNÍ, z důvodu částéčné bipedální lokomoce a zachování i kvadrupedální lokomoce. Postavení krční páteře - je mohutná pro udržení váhy lebky ve horizontálne, také je A - konkávní, člověk P konkávní.</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52cc067d5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52cc067d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5110699e33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5110699e33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5110699e33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5110699e33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5110699e33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5110699e3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110699e33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110699e3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52cc067d5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52cc067d5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Jakákoliv síla (kromě dekomprese), má tendenci diskus komprimovat, annulus fibrosus natahovat - navrácení vláken do původního klidového stavu.</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2cc067d5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52cc067d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52cc067d5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52cc067d5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Pohled zezadu u Adamsova testu - konvex a rotace na stranu.</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5110699e33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5110699e33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5110699e33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5110699e33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disk je nejširší v bederním úseku páteře, má zhruba šířku až 9 mm, v hrudním úseku zhruba 5 mm, v krčním asi 3 mm. Důležitější než šíře disku je ale poměr tloušťky disku k výšce obratlového těla. Větší poměr výška a disk - větší mobilita (přímoúměrně).</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110699e3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5110699e3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110699e33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5110699e33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sk" sz="900">
                <a:solidFill>
                  <a:srgbClr val="333333"/>
                </a:solidFill>
              </a:rPr>
              <a:t>Obratel je tvořen tělem v přední části, ze kterého dozadu (dorzálně) „vybíhá“ obratlový oblouk. Mezi těmito strukturami je prostor, kterým probíhá mícha, míšní kanál. Spondylozýzou označujeme stav, kdy je přerušen oblouk obratlový v zúženém místě tzv. istmu obratlového oblouku.</a:t>
            </a:r>
            <a:endParaRPr sz="900">
              <a:solidFill>
                <a:srgbClr val="333333"/>
              </a:solidFill>
            </a:endParaRPr>
          </a:p>
          <a:p>
            <a:pPr marL="0" lvl="0" indent="0" algn="just" rtl="0">
              <a:lnSpc>
                <a:spcPct val="115000"/>
              </a:lnSpc>
              <a:spcBef>
                <a:spcPts val="500"/>
              </a:spcBef>
              <a:spcAft>
                <a:spcPts val="0"/>
              </a:spcAft>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marL="0" lvl="0" indent="0" algn="just" rtl="0">
              <a:lnSpc>
                <a:spcPct val="115000"/>
              </a:lnSpc>
              <a:spcBef>
                <a:spcPts val="500"/>
              </a:spcBef>
              <a:spcAft>
                <a:spcPts val="0"/>
              </a:spcAft>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marL="0" lvl="0" indent="0" algn="just" rtl="0">
              <a:lnSpc>
                <a:spcPct val="115000"/>
              </a:lnSpc>
              <a:spcBef>
                <a:spcPts val="500"/>
              </a:spcBef>
              <a:spcAft>
                <a:spcPts val="0"/>
              </a:spcAft>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marL="0" lvl="0" indent="0" algn="l" rtl="0">
              <a:lnSpc>
                <a:spcPct val="115000"/>
              </a:lnSpc>
              <a:spcBef>
                <a:spcPts val="50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sk" sz="900">
                <a:solidFill>
                  <a:srgbClr val="333333"/>
                </a:solidFill>
              </a:rPr>
              <a:t>Obratel je tvořen tělem v přední části, ze kterého dozadu (dorzálně) „vybíhá“ obratlový oblouk. Mezi těmito strukturami je prostor, kterým probíhá mícha, míšní kanál. Spondylozýzou označujeme stav, kdy je přerušen oblouk obratlový v zúženém místě tzv. istmu obratlového oblouku.</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marL="0" lvl="0" indent="0" algn="just" rtl="0">
              <a:lnSpc>
                <a:spcPct val="115000"/>
              </a:lnSpc>
              <a:spcBef>
                <a:spcPts val="500"/>
              </a:spcBef>
              <a:spcAft>
                <a:spcPts val="0"/>
              </a:spcAft>
              <a:buClr>
                <a:schemeClr val="dk1"/>
              </a:buClr>
              <a:buSzPts val="1100"/>
              <a:buFont typeface="Arial"/>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marL="0" lvl="0" indent="0" algn="l" rtl="0">
              <a:lnSpc>
                <a:spcPct val="115000"/>
              </a:lnSpc>
              <a:spcBef>
                <a:spcPts val="5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5110699e33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5110699e33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5110699e33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5110699e33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axiální rotace bederního obratle je velmi malá, jen zhruba 5 st., axiální rotace hrudní páteře je větší - asi 35 st. ( dáno sklonem processi articulares) a axiální rotace páteře od pánve ke kraniu by měla být přes 90 st. AO skloubení pár stupňů rotace přispívá, ale často je rozsah rotace v ThL přechodu menší, než je udáváno, a proto celkový rozsah pohybu páteře do rotace často v realitě 90st. nepřesahuje.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110699e33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110699e33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5110699e3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5110699e3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Dysfunkce laterálního systému (abd/add stojné a m.quadratus lumborum opačné strany) spolupracují pro zachování stability ve F rovině. Dysfce lat. systému často vyústí v LBP, SI skl., či potíží v oblasti stojné DK (odporová rotace pánve dysfce rotátorů trup vs DKK jinak - gluteii, m. TFL - nebývá často přetížený, furt se roluje, problém jinde v laterální linii, vs. adductores) - často subsystém lat. ADD.magnus a kontralat. m. QL., anebo ant. subsystém s EXT. OBLIQUII - rotace pánve vpřed swing phase.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2cc067d5e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52cc067d5e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5110699e33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5110699e3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110699e3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110699e3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5110699e33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5110699e3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7" name="Google Shape;87;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0"/>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8" name="Google Shape;98;p13"/>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5" name="Google Shape;115;p16"/>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2100"/>
              <a:buNone/>
              <a:defRPr/>
            </a:lvl1pPr>
            <a:lvl2pPr marL="914400" lvl="1" indent="-228600" rtl="0">
              <a:spcBef>
                <a:spcPts val="0"/>
              </a:spcBef>
              <a:spcAft>
                <a:spcPts val="0"/>
              </a:spcAft>
              <a:buSzPts val="1100"/>
              <a:buNone/>
              <a:defRPr/>
            </a:lvl2pPr>
            <a:lvl3pPr marL="1371600" lvl="2" indent="-228600" rtl="0">
              <a:spcBef>
                <a:spcPts val="0"/>
              </a:spcBef>
              <a:spcAft>
                <a:spcPts val="0"/>
              </a:spcAft>
              <a:buSzPts val="900"/>
              <a:buNone/>
              <a:defRPr/>
            </a:lvl3pPr>
            <a:lvl4pPr marL="1828800" lvl="3" indent="-228600" rtl="0">
              <a:spcBef>
                <a:spcPts val="0"/>
              </a:spcBef>
              <a:spcAft>
                <a:spcPts val="0"/>
              </a:spcAft>
              <a:buSzPts val="1000"/>
              <a:buNone/>
              <a:defRPr/>
            </a:lvl4pPr>
            <a:lvl5pPr marL="2286000" lvl="4" indent="-228600" rtl="0">
              <a:spcBef>
                <a:spcPts val="0"/>
              </a:spcBef>
              <a:spcAft>
                <a:spcPts val="0"/>
              </a:spcAft>
              <a:buSzPts val="1100"/>
              <a:buNone/>
              <a:defRPr/>
            </a:lvl5pPr>
            <a:lvl6pPr marL="2743200" lvl="5" indent="-317500" rtl="0">
              <a:spcBef>
                <a:spcPts val="300"/>
              </a:spcBef>
              <a:spcAft>
                <a:spcPts val="0"/>
              </a:spcAft>
              <a:buSzPts val="1400"/>
              <a:buChar char="•"/>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8" name="Google Shape;28;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35" name="Google Shape;35;p5"/>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4" name="Google Shape;44;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7"/>
          <p:cNvSpPr>
            <a:spLocks noGrp="1"/>
          </p:cNvSpPr>
          <p:nvPr>
            <p:ph type="pic" idx="2"/>
          </p:nvPr>
        </p:nvSpPr>
        <p:spPr>
          <a:xfrm>
            <a:off x="547132" y="1248966"/>
            <a:ext cx="46557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2" name="Google Shape;52;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8"/>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7" name="Google Shape;6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7" name="Google Shape;77;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watch?v=sJw0hhi78Yw&amp;ab_channel=Corpori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cOw-Hi_GRL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Xba15T2qoa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Xba15T2qoa8"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physio-pedia.com/index.php?title=Lumbar_Spondylolysis_in_Extension_Related_Sport&amp;veaction=edit&amp;section=1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mobilephysiotherapyclinic.net/williams-flexion-exercises-vs-mckenzies-extension-exerci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298875" y="2175275"/>
            <a:ext cx="3235200" cy="87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solidFill>
                  <a:schemeClr val="dk2"/>
                </a:solidFill>
              </a:rPr>
              <a:t>Obecná kineziologie axiálního systému</a:t>
            </a:r>
            <a:endParaRPr sz="2500">
              <a:solidFill>
                <a:schemeClr val="dk2"/>
              </a:solidFill>
            </a:endParaRPr>
          </a:p>
          <a:p>
            <a:pPr marL="0" lvl="0" indent="0" algn="l" rtl="0">
              <a:spcBef>
                <a:spcPts val="0"/>
              </a:spcBef>
              <a:spcAft>
                <a:spcPts val="0"/>
              </a:spcAft>
              <a:buNone/>
            </a:pPr>
            <a:endParaRPr sz="2500"/>
          </a:p>
        </p:txBody>
      </p:sp>
      <p:sp>
        <p:nvSpPr>
          <p:cNvPr id="129" name="Google Shape;129;p20"/>
          <p:cNvSpPr txBox="1">
            <a:spLocks noGrp="1"/>
          </p:cNvSpPr>
          <p:nvPr>
            <p:ph type="subTitle" idx="1"/>
          </p:nvPr>
        </p:nvSpPr>
        <p:spPr>
          <a:xfrm>
            <a:off x="298876" y="30873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bp1197 Klinická kineziologie III</a:t>
            </a:r>
            <a:endParaRPr/>
          </a:p>
          <a:p>
            <a:pPr marL="0" lvl="0" indent="0" algn="l" rtl="0">
              <a:spcBef>
                <a:spcPts val="0"/>
              </a:spcBef>
              <a:spcAft>
                <a:spcPts val="0"/>
              </a:spcAft>
              <a:buNone/>
            </a:pPr>
            <a:r>
              <a:rPr lang="sk"/>
              <a:t>Mgr. Zuzana Kršáková</a:t>
            </a:r>
            <a:endParaRPr/>
          </a:p>
        </p:txBody>
      </p:sp>
      <p:pic>
        <p:nvPicPr>
          <p:cNvPr id="130" name="Google Shape;130;p20"/>
          <p:cNvPicPr preferRelativeResize="0">
            <a:picLocks noGrp="1"/>
          </p:cNvPicPr>
          <p:nvPr>
            <p:ph type="pic" idx="2"/>
          </p:nvPr>
        </p:nvPicPr>
        <p:blipFill rotWithShape="1">
          <a:blip r:embed="rId3">
            <a:alphaModFix/>
          </a:blip>
          <a:srcRect l="5555" r="5555"/>
          <a:stretch/>
        </p:blipFill>
        <p:spPr>
          <a:xfrm>
            <a:off x="4572000" y="0"/>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9D528E-8E09-30D8-09ED-CFEB7B3B85FB}"/>
              </a:ext>
            </a:extLst>
          </p:cNvPr>
          <p:cNvSpPr>
            <a:spLocks noGrp="1"/>
          </p:cNvSpPr>
          <p:nvPr>
            <p:ph type="title"/>
          </p:nvPr>
        </p:nvSpPr>
        <p:spPr>
          <a:xfrm>
            <a:off x="540000" y="0"/>
            <a:ext cx="8064900" cy="381000"/>
          </a:xfrm>
        </p:spPr>
        <p:txBody>
          <a:bodyPr/>
          <a:lstStyle/>
          <a:p>
            <a:r>
              <a:rPr lang="cs-CZ" dirty="0" err="1"/>
              <a:t>Véle</a:t>
            </a:r>
            <a:endParaRPr lang="cs-CZ" dirty="0"/>
          </a:p>
        </p:txBody>
      </p:sp>
      <p:sp>
        <p:nvSpPr>
          <p:cNvPr id="3" name="Zástupný text 2">
            <a:extLst>
              <a:ext uri="{FF2B5EF4-FFF2-40B4-BE49-F238E27FC236}">
                <a16:creationId xmlns:a16="http://schemas.microsoft.com/office/drawing/2014/main" id="{A4767CDF-1116-D038-4C97-09BEB21B4797}"/>
              </a:ext>
            </a:extLst>
          </p:cNvPr>
          <p:cNvSpPr>
            <a:spLocks noGrp="1"/>
          </p:cNvSpPr>
          <p:nvPr>
            <p:ph type="body" idx="1"/>
          </p:nvPr>
        </p:nvSpPr>
        <p:spPr>
          <a:xfrm>
            <a:off x="540000" y="731520"/>
            <a:ext cx="8064900" cy="3642482"/>
          </a:xfrm>
        </p:spPr>
        <p:txBody>
          <a:bodyPr/>
          <a:lstStyle/>
          <a:p>
            <a:r>
              <a:rPr lang="cs-CZ" sz="2000" dirty="0"/>
              <a:t>ZKŘÍŽENÉ DLOUHÉ ŘETĚZCE TRUPU-</a:t>
            </a:r>
          </a:p>
          <a:p>
            <a:r>
              <a:rPr lang="cs-CZ" sz="2000" dirty="0">
                <a:solidFill>
                  <a:schemeClr val="bg2"/>
                </a:solidFill>
              </a:rPr>
              <a:t>zadní strana</a:t>
            </a:r>
          </a:p>
          <a:p>
            <a:r>
              <a:rPr lang="cs-CZ" sz="2000" dirty="0"/>
              <a:t>Humerus jedné strany – m. </a:t>
            </a:r>
            <a:r>
              <a:rPr lang="cs-CZ" sz="2000" dirty="0" err="1"/>
              <a:t>latissimus</a:t>
            </a:r>
            <a:r>
              <a:rPr lang="cs-CZ" sz="2000" dirty="0"/>
              <a:t> </a:t>
            </a:r>
            <a:r>
              <a:rPr lang="cs-CZ" sz="2000" dirty="0" err="1"/>
              <a:t>dorsi</a:t>
            </a:r>
            <a:r>
              <a:rPr lang="cs-CZ" sz="2000" dirty="0"/>
              <a:t> - </a:t>
            </a:r>
            <a:r>
              <a:rPr lang="cs-CZ" sz="2000" dirty="0" err="1"/>
              <a:t>fascia</a:t>
            </a:r>
            <a:r>
              <a:rPr lang="cs-CZ" sz="2000" dirty="0"/>
              <a:t> </a:t>
            </a:r>
            <a:r>
              <a:rPr lang="cs-CZ" sz="2000" dirty="0" err="1"/>
              <a:t>thoracolumbalis</a:t>
            </a:r>
            <a:r>
              <a:rPr lang="cs-CZ" sz="2000" dirty="0"/>
              <a:t> – páteř - </a:t>
            </a:r>
            <a:r>
              <a:rPr lang="cs-CZ" sz="2000" dirty="0" err="1"/>
              <a:t>crista</a:t>
            </a:r>
            <a:r>
              <a:rPr lang="cs-CZ" sz="2000" dirty="0"/>
              <a:t> </a:t>
            </a:r>
            <a:r>
              <a:rPr lang="cs-CZ" sz="2000" dirty="0" err="1"/>
              <a:t>iliaca</a:t>
            </a:r>
            <a:r>
              <a:rPr lang="cs-CZ" sz="2000" dirty="0"/>
              <a:t> (druhé strany) - </a:t>
            </a:r>
            <a:r>
              <a:rPr lang="cs-CZ" sz="2000" dirty="0" err="1"/>
              <a:t>fascia</a:t>
            </a:r>
            <a:r>
              <a:rPr lang="cs-CZ" sz="2000" dirty="0"/>
              <a:t> </a:t>
            </a:r>
            <a:r>
              <a:rPr lang="cs-CZ" sz="2000" dirty="0" err="1"/>
              <a:t>glutea</a:t>
            </a:r>
            <a:r>
              <a:rPr lang="cs-CZ" sz="2000" dirty="0"/>
              <a:t> - m. </a:t>
            </a:r>
            <a:r>
              <a:rPr lang="cs-CZ" sz="2000" dirty="0" err="1"/>
              <a:t>gluteus</a:t>
            </a:r>
            <a:r>
              <a:rPr lang="cs-CZ" sz="2000" dirty="0"/>
              <a:t> </a:t>
            </a:r>
            <a:r>
              <a:rPr lang="cs-CZ" sz="2000" dirty="0" err="1"/>
              <a:t>maximus</a:t>
            </a:r>
            <a:r>
              <a:rPr lang="cs-CZ" sz="2000" dirty="0"/>
              <a:t> - </a:t>
            </a:r>
            <a:r>
              <a:rPr lang="cs-CZ" sz="2000" dirty="0" err="1"/>
              <a:t>fascia</a:t>
            </a:r>
            <a:r>
              <a:rPr lang="cs-CZ" sz="2000" dirty="0"/>
              <a:t> lata - m. tensor </a:t>
            </a:r>
            <a:r>
              <a:rPr lang="cs-CZ" sz="2000" dirty="0" err="1"/>
              <a:t>fasciae</a:t>
            </a:r>
            <a:r>
              <a:rPr lang="cs-CZ" sz="2000" dirty="0"/>
              <a:t> </a:t>
            </a:r>
            <a:r>
              <a:rPr lang="cs-CZ" sz="2000" dirty="0" err="1"/>
              <a:t>latae</a:t>
            </a:r>
            <a:r>
              <a:rPr lang="cs-CZ" sz="2000" dirty="0"/>
              <a:t> - koleno druhé strany</a:t>
            </a:r>
          </a:p>
          <a:p>
            <a:r>
              <a:rPr lang="cs-CZ" sz="2000" dirty="0">
                <a:solidFill>
                  <a:schemeClr val="bg2"/>
                </a:solidFill>
              </a:rPr>
              <a:t>přední strana</a:t>
            </a:r>
          </a:p>
          <a:p>
            <a:r>
              <a:rPr lang="cs-CZ" sz="2000" dirty="0"/>
              <a:t>Humerus jedné strany - m. </a:t>
            </a:r>
            <a:r>
              <a:rPr lang="cs-CZ" sz="2000" dirty="0" err="1"/>
              <a:t>pectoralis</a:t>
            </a:r>
            <a:r>
              <a:rPr lang="cs-CZ" sz="2000" dirty="0"/>
              <a:t> major – fascie přední plochy hrudníku – (přes pochvu přímých břišních svalů na druhou stranu) - mm. </a:t>
            </a:r>
            <a:r>
              <a:rPr lang="cs-CZ" sz="2000" dirty="0" err="1"/>
              <a:t>obliqui</a:t>
            </a:r>
            <a:r>
              <a:rPr lang="cs-CZ" sz="2000" dirty="0"/>
              <a:t> </a:t>
            </a:r>
            <a:r>
              <a:rPr lang="cs-CZ" sz="2000" dirty="0" err="1"/>
              <a:t>abdominis</a:t>
            </a:r>
            <a:r>
              <a:rPr lang="cs-CZ" sz="2000" dirty="0"/>
              <a:t> - </a:t>
            </a:r>
            <a:r>
              <a:rPr lang="cs-CZ" sz="2000" dirty="0" err="1"/>
              <a:t>ligamentum</a:t>
            </a:r>
            <a:r>
              <a:rPr lang="cs-CZ" sz="2000" dirty="0"/>
              <a:t> </a:t>
            </a:r>
            <a:r>
              <a:rPr lang="cs-CZ" sz="2000" dirty="0" err="1"/>
              <a:t>inguinale</a:t>
            </a:r>
            <a:r>
              <a:rPr lang="cs-CZ" sz="2000" dirty="0"/>
              <a:t> - fascie stehenní - </a:t>
            </a:r>
            <a:r>
              <a:rPr lang="cs-CZ" sz="2000" dirty="0" err="1"/>
              <a:t>fascia</a:t>
            </a:r>
            <a:r>
              <a:rPr lang="cs-CZ" sz="2000" dirty="0"/>
              <a:t> lata - m. tensor </a:t>
            </a:r>
            <a:r>
              <a:rPr lang="cs-CZ" sz="2000" dirty="0" err="1"/>
              <a:t>fasciae</a:t>
            </a:r>
            <a:r>
              <a:rPr lang="cs-CZ" sz="2000" dirty="0"/>
              <a:t> </a:t>
            </a:r>
            <a:r>
              <a:rPr lang="cs-CZ" sz="2000" dirty="0" err="1"/>
              <a:t>latae</a:t>
            </a:r>
            <a:r>
              <a:rPr lang="cs-CZ" sz="2000" dirty="0"/>
              <a:t> - koleno </a:t>
            </a:r>
            <a:r>
              <a:rPr lang="cs-CZ" dirty="0"/>
              <a:t>druhé strany</a:t>
            </a:r>
          </a:p>
        </p:txBody>
      </p:sp>
    </p:spTree>
    <p:extLst>
      <p:ext uri="{BB962C8B-B14F-4D97-AF65-F5344CB8AC3E}">
        <p14:creationId xmlns:p14="http://schemas.microsoft.com/office/powerpoint/2010/main" val="138134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BF3FB8-B589-BB33-F738-0EA3D7CE7EF2}"/>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1BF64E8-83A9-754A-3DCF-A9F147A49563}"/>
              </a:ext>
            </a:extLst>
          </p:cNvPr>
          <p:cNvSpPr>
            <a:spLocks noGrp="1"/>
          </p:cNvSpPr>
          <p:nvPr>
            <p:ph type="body" idx="1"/>
          </p:nvPr>
        </p:nvSpPr>
        <p:spPr/>
        <p:txBody>
          <a:bodyPr/>
          <a:lstStyle/>
          <a:p>
            <a:r>
              <a:rPr lang="cs-CZ" dirty="0"/>
              <a:t>ŘETĚZEC SPOJUJÍCÍ NOHU S HRUDNÍKEM</a:t>
            </a:r>
          </a:p>
          <a:p>
            <a:r>
              <a:rPr lang="cs-CZ" dirty="0"/>
              <a:t>Os </a:t>
            </a:r>
            <a:r>
              <a:rPr lang="cs-CZ" dirty="0" err="1"/>
              <a:t>cuneiforme</a:t>
            </a:r>
            <a:r>
              <a:rPr lang="cs-CZ" dirty="0"/>
              <a:t> I – m. </a:t>
            </a:r>
            <a:r>
              <a:rPr lang="cs-CZ" dirty="0" err="1"/>
              <a:t>peroneus</a:t>
            </a:r>
            <a:r>
              <a:rPr lang="cs-CZ" dirty="0"/>
              <a:t> </a:t>
            </a:r>
            <a:r>
              <a:rPr lang="cs-CZ" dirty="0" err="1"/>
              <a:t>longus</a:t>
            </a:r>
            <a:r>
              <a:rPr lang="cs-CZ" dirty="0"/>
              <a:t> – </a:t>
            </a:r>
            <a:r>
              <a:rPr lang="cs-CZ" dirty="0" err="1"/>
              <a:t>tibia</a:t>
            </a:r>
            <a:r>
              <a:rPr lang="cs-CZ" dirty="0"/>
              <a:t> – </a:t>
            </a:r>
            <a:r>
              <a:rPr lang="cs-CZ" dirty="0" err="1"/>
              <a:t>fascia</a:t>
            </a:r>
            <a:r>
              <a:rPr lang="cs-CZ" dirty="0"/>
              <a:t> </a:t>
            </a:r>
            <a:r>
              <a:rPr lang="cs-CZ" dirty="0" err="1"/>
              <a:t>cruris</a:t>
            </a:r>
            <a:r>
              <a:rPr lang="cs-CZ" dirty="0"/>
              <a:t> – m. biceps </a:t>
            </a:r>
            <a:r>
              <a:rPr lang="cs-CZ" dirty="0" err="1"/>
              <a:t>femoris</a:t>
            </a:r>
            <a:r>
              <a:rPr lang="cs-CZ" dirty="0"/>
              <a:t> + m. </a:t>
            </a:r>
            <a:r>
              <a:rPr lang="cs-CZ" dirty="0" err="1"/>
              <a:t>adductor</a:t>
            </a:r>
            <a:r>
              <a:rPr lang="cs-CZ" dirty="0"/>
              <a:t> </a:t>
            </a:r>
            <a:r>
              <a:rPr lang="cs-CZ" dirty="0" err="1"/>
              <a:t>longus</a:t>
            </a:r>
            <a:r>
              <a:rPr lang="cs-CZ" dirty="0"/>
              <a:t> – m. </a:t>
            </a:r>
            <a:r>
              <a:rPr lang="cs-CZ" dirty="0" err="1"/>
              <a:t>obliqus</a:t>
            </a:r>
            <a:r>
              <a:rPr lang="cs-CZ" dirty="0"/>
              <a:t> </a:t>
            </a:r>
            <a:r>
              <a:rPr lang="cs-CZ" dirty="0" err="1"/>
              <a:t>abdominis</a:t>
            </a:r>
            <a:r>
              <a:rPr lang="cs-CZ" dirty="0"/>
              <a:t> </a:t>
            </a:r>
            <a:r>
              <a:rPr lang="cs-CZ" dirty="0" err="1"/>
              <a:t>internus</a:t>
            </a:r>
            <a:r>
              <a:rPr lang="cs-CZ" dirty="0"/>
              <a:t> – m. </a:t>
            </a:r>
            <a:r>
              <a:rPr lang="cs-CZ" dirty="0" err="1"/>
              <a:t>obliqus</a:t>
            </a:r>
            <a:r>
              <a:rPr lang="cs-CZ" dirty="0"/>
              <a:t> </a:t>
            </a:r>
            <a:r>
              <a:rPr lang="cs-CZ" dirty="0" err="1"/>
              <a:t>abdominis</a:t>
            </a:r>
            <a:r>
              <a:rPr lang="cs-CZ" dirty="0"/>
              <a:t> </a:t>
            </a:r>
            <a:r>
              <a:rPr lang="cs-CZ" dirty="0" err="1"/>
              <a:t>externus</a:t>
            </a:r>
            <a:r>
              <a:rPr lang="cs-CZ" dirty="0"/>
              <a:t> (druhé strany) – hrudní</a:t>
            </a:r>
          </a:p>
        </p:txBody>
      </p:sp>
    </p:spTree>
    <p:extLst>
      <p:ext uri="{BB962C8B-B14F-4D97-AF65-F5344CB8AC3E}">
        <p14:creationId xmlns:p14="http://schemas.microsoft.com/office/powerpoint/2010/main" val="206958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97A64F49-3777-E209-07F2-03C5328DD5B8}"/>
              </a:ext>
            </a:extLst>
          </p:cNvPr>
          <p:cNvSpPr>
            <a:spLocks noGrp="1"/>
          </p:cNvSpPr>
          <p:nvPr>
            <p:ph type="body" idx="4294967295"/>
          </p:nvPr>
        </p:nvSpPr>
        <p:spPr>
          <a:xfrm>
            <a:off x="0" y="179388"/>
            <a:ext cx="8064500" cy="4194175"/>
          </a:xfrm>
        </p:spPr>
        <p:txBody>
          <a:bodyPr/>
          <a:lstStyle/>
          <a:p>
            <a:r>
              <a:rPr lang="cs-CZ" dirty="0"/>
              <a:t>PATOLOGICKÉ ŘETĚZENÍ</a:t>
            </a:r>
          </a:p>
          <a:p>
            <a:r>
              <a:rPr lang="cs-CZ" dirty="0"/>
              <a:t>synergisté (svaly, které se navzájem zesilují nebo doplňují při jejich stahu) mohou být přetěžováni a může v nich dojít ke vzniku </a:t>
            </a:r>
            <a:r>
              <a:rPr lang="cs-CZ" dirty="0" err="1"/>
              <a:t>TrP</a:t>
            </a:r>
            <a:r>
              <a:rPr lang="cs-CZ" dirty="0"/>
              <a:t>, když substituují za klíčový sval, který má v sobě </a:t>
            </a:r>
            <a:r>
              <a:rPr lang="cs-CZ" dirty="0" err="1"/>
              <a:t>TrP</a:t>
            </a:r>
            <a:endParaRPr lang="cs-CZ" dirty="0"/>
          </a:p>
          <a:p>
            <a:r>
              <a:rPr lang="cs-CZ" dirty="0"/>
              <a:t>Podle </a:t>
            </a:r>
            <a:r>
              <a:rPr lang="cs-CZ" dirty="0" err="1"/>
              <a:t>Lewita</a:t>
            </a:r>
            <a:r>
              <a:rPr lang="cs-CZ" dirty="0"/>
              <a:t> při poruchách hlubokého stabilizačního systému (přičemž hluboký stabilizační systém v oblasti trupu je podle tohoto autora tvořen krátkými mm. </a:t>
            </a:r>
            <a:r>
              <a:rPr lang="cs-CZ" dirty="0" err="1"/>
              <a:t>multifidi</a:t>
            </a:r>
            <a:r>
              <a:rPr lang="cs-CZ" dirty="0"/>
              <a:t>, a ventrálně stěnami břišní dutiny: bránicí, hlubokými břišními svaly, pánevním dnem) musí dlouhé svaly přebírat stabilizační funkce tím, že zvyšují své napětí, nejčastěji ve formě </a:t>
            </a:r>
            <a:r>
              <a:rPr lang="cs-CZ" dirty="0" err="1"/>
              <a:t>TrP</a:t>
            </a:r>
            <a:r>
              <a:rPr lang="cs-CZ" dirty="0"/>
              <a:t>, a tím omezují pohyblivost blokádou (</a:t>
            </a:r>
            <a:r>
              <a:rPr lang="cs-CZ" dirty="0" err="1"/>
              <a:t>Lewit</a:t>
            </a:r>
            <a:r>
              <a:rPr lang="cs-CZ" dirty="0"/>
              <a:t>, Lepšíková, 2008)</a:t>
            </a:r>
          </a:p>
        </p:txBody>
      </p:sp>
    </p:spTree>
    <p:extLst>
      <p:ext uri="{BB962C8B-B14F-4D97-AF65-F5344CB8AC3E}">
        <p14:creationId xmlns:p14="http://schemas.microsoft.com/office/powerpoint/2010/main" val="368102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9E7932A9-CF9E-2732-4222-FA67C86234B6}"/>
              </a:ext>
            </a:extLst>
          </p:cNvPr>
          <p:cNvSpPr>
            <a:spLocks noGrp="1"/>
          </p:cNvSpPr>
          <p:nvPr>
            <p:ph type="body" idx="4294967295"/>
          </p:nvPr>
        </p:nvSpPr>
        <p:spPr>
          <a:xfrm>
            <a:off x="0" y="155575"/>
            <a:ext cx="8064500" cy="4217988"/>
          </a:xfrm>
        </p:spPr>
        <p:txBody>
          <a:bodyPr/>
          <a:lstStyle/>
          <a:p>
            <a:r>
              <a:rPr lang="cs-CZ" dirty="0"/>
              <a:t>Fyziologického dechového stereotypu se účastní bránice a mezižeberní svaly bez zapojení pomocných dýchacích svalů. Často se vyskytuje dechový stereotyp, při kterém dochází k aktivaci pomocných dýchacích svalů. Činnost těchto svalů musí být stabilizována jinými svaly (např. </a:t>
            </a:r>
            <a:r>
              <a:rPr lang="cs-CZ" dirty="0" err="1"/>
              <a:t>subokcipitálními</a:t>
            </a:r>
            <a:r>
              <a:rPr lang="cs-CZ" dirty="0"/>
              <a:t>). Dochází tak k aktivaci svalů, které nemají s dýcháním žádnou mechanickou souvislost. Díky tomu, že aktivita těchto svalů je prakticky trvalá, jsou neúčelně zatíženy měkké struktury a klouby (Kolář et al., 2009). </a:t>
            </a:r>
          </a:p>
          <a:p>
            <a:r>
              <a:rPr lang="cs-CZ" dirty="0"/>
              <a:t>Patologické řetězení na základě reciproční inhibice a </a:t>
            </a:r>
            <a:r>
              <a:rPr lang="cs-CZ" dirty="0" err="1"/>
              <a:t>koaktivace</a:t>
            </a:r>
            <a:r>
              <a:rPr lang="cs-CZ" dirty="0"/>
              <a:t> antagonistického svalstva</a:t>
            </a:r>
          </a:p>
        </p:txBody>
      </p:sp>
    </p:spTree>
    <p:extLst>
      <p:ext uri="{BB962C8B-B14F-4D97-AF65-F5344CB8AC3E}">
        <p14:creationId xmlns:p14="http://schemas.microsoft.com/office/powerpoint/2010/main" val="300411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2773E-ABC0-E6DF-783A-0EF1A78071BF}"/>
              </a:ext>
            </a:extLst>
          </p:cNvPr>
          <p:cNvSpPr>
            <a:spLocks noGrp="1"/>
          </p:cNvSpPr>
          <p:nvPr>
            <p:ph type="title"/>
          </p:nvPr>
        </p:nvSpPr>
        <p:spPr>
          <a:xfrm>
            <a:off x="540000" y="-156210"/>
            <a:ext cx="8064900" cy="1341120"/>
          </a:xfrm>
        </p:spPr>
        <p:txBody>
          <a:bodyPr/>
          <a:lstStyle/>
          <a:p>
            <a:r>
              <a:rPr lang="cs-CZ" dirty="0"/>
              <a:t>EBM-svalové řetězce</a:t>
            </a:r>
            <a:br>
              <a:rPr lang="cs-CZ" dirty="0"/>
            </a:br>
            <a:endParaRPr lang="cs-CZ" dirty="0"/>
          </a:p>
        </p:txBody>
      </p:sp>
      <p:sp>
        <p:nvSpPr>
          <p:cNvPr id="3" name="Zástupný text 2">
            <a:extLst>
              <a:ext uri="{FF2B5EF4-FFF2-40B4-BE49-F238E27FC236}">
                <a16:creationId xmlns:a16="http://schemas.microsoft.com/office/drawing/2014/main" id="{C270CE89-6D89-2E27-7E67-D25326936A74}"/>
              </a:ext>
            </a:extLst>
          </p:cNvPr>
          <p:cNvSpPr>
            <a:spLocks noGrp="1"/>
          </p:cNvSpPr>
          <p:nvPr>
            <p:ph type="body" idx="1"/>
          </p:nvPr>
        </p:nvSpPr>
        <p:spPr>
          <a:xfrm>
            <a:off x="540000" y="681990"/>
            <a:ext cx="8064900" cy="3692012"/>
          </a:xfrm>
        </p:spPr>
        <p:txBody>
          <a:bodyPr/>
          <a:lstStyle/>
          <a:p>
            <a:endParaRPr lang="cs-CZ" sz="1800" dirty="0"/>
          </a:p>
          <a:p>
            <a:pPr marL="95250" indent="0">
              <a:buNone/>
            </a:pPr>
            <a:r>
              <a:rPr lang="cs-CZ" sz="1800" dirty="0"/>
              <a:t>Ve studii provedené </a:t>
            </a:r>
            <a:r>
              <a:rPr lang="cs-CZ" sz="1800" dirty="0" err="1"/>
              <a:t>Vleemingem</a:t>
            </a:r>
            <a:r>
              <a:rPr lang="cs-CZ" sz="1800" dirty="0"/>
              <a:t> et al. na 10 balzamovaných subjektech byl sledován vliv trakce svalstva (m. </a:t>
            </a:r>
            <a:r>
              <a:rPr lang="cs-CZ" sz="1800" dirty="0" err="1"/>
              <a:t>latissimus</a:t>
            </a:r>
            <a:r>
              <a:rPr lang="cs-CZ" sz="1800" dirty="0"/>
              <a:t> </a:t>
            </a:r>
            <a:r>
              <a:rPr lang="cs-CZ" sz="1800" dirty="0" err="1"/>
              <a:t>dorsi</a:t>
            </a:r>
            <a:r>
              <a:rPr lang="cs-CZ" sz="1800" dirty="0"/>
              <a:t>, m. biceps </a:t>
            </a:r>
            <a:r>
              <a:rPr lang="cs-CZ" sz="1800" dirty="0" err="1"/>
              <a:t>femoris</a:t>
            </a:r>
            <a:r>
              <a:rPr lang="cs-CZ" sz="1800" dirty="0"/>
              <a:t>, m. </a:t>
            </a:r>
            <a:r>
              <a:rPr lang="cs-CZ" sz="1800" dirty="0" err="1"/>
              <a:t>serratus</a:t>
            </a:r>
            <a:r>
              <a:rPr lang="cs-CZ" sz="1800" dirty="0"/>
              <a:t> </a:t>
            </a:r>
            <a:r>
              <a:rPr lang="cs-CZ" sz="1800" dirty="0" err="1"/>
              <a:t>posterior</a:t>
            </a:r>
            <a:r>
              <a:rPr lang="cs-CZ" sz="1800" dirty="0"/>
              <a:t> superior, m. </a:t>
            </a:r>
            <a:r>
              <a:rPr lang="cs-CZ" sz="1800" dirty="0" err="1"/>
              <a:t>trapezius</a:t>
            </a:r>
            <a:r>
              <a:rPr lang="cs-CZ" sz="1800" dirty="0"/>
              <a:t> </a:t>
            </a:r>
            <a:r>
              <a:rPr lang="cs-CZ" sz="1800" dirty="0" err="1"/>
              <a:t>pars</a:t>
            </a:r>
            <a:r>
              <a:rPr lang="cs-CZ" sz="1800" dirty="0"/>
              <a:t> </a:t>
            </a:r>
            <a:r>
              <a:rPr lang="cs-CZ" sz="1800" dirty="0" err="1"/>
              <a:t>inferior</a:t>
            </a:r>
            <a:r>
              <a:rPr lang="cs-CZ" sz="1800" dirty="0"/>
              <a:t>, m. </a:t>
            </a:r>
            <a:r>
              <a:rPr lang="cs-CZ" sz="1800" dirty="0" err="1"/>
              <a:t>obliqus</a:t>
            </a:r>
            <a:r>
              <a:rPr lang="cs-CZ" sz="1800" dirty="0"/>
              <a:t> </a:t>
            </a:r>
            <a:r>
              <a:rPr lang="cs-CZ" sz="1800" dirty="0" err="1"/>
              <a:t>abdominis</a:t>
            </a:r>
            <a:r>
              <a:rPr lang="cs-CZ" sz="1800" dirty="0"/>
              <a:t> </a:t>
            </a:r>
            <a:r>
              <a:rPr lang="cs-CZ" sz="1800" dirty="0" err="1"/>
              <a:t>externus</a:t>
            </a:r>
            <a:r>
              <a:rPr lang="cs-CZ" sz="1800" dirty="0"/>
              <a:t> a </a:t>
            </a:r>
            <a:r>
              <a:rPr lang="cs-CZ" sz="1800" dirty="0" err="1"/>
              <a:t>internus</a:t>
            </a:r>
            <a:r>
              <a:rPr lang="cs-CZ" sz="1800" dirty="0"/>
              <a:t>, m. </a:t>
            </a:r>
            <a:r>
              <a:rPr lang="cs-CZ" sz="1800" dirty="0" err="1"/>
              <a:t>gluteus</a:t>
            </a:r>
            <a:r>
              <a:rPr lang="cs-CZ" sz="1800" dirty="0"/>
              <a:t> </a:t>
            </a:r>
            <a:r>
              <a:rPr lang="cs-CZ" sz="1800" dirty="0" err="1"/>
              <a:t>medius</a:t>
            </a:r>
            <a:r>
              <a:rPr lang="cs-CZ" sz="1800" dirty="0"/>
              <a:t>) na </a:t>
            </a:r>
            <a:r>
              <a:rPr lang="cs-CZ" sz="1800" dirty="0" err="1"/>
              <a:t>thorakolumbální</a:t>
            </a:r>
            <a:r>
              <a:rPr lang="cs-CZ" sz="1800" dirty="0"/>
              <a:t> fascii. Trakce byla provedena silou 50 N upravenými lékařskými kleštěmi Tah byl veden ve směru vláken svalu. Například trakce vyvinutá na kaudální část m. </a:t>
            </a:r>
            <a:r>
              <a:rPr lang="cs-CZ" sz="1800" dirty="0" err="1"/>
              <a:t>latissimus</a:t>
            </a:r>
            <a:r>
              <a:rPr lang="cs-CZ" sz="1800" dirty="0"/>
              <a:t> </a:t>
            </a:r>
            <a:r>
              <a:rPr lang="cs-CZ" sz="1800" dirty="0" err="1"/>
              <a:t>dorsi</a:t>
            </a:r>
            <a:r>
              <a:rPr lang="cs-CZ" sz="1800" dirty="0"/>
              <a:t> vyvolala v oblasti mezi skloubeními čtvrtého a pátého bederního a prvního a druhého sakrálního obratle posun v oblasti kontralaterálního povrchového listu </a:t>
            </a:r>
            <a:r>
              <a:rPr lang="cs-CZ" sz="1800" dirty="0" err="1"/>
              <a:t>thorakolumbální</a:t>
            </a:r>
            <a:r>
              <a:rPr lang="cs-CZ" sz="1800" dirty="0"/>
              <a:t> fascie o 4-7 cm.</a:t>
            </a:r>
          </a:p>
        </p:txBody>
      </p:sp>
    </p:spTree>
    <p:extLst>
      <p:ext uri="{BB962C8B-B14F-4D97-AF65-F5344CB8AC3E}">
        <p14:creationId xmlns:p14="http://schemas.microsoft.com/office/powerpoint/2010/main" val="255997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Funkce axiálního systému</a:t>
            </a:r>
            <a:endParaRPr/>
          </a:p>
          <a:p>
            <a:pPr marL="0" lvl="0" indent="0" algn="l" rtl="0">
              <a:spcBef>
                <a:spcPts val="0"/>
              </a:spcBef>
              <a:spcAft>
                <a:spcPts val="0"/>
              </a:spcAft>
              <a:buNone/>
            </a:pPr>
            <a:endParaRPr/>
          </a:p>
        </p:txBody>
      </p:sp>
      <p:pic>
        <p:nvPicPr>
          <p:cNvPr id="168" name="Google Shape;168;p26"/>
          <p:cNvPicPr preferRelativeResize="0"/>
          <p:nvPr/>
        </p:nvPicPr>
        <p:blipFill>
          <a:blip r:embed="rId3">
            <a:alphaModFix/>
          </a:blip>
          <a:stretch>
            <a:fillRect/>
          </a:stretch>
        </p:blipFill>
        <p:spPr>
          <a:xfrm>
            <a:off x="3128675" y="1017450"/>
            <a:ext cx="2886649" cy="3821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Funkce axiálního systému</a:t>
            </a:r>
            <a:endParaRPr/>
          </a:p>
          <a:p>
            <a:pPr marL="0" lvl="0" indent="0" algn="l" rtl="0">
              <a:spcBef>
                <a:spcPts val="0"/>
              </a:spcBef>
              <a:spcAft>
                <a:spcPts val="0"/>
              </a:spcAft>
              <a:buNone/>
            </a:pPr>
            <a:endParaRPr/>
          </a:p>
        </p:txBody>
      </p:sp>
      <p:sp>
        <p:nvSpPr>
          <p:cNvPr id="174" name="Google Shape;174;p2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9250" algn="l" rtl="0">
              <a:lnSpc>
                <a:spcPct val="114000"/>
              </a:lnSpc>
              <a:spcBef>
                <a:spcPts val="0"/>
              </a:spcBef>
              <a:spcAft>
                <a:spcPts val="0"/>
              </a:spcAft>
              <a:buSzPts val="1900"/>
              <a:buFont typeface="Comfortaa"/>
              <a:buChar char="●"/>
            </a:pPr>
            <a:r>
              <a:rPr lang="sk" sz="1900"/>
              <a:t>Během asymetrického stoje (Trendelenburgův stoj), se svalstvo axiálního skeletu automaticky </a:t>
            </a:r>
            <a:r>
              <a:rPr lang="sk" sz="1900" b="1"/>
              <a:t>adaptuje</a:t>
            </a:r>
            <a:r>
              <a:rPr lang="sk" sz="1900"/>
              <a:t> tak, aby byla zabezpečena stabilita/rovnováha celého těla. </a:t>
            </a:r>
            <a:endParaRPr sz="1900"/>
          </a:p>
          <a:p>
            <a:pPr marL="457200" lvl="0" indent="-349250" algn="l" rtl="0">
              <a:lnSpc>
                <a:spcPct val="114000"/>
              </a:lnSpc>
              <a:spcBef>
                <a:spcPts val="0"/>
              </a:spcBef>
              <a:spcAft>
                <a:spcPts val="0"/>
              </a:spcAft>
              <a:buSzPts val="1900"/>
              <a:buFont typeface="Comfortaa"/>
              <a:buChar char="●"/>
            </a:pPr>
            <a:r>
              <a:rPr lang="sk" sz="1900"/>
              <a:t>Tato adaptace probíhá pod vedením </a:t>
            </a:r>
            <a:r>
              <a:rPr lang="sk" sz="1900" b="1"/>
              <a:t>spinálních reflexů</a:t>
            </a:r>
            <a:r>
              <a:rPr lang="sk" sz="1900"/>
              <a:t> a neustálého aktivního “přenastavování” systému pod kontrolou </a:t>
            </a:r>
            <a:r>
              <a:rPr lang="sk" sz="1900" b="1"/>
              <a:t>extrapyramidového systému.</a:t>
            </a:r>
            <a:endParaRPr sz="1900"/>
          </a:p>
          <a:p>
            <a:pPr marL="457200" lvl="0" indent="-349250" algn="l" rtl="0">
              <a:lnSpc>
                <a:spcPct val="114000"/>
              </a:lnSpc>
              <a:spcBef>
                <a:spcPts val="0"/>
              </a:spcBef>
              <a:spcAft>
                <a:spcPts val="0"/>
              </a:spcAft>
              <a:buSzPts val="1900"/>
              <a:buChar char="●"/>
            </a:pPr>
            <a:r>
              <a:rPr lang="sk" sz="1900"/>
              <a:t>Tvar páteře je tedy proměnlivý, přičemž si ale páteř udržuje svojí pevnost. </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Orientace částí AS</a:t>
            </a:r>
            <a:endParaRPr/>
          </a:p>
          <a:p>
            <a:pPr marL="0" lvl="0" indent="0" algn="l" rtl="0">
              <a:spcBef>
                <a:spcPts val="0"/>
              </a:spcBef>
              <a:spcAft>
                <a:spcPts val="0"/>
              </a:spcAft>
              <a:buNone/>
            </a:pPr>
            <a:endParaRPr/>
          </a:p>
        </p:txBody>
      </p:sp>
      <p:sp>
        <p:nvSpPr>
          <p:cNvPr id="180" name="Google Shape;180;p2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Páteř tvoří centrální pilíř trupu.</a:t>
            </a:r>
            <a:endParaRPr sz="1600"/>
          </a:p>
          <a:p>
            <a:pPr marL="457200" lvl="0" indent="-330200" algn="l" rtl="0">
              <a:lnSpc>
                <a:spcPct val="150000"/>
              </a:lnSpc>
              <a:spcBef>
                <a:spcPts val="0"/>
              </a:spcBef>
              <a:spcAft>
                <a:spcPts val="0"/>
              </a:spcAft>
              <a:buSzPts val="1600"/>
              <a:buFont typeface="Comfortaa"/>
              <a:buChar char="●"/>
            </a:pPr>
            <a:r>
              <a:rPr lang="sk" sz="1600"/>
              <a:t>Oblast krční páteře je uložena </a:t>
            </a:r>
            <a:r>
              <a:rPr lang="sk" sz="1600" b="1"/>
              <a:t>centrálně</a:t>
            </a:r>
            <a:r>
              <a:rPr lang="sk" sz="1600"/>
              <a:t> (zhruba ⅓ v hloubce krku), z důvodu nutnosti uložení co nejblíže těžišti).</a:t>
            </a:r>
            <a:endParaRPr sz="1600"/>
          </a:p>
          <a:p>
            <a:pPr marL="457200" lvl="0" indent="-330200" algn="l" rtl="0">
              <a:lnSpc>
                <a:spcPct val="150000"/>
              </a:lnSpc>
              <a:spcBef>
                <a:spcPts val="0"/>
              </a:spcBef>
              <a:spcAft>
                <a:spcPts val="0"/>
              </a:spcAft>
              <a:buSzPts val="1600"/>
              <a:buFont typeface="Comfortaa"/>
              <a:buChar char="●"/>
            </a:pPr>
            <a:r>
              <a:rPr lang="sk" sz="1600"/>
              <a:t>Oblast hrudní páteře směřuje </a:t>
            </a:r>
            <a:r>
              <a:rPr lang="sk" sz="1600" b="1"/>
              <a:t>posteriorně</a:t>
            </a:r>
            <a:r>
              <a:rPr lang="sk" sz="1600"/>
              <a:t> (zhruba ¼ v hloubce hrudníku, orgány mediastina - srdce).</a:t>
            </a:r>
            <a:endParaRPr sz="1600"/>
          </a:p>
          <a:p>
            <a:pPr marL="457200" lvl="0" indent="-330200" algn="l" rtl="0">
              <a:lnSpc>
                <a:spcPct val="150000"/>
              </a:lnSpc>
              <a:spcBef>
                <a:spcPts val="0"/>
              </a:spcBef>
              <a:spcAft>
                <a:spcPts val="0"/>
              </a:spcAft>
              <a:buSzPts val="1600"/>
              <a:buChar char="●"/>
            </a:pPr>
            <a:r>
              <a:rPr lang="sk" sz="1600"/>
              <a:t>Oblast bederní páteře, která musí “držet” váhu horní části trupu, je uložena centrálně a přesahuje do břišní dutiny.</a:t>
            </a:r>
            <a:endParaRPr sz="1600"/>
          </a:p>
          <a:p>
            <a:pPr marL="457200" lvl="0" indent="-330200" algn="l" rtl="0">
              <a:lnSpc>
                <a:spcPct val="150000"/>
              </a:lnSpc>
              <a:spcBef>
                <a:spcPts val="0"/>
              </a:spcBef>
              <a:spcAft>
                <a:spcPts val="0"/>
              </a:spcAft>
              <a:buSzPts val="1600"/>
              <a:buChar char="●"/>
            </a:pPr>
            <a:r>
              <a:rPr lang="sk" sz="1600"/>
              <a:t>Oblast křížová je formována sloučením 5 sakrálních obratlů.</a:t>
            </a:r>
            <a:endParaRPr sz="1600"/>
          </a:p>
          <a:p>
            <a:pPr marL="457200" lvl="0" indent="-330200" algn="l" rtl="0">
              <a:lnSpc>
                <a:spcPct val="150000"/>
              </a:lnSpc>
              <a:spcBef>
                <a:spcPts val="0"/>
              </a:spcBef>
              <a:spcAft>
                <a:spcPts val="0"/>
              </a:spcAft>
              <a:buSzPts val="1600"/>
              <a:buChar char="●"/>
            </a:pPr>
            <a:r>
              <a:rPr lang="sk" sz="1600"/>
              <a:t>Oblast kostrče artikuluje se sakrem a je pozůstatkem ocasu. Je formována sloučením 4-6 kostrčových obratlů.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Orientace částí AS</a:t>
            </a:r>
            <a:endParaRPr/>
          </a:p>
          <a:p>
            <a:pPr marL="0" lvl="0" indent="0" algn="l" rtl="0">
              <a:spcBef>
                <a:spcPts val="0"/>
              </a:spcBef>
              <a:spcAft>
                <a:spcPts val="0"/>
              </a:spcAft>
              <a:buNone/>
            </a:pPr>
            <a:endParaRPr/>
          </a:p>
        </p:txBody>
      </p:sp>
      <p:pic>
        <p:nvPicPr>
          <p:cNvPr id="186" name="Google Shape;186;p29"/>
          <p:cNvPicPr preferRelativeResize="0"/>
          <p:nvPr/>
        </p:nvPicPr>
        <p:blipFill>
          <a:blip r:embed="rId3">
            <a:alphaModFix/>
          </a:blip>
          <a:stretch>
            <a:fillRect/>
          </a:stretch>
        </p:blipFill>
        <p:spPr>
          <a:xfrm>
            <a:off x="2906412" y="1017450"/>
            <a:ext cx="3331182" cy="3821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a:t>Ochránce “Neuraxis”</a:t>
            </a:r>
            <a:endParaRPr/>
          </a:p>
          <a:p>
            <a:pPr marL="0" lvl="0" indent="0" algn="l" rtl="0">
              <a:spcBef>
                <a:spcPts val="0"/>
              </a:spcBef>
              <a:spcAft>
                <a:spcPts val="0"/>
              </a:spcAft>
              <a:buNone/>
            </a:pPr>
            <a:endParaRPr/>
          </a:p>
        </p:txBody>
      </p:sp>
      <p:sp>
        <p:nvSpPr>
          <p:cNvPr id="192" name="Google Shape;192;p3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Páteřní kanál začíná ve foramen magnum.</a:t>
            </a:r>
            <a:endParaRPr sz="1800"/>
          </a:p>
          <a:p>
            <a:pPr marL="457200" lvl="0" indent="-342900" algn="l" rtl="0">
              <a:lnSpc>
                <a:spcPct val="150000"/>
              </a:lnSpc>
              <a:spcBef>
                <a:spcPts val="0"/>
              </a:spcBef>
              <a:spcAft>
                <a:spcPts val="0"/>
              </a:spcAft>
              <a:buSzPts val="1800"/>
              <a:buFont typeface="Comfortaa"/>
              <a:buChar char="●"/>
            </a:pPr>
            <a:r>
              <a:rPr lang="sk" sz="1800"/>
              <a:t>Pod L2 obratlem se nachází tzv. </a:t>
            </a:r>
            <a:r>
              <a:rPr lang="sk" sz="1800" b="1"/>
              <a:t>conus medullaris </a:t>
            </a:r>
            <a:r>
              <a:rPr lang="sk" sz="1800"/>
              <a:t>- koncová část míchy.</a:t>
            </a:r>
            <a:endParaRPr sz="1800"/>
          </a:p>
          <a:p>
            <a:pPr marL="457200" lvl="0" indent="-342900" algn="l" rtl="0">
              <a:lnSpc>
                <a:spcPct val="150000"/>
              </a:lnSpc>
              <a:spcBef>
                <a:spcPts val="0"/>
              </a:spcBef>
              <a:spcAft>
                <a:spcPts val="0"/>
              </a:spcAft>
              <a:buSzPts val="1800"/>
              <a:buFont typeface="Comfortaa"/>
              <a:buChar char="●"/>
            </a:pPr>
            <a:r>
              <a:rPr lang="sk" sz="1800"/>
              <a:t>Mícha je v koncových částech orientována některými vlákny diagonálně - </a:t>
            </a:r>
            <a:r>
              <a:rPr lang="sk" sz="1800" b="1"/>
              <a:t>cauda equina </a:t>
            </a:r>
            <a:r>
              <a:rPr lang="sk" sz="1800"/>
              <a:t>(nervové kořeny distální části míchy, uspořádané v durálním vaku do tvaru koňského ocasu).</a:t>
            </a:r>
            <a:endParaRPr sz="1800"/>
          </a:p>
          <a:p>
            <a:pPr marL="457200" lvl="0" indent="-342900" algn="l" rtl="0">
              <a:lnSpc>
                <a:spcPct val="150000"/>
              </a:lnSpc>
              <a:spcBef>
                <a:spcPts val="0"/>
              </a:spcBef>
              <a:spcAft>
                <a:spcPts val="0"/>
              </a:spcAft>
              <a:buSzPts val="1800"/>
              <a:buFont typeface="Comfortaa"/>
              <a:buChar char="●"/>
            </a:pPr>
            <a:r>
              <a:rPr lang="sk" sz="1800"/>
              <a:t>Pia mater obklopující míchu formuje tzv. </a:t>
            </a:r>
            <a:r>
              <a:rPr lang="sk" sz="1800" b="1"/>
              <a:t>filum terminale,</a:t>
            </a:r>
            <a:r>
              <a:rPr lang="sk" sz="1800"/>
              <a:t> které propojuje conus medullaris s kostrčí a tím zabezpečuje stabilizaci celé míchy.</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a:blip r:embed="rId3">
            <a:alphaModFix/>
          </a:blip>
          <a:stretch>
            <a:fillRect/>
          </a:stretch>
        </p:blipFill>
        <p:spPr>
          <a:xfrm>
            <a:off x="4289350" y="461675"/>
            <a:ext cx="4854652" cy="2430324"/>
          </a:xfrm>
          <a:prstGeom prst="rect">
            <a:avLst/>
          </a:prstGeom>
          <a:noFill/>
          <a:ln>
            <a:noFill/>
          </a:ln>
        </p:spPr>
      </p:pic>
      <p:sp>
        <p:nvSpPr>
          <p:cNvPr id="136" name="Google Shape;136;p2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Všeobecný přehled</a:t>
            </a:r>
            <a:endParaRPr/>
          </a:p>
          <a:p>
            <a:pPr marL="0" lvl="0" indent="0" algn="l" rtl="0">
              <a:spcBef>
                <a:spcPts val="0"/>
              </a:spcBef>
              <a:spcAft>
                <a:spcPts val="0"/>
              </a:spcAft>
              <a:buNone/>
            </a:pPr>
            <a:endParaRPr/>
          </a:p>
        </p:txBody>
      </p:sp>
      <p:sp>
        <p:nvSpPr>
          <p:cNvPr id="137" name="Google Shape;137;p21"/>
          <p:cNvSpPr txBox="1">
            <a:spLocks noGrp="1"/>
          </p:cNvSpPr>
          <p:nvPr>
            <p:ph type="body" idx="1"/>
          </p:nvPr>
        </p:nvSpPr>
        <p:spPr>
          <a:xfrm>
            <a:off x="540000" y="1269000"/>
            <a:ext cx="4222800" cy="3105000"/>
          </a:xfrm>
          <a:prstGeom prst="rect">
            <a:avLst/>
          </a:prstGeom>
        </p:spPr>
        <p:txBody>
          <a:bodyPr spcFirstLastPara="1" wrap="square" lIns="0" tIns="0" rIns="0" bIns="0" anchor="t" anchorCtr="0">
            <a:noAutofit/>
          </a:bodyPr>
          <a:lstStyle/>
          <a:p>
            <a:pPr marL="457200" lvl="0" indent="-361950" algn="l" rtl="0">
              <a:lnSpc>
                <a:spcPct val="114000"/>
              </a:lnSpc>
              <a:spcBef>
                <a:spcPts val="0"/>
              </a:spcBef>
              <a:spcAft>
                <a:spcPts val="0"/>
              </a:spcAft>
              <a:buSzPts val="2100"/>
              <a:buChar char="●"/>
            </a:pPr>
            <a:r>
              <a:rPr lang="sk"/>
              <a:t>Výsledek transformace </a:t>
            </a:r>
            <a:endParaRPr/>
          </a:p>
          <a:p>
            <a:pPr marL="457200" lvl="0" indent="-361950" algn="l" rtl="0">
              <a:lnSpc>
                <a:spcPct val="114000"/>
              </a:lnSpc>
              <a:spcBef>
                <a:spcPts val="0"/>
              </a:spcBef>
              <a:spcAft>
                <a:spcPts val="0"/>
              </a:spcAft>
              <a:buSzPts val="2100"/>
              <a:buChar char="●"/>
            </a:pPr>
            <a:r>
              <a:rPr lang="sk"/>
              <a:t>Ztráta ocasu</a:t>
            </a:r>
            <a:endParaRPr/>
          </a:p>
          <a:p>
            <a:pPr marL="457200" lvl="0" indent="-361950" algn="l" rtl="0">
              <a:lnSpc>
                <a:spcPct val="114000"/>
              </a:lnSpc>
              <a:spcBef>
                <a:spcPts val="0"/>
              </a:spcBef>
              <a:spcAft>
                <a:spcPts val="0"/>
              </a:spcAft>
              <a:buSzPts val="2100"/>
              <a:buChar char="●"/>
            </a:pPr>
            <a:r>
              <a:rPr lang="sk"/>
              <a:t>Přechod z kvadrupedální lokomoce na bipedální </a:t>
            </a:r>
            <a:endParaRPr/>
          </a:p>
          <a:p>
            <a:pPr marL="457200" lvl="0" indent="-361950" algn="l" rtl="0">
              <a:lnSpc>
                <a:spcPct val="114000"/>
              </a:lnSpc>
              <a:spcBef>
                <a:spcPts val="0"/>
              </a:spcBef>
              <a:spcAft>
                <a:spcPts val="0"/>
              </a:spcAft>
              <a:buSzPts val="2100"/>
              <a:buChar char="●"/>
            </a:pPr>
            <a:r>
              <a:rPr lang="sk"/>
              <a:t>subphylum Vertebrata, crossopterygiáni</a:t>
            </a:r>
            <a:endParaRPr/>
          </a:p>
          <a:p>
            <a:pPr marL="457200" lvl="0" indent="-361950" algn="l" rtl="0">
              <a:lnSpc>
                <a:spcPct val="114000"/>
              </a:lnSpc>
              <a:spcBef>
                <a:spcPts val="0"/>
              </a:spcBef>
              <a:spcAft>
                <a:spcPts val="0"/>
              </a:spcAft>
              <a:buSzPts val="2100"/>
              <a:buChar char="●"/>
            </a:pPr>
            <a:r>
              <a:rPr lang="sk"/>
              <a:t>Podobnost hominidům (přechodně bipedální) </a:t>
            </a:r>
            <a:endParaRPr/>
          </a:p>
        </p:txBody>
      </p:sp>
      <p:pic>
        <p:nvPicPr>
          <p:cNvPr id="138" name="Google Shape;138;p21"/>
          <p:cNvPicPr preferRelativeResize="0"/>
          <p:nvPr/>
        </p:nvPicPr>
        <p:blipFill>
          <a:blip r:embed="rId4">
            <a:alphaModFix/>
          </a:blip>
          <a:stretch>
            <a:fillRect/>
          </a:stretch>
        </p:blipFill>
        <p:spPr>
          <a:xfrm>
            <a:off x="4289350" y="2980649"/>
            <a:ext cx="2600402" cy="1950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a:t>Ochránce “Neuraxis”</a:t>
            </a:r>
            <a:endParaRPr/>
          </a:p>
          <a:p>
            <a:pPr marL="0" lvl="0" indent="0" algn="l" rtl="0">
              <a:spcBef>
                <a:spcPts val="0"/>
              </a:spcBef>
              <a:spcAft>
                <a:spcPts val="0"/>
              </a:spcAft>
              <a:buNone/>
            </a:pPr>
            <a:endParaRPr/>
          </a:p>
        </p:txBody>
      </p:sp>
      <p:pic>
        <p:nvPicPr>
          <p:cNvPr id="198" name="Google Shape;198;p31"/>
          <p:cNvPicPr preferRelativeResize="0"/>
          <p:nvPr/>
        </p:nvPicPr>
        <p:blipFill>
          <a:blip r:embed="rId3">
            <a:alphaModFix/>
          </a:blip>
          <a:stretch>
            <a:fillRect/>
          </a:stretch>
        </p:blipFill>
        <p:spPr>
          <a:xfrm>
            <a:off x="152400" y="1169850"/>
            <a:ext cx="2324100" cy="3571875"/>
          </a:xfrm>
          <a:prstGeom prst="rect">
            <a:avLst/>
          </a:prstGeom>
          <a:noFill/>
          <a:ln>
            <a:noFill/>
          </a:ln>
        </p:spPr>
      </p:pic>
      <p:pic>
        <p:nvPicPr>
          <p:cNvPr id="199" name="Google Shape;199;p31"/>
          <p:cNvPicPr preferRelativeResize="0"/>
          <p:nvPr/>
        </p:nvPicPr>
        <p:blipFill>
          <a:blip r:embed="rId4">
            <a:alphaModFix/>
          </a:blip>
          <a:stretch>
            <a:fillRect/>
          </a:stretch>
        </p:blipFill>
        <p:spPr>
          <a:xfrm>
            <a:off x="2628900" y="1573938"/>
            <a:ext cx="4087350" cy="1995632"/>
          </a:xfrm>
          <a:prstGeom prst="rect">
            <a:avLst/>
          </a:prstGeom>
          <a:noFill/>
          <a:ln>
            <a:noFill/>
          </a:ln>
        </p:spPr>
      </p:pic>
      <p:pic>
        <p:nvPicPr>
          <p:cNvPr id="200" name="Google Shape;200;p31"/>
          <p:cNvPicPr preferRelativeResize="0"/>
          <p:nvPr/>
        </p:nvPicPr>
        <p:blipFill>
          <a:blip r:embed="rId5">
            <a:alphaModFix/>
          </a:blip>
          <a:stretch>
            <a:fillRect/>
          </a:stretch>
        </p:blipFill>
        <p:spPr>
          <a:xfrm>
            <a:off x="6868650" y="461175"/>
            <a:ext cx="1869800" cy="3821250"/>
          </a:xfrm>
          <a:prstGeom prst="rect">
            <a:avLst/>
          </a:prstGeom>
          <a:noFill/>
          <a:ln>
            <a:noFill/>
          </a:ln>
        </p:spPr>
      </p:pic>
      <p:sp>
        <p:nvSpPr>
          <p:cNvPr id="201" name="Google Shape;201;p31"/>
          <p:cNvSpPr txBox="1"/>
          <p:nvPr/>
        </p:nvSpPr>
        <p:spPr>
          <a:xfrm>
            <a:off x="4637250" y="3451125"/>
            <a:ext cx="22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a:latin typeface="Lato"/>
                <a:ea typeface="Lato"/>
                <a:cs typeface="Lato"/>
                <a:sym typeface="Lato"/>
              </a:rPr>
              <a:t>1 - Conus medullaris</a:t>
            </a:r>
            <a:endParaRPr>
              <a:latin typeface="Lato"/>
              <a:ea typeface="Lato"/>
              <a:cs typeface="Lato"/>
              <a:sym typeface="Lato"/>
            </a:endParaRPr>
          </a:p>
          <a:p>
            <a:pPr marL="0" lvl="0" indent="0" algn="l" rtl="0">
              <a:spcBef>
                <a:spcPts val="0"/>
              </a:spcBef>
              <a:spcAft>
                <a:spcPts val="0"/>
              </a:spcAft>
              <a:buNone/>
            </a:pPr>
            <a:r>
              <a:rPr lang="sk">
                <a:latin typeface="Lato"/>
                <a:ea typeface="Lato"/>
                <a:cs typeface="Lato"/>
                <a:sym typeface="Lato"/>
              </a:rPr>
              <a:t>2 - Filum terminale</a:t>
            </a:r>
            <a:endParaRPr>
              <a:latin typeface="Lato"/>
              <a:ea typeface="Lato"/>
              <a:cs typeface="Lato"/>
              <a:sym typeface="Lato"/>
            </a:endParaRPr>
          </a:p>
          <a:p>
            <a:pPr marL="0" lvl="0" indent="0" algn="l" rtl="0">
              <a:spcBef>
                <a:spcPts val="0"/>
              </a:spcBef>
              <a:spcAft>
                <a:spcPts val="0"/>
              </a:spcAft>
              <a:buNone/>
            </a:pPr>
            <a:r>
              <a:rPr lang="sk">
                <a:latin typeface="Lato"/>
                <a:ea typeface="Lato"/>
                <a:cs typeface="Lato"/>
                <a:sym typeface="Lato"/>
              </a:rPr>
              <a:t>3 - Cauda equina</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Zakřivení páteře</a:t>
            </a:r>
            <a:endParaRPr/>
          </a:p>
          <a:p>
            <a:pPr marL="0" lvl="0" indent="0" algn="l" rtl="0">
              <a:spcBef>
                <a:spcPts val="0"/>
              </a:spcBef>
              <a:spcAft>
                <a:spcPts val="0"/>
              </a:spcAft>
              <a:buNone/>
            </a:pPr>
            <a:endParaRPr/>
          </a:p>
        </p:txBody>
      </p:sp>
      <p:sp>
        <p:nvSpPr>
          <p:cNvPr id="207" name="Google Shape;207;p3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4000"/>
              </a:lnSpc>
              <a:spcBef>
                <a:spcPts val="0"/>
              </a:spcBef>
              <a:spcAft>
                <a:spcPts val="0"/>
              </a:spcAft>
              <a:buClr>
                <a:schemeClr val="dk1"/>
              </a:buClr>
              <a:buSzPts val="1100"/>
              <a:buFont typeface="Arial"/>
              <a:buNone/>
            </a:pPr>
            <a:r>
              <a:rPr lang="sk" b="1"/>
              <a:t>F rovina </a:t>
            </a:r>
            <a:endParaRPr b="1"/>
          </a:p>
          <a:p>
            <a:pPr marL="457200" lvl="0" indent="-361950" algn="l" rtl="0">
              <a:lnSpc>
                <a:spcPct val="114000"/>
              </a:lnSpc>
              <a:spcBef>
                <a:spcPts val="0"/>
              </a:spcBef>
              <a:spcAft>
                <a:spcPts val="0"/>
              </a:spcAft>
              <a:buSzPts val="2100"/>
              <a:buChar char="●"/>
            </a:pPr>
            <a:r>
              <a:rPr lang="sk"/>
              <a:t>Horizontální a paralelní postavení linie ramen a fossy os sacrum).</a:t>
            </a:r>
            <a:endParaRPr/>
          </a:p>
          <a:p>
            <a:pPr marL="0" lvl="0" indent="0" algn="l" rtl="0">
              <a:lnSpc>
                <a:spcPct val="114000"/>
              </a:lnSpc>
              <a:spcBef>
                <a:spcPts val="0"/>
              </a:spcBef>
              <a:spcAft>
                <a:spcPts val="0"/>
              </a:spcAft>
              <a:buClr>
                <a:schemeClr val="dk1"/>
              </a:buClr>
              <a:buSzPts val="1100"/>
              <a:buFont typeface="Arial"/>
              <a:buNone/>
            </a:pPr>
            <a:r>
              <a:rPr lang="sk" b="1"/>
              <a:t>S rovina:</a:t>
            </a:r>
            <a:endParaRPr b="1"/>
          </a:p>
          <a:p>
            <a:pPr marL="457200" lvl="0" indent="-361950" algn="l" rtl="0">
              <a:lnSpc>
                <a:spcPct val="114000"/>
              </a:lnSpc>
              <a:spcBef>
                <a:spcPts val="0"/>
              </a:spcBef>
              <a:spcAft>
                <a:spcPts val="0"/>
              </a:spcAft>
              <a:buSzPts val="2100"/>
              <a:buChar char="●"/>
            </a:pPr>
            <a:r>
              <a:rPr lang="sk"/>
              <a:t>Sakrální křivka je A konkávní</a:t>
            </a:r>
            <a:endParaRPr/>
          </a:p>
          <a:p>
            <a:pPr marL="457200" lvl="0" indent="-361950" algn="l" rtl="0">
              <a:lnSpc>
                <a:spcPct val="114000"/>
              </a:lnSpc>
              <a:spcBef>
                <a:spcPts val="0"/>
              </a:spcBef>
              <a:spcAft>
                <a:spcPts val="0"/>
              </a:spcAft>
              <a:buSzPts val="2100"/>
              <a:buChar char="●"/>
            </a:pPr>
            <a:r>
              <a:rPr lang="sk"/>
              <a:t>Bederní křivka je P konkávní </a:t>
            </a:r>
            <a:endParaRPr/>
          </a:p>
          <a:p>
            <a:pPr marL="457200" lvl="0" indent="-361950" algn="l" rtl="0">
              <a:lnSpc>
                <a:spcPct val="114000"/>
              </a:lnSpc>
              <a:spcBef>
                <a:spcPts val="0"/>
              </a:spcBef>
              <a:spcAft>
                <a:spcPts val="0"/>
              </a:spcAft>
              <a:buSzPts val="2100"/>
              <a:buChar char="●"/>
            </a:pPr>
            <a:r>
              <a:rPr lang="sk"/>
              <a:t>Hrudní křivka A konkávní </a:t>
            </a:r>
            <a:endParaRPr/>
          </a:p>
          <a:p>
            <a:pPr marL="457200" lvl="0" indent="-361950" algn="l" rtl="0">
              <a:lnSpc>
                <a:spcPct val="114000"/>
              </a:lnSpc>
              <a:spcBef>
                <a:spcPts val="0"/>
              </a:spcBef>
              <a:spcAft>
                <a:spcPts val="0"/>
              </a:spcAft>
              <a:buSzPts val="2100"/>
              <a:buChar char="●"/>
            </a:pPr>
            <a:r>
              <a:rPr lang="sk"/>
              <a:t>Krční křivka P konkávní (přímoúmerně stupni hrudní kyfózy)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Zakřivení páteře</a:t>
            </a:r>
            <a:endParaRPr/>
          </a:p>
          <a:p>
            <a:pPr marL="0" lvl="0" indent="0" algn="l" rtl="0">
              <a:spcBef>
                <a:spcPts val="0"/>
              </a:spcBef>
              <a:spcAft>
                <a:spcPts val="0"/>
              </a:spcAft>
              <a:buNone/>
            </a:pPr>
            <a:endParaRPr/>
          </a:p>
        </p:txBody>
      </p:sp>
      <p:pic>
        <p:nvPicPr>
          <p:cNvPr id="213" name="Google Shape;213;p33"/>
          <p:cNvPicPr preferRelativeResize="0"/>
          <p:nvPr/>
        </p:nvPicPr>
        <p:blipFill rotWithShape="1">
          <a:blip r:embed="rId3">
            <a:alphaModFix/>
          </a:blip>
          <a:srcRect l="10041" t="23224" r="54763" b="17439"/>
          <a:stretch/>
        </p:blipFill>
        <p:spPr>
          <a:xfrm>
            <a:off x="4270625" y="489050"/>
            <a:ext cx="3805727" cy="4009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5"/>
          <p:cNvPicPr preferRelativeResize="0"/>
          <p:nvPr/>
        </p:nvPicPr>
        <p:blipFill>
          <a:blip r:embed="rId3">
            <a:alphaModFix/>
          </a:blip>
          <a:stretch>
            <a:fillRect/>
          </a:stretch>
        </p:blipFill>
        <p:spPr>
          <a:xfrm>
            <a:off x="5594125" y="1842450"/>
            <a:ext cx="3090550" cy="2575450"/>
          </a:xfrm>
          <a:prstGeom prst="rect">
            <a:avLst/>
          </a:prstGeom>
          <a:noFill/>
          <a:ln>
            <a:noFill/>
          </a:ln>
        </p:spPr>
      </p:pic>
      <p:sp>
        <p:nvSpPr>
          <p:cNvPr id="226" name="Google Shape;226;p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Sagitální zakřivení v ontogenezi</a:t>
            </a:r>
            <a:endParaRPr/>
          </a:p>
          <a:p>
            <a:pPr marL="0" lvl="0" indent="0" algn="l" rtl="0">
              <a:spcBef>
                <a:spcPts val="0"/>
              </a:spcBef>
              <a:spcAft>
                <a:spcPts val="0"/>
              </a:spcAft>
              <a:buNone/>
            </a:pPr>
            <a:endParaRPr/>
          </a:p>
        </p:txBody>
      </p:sp>
      <p:sp>
        <p:nvSpPr>
          <p:cNvPr id="227" name="Google Shape;227;p3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Font typeface="Arial"/>
              <a:buChar char="●"/>
            </a:pPr>
            <a:r>
              <a:rPr lang="sk" sz="1800" dirty="0">
                <a:solidFill>
                  <a:schemeClr val="dk2"/>
                </a:solidFill>
              </a:rPr>
              <a:t>“Ontogeneze rekapituluje fylogenezi”.</a:t>
            </a:r>
            <a:endParaRPr sz="1800" dirty="0">
              <a:solidFill>
                <a:schemeClr val="dk2"/>
              </a:solidFill>
            </a:endParaRPr>
          </a:p>
          <a:p>
            <a:pPr marL="457200" lvl="0" indent="-330200" algn="l" rtl="0">
              <a:lnSpc>
                <a:spcPct val="100000"/>
              </a:lnSpc>
              <a:spcBef>
                <a:spcPts val="0"/>
              </a:spcBef>
              <a:spcAft>
                <a:spcPts val="0"/>
              </a:spcAft>
              <a:buSzPts val="1600"/>
              <a:buFont typeface="Arial"/>
              <a:buChar char="●"/>
            </a:pPr>
            <a:r>
              <a:rPr lang="sk" sz="1600" u="sng" dirty="0">
                <a:solidFill>
                  <a:schemeClr val="dk2"/>
                </a:solidFill>
                <a:hlinkClick r:id="rId4">
                  <a:extLst>
                    <a:ext uri="{A12FA001-AC4F-418D-AE19-62706E023703}">
                      <ahyp:hlinkClr xmlns:ahyp="http://schemas.microsoft.com/office/drawing/2018/hyperlinkcolor" val="tx"/>
                    </a:ext>
                  </a:extLst>
                </a:hlinkClick>
              </a:rPr>
              <a:t>https://www.youtube.com/watch?v=sJw0hhi78Yw&amp;ab_channel=Corporis</a:t>
            </a:r>
            <a:r>
              <a:rPr lang="sk" sz="1600" dirty="0">
                <a:solidFill>
                  <a:schemeClr val="dk2"/>
                </a:solidFill>
              </a:rPr>
              <a:t> </a:t>
            </a:r>
            <a:endParaRPr dirty="0"/>
          </a:p>
        </p:txBody>
      </p:sp>
      <p:pic>
        <p:nvPicPr>
          <p:cNvPr id="228" name="Google Shape;228;p35"/>
          <p:cNvPicPr preferRelativeResize="0"/>
          <p:nvPr/>
        </p:nvPicPr>
        <p:blipFill>
          <a:blip r:embed="rId5">
            <a:alphaModFix/>
          </a:blip>
          <a:stretch>
            <a:fillRect/>
          </a:stretch>
        </p:blipFill>
        <p:spPr>
          <a:xfrm>
            <a:off x="540000" y="1868500"/>
            <a:ext cx="3541874" cy="3121724"/>
          </a:xfrm>
          <a:prstGeom prst="rect">
            <a:avLst/>
          </a:prstGeom>
          <a:noFill/>
          <a:ln>
            <a:noFill/>
          </a:ln>
        </p:spPr>
      </p:pic>
      <p:sp>
        <p:nvSpPr>
          <p:cNvPr id="229" name="Google Shape;229;p35"/>
          <p:cNvSpPr txBox="1"/>
          <p:nvPr/>
        </p:nvSpPr>
        <p:spPr>
          <a:xfrm>
            <a:off x="4048125" y="3081550"/>
            <a:ext cx="4368300" cy="1743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1200"/>
              </a:spcBef>
              <a:spcAft>
                <a:spcPts val="0"/>
              </a:spcAft>
              <a:buClr>
                <a:srgbClr val="1A1A1A"/>
              </a:buClr>
              <a:buSzPts val="1500"/>
              <a:buAutoNum type="alphaUcPeriod"/>
            </a:pPr>
            <a:r>
              <a:rPr lang="sk" sz="1500">
                <a:solidFill>
                  <a:srgbClr val="1A1A1A"/>
                </a:solidFill>
              </a:rPr>
              <a:t>0 dní </a:t>
            </a:r>
            <a:endParaRPr sz="1500">
              <a:solidFill>
                <a:srgbClr val="1A1A1A"/>
              </a:solidFill>
            </a:endParaRPr>
          </a:p>
          <a:p>
            <a:pPr marL="457200" lvl="0" indent="-323850" algn="l" rtl="0">
              <a:lnSpc>
                <a:spcPct val="115000"/>
              </a:lnSpc>
              <a:spcBef>
                <a:spcPts val="0"/>
              </a:spcBef>
              <a:spcAft>
                <a:spcPts val="0"/>
              </a:spcAft>
              <a:buClr>
                <a:srgbClr val="1A1A1A"/>
              </a:buClr>
              <a:buSzPts val="1500"/>
              <a:buAutoNum type="alphaUcPeriod"/>
            </a:pPr>
            <a:r>
              <a:rPr lang="sk" sz="1500">
                <a:solidFill>
                  <a:srgbClr val="1A1A1A"/>
                </a:solidFill>
              </a:rPr>
              <a:t>5 měsíců </a:t>
            </a:r>
            <a:endParaRPr sz="1500">
              <a:solidFill>
                <a:srgbClr val="1A1A1A"/>
              </a:solidFill>
            </a:endParaRPr>
          </a:p>
          <a:p>
            <a:pPr marL="457200" lvl="0" indent="-323850" algn="l" rtl="0">
              <a:lnSpc>
                <a:spcPct val="115000"/>
              </a:lnSpc>
              <a:spcBef>
                <a:spcPts val="0"/>
              </a:spcBef>
              <a:spcAft>
                <a:spcPts val="0"/>
              </a:spcAft>
              <a:buClr>
                <a:srgbClr val="1A1A1A"/>
              </a:buClr>
              <a:buSzPts val="1500"/>
              <a:buAutoNum type="alphaUcPeriod"/>
            </a:pPr>
            <a:r>
              <a:rPr lang="sk" sz="1500">
                <a:solidFill>
                  <a:srgbClr val="1A1A1A"/>
                </a:solidFill>
              </a:rPr>
              <a:t>13 měsíců </a:t>
            </a:r>
            <a:endParaRPr sz="1500">
              <a:solidFill>
                <a:srgbClr val="1A1A1A"/>
              </a:solidFill>
            </a:endParaRPr>
          </a:p>
          <a:p>
            <a:pPr marL="457200" lvl="0" indent="-323850" algn="l" rtl="0">
              <a:lnSpc>
                <a:spcPct val="115000"/>
              </a:lnSpc>
              <a:spcBef>
                <a:spcPts val="0"/>
              </a:spcBef>
              <a:spcAft>
                <a:spcPts val="0"/>
              </a:spcAft>
              <a:buClr>
                <a:srgbClr val="1A1A1A"/>
              </a:buClr>
              <a:buSzPts val="1500"/>
              <a:buAutoNum type="alphaUcPeriod"/>
            </a:pPr>
            <a:r>
              <a:rPr lang="sk" sz="1500">
                <a:solidFill>
                  <a:srgbClr val="1A1A1A"/>
                </a:solidFill>
              </a:rPr>
              <a:t>3 roky </a:t>
            </a:r>
            <a:endParaRPr sz="1500">
              <a:solidFill>
                <a:srgbClr val="1A1A1A"/>
              </a:solidFill>
            </a:endParaRPr>
          </a:p>
          <a:p>
            <a:pPr marL="457200" lvl="0" indent="-323850" algn="l" rtl="0">
              <a:lnSpc>
                <a:spcPct val="115000"/>
              </a:lnSpc>
              <a:spcBef>
                <a:spcPts val="0"/>
              </a:spcBef>
              <a:spcAft>
                <a:spcPts val="0"/>
              </a:spcAft>
              <a:buClr>
                <a:srgbClr val="1A1A1A"/>
              </a:buClr>
              <a:buSzPts val="1500"/>
              <a:buAutoNum type="alphaUcPeriod"/>
            </a:pPr>
            <a:r>
              <a:rPr lang="sk" sz="1500">
                <a:solidFill>
                  <a:srgbClr val="1A1A1A"/>
                </a:solidFill>
              </a:rPr>
              <a:t>8 roků </a:t>
            </a:r>
            <a:endParaRPr sz="1500">
              <a:solidFill>
                <a:srgbClr val="1A1A1A"/>
              </a:solidFill>
            </a:endParaRPr>
          </a:p>
          <a:p>
            <a:pPr marL="457200" lvl="0" indent="-323850" algn="l" rtl="0">
              <a:lnSpc>
                <a:spcPct val="115000"/>
              </a:lnSpc>
              <a:spcBef>
                <a:spcPts val="0"/>
              </a:spcBef>
              <a:spcAft>
                <a:spcPts val="0"/>
              </a:spcAft>
              <a:buClr>
                <a:srgbClr val="1A1A1A"/>
              </a:buClr>
              <a:buSzPts val="1500"/>
              <a:buAutoNum type="alphaUcPeriod"/>
            </a:pPr>
            <a:r>
              <a:rPr lang="sk" sz="1500">
                <a:solidFill>
                  <a:srgbClr val="1A1A1A"/>
                </a:solidFill>
              </a:rPr>
              <a:t>10 roků</a:t>
            </a:r>
            <a:endParaRPr sz="1500">
              <a:solidFill>
                <a:srgbClr val="1A1A1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Opěrná funkce obratlů </a:t>
            </a:r>
            <a:endParaRPr/>
          </a:p>
          <a:p>
            <a:pPr marL="0" lvl="0" indent="0" algn="l" rtl="0">
              <a:spcBef>
                <a:spcPts val="0"/>
              </a:spcBef>
              <a:spcAft>
                <a:spcPts val="0"/>
              </a:spcAft>
              <a:buNone/>
            </a:pPr>
            <a:endParaRPr/>
          </a:p>
        </p:txBody>
      </p:sp>
      <p:sp>
        <p:nvSpPr>
          <p:cNvPr id="235" name="Google Shape;235;p3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232" algn="l" rtl="0">
              <a:lnSpc>
                <a:spcPct val="95000"/>
              </a:lnSpc>
              <a:spcBef>
                <a:spcPts val="0"/>
              </a:spcBef>
              <a:spcAft>
                <a:spcPts val="0"/>
              </a:spcAft>
              <a:buSzPts val="1695"/>
              <a:buChar char="●"/>
            </a:pPr>
            <a:r>
              <a:rPr lang="sk" sz="1695"/>
              <a:t>Cylindrické tělo, oblouk, processi articulares, processus spinosus</a:t>
            </a:r>
            <a:endParaRPr sz="1695"/>
          </a:p>
          <a:p>
            <a:pPr marL="0" lvl="0" indent="0" algn="l" rtl="0">
              <a:lnSpc>
                <a:spcPct val="95000"/>
              </a:lnSpc>
              <a:spcBef>
                <a:spcPts val="0"/>
              </a:spcBef>
              <a:spcAft>
                <a:spcPts val="0"/>
              </a:spcAft>
              <a:buClr>
                <a:schemeClr val="dk1"/>
              </a:buClr>
              <a:buSzPts val="852"/>
              <a:buFont typeface="Arial"/>
              <a:buNone/>
            </a:pPr>
            <a:r>
              <a:rPr lang="sk" sz="1695"/>
              <a:t>Processi articulares rozdělují vertikálně oblouk obratle na: </a:t>
            </a:r>
            <a:endParaRPr sz="1695"/>
          </a:p>
          <a:p>
            <a:pPr marL="457200" lvl="0" indent="-336232" algn="l" rtl="0">
              <a:lnSpc>
                <a:spcPct val="95000"/>
              </a:lnSpc>
              <a:spcBef>
                <a:spcPts val="0"/>
              </a:spcBef>
              <a:spcAft>
                <a:spcPts val="0"/>
              </a:spcAft>
              <a:buSzPts val="1695"/>
              <a:buChar char="●"/>
            </a:pPr>
            <a:r>
              <a:rPr lang="sk" sz="1695"/>
              <a:t>A - pedikly </a:t>
            </a:r>
            <a:endParaRPr sz="1695"/>
          </a:p>
          <a:p>
            <a:pPr marL="457200" lvl="0" indent="-336232" algn="l" rtl="0">
              <a:lnSpc>
                <a:spcPct val="95000"/>
              </a:lnSpc>
              <a:spcBef>
                <a:spcPts val="0"/>
              </a:spcBef>
              <a:spcAft>
                <a:spcPts val="0"/>
              </a:spcAft>
              <a:buSzPts val="1695"/>
              <a:buChar char="●"/>
            </a:pPr>
            <a:r>
              <a:rPr lang="sk" sz="1695"/>
              <a:t>P - laminae </a:t>
            </a:r>
            <a:endParaRPr sz="1695"/>
          </a:p>
          <a:p>
            <a:pPr marL="0" lvl="0" indent="0" algn="l" rtl="0">
              <a:lnSpc>
                <a:spcPct val="95000"/>
              </a:lnSpc>
              <a:spcBef>
                <a:spcPts val="0"/>
              </a:spcBef>
              <a:spcAft>
                <a:spcPts val="0"/>
              </a:spcAft>
              <a:buClr>
                <a:schemeClr val="dk1"/>
              </a:buClr>
              <a:buSzPts val="852"/>
              <a:buFont typeface="Arial"/>
              <a:buNone/>
            </a:pPr>
            <a:r>
              <a:rPr lang="sk" sz="1695"/>
              <a:t>V sagitální rovině všechny tyto části na sebe anatomicky navazují. Celá páteř je tedy tvořena 3 sloupci: </a:t>
            </a:r>
            <a:endParaRPr sz="1695"/>
          </a:p>
          <a:p>
            <a:pPr marL="457200" lvl="0" indent="-336232" algn="l" rtl="0">
              <a:lnSpc>
                <a:spcPct val="95000"/>
              </a:lnSpc>
              <a:spcBef>
                <a:spcPts val="0"/>
              </a:spcBef>
              <a:spcAft>
                <a:spcPts val="0"/>
              </a:spcAft>
              <a:buSzPts val="1695"/>
              <a:buChar char="●"/>
            </a:pPr>
            <a:r>
              <a:rPr lang="sk" sz="1695" b="1"/>
              <a:t>(A) Primární sloupec</a:t>
            </a:r>
            <a:r>
              <a:rPr lang="sk" sz="1695"/>
              <a:t> tvořený z obratlů uložených na sobě navzájem (propojení intervertebrální disky).</a:t>
            </a:r>
            <a:endParaRPr sz="1695"/>
          </a:p>
          <a:p>
            <a:pPr marL="457200" lvl="0" indent="-336232" algn="l" rtl="0">
              <a:lnSpc>
                <a:spcPct val="95000"/>
              </a:lnSpc>
              <a:spcBef>
                <a:spcPts val="0"/>
              </a:spcBef>
              <a:spcAft>
                <a:spcPts val="0"/>
              </a:spcAft>
              <a:buSzPts val="1695"/>
              <a:buChar char="●"/>
            </a:pPr>
            <a:r>
              <a:rPr lang="sk" sz="1695" b="1"/>
              <a:t>(B,C) Menší, sekundární sloupc</a:t>
            </a:r>
            <a:r>
              <a:rPr lang="sk" sz="1695"/>
              <a:t>e orientovaných posteriorně a tvořených z processi articulares uložených na sobě navzájem (propojení synoviálními klouby).</a:t>
            </a:r>
            <a:endParaRPr sz="1695"/>
          </a:p>
          <a:p>
            <a:pPr marL="457200" lvl="0" indent="-336232" algn="l" rtl="0">
              <a:lnSpc>
                <a:spcPct val="95000"/>
              </a:lnSpc>
              <a:spcBef>
                <a:spcPts val="0"/>
              </a:spcBef>
              <a:spcAft>
                <a:spcPts val="0"/>
              </a:spcAft>
              <a:buSzPts val="1695"/>
              <a:buChar char="●"/>
            </a:pPr>
            <a:r>
              <a:rPr lang="sk" sz="1695"/>
              <a:t>Mezi těmito sloupci se nachází spinální kanál, který je chráněn jak kostními, tak fibrózními strukturami mezi obratly (intervertebrální disky a ligamenta).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Mechanická funkce segmentárních komponent</a:t>
            </a:r>
            <a:endParaRPr/>
          </a:p>
          <a:p>
            <a:pPr marL="0" lvl="0" indent="0" algn="l" rtl="0">
              <a:spcBef>
                <a:spcPts val="0"/>
              </a:spcBef>
              <a:spcAft>
                <a:spcPts val="0"/>
              </a:spcAft>
              <a:buNone/>
            </a:pPr>
            <a:endParaRPr/>
          </a:p>
        </p:txBody>
      </p:sp>
      <p:sp>
        <p:nvSpPr>
          <p:cNvPr id="248" name="Google Shape;248;p38"/>
          <p:cNvSpPr txBox="1">
            <a:spLocks noGrp="1"/>
          </p:cNvSpPr>
          <p:nvPr>
            <p:ph type="body" idx="1"/>
          </p:nvPr>
        </p:nvSpPr>
        <p:spPr>
          <a:xfrm>
            <a:off x="540000" y="1473927"/>
            <a:ext cx="8064900" cy="3105000"/>
          </a:xfrm>
          <a:prstGeom prst="rect">
            <a:avLst/>
          </a:prstGeom>
        </p:spPr>
        <p:txBody>
          <a:bodyPr spcFirstLastPara="1" wrap="square" lIns="0" tIns="0" rIns="0" bIns="0" anchor="t" anchorCtr="0">
            <a:noAutofit/>
          </a:bodyPr>
          <a:lstStyle/>
          <a:p>
            <a:pPr marL="457200" lvl="0" indent="-355600" algn="l" rtl="0">
              <a:lnSpc>
                <a:spcPct val="100000"/>
              </a:lnSpc>
              <a:spcBef>
                <a:spcPts val="0"/>
              </a:spcBef>
              <a:spcAft>
                <a:spcPts val="0"/>
              </a:spcAft>
              <a:buSzPts val="2000"/>
              <a:buChar char="●"/>
            </a:pPr>
            <a:r>
              <a:rPr lang="sk" sz="2000">
                <a:solidFill>
                  <a:srgbClr val="000000"/>
                </a:solidFill>
              </a:rPr>
              <a:t>Přední pilíř zajišťuje stabilitu, zadní pilíř mobilitu páteře. </a:t>
            </a:r>
            <a:endParaRPr sz="2000">
              <a:solidFill>
                <a:srgbClr val="000000"/>
              </a:solidFill>
            </a:endParaRPr>
          </a:p>
          <a:p>
            <a:pPr marL="457200" lvl="0" indent="-355600" algn="l" rtl="0">
              <a:lnSpc>
                <a:spcPct val="100000"/>
              </a:lnSpc>
              <a:spcBef>
                <a:spcPts val="0"/>
              </a:spcBef>
              <a:spcAft>
                <a:spcPts val="0"/>
              </a:spcAft>
              <a:buSzPts val="2000"/>
              <a:buFont typeface="Comfortaa"/>
              <a:buChar char="●"/>
            </a:pPr>
            <a:r>
              <a:rPr lang="sk" sz="2000">
                <a:solidFill>
                  <a:srgbClr val="000000"/>
                </a:solidFill>
              </a:rPr>
              <a:t>Kostní a ligamentózní struktury se střídají a formují tak </a:t>
            </a:r>
            <a:r>
              <a:rPr lang="sk" sz="2000" b="1">
                <a:solidFill>
                  <a:srgbClr val="000000"/>
                </a:solidFill>
              </a:rPr>
              <a:t>pasivní segment </a:t>
            </a:r>
            <a:r>
              <a:rPr lang="sk" sz="2000">
                <a:solidFill>
                  <a:srgbClr val="000000"/>
                </a:solidFill>
              </a:rPr>
              <a:t>(tělo obratle) a </a:t>
            </a:r>
            <a:r>
              <a:rPr lang="sk" sz="2000" b="1">
                <a:solidFill>
                  <a:srgbClr val="000000"/>
                </a:solidFill>
              </a:rPr>
              <a:t>aktivní segment </a:t>
            </a:r>
            <a:r>
              <a:rPr lang="sk" sz="2000">
                <a:solidFill>
                  <a:srgbClr val="000000"/>
                </a:solidFill>
              </a:rPr>
              <a:t>(intervertebrální disk, foramen intervertebrale, facetové klouby, ligamentum flavum a interspinózní ligamenta).</a:t>
            </a:r>
            <a:endParaRPr sz="2000">
              <a:solidFill>
                <a:srgbClr val="000000"/>
              </a:solidFill>
            </a:endParaRPr>
          </a:p>
          <a:p>
            <a:pPr marL="457200" lvl="0" indent="-355600" algn="l" rtl="0">
              <a:lnSpc>
                <a:spcPct val="100000"/>
              </a:lnSpc>
              <a:spcBef>
                <a:spcPts val="0"/>
              </a:spcBef>
              <a:spcAft>
                <a:spcPts val="0"/>
              </a:spcAft>
              <a:buSzPts val="2000"/>
              <a:buChar char="●"/>
            </a:pPr>
            <a:r>
              <a:rPr lang="sk" sz="2000">
                <a:solidFill>
                  <a:srgbClr val="000000"/>
                </a:solidFill>
              </a:rPr>
              <a:t>Mobilita aktivního segmentu odpovídá za pohyby celé páteře.</a:t>
            </a:r>
            <a:endParaRPr sz="2000">
              <a:solidFill>
                <a:srgbClr val="000000"/>
              </a:solidFill>
            </a:endParaRPr>
          </a:p>
          <a:p>
            <a:pPr marL="457200" lvl="0" indent="-355600" algn="l" rtl="0">
              <a:lnSpc>
                <a:spcPct val="100000"/>
              </a:lnSpc>
              <a:spcBef>
                <a:spcPts val="0"/>
              </a:spcBef>
              <a:spcAft>
                <a:spcPts val="0"/>
              </a:spcAft>
              <a:buSzPts val="2000"/>
              <a:buChar char="●"/>
            </a:pPr>
            <a:r>
              <a:rPr lang="sk" sz="2000">
                <a:solidFill>
                  <a:srgbClr val="000000"/>
                </a:solidFill>
              </a:rPr>
              <a:t>Funkčním spojením mezi A a P pilířy jsou pedikly. </a:t>
            </a:r>
            <a:endParaRPr sz="2000">
              <a:solidFill>
                <a:srgbClr val="000000"/>
              </a:solidFill>
            </a:endParaRPr>
          </a:p>
          <a:p>
            <a:pPr marL="457200" lvl="0" indent="-355600" algn="l" rtl="0">
              <a:lnSpc>
                <a:spcPct val="100000"/>
              </a:lnSpc>
              <a:spcBef>
                <a:spcPts val="0"/>
              </a:spcBef>
              <a:spcAft>
                <a:spcPts val="0"/>
              </a:spcAft>
              <a:buSzPts val="2000"/>
              <a:buFont typeface="Comfortaa"/>
              <a:buChar char="●"/>
            </a:pPr>
            <a:r>
              <a:rPr lang="sk" sz="2000" b="1">
                <a:solidFill>
                  <a:srgbClr val="000000"/>
                </a:solidFill>
              </a:rPr>
              <a:t>Páka 1. druhu (dvojzvratná páka rovnováhy) -</a:t>
            </a:r>
            <a:r>
              <a:rPr lang="sk" sz="2000">
                <a:solidFill>
                  <a:srgbClr val="000000"/>
                </a:solidFill>
              </a:rPr>
              <a:t> axiální kompresní síly jsou tlumeny pasivně a přímo intervertebrálními disky, aktivně a nepřímo paravertebrálními svaly.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Mechanická funkce segmentárních komponent</a:t>
            </a:r>
            <a:endParaRPr/>
          </a:p>
          <a:p>
            <a:pPr marL="0" lvl="0" indent="0" algn="l" rtl="0">
              <a:spcBef>
                <a:spcPts val="0"/>
              </a:spcBef>
              <a:spcAft>
                <a:spcPts val="0"/>
              </a:spcAft>
              <a:buNone/>
            </a:pPr>
            <a:endParaRPr/>
          </a:p>
        </p:txBody>
      </p:sp>
      <p:pic>
        <p:nvPicPr>
          <p:cNvPr id="261" name="Google Shape;261;p40"/>
          <p:cNvPicPr preferRelativeResize="0"/>
          <p:nvPr/>
        </p:nvPicPr>
        <p:blipFill>
          <a:blip r:embed="rId3">
            <a:alphaModFix/>
          </a:blip>
          <a:stretch>
            <a:fillRect/>
          </a:stretch>
        </p:blipFill>
        <p:spPr>
          <a:xfrm>
            <a:off x="1753575" y="1444025"/>
            <a:ext cx="6263275" cy="3092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Anizotropie</a:t>
            </a:r>
            <a:endParaRPr/>
          </a:p>
          <a:p>
            <a:pPr marL="0" lvl="0" indent="0" algn="l" rtl="0">
              <a:spcBef>
                <a:spcPts val="0"/>
              </a:spcBef>
              <a:spcAft>
                <a:spcPts val="0"/>
              </a:spcAft>
              <a:buNone/>
            </a:pPr>
            <a:endParaRPr/>
          </a:p>
        </p:txBody>
      </p:sp>
      <p:sp>
        <p:nvSpPr>
          <p:cNvPr id="267" name="Google Shape;267;p41"/>
          <p:cNvSpPr txBox="1">
            <a:spLocks noGrp="1"/>
          </p:cNvSpPr>
          <p:nvPr>
            <p:ph type="body" idx="1"/>
          </p:nvPr>
        </p:nvSpPr>
        <p:spPr>
          <a:xfrm>
            <a:off x="540000" y="1269000"/>
            <a:ext cx="55914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SzPts val="1500"/>
              <a:buChar char="●"/>
            </a:pPr>
            <a:r>
              <a:rPr lang="sk" sz="1500"/>
              <a:t>Tělo obratle je tvořeno hustou kostní hmotou </a:t>
            </a:r>
            <a:r>
              <a:rPr lang="sk" sz="1500" i="1"/>
              <a:t>“cortexem” </a:t>
            </a:r>
            <a:r>
              <a:rPr lang="sk" sz="1500"/>
              <a:t>obalujícím spongiózní medullu (dřeň).</a:t>
            </a:r>
            <a:endParaRPr sz="1500"/>
          </a:p>
          <a:p>
            <a:pPr marL="457200" lvl="0" indent="-323850" algn="l" rtl="0">
              <a:lnSpc>
                <a:spcPct val="150000"/>
              </a:lnSpc>
              <a:spcBef>
                <a:spcPts val="0"/>
              </a:spcBef>
              <a:spcAft>
                <a:spcPts val="0"/>
              </a:spcAft>
              <a:buSzPts val="1500"/>
              <a:buChar char="●"/>
            </a:pPr>
            <a:r>
              <a:rPr lang="sk" sz="1500"/>
              <a:t>Superiorní a inferiorní části (intervertebrální a diskální) tvoří </a:t>
            </a:r>
            <a:r>
              <a:rPr lang="sk" sz="1500" i="1"/>
              <a:t>vertebrální plató</a:t>
            </a:r>
            <a:r>
              <a:rPr lang="sk" sz="1500"/>
              <a:t> </a:t>
            </a:r>
            <a:r>
              <a:rPr lang="sk" sz="1500" i="1"/>
              <a:t>(plateau) </a:t>
            </a:r>
            <a:r>
              <a:rPr lang="sk" sz="1500"/>
              <a:t>a centrálně obsahují chrupavčitou ploténku. </a:t>
            </a:r>
            <a:endParaRPr sz="1500"/>
          </a:p>
          <a:p>
            <a:pPr marL="457200" lvl="0" indent="-323850" algn="l" rtl="0">
              <a:lnSpc>
                <a:spcPct val="150000"/>
              </a:lnSpc>
              <a:spcBef>
                <a:spcPts val="0"/>
              </a:spcBef>
              <a:spcAft>
                <a:spcPts val="0"/>
              </a:spcAft>
              <a:buSzPts val="1500"/>
              <a:buChar char="●"/>
            </a:pPr>
            <a:r>
              <a:rPr lang="sk" sz="1500"/>
              <a:t>Okraj těla obratle tvoří jakési ztluštění - okraj (z epifyzární ploténky) - kolem 14.-15. roku života splyne s diskálním povrchem. </a:t>
            </a:r>
            <a:endParaRPr sz="1500"/>
          </a:p>
          <a:p>
            <a:pPr marL="457200" lvl="0" indent="-323850" algn="l" rtl="0">
              <a:lnSpc>
                <a:spcPct val="150000"/>
              </a:lnSpc>
              <a:spcBef>
                <a:spcPts val="0"/>
              </a:spcBef>
              <a:spcAft>
                <a:spcPts val="0"/>
              </a:spcAft>
              <a:buSzPts val="1500"/>
              <a:buChar char="●"/>
            </a:pPr>
            <a:r>
              <a:rPr lang="sk" sz="1500"/>
              <a:t>Abnormální osifikace tohoto chrupavčitého okraje (genetická porucha enchondrální osifikace), vede k rozvoji onemocnění </a:t>
            </a:r>
            <a:r>
              <a:rPr lang="sk" sz="1500" i="1"/>
              <a:t>Morbus Scheuermann.</a:t>
            </a:r>
            <a:endParaRPr sz="1500"/>
          </a:p>
        </p:txBody>
      </p:sp>
      <p:pic>
        <p:nvPicPr>
          <p:cNvPr id="268" name="Google Shape;268;p41"/>
          <p:cNvPicPr preferRelativeResize="0"/>
          <p:nvPr/>
        </p:nvPicPr>
        <p:blipFill>
          <a:blip r:embed="rId3">
            <a:alphaModFix/>
          </a:blip>
          <a:stretch>
            <a:fillRect/>
          </a:stretch>
        </p:blipFill>
        <p:spPr>
          <a:xfrm>
            <a:off x="6506575" y="342450"/>
            <a:ext cx="2098325" cy="2275251"/>
          </a:xfrm>
          <a:prstGeom prst="rect">
            <a:avLst/>
          </a:prstGeom>
          <a:noFill/>
          <a:ln>
            <a:noFill/>
          </a:ln>
        </p:spPr>
      </p:pic>
      <p:pic>
        <p:nvPicPr>
          <p:cNvPr id="269" name="Google Shape;269;p41"/>
          <p:cNvPicPr preferRelativeResize="0"/>
          <p:nvPr/>
        </p:nvPicPr>
        <p:blipFill>
          <a:blip r:embed="rId4">
            <a:alphaModFix/>
          </a:blip>
          <a:stretch>
            <a:fillRect/>
          </a:stretch>
        </p:blipFill>
        <p:spPr>
          <a:xfrm>
            <a:off x="6506575" y="2617700"/>
            <a:ext cx="2098326" cy="1830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Anizotropie</a:t>
            </a:r>
            <a:endParaRPr/>
          </a:p>
        </p:txBody>
      </p:sp>
      <p:pic>
        <p:nvPicPr>
          <p:cNvPr id="281" name="Google Shape;281;p43"/>
          <p:cNvPicPr preferRelativeResize="0"/>
          <p:nvPr/>
        </p:nvPicPr>
        <p:blipFill rotWithShape="1">
          <a:blip r:embed="rId3">
            <a:alphaModFix/>
          </a:blip>
          <a:srcRect l="33815" t="9105" r="28794" b="9447"/>
          <a:stretch/>
        </p:blipFill>
        <p:spPr>
          <a:xfrm>
            <a:off x="3074825" y="312800"/>
            <a:ext cx="3479148" cy="4736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Anizotropie</a:t>
            </a:r>
            <a:endParaRPr/>
          </a:p>
        </p:txBody>
      </p:sp>
      <p:sp>
        <p:nvSpPr>
          <p:cNvPr id="287" name="Google Shape;287;p4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lnSpc>
                <a:spcPct val="114000"/>
              </a:lnSpc>
              <a:spcBef>
                <a:spcPts val="0"/>
              </a:spcBef>
              <a:spcAft>
                <a:spcPts val="0"/>
              </a:spcAft>
              <a:buSzPts val="2100"/>
              <a:buChar char="●"/>
            </a:pPr>
            <a:r>
              <a:rPr lang="sk"/>
              <a:t>Při kritickém tlakovém zatížení  jako poslední kolabuje zadní část obratlového těla (spinální léze).</a:t>
            </a:r>
            <a:endParaRPr/>
          </a:p>
          <a:p>
            <a:pPr marL="0" lvl="0" indent="0" algn="l" rtl="0">
              <a:spcBef>
                <a:spcPts val="0"/>
              </a:spcBef>
              <a:spcAft>
                <a:spcPts val="0"/>
              </a:spcAft>
              <a:buNone/>
            </a:pPr>
            <a:endParaRPr/>
          </a:p>
        </p:txBody>
      </p:sp>
      <p:pic>
        <p:nvPicPr>
          <p:cNvPr id="288" name="Google Shape;288;p44"/>
          <p:cNvPicPr preferRelativeResize="0"/>
          <p:nvPr/>
        </p:nvPicPr>
        <p:blipFill>
          <a:blip r:embed="rId3">
            <a:alphaModFix/>
          </a:blip>
          <a:stretch>
            <a:fillRect/>
          </a:stretch>
        </p:blipFill>
        <p:spPr>
          <a:xfrm>
            <a:off x="540000" y="1946725"/>
            <a:ext cx="3706272" cy="2739425"/>
          </a:xfrm>
          <a:prstGeom prst="rect">
            <a:avLst/>
          </a:prstGeom>
          <a:noFill/>
          <a:ln>
            <a:noFill/>
          </a:ln>
        </p:spPr>
      </p:pic>
      <p:pic>
        <p:nvPicPr>
          <p:cNvPr id="289" name="Google Shape;289;p44"/>
          <p:cNvPicPr preferRelativeResize="0"/>
          <p:nvPr/>
        </p:nvPicPr>
        <p:blipFill>
          <a:blip r:embed="rId4">
            <a:alphaModFix/>
          </a:blip>
          <a:stretch>
            <a:fillRect/>
          </a:stretch>
        </p:blipFill>
        <p:spPr>
          <a:xfrm>
            <a:off x="4426875" y="2078900"/>
            <a:ext cx="3522899" cy="2607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Všeobecný přehled</a:t>
            </a:r>
            <a:endParaRPr/>
          </a:p>
          <a:p>
            <a:pPr marL="0" lvl="0" indent="0" algn="l" rtl="0">
              <a:spcBef>
                <a:spcPts val="0"/>
              </a:spcBef>
              <a:spcAft>
                <a:spcPts val="0"/>
              </a:spcAft>
              <a:buNone/>
            </a:pPr>
            <a:endParaRPr/>
          </a:p>
        </p:txBody>
      </p:sp>
      <p:pic>
        <p:nvPicPr>
          <p:cNvPr id="144" name="Google Shape;144;p22"/>
          <p:cNvPicPr preferRelativeResize="0"/>
          <p:nvPr/>
        </p:nvPicPr>
        <p:blipFill>
          <a:blip r:embed="rId3">
            <a:alphaModFix/>
          </a:blip>
          <a:stretch>
            <a:fillRect/>
          </a:stretch>
        </p:blipFill>
        <p:spPr>
          <a:xfrm>
            <a:off x="1492175" y="1094275"/>
            <a:ext cx="6366676" cy="3457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sz="2500"/>
              <a:t>Pasivní stabilita segmentu</a:t>
            </a:r>
            <a:endParaRPr sz="2500"/>
          </a:p>
          <a:p>
            <a:pPr marL="0" lvl="0" indent="0" algn="l" rtl="0">
              <a:spcBef>
                <a:spcPts val="0"/>
              </a:spcBef>
              <a:spcAft>
                <a:spcPts val="0"/>
              </a:spcAft>
              <a:buNone/>
            </a:pPr>
            <a:endParaRPr sz="2500"/>
          </a:p>
        </p:txBody>
      </p:sp>
      <p:sp>
        <p:nvSpPr>
          <p:cNvPr id="295" name="Google Shape;295;p45"/>
          <p:cNvSpPr txBox="1">
            <a:spLocks noGrp="1"/>
          </p:cNvSpPr>
          <p:nvPr>
            <p:ph type="body" idx="1"/>
          </p:nvPr>
        </p:nvSpPr>
        <p:spPr>
          <a:xfrm>
            <a:off x="575350" y="1170050"/>
            <a:ext cx="3996600" cy="3105000"/>
          </a:xfrm>
          <a:prstGeom prst="rect">
            <a:avLst/>
          </a:prstGeom>
        </p:spPr>
        <p:txBody>
          <a:bodyPr spcFirstLastPara="1" wrap="square" lIns="0" tIns="0" rIns="0" bIns="0" anchor="t" anchorCtr="0">
            <a:noAutofit/>
          </a:bodyPr>
          <a:lstStyle/>
          <a:p>
            <a:pPr marL="457200" lvl="0" indent="-361950" algn="l" rtl="0">
              <a:lnSpc>
                <a:spcPct val="114000"/>
              </a:lnSpc>
              <a:spcBef>
                <a:spcPts val="0"/>
              </a:spcBef>
              <a:spcAft>
                <a:spcPts val="0"/>
              </a:spcAft>
              <a:buSzPts val="2100"/>
              <a:buFont typeface="Comfortaa"/>
              <a:buChar char="●"/>
            </a:pPr>
            <a:r>
              <a:rPr lang="sk" b="1"/>
              <a:t>Pasivní stabilita pohybových segmentů </a:t>
            </a:r>
            <a:r>
              <a:rPr lang="sk"/>
              <a:t>je dále podpořena ligamentózním aparátem zahrnujícím ligamentum longitudinale anterius, ligamentum longitudinale posterius, ligamenta flava, ligamenta interspinalia a ligamenta intertransversaria.</a:t>
            </a:r>
            <a:endParaRPr/>
          </a:p>
          <a:p>
            <a:pPr marL="0" lvl="0" indent="0" algn="l" rtl="0">
              <a:spcBef>
                <a:spcPts val="0"/>
              </a:spcBef>
              <a:spcAft>
                <a:spcPts val="0"/>
              </a:spcAft>
              <a:buNone/>
            </a:pPr>
            <a:endParaRPr/>
          </a:p>
        </p:txBody>
      </p:sp>
      <p:pic>
        <p:nvPicPr>
          <p:cNvPr id="296" name="Google Shape;296;p45"/>
          <p:cNvPicPr preferRelativeResize="0"/>
          <p:nvPr/>
        </p:nvPicPr>
        <p:blipFill>
          <a:blip r:embed="rId3">
            <a:alphaModFix/>
          </a:blip>
          <a:stretch>
            <a:fillRect/>
          </a:stretch>
        </p:blipFill>
        <p:spPr>
          <a:xfrm>
            <a:off x="6782200" y="113000"/>
            <a:ext cx="2291018" cy="3209550"/>
          </a:xfrm>
          <a:prstGeom prst="rect">
            <a:avLst/>
          </a:prstGeom>
          <a:noFill/>
          <a:ln>
            <a:noFill/>
          </a:ln>
        </p:spPr>
      </p:pic>
      <p:pic>
        <p:nvPicPr>
          <p:cNvPr id="297" name="Google Shape;297;p45"/>
          <p:cNvPicPr preferRelativeResize="0"/>
          <p:nvPr/>
        </p:nvPicPr>
        <p:blipFill>
          <a:blip r:embed="rId4">
            <a:alphaModFix/>
          </a:blip>
          <a:stretch>
            <a:fillRect/>
          </a:stretch>
        </p:blipFill>
        <p:spPr>
          <a:xfrm>
            <a:off x="4768875" y="2321275"/>
            <a:ext cx="3179124" cy="2642850"/>
          </a:xfrm>
          <a:prstGeom prst="rect">
            <a:avLst/>
          </a:prstGeom>
          <a:noFill/>
          <a:ln>
            <a:noFill/>
          </a:ln>
        </p:spPr>
      </p:pic>
      <p:pic>
        <p:nvPicPr>
          <p:cNvPr id="298" name="Google Shape;298;p45"/>
          <p:cNvPicPr preferRelativeResize="0"/>
          <p:nvPr/>
        </p:nvPicPr>
        <p:blipFill>
          <a:blip r:embed="rId5">
            <a:alphaModFix/>
          </a:blip>
          <a:stretch>
            <a:fillRect/>
          </a:stretch>
        </p:blipFill>
        <p:spPr>
          <a:xfrm>
            <a:off x="4862600" y="113000"/>
            <a:ext cx="1734109" cy="2167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Intervertebrální disk</a:t>
            </a:r>
            <a:endParaRPr/>
          </a:p>
          <a:p>
            <a:pPr marL="0" lvl="0" indent="0" algn="l" rtl="0">
              <a:spcBef>
                <a:spcPts val="0"/>
              </a:spcBef>
              <a:spcAft>
                <a:spcPts val="0"/>
              </a:spcAft>
              <a:buNone/>
            </a:pPr>
            <a:endParaRPr/>
          </a:p>
        </p:txBody>
      </p:sp>
      <p:sp>
        <p:nvSpPr>
          <p:cNvPr id="304" name="Google Shape;304;p4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lnSpc>
                <a:spcPct val="114000"/>
              </a:lnSpc>
              <a:spcBef>
                <a:spcPts val="0"/>
              </a:spcBef>
              <a:spcAft>
                <a:spcPts val="0"/>
              </a:spcAft>
              <a:buSzPts val="2100"/>
              <a:buFont typeface="Comfortaa"/>
              <a:buChar char="●"/>
            </a:pPr>
            <a:r>
              <a:rPr lang="sk"/>
              <a:t>Intervertebrální disk je tvořen tekutým </a:t>
            </a:r>
            <a:r>
              <a:rPr lang="sk" b="1"/>
              <a:t>nucleus pulposus </a:t>
            </a:r>
            <a:r>
              <a:rPr lang="sk"/>
              <a:t>uzavřeném v pevném </a:t>
            </a:r>
            <a:r>
              <a:rPr lang="sk" b="1"/>
              <a:t>anulus fibrosus. </a:t>
            </a:r>
            <a:endParaRPr b="1"/>
          </a:p>
          <a:p>
            <a:pPr marL="457200" lvl="0" indent="-361950" algn="l" rtl="0">
              <a:lnSpc>
                <a:spcPct val="114000"/>
              </a:lnSpc>
              <a:spcBef>
                <a:spcPts val="0"/>
              </a:spcBef>
              <a:spcAft>
                <a:spcPts val="0"/>
              </a:spcAft>
              <a:buSzPts val="2100"/>
              <a:buFont typeface="Comfortaa"/>
              <a:buChar char="●"/>
            </a:pPr>
            <a:r>
              <a:rPr lang="sk"/>
              <a:t>Struktura uspořádání kolagenních vláken se v jednotlivých vrstvách anulus fibrosus liší. V nejhlubší vrstvě je uspořádání kolagenních vláken šikmé a má nejblíže k rovině </a:t>
            </a:r>
            <a:r>
              <a:rPr lang="sk" b="1"/>
              <a:t>transverzální.</a:t>
            </a:r>
            <a:endParaRPr b="1"/>
          </a:p>
          <a:p>
            <a:pPr marL="457200" lvl="0" indent="-361950" algn="l" rtl="0">
              <a:lnSpc>
                <a:spcPct val="114000"/>
              </a:lnSpc>
              <a:spcBef>
                <a:spcPts val="0"/>
              </a:spcBef>
              <a:spcAft>
                <a:spcPts val="0"/>
              </a:spcAft>
              <a:buSzPts val="2100"/>
              <a:buFont typeface="Comfortaa"/>
              <a:buChar char="●"/>
            </a:pPr>
            <a:r>
              <a:rPr lang="sk"/>
              <a:t>Uspořádání kolagenních vláken anulus fibrosus povrchové vrstvy je především </a:t>
            </a:r>
            <a:r>
              <a:rPr lang="sk" b="1"/>
              <a:t>kraniokaudální. </a:t>
            </a:r>
            <a:endParaRPr b="1"/>
          </a:p>
          <a:p>
            <a:pPr marL="457200" lvl="0" indent="-361950" algn="l" rtl="0">
              <a:lnSpc>
                <a:spcPct val="114000"/>
              </a:lnSpc>
              <a:spcBef>
                <a:spcPts val="0"/>
              </a:spcBef>
              <a:spcAft>
                <a:spcPts val="0"/>
              </a:spcAft>
              <a:buSzPts val="2100"/>
              <a:buFont typeface="Comfortaa"/>
              <a:buChar char="●"/>
            </a:pPr>
            <a:r>
              <a:rPr lang="sk"/>
              <a:t>Nejrizikovější způsob zatížení vnitřní vrstvy anulus fibrosus je tedy </a:t>
            </a:r>
            <a:r>
              <a:rPr lang="sk" b="1"/>
              <a:t>rotace kombinovaná s flexií (ante, retro, latero) a kompresí.</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Intervertebrální disk</a:t>
            </a:r>
            <a:endParaRPr/>
          </a:p>
          <a:p>
            <a:pPr marL="0" lvl="0" indent="0" algn="l" rtl="0">
              <a:spcBef>
                <a:spcPts val="0"/>
              </a:spcBef>
              <a:spcAft>
                <a:spcPts val="0"/>
              </a:spcAft>
              <a:buNone/>
            </a:pPr>
            <a:endParaRPr/>
          </a:p>
        </p:txBody>
      </p:sp>
      <p:pic>
        <p:nvPicPr>
          <p:cNvPr id="310" name="Google Shape;310;p47"/>
          <p:cNvPicPr preferRelativeResize="0"/>
          <p:nvPr/>
        </p:nvPicPr>
        <p:blipFill>
          <a:blip r:embed="rId3">
            <a:alphaModFix/>
          </a:blip>
          <a:stretch>
            <a:fillRect/>
          </a:stretch>
        </p:blipFill>
        <p:spPr>
          <a:xfrm>
            <a:off x="152400" y="1169850"/>
            <a:ext cx="4286905" cy="3821250"/>
          </a:xfrm>
          <a:prstGeom prst="rect">
            <a:avLst/>
          </a:prstGeom>
          <a:noFill/>
          <a:ln>
            <a:noFill/>
          </a:ln>
        </p:spPr>
      </p:pic>
      <p:pic>
        <p:nvPicPr>
          <p:cNvPr id="311" name="Google Shape;311;p47"/>
          <p:cNvPicPr preferRelativeResize="0"/>
          <p:nvPr/>
        </p:nvPicPr>
        <p:blipFill>
          <a:blip r:embed="rId4">
            <a:alphaModFix/>
          </a:blip>
          <a:stretch>
            <a:fillRect/>
          </a:stretch>
        </p:blipFill>
        <p:spPr>
          <a:xfrm>
            <a:off x="4478605" y="406675"/>
            <a:ext cx="4399895" cy="35529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Deformace nucleus pulposus</a:t>
            </a:r>
            <a:endParaRPr/>
          </a:p>
          <a:p>
            <a:pPr marL="0" lvl="0" indent="0" algn="l" rtl="0">
              <a:spcBef>
                <a:spcPts val="0"/>
              </a:spcBef>
              <a:spcAft>
                <a:spcPts val="0"/>
              </a:spcAft>
              <a:buNone/>
            </a:pPr>
            <a:endParaRPr/>
          </a:p>
        </p:txBody>
      </p:sp>
      <p:sp>
        <p:nvSpPr>
          <p:cNvPr id="323" name="Google Shape;323;p49"/>
          <p:cNvSpPr txBox="1">
            <a:spLocks noGrp="1"/>
          </p:cNvSpPr>
          <p:nvPr>
            <p:ph type="body" idx="1"/>
          </p:nvPr>
        </p:nvSpPr>
        <p:spPr>
          <a:xfrm>
            <a:off x="540000" y="1269000"/>
            <a:ext cx="5289900" cy="310500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SzPts val="1500"/>
              <a:buFont typeface="Comfortaa"/>
              <a:buChar char="●"/>
            </a:pPr>
            <a:r>
              <a:rPr lang="sk" sz="1500"/>
              <a:t>Význam nucleus pulposus spočívá kromě jeho schopnosti </a:t>
            </a:r>
            <a:r>
              <a:rPr lang="sk" sz="1500" b="1"/>
              <a:t>absorbce nárazů</a:t>
            </a:r>
            <a:r>
              <a:rPr lang="sk" sz="1500"/>
              <a:t> také ve schopnosti měnit tvar a tím umožnit větší rozsah pohybu i při současném plnění </a:t>
            </a:r>
            <a:r>
              <a:rPr lang="sk" sz="1500" b="1"/>
              <a:t>nosné funkce.</a:t>
            </a:r>
            <a:endParaRPr sz="1500" b="1"/>
          </a:p>
          <a:p>
            <a:pPr marL="457200" lvl="0" indent="-323850" algn="l" rtl="0">
              <a:lnSpc>
                <a:spcPct val="115000"/>
              </a:lnSpc>
              <a:spcBef>
                <a:spcPts val="0"/>
              </a:spcBef>
              <a:spcAft>
                <a:spcPts val="0"/>
              </a:spcAft>
              <a:buSzPts val="1500"/>
              <a:buChar char="●"/>
            </a:pPr>
            <a:r>
              <a:rPr lang="sk" sz="1500"/>
              <a:t>Pohyb nucleus pulposus směrem vzad je kritický, protože může způsobit útlak nervových struktur v páteřním kanále.</a:t>
            </a:r>
            <a:endParaRPr sz="1500"/>
          </a:p>
          <a:p>
            <a:pPr marL="457200" lvl="0" indent="-323850" algn="l" rtl="0">
              <a:lnSpc>
                <a:spcPct val="115000"/>
              </a:lnSpc>
              <a:spcBef>
                <a:spcPts val="0"/>
              </a:spcBef>
              <a:spcAft>
                <a:spcPts val="0"/>
              </a:spcAft>
              <a:buSzPts val="1500"/>
              <a:buFont typeface="Comfortaa"/>
              <a:buChar char="●"/>
            </a:pPr>
            <a:r>
              <a:rPr lang="sk" sz="1500"/>
              <a:t>Současně s </a:t>
            </a:r>
            <a:r>
              <a:rPr lang="sk" sz="1500" b="1"/>
              <a:t>flexí </a:t>
            </a:r>
            <a:r>
              <a:rPr lang="sk" sz="1500"/>
              <a:t>dochází k migraci nucleus pulposus do otevírajícího se prostoru. V případě </a:t>
            </a:r>
            <a:r>
              <a:rPr lang="sk" sz="1500" b="1"/>
              <a:t>lateroflexe vpravo</a:t>
            </a:r>
            <a:r>
              <a:rPr lang="sk" sz="1500"/>
              <a:t> se otevírá prostor mezi krycími plochami obratlových těl vlevo a stejným směrem se posouvá i nucleus pulposus. V případě </a:t>
            </a:r>
            <a:r>
              <a:rPr lang="sk" sz="1500" b="1"/>
              <a:t>anteflexe</a:t>
            </a:r>
            <a:r>
              <a:rPr lang="sk" sz="1500"/>
              <a:t> bude nucleus pulposus migrovat směrem vzad. V případě </a:t>
            </a:r>
            <a:r>
              <a:rPr lang="sk" sz="1500" b="1"/>
              <a:t>retroflexe </a:t>
            </a:r>
            <a:r>
              <a:rPr lang="sk" sz="1500"/>
              <a:t>bude nucleus pulposus migrovat směrem vpřed.</a:t>
            </a:r>
            <a:endParaRPr/>
          </a:p>
        </p:txBody>
      </p:sp>
      <p:pic>
        <p:nvPicPr>
          <p:cNvPr id="324" name="Google Shape;324;p49"/>
          <p:cNvPicPr preferRelativeResize="0"/>
          <p:nvPr/>
        </p:nvPicPr>
        <p:blipFill>
          <a:blip r:embed="rId3">
            <a:alphaModFix/>
          </a:blip>
          <a:stretch>
            <a:fillRect/>
          </a:stretch>
        </p:blipFill>
        <p:spPr>
          <a:xfrm>
            <a:off x="6079100" y="391425"/>
            <a:ext cx="2850301" cy="39825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Stabilizační mechanizmus intervertebrál. disku</a:t>
            </a:r>
            <a:endParaRPr/>
          </a:p>
          <a:p>
            <a:pPr marL="0" lvl="0" indent="0" algn="l" rtl="0">
              <a:spcBef>
                <a:spcPts val="0"/>
              </a:spcBef>
              <a:spcAft>
                <a:spcPts val="0"/>
              </a:spcAft>
              <a:buNone/>
            </a:pPr>
            <a:endParaRPr/>
          </a:p>
        </p:txBody>
      </p:sp>
      <p:sp>
        <p:nvSpPr>
          <p:cNvPr id="330" name="Google Shape;330;p50"/>
          <p:cNvSpPr txBox="1">
            <a:spLocks noGrp="1"/>
          </p:cNvSpPr>
          <p:nvPr>
            <p:ph type="body" idx="1"/>
          </p:nvPr>
        </p:nvSpPr>
        <p:spPr>
          <a:xfrm>
            <a:off x="582400" y="1431525"/>
            <a:ext cx="5409900" cy="3105000"/>
          </a:xfrm>
          <a:prstGeom prst="rect">
            <a:avLst/>
          </a:prstGeom>
        </p:spPr>
        <p:txBody>
          <a:bodyPr spcFirstLastPara="1" wrap="square" lIns="0" tIns="0" rIns="0" bIns="0" anchor="t" anchorCtr="0">
            <a:noAutofit/>
          </a:bodyPr>
          <a:lstStyle/>
          <a:p>
            <a:pPr marL="457200" lvl="0" indent="-342900" algn="l" rtl="0">
              <a:lnSpc>
                <a:spcPct val="114000"/>
              </a:lnSpc>
              <a:spcBef>
                <a:spcPts val="0"/>
              </a:spcBef>
              <a:spcAft>
                <a:spcPts val="0"/>
              </a:spcAft>
              <a:buSzPts val="1800"/>
              <a:buFont typeface="Comfortaa"/>
              <a:buChar char="●"/>
            </a:pPr>
            <a:r>
              <a:rPr lang="sk" sz="1800"/>
              <a:t>V případě komprese dojde k </a:t>
            </a:r>
            <a:r>
              <a:rPr lang="sk" sz="1800" b="1"/>
              <a:t>oploštění nucleus pulposus. </a:t>
            </a:r>
            <a:r>
              <a:rPr lang="sk" sz="1800"/>
              <a:t>Rozsah jeho migrace bude omezen </a:t>
            </a:r>
            <a:r>
              <a:rPr lang="sk" sz="1800" b="1"/>
              <a:t>napětím v anulus fibrosus. </a:t>
            </a:r>
            <a:endParaRPr sz="1800" b="1"/>
          </a:p>
          <a:p>
            <a:pPr marL="457200" lvl="0" indent="-342900" algn="l" rtl="0">
              <a:lnSpc>
                <a:spcPct val="114000"/>
              </a:lnSpc>
              <a:spcBef>
                <a:spcPts val="0"/>
              </a:spcBef>
              <a:spcAft>
                <a:spcPts val="0"/>
              </a:spcAft>
              <a:buSzPts val="1800"/>
              <a:buFont typeface="Comfortaa"/>
              <a:buChar char="●"/>
            </a:pPr>
            <a:r>
              <a:rPr lang="sk" sz="1800"/>
              <a:t>Pokud se tedy například při anteflexi otevírá prostor pro migraci nucleus pulposus vzadu, potom rozsah této migrace limituje zvýšené napětí </a:t>
            </a:r>
            <a:r>
              <a:rPr lang="sk" sz="1800" b="1"/>
              <a:t>anulus fibrosus zadní části,</a:t>
            </a:r>
            <a:r>
              <a:rPr lang="sk" sz="1800"/>
              <a:t> který se více napíná a tím </a:t>
            </a:r>
            <a:r>
              <a:rPr lang="sk" sz="1800" b="1"/>
              <a:t>tlačí nucleus pulposus zpět do středního postavení.</a:t>
            </a:r>
            <a:endParaRPr/>
          </a:p>
        </p:txBody>
      </p:sp>
      <p:pic>
        <p:nvPicPr>
          <p:cNvPr id="331" name="Google Shape;331;p50"/>
          <p:cNvPicPr preferRelativeResize="0"/>
          <p:nvPr/>
        </p:nvPicPr>
        <p:blipFill>
          <a:blip r:embed="rId3">
            <a:alphaModFix/>
          </a:blip>
          <a:stretch>
            <a:fillRect/>
          </a:stretch>
        </p:blipFill>
        <p:spPr>
          <a:xfrm>
            <a:off x="6051150" y="1280750"/>
            <a:ext cx="2866724" cy="3186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Hydratace</a:t>
            </a:r>
            <a:endParaRPr/>
          </a:p>
          <a:p>
            <a:pPr marL="0" lvl="0" indent="0" algn="l" rtl="0">
              <a:spcBef>
                <a:spcPts val="0"/>
              </a:spcBef>
              <a:spcAft>
                <a:spcPts val="0"/>
              </a:spcAft>
              <a:buNone/>
            </a:pPr>
            <a:endParaRPr/>
          </a:p>
        </p:txBody>
      </p:sp>
      <p:sp>
        <p:nvSpPr>
          <p:cNvPr id="344" name="Google Shape;344;p52"/>
          <p:cNvSpPr txBox="1">
            <a:spLocks noGrp="1"/>
          </p:cNvSpPr>
          <p:nvPr>
            <p:ph type="body" idx="1"/>
          </p:nvPr>
        </p:nvSpPr>
        <p:spPr>
          <a:xfrm>
            <a:off x="540000" y="1269000"/>
            <a:ext cx="61590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Font typeface="Comfortaa"/>
              <a:buChar char="●"/>
            </a:pPr>
            <a:r>
              <a:rPr lang="sk" sz="1200"/>
              <a:t>Vliv na výšku meziobratlové ploténky má i </a:t>
            </a:r>
            <a:r>
              <a:rPr lang="sk" sz="1200" b="1"/>
              <a:t>hydratace.</a:t>
            </a:r>
            <a:r>
              <a:rPr lang="sk" sz="1200"/>
              <a:t> Ta se v souvislosti s tlakovým zatížením v průběhu dne </a:t>
            </a:r>
            <a:r>
              <a:rPr lang="sk" sz="1200" b="1"/>
              <a:t>snižuje.</a:t>
            </a:r>
            <a:r>
              <a:rPr lang="sk" sz="1200"/>
              <a:t> Ke zpětné resorpci vody do nucleus pulposus dochází při správné celkové hydrataci organismu v průběhu odpočinku, respektive při </a:t>
            </a:r>
            <a:r>
              <a:rPr lang="sk" sz="1200" b="1"/>
              <a:t>snížení kompresního zatížení disku v horizontální poloze,</a:t>
            </a:r>
            <a:r>
              <a:rPr lang="sk" sz="1200"/>
              <a:t> to je v leže.</a:t>
            </a:r>
            <a:endParaRPr sz="1200"/>
          </a:p>
          <a:p>
            <a:pPr marL="457200" lvl="0" indent="-304800" algn="l" rtl="0">
              <a:lnSpc>
                <a:spcPct val="150000"/>
              </a:lnSpc>
              <a:spcBef>
                <a:spcPts val="0"/>
              </a:spcBef>
              <a:spcAft>
                <a:spcPts val="0"/>
              </a:spcAft>
              <a:buSzPts val="1200"/>
              <a:buChar char="●"/>
            </a:pPr>
            <a:r>
              <a:rPr lang="sk" sz="1200"/>
              <a:t>Páteř je o 300% tužší při flexi brzo ráno v porovnání během dalšího dne.</a:t>
            </a:r>
            <a:endParaRPr sz="1200"/>
          </a:p>
          <a:p>
            <a:pPr marL="457200" lvl="0" indent="-304800" algn="l" rtl="0">
              <a:lnSpc>
                <a:spcPct val="150000"/>
              </a:lnSpc>
              <a:spcBef>
                <a:spcPts val="0"/>
              </a:spcBef>
              <a:spcAft>
                <a:spcPts val="0"/>
              </a:spcAft>
              <a:buSzPts val="1200"/>
              <a:buChar char="●"/>
            </a:pPr>
            <a:r>
              <a:rPr lang="sk" sz="1200"/>
              <a:t>Je to způsobeno absorbováním vody platničkou počas noci (Adams 1987).</a:t>
            </a:r>
            <a:endParaRPr sz="1200"/>
          </a:p>
          <a:p>
            <a:pPr marL="457200" lvl="0" indent="-304800" algn="l" rtl="0">
              <a:lnSpc>
                <a:spcPct val="150000"/>
              </a:lnSpc>
              <a:spcBef>
                <a:spcPts val="0"/>
              </a:spcBef>
              <a:spcAft>
                <a:spcPts val="0"/>
              </a:spcAft>
              <a:buSzPts val="1200"/>
              <a:buChar char="●"/>
            </a:pPr>
            <a:r>
              <a:rPr lang="sk" sz="1200"/>
              <a:t>Rozsah pohybu do flexe se v průběhu dne zvětšuje (Ensink 1996).</a:t>
            </a:r>
            <a:endParaRPr/>
          </a:p>
        </p:txBody>
      </p:sp>
      <p:pic>
        <p:nvPicPr>
          <p:cNvPr id="345" name="Google Shape;345;p52"/>
          <p:cNvPicPr preferRelativeResize="0"/>
          <p:nvPr/>
        </p:nvPicPr>
        <p:blipFill>
          <a:blip r:embed="rId3">
            <a:alphaModFix/>
          </a:blip>
          <a:stretch>
            <a:fillRect/>
          </a:stretch>
        </p:blipFill>
        <p:spPr>
          <a:xfrm>
            <a:off x="3323250" y="3168625"/>
            <a:ext cx="4368299" cy="19034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Axial pressure loading A/N= 1/3</a:t>
            </a:r>
            <a:endParaRPr/>
          </a:p>
          <a:p>
            <a:pPr marL="0" lvl="0" indent="0" algn="l" rtl="0">
              <a:spcBef>
                <a:spcPts val="0"/>
              </a:spcBef>
              <a:spcAft>
                <a:spcPts val="0"/>
              </a:spcAft>
              <a:buNone/>
            </a:pPr>
            <a:endParaRPr/>
          </a:p>
        </p:txBody>
      </p:sp>
      <p:sp>
        <p:nvSpPr>
          <p:cNvPr id="359" name="Google Shape;359;p54"/>
          <p:cNvSpPr txBox="1">
            <a:spLocks noGrp="1"/>
          </p:cNvSpPr>
          <p:nvPr>
            <p:ph type="body" idx="1"/>
          </p:nvPr>
        </p:nvSpPr>
        <p:spPr>
          <a:xfrm>
            <a:off x="540000" y="1269000"/>
            <a:ext cx="4781100" cy="3105000"/>
          </a:xfrm>
          <a:prstGeom prst="rect">
            <a:avLst/>
          </a:prstGeom>
        </p:spPr>
        <p:txBody>
          <a:bodyPr spcFirstLastPara="1" wrap="square" lIns="0" tIns="0" rIns="0" bIns="0" anchor="t" anchorCtr="0">
            <a:noAutofit/>
          </a:bodyPr>
          <a:lstStyle/>
          <a:p>
            <a:pPr marL="457200" lvl="0" indent="-330200" algn="l" rtl="0">
              <a:lnSpc>
                <a:spcPct val="114000"/>
              </a:lnSpc>
              <a:spcBef>
                <a:spcPts val="0"/>
              </a:spcBef>
              <a:spcAft>
                <a:spcPts val="0"/>
              </a:spcAft>
              <a:buSzPts val="1600"/>
              <a:buChar char="●"/>
            </a:pPr>
            <a:r>
              <a:rPr lang="sk" sz="1600"/>
              <a:t>Mechanický model vyjadřuje poměr kompresního zatížení anulus fibrosus a nucleus pulposus. Nucleus pulposus přináší dvě třetiny tlakového zatížení ve srovnání s anulus fibrosus, který přednáší pouze jednu třetinu.</a:t>
            </a:r>
            <a:endParaRPr sz="1600"/>
          </a:p>
          <a:p>
            <a:pPr marL="457200" lvl="0" indent="-361950" algn="l" rtl="0">
              <a:lnSpc>
                <a:spcPct val="114000"/>
              </a:lnSpc>
              <a:spcBef>
                <a:spcPts val="0"/>
              </a:spcBef>
              <a:spcAft>
                <a:spcPts val="0"/>
              </a:spcAft>
              <a:buSzPts val="2100"/>
              <a:buChar char="●"/>
            </a:pPr>
            <a:r>
              <a:rPr lang="sk" sz="1600"/>
              <a:t>Hodnoty níže vyjadřují míru zátěže disku při ideálním statickém osovém zatížení jedince s vahou cca 55 kg.</a:t>
            </a:r>
            <a:endParaRPr sz="1600"/>
          </a:p>
          <a:p>
            <a:pPr marL="457200" lvl="0" indent="-330200" algn="l" rtl="0">
              <a:lnSpc>
                <a:spcPct val="114000"/>
              </a:lnSpc>
              <a:spcBef>
                <a:spcPts val="0"/>
              </a:spcBef>
              <a:spcAft>
                <a:spcPts val="0"/>
              </a:spcAft>
              <a:buSzPts val="1600"/>
              <a:buChar char="●"/>
            </a:pPr>
            <a:r>
              <a:rPr lang="sk" sz="1600" b="1">
                <a:highlight>
                  <a:srgbClr val="FFFF00"/>
                </a:highlight>
              </a:rPr>
              <a:t>L5-S1 (axial loading) 280 N, 16 kg.cm-2</a:t>
            </a:r>
            <a:endParaRPr sz="1600" b="1">
              <a:highlight>
                <a:srgbClr val="FFFF00"/>
              </a:highlight>
            </a:endParaRPr>
          </a:p>
          <a:p>
            <a:pPr marL="457200" lvl="0" indent="-330200" algn="l" rtl="0">
              <a:lnSpc>
                <a:spcPct val="114000"/>
              </a:lnSpc>
              <a:spcBef>
                <a:spcPts val="0"/>
              </a:spcBef>
              <a:spcAft>
                <a:spcPts val="0"/>
              </a:spcAft>
              <a:buSzPts val="1600"/>
              <a:buChar char="●"/>
            </a:pPr>
            <a:r>
              <a:rPr lang="sk" sz="1600">
                <a:highlight>
                  <a:srgbClr val="FF9900"/>
                </a:highlight>
              </a:rPr>
              <a:t>L5-S1 </a:t>
            </a:r>
            <a:r>
              <a:rPr lang="sk" sz="1600" b="1">
                <a:highlight>
                  <a:srgbClr val="FF9900"/>
                </a:highlight>
              </a:rPr>
              <a:t>(trunk FL) </a:t>
            </a:r>
            <a:r>
              <a:rPr lang="sk" sz="1600">
                <a:highlight>
                  <a:srgbClr val="FF9900"/>
                </a:highlight>
              </a:rPr>
              <a:t>870 N, 58 kg.cm</a:t>
            </a:r>
            <a:r>
              <a:rPr lang="sk" sz="1600" baseline="30000">
                <a:highlight>
                  <a:srgbClr val="FF9900"/>
                </a:highlight>
              </a:rPr>
              <a:t>-2</a:t>
            </a:r>
            <a:endParaRPr sz="1600" baseline="30000">
              <a:highlight>
                <a:srgbClr val="FF9900"/>
              </a:highlight>
            </a:endParaRPr>
          </a:p>
          <a:p>
            <a:pPr marL="457200" lvl="0" indent="-330200" algn="l" rtl="0">
              <a:lnSpc>
                <a:spcPct val="114000"/>
              </a:lnSpc>
              <a:spcBef>
                <a:spcPts val="400"/>
              </a:spcBef>
              <a:spcAft>
                <a:spcPts val="400"/>
              </a:spcAft>
              <a:buClr>
                <a:schemeClr val="lt1"/>
              </a:buClr>
              <a:buSzPts val="1600"/>
              <a:buChar char="●"/>
            </a:pPr>
            <a:r>
              <a:rPr lang="sk" sz="1550">
                <a:solidFill>
                  <a:schemeClr val="lt1"/>
                </a:solidFill>
                <a:highlight>
                  <a:srgbClr val="FB0007"/>
                </a:highlight>
              </a:rPr>
              <a:t>L5-S1 </a:t>
            </a:r>
            <a:r>
              <a:rPr lang="sk" sz="1550" b="1">
                <a:solidFill>
                  <a:schemeClr val="lt1"/>
                </a:solidFill>
                <a:highlight>
                  <a:srgbClr val="FB0007"/>
                </a:highlight>
              </a:rPr>
              <a:t>(trunk EXT from FL) </a:t>
            </a:r>
            <a:r>
              <a:rPr lang="sk" sz="1550">
                <a:solidFill>
                  <a:schemeClr val="lt1"/>
                </a:solidFill>
                <a:highlight>
                  <a:srgbClr val="FB0007"/>
                </a:highlight>
              </a:rPr>
              <a:t>1740 N,107 kg.cm</a:t>
            </a:r>
            <a:r>
              <a:rPr lang="sk" sz="1550" baseline="30000">
                <a:solidFill>
                  <a:schemeClr val="lt1"/>
                </a:solidFill>
                <a:highlight>
                  <a:srgbClr val="FB0007"/>
                </a:highlight>
              </a:rPr>
              <a:t>-2</a:t>
            </a:r>
            <a:endParaRPr/>
          </a:p>
        </p:txBody>
      </p:sp>
      <p:pic>
        <p:nvPicPr>
          <p:cNvPr id="360" name="Google Shape;360;p54"/>
          <p:cNvPicPr preferRelativeResize="0"/>
          <p:nvPr/>
        </p:nvPicPr>
        <p:blipFill>
          <a:blip r:embed="rId3">
            <a:alphaModFix/>
          </a:blip>
          <a:stretch>
            <a:fillRect/>
          </a:stretch>
        </p:blipFill>
        <p:spPr>
          <a:xfrm>
            <a:off x="5275250" y="1017450"/>
            <a:ext cx="3618975" cy="34843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Symetrické zatížení - Trakce/dekomprese</a:t>
            </a:r>
            <a:endParaRPr/>
          </a:p>
        </p:txBody>
      </p:sp>
      <p:sp>
        <p:nvSpPr>
          <p:cNvPr id="366" name="Google Shape;366;p55"/>
          <p:cNvSpPr txBox="1">
            <a:spLocks noGrp="1"/>
          </p:cNvSpPr>
          <p:nvPr>
            <p:ph type="body" idx="1"/>
          </p:nvPr>
        </p:nvSpPr>
        <p:spPr>
          <a:xfrm>
            <a:off x="540000" y="1269000"/>
            <a:ext cx="42930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Těla obratlů se oddalují</a:t>
            </a:r>
            <a:endParaRPr sz="1800"/>
          </a:p>
          <a:p>
            <a:pPr marL="457200" lvl="0" indent="-342900" algn="l" rtl="0">
              <a:spcBef>
                <a:spcPts val="0"/>
              </a:spcBef>
              <a:spcAft>
                <a:spcPts val="0"/>
              </a:spcAft>
              <a:buSzPts val="1800"/>
              <a:buChar char="●"/>
            </a:pPr>
            <a:r>
              <a:rPr lang="sk" sz="1800"/>
              <a:t>Výška disků se zvyšuje, šířka se snižuje</a:t>
            </a:r>
            <a:endParaRPr sz="1800"/>
          </a:p>
          <a:p>
            <a:pPr marL="457200" lvl="0" indent="-342900" algn="l" rtl="0">
              <a:spcBef>
                <a:spcPts val="0"/>
              </a:spcBef>
              <a:spcAft>
                <a:spcPts val="0"/>
              </a:spcAft>
              <a:buSzPts val="1800"/>
              <a:buChar char="●"/>
            </a:pPr>
            <a:r>
              <a:rPr lang="sk" sz="1800"/>
              <a:t>Napětí v annulus fibrosus roste</a:t>
            </a:r>
            <a:endParaRPr sz="1800"/>
          </a:p>
          <a:p>
            <a:pPr marL="457200" lvl="0" indent="-342900" algn="l" rtl="0">
              <a:spcBef>
                <a:spcPts val="0"/>
              </a:spcBef>
              <a:spcAft>
                <a:spcPts val="0"/>
              </a:spcAft>
              <a:buSzPts val="1800"/>
              <a:buChar char="●"/>
            </a:pPr>
            <a:r>
              <a:rPr lang="sk" sz="1800"/>
              <a:t>Diskus je více sférický</a:t>
            </a:r>
            <a:endParaRPr sz="1800"/>
          </a:p>
          <a:p>
            <a:pPr marL="457200" lvl="0" indent="-342900" algn="l" rtl="0">
              <a:spcBef>
                <a:spcPts val="0"/>
              </a:spcBef>
              <a:spcAft>
                <a:spcPts val="0"/>
              </a:spcAft>
              <a:buSzPts val="1800"/>
              <a:buChar char="●"/>
            </a:pPr>
            <a:r>
              <a:rPr lang="sk" sz="1800"/>
              <a:t>Intradiskální tlak se snižuje</a:t>
            </a:r>
            <a:endParaRPr sz="1800"/>
          </a:p>
          <a:p>
            <a:pPr marL="457200" lvl="0" indent="-342900" algn="l" rtl="0">
              <a:spcBef>
                <a:spcPts val="0"/>
              </a:spcBef>
              <a:spcAft>
                <a:spcPts val="0"/>
              </a:spcAft>
              <a:buSzPts val="1800"/>
              <a:buChar char="●"/>
            </a:pPr>
            <a:r>
              <a:rPr lang="sk" sz="1800"/>
              <a:t>Nucleus pulposus se navrací do svého obalu</a:t>
            </a:r>
            <a:endParaRPr sz="1800"/>
          </a:p>
          <a:p>
            <a:pPr marL="457200" lvl="0" indent="-342900" algn="l" rtl="0">
              <a:spcBef>
                <a:spcPts val="0"/>
              </a:spcBef>
              <a:spcAft>
                <a:spcPts val="0"/>
              </a:spcAft>
              <a:buSzPts val="1800"/>
              <a:buChar char="●"/>
            </a:pPr>
            <a:r>
              <a:rPr lang="sk" sz="1800"/>
              <a:t>Jedna z 1. metod volby u diskopatií</a:t>
            </a:r>
            <a:endParaRPr sz="1800"/>
          </a:p>
        </p:txBody>
      </p:sp>
      <p:pic>
        <p:nvPicPr>
          <p:cNvPr id="367" name="Google Shape;367;p55" descr="spinal decompression therapy on lumbar segments. See more at: https://3dpractice.com/products/virtual-consultation/" title="Decompression Lumbar">
            <a:hlinkClick r:id="rId3"/>
          </p:cNvPr>
          <p:cNvPicPr preferRelativeResize="0"/>
          <p:nvPr/>
        </p:nvPicPr>
        <p:blipFill>
          <a:blip r:embed="rId4">
            <a:alphaModFix/>
          </a:blip>
          <a:stretch>
            <a:fillRect/>
          </a:stretch>
        </p:blipFill>
        <p:spPr>
          <a:xfrm>
            <a:off x="4916171" y="1383750"/>
            <a:ext cx="4293000" cy="3219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Symetrické zatížení - Komprese</a:t>
            </a:r>
            <a:endParaRPr/>
          </a:p>
        </p:txBody>
      </p:sp>
      <p:sp>
        <p:nvSpPr>
          <p:cNvPr id="373" name="Google Shape;373;p5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Discus je oploštělý a rozšířený</a:t>
            </a:r>
            <a:endParaRPr sz="1800"/>
          </a:p>
          <a:p>
            <a:pPr marL="457200" lvl="0" indent="-342900" algn="l" rtl="0">
              <a:spcBef>
                <a:spcPts val="0"/>
              </a:spcBef>
              <a:spcAft>
                <a:spcPts val="0"/>
              </a:spcAft>
              <a:buSzPts val="1800"/>
              <a:buChar char="●"/>
            </a:pPr>
            <a:r>
              <a:rPr lang="sk" sz="1800"/>
              <a:t>Nucleus pulposus je také oploštělejší</a:t>
            </a:r>
            <a:endParaRPr sz="1800"/>
          </a:p>
          <a:p>
            <a:pPr marL="457200" lvl="0" indent="-342900" algn="l" rtl="0">
              <a:spcBef>
                <a:spcPts val="0"/>
              </a:spcBef>
              <a:spcAft>
                <a:spcPts val="0"/>
              </a:spcAft>
              <a:buSzPts val="1800"/>
              <a:buChar char="●"/>
            </a:pPr>
            <a:r>
              <a:rPr lang="sk" sz="1800"/>
              <a:t>Intradiskální tlak se zvyšuje - přenos na vnitřní vlákna annulu</a:t>
            </a:r>
            <a:endParaRPr sz="1800"/>
          </a:p>
          <a:p>
            <a:pPr marL="457200" lvl="0" indent="-342900" algn="l" rtl="0">
              <a:spcBef>
                <a:spcPts val="0"/>
              </a:spcBef>
              <a:spcAft>
                <a:spcPts val="0"/>
              </a:spcAft>
              <a:buSzPts val="1800"/>
              <a:buChar char="●"/>
            </a:pPr>
            <a:r>
              <a:rPr lang="sk" sz="1800"/>
              <a:t>Vertikálně působící síla je transformována do laterálně působících sil napínajících annulární vlákna </a:t>
            </a:r>
            <a:endParaRPr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Klinický význam - Flexe</a:t>
            </a:r>
            <a:endParaRPr/>
          </a:p>
          <a:p>
            <a:pPr marL="0" lvl="0" indent="0" algn="l" rtl="0">
              <a:spcBef>
                <a:spcPts val="0"/>
              </a:spcBef>
              <a:spcAft>
                <a:spcPts val="0"/>
              </a:spcAft>
              <a:buNone/>
            </a:pPr>
            <a:endParaRPr/>
          </a:p>
        </p:txBody>
      </p:sp>
      <p:sp>
        <p:nvSpPr>
          <p:cNvPr id="379" name="Google Shape;379;p57"/>
          <p:cNvSpPr txBox="1">
            <a:spLocks noGrp="1"/>
          </p:cNvSpPr>
          <p:nvPr>
            <p:ph type="body" idx="1"/>
          </p:nvPr>
        </p:nvSpPr>
        <p:spPr>
          <a:xfrm>
            <a:off x="540000" y="1269000"/>
            <a:ext cx="5296800" cy="3105000"/>
          </a:xfrm>
          <a:prstGeom prst="rect">
            <a:avLst/>
          </a:prstGeom>
        </p:spPr>
        <p:txBody>
          <a:bodyPr spcFirstLastPara="1" wrap="square" lIns="0" tIns="0" rIns="0" bIns="0" anchor="t" anchorCtr="0">
            <a:noAutofit/>
          </a:bodyPr>
          <a:lstStyle/>
          <a:p>
            <a:pPr marL="0" lvl="0" indent="-114300" algn="l" rtl="0">
              <a:lnSpc>
                <a:spcPct val="114000"/>
              </a:lnSpc>
              <a:spcBef>
                <a:spcPts val="0"/>
              </a:spcBef>
              <a:spcAft>
                <a:spcPts val="0"/>
              </a:spcAft>
              <a:buSzPts val="1800"/>
              <a:buChar char="●"/>
            </a:pPr>
            <a:r>
              <a:rPr lang="sk" sz="1800" b="1"/>
              <a:t>Flexe a extenze</a:t>
            </a:r>
            <a:r>
              <a:rPr lang="sk" sz="1800"/>
              <a:t> sestávají ze dvou složek pohybu – sagitální rotace a sagitální translace.</a:t>
            </a:r>
            <a:endParaRPr sz="1800"/>
          </a:p>
          <a:p>
            <a:pPr marL="0" lvl="0" indent="0" algn="l" rtl="0">
              <a:lnSpc>
                <a:spcPct val="114000"/>
              </a:lnSpc>
              <a:spcBef>
                <a:spcPts val="0"/>
              </a:spcBef>
              <a:spcAft>
                <a:spcPts val="0"/>
              </a:spcAft>
              <a:buNone/>
            </a:pPr>
            <a:r>
              <a:rPr lang="sk" sz="1800" b="1"/>
              <a:t>Flexe </a:t>
            </a:r>
            <a:r>
              <a:rPr lang="sk" sz="1800"/>
              <a:t>zahrnuje: </a:t>
            </a:r>
            <a:endParaRPr sz="1800"/>
          </a:p>
          <a:p>
            <a:pPr marL="457200" lvl="0" indent="-342900" algn="l" rtl="0">
              <a:lnSpc>
                <a:spcPct val="114000"/>
              </a:lnSpc>
              <a:spcBef>
                <a:spcPts val="0"/>
              </a:spcBef>
              <a:spcAft>
                <a:spcPts val="0"/>
              </a:spcAft>
              <a:buSzPts val="1800"/>
              <a:buChar char="●"/>
            </a:pPr>
            <a:r>
              <a:rPr lang="sk" sz="1800" b="1"/>
              <a:t>Bederní obratel </a:t>
            </a:r>
            <a:r>
              <a:rPr lang="sk" sz="1800"/>
              <a:t>kombinace anteriorní sagitální rotace a anteriorní translace </a:t>
            </a:r>
            <a:endParaRPr sz="1800"/>
          </a:p>
          <a:p>
            <a:pPr marL="457200" lvl="0" indent="-342900" algn="l" rtl="0">
              <a:lnSpc>
                <a:spcPct val="114000"/>
              </a:lnSpc>
              <a:spcBef>
                <a:spcPts val="0"/>
              </a:spcBef>
              <a:spcAft>
                <a:spcPts val="0"/>
              </a:spcAft>
              <a:buSzPts val="1800"/>
              <a:buChar char="●"/>
            </a:pPr>
            <a:r>
              <a:rPr lang="sk" sz="1800" b="1"/>
              <a:t>Intervertebrální disk</a:t>
            </a:r>
            <a:r>
              <a:rPr lang="sk" sz="1800"/>
              <a:t> je komprimován vpředu a zadní anulus je napínán. Při “zdravé” ploténce způsobuje flexe posun nucleu pulposu dozadu (Kolber 2009). Intradiskální (nitroplatničkový) tlak meraný v nucleus pulposus signifikantně vzroste při plné flexi (Kuo 2010).</a:t>
            </a:r>
            <a:endParaRPr/>
          </a:p>
        </p:txBody>
      </p:sp>
      <p:pic>
        <p:nvPicPr>
          <p:cNvPr id="380" name="Google Shape;380;p57"/>
          <p:cNvPicPr preferRelativeResize="0"/>
          <p:nvPr/>
        </p:nvPicPr>
        <p:blipFill>
          <a:blip r:embed="rId3">
            <a:alphaModFix/>
          </a:blip>
          <a:stretch>
            <a:fillRect/>
          </a:stretch>
        </p:blipFill>
        <p:spPr>
          <a:xfrm>
            <a:off x="6120250" y="501600"/>
            <a:ext cx="2735209" cy="38212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Funkce axiálního systému</a:t>
            </a:r>
            <a:endParaRPr/>
          </a:p>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9250" algn="l" rtl="0">
              <a:lnSpc>
                <a:spcPct val="150000"/>
              </a:lnSpc>
              <a:spcBef>
                <a:spcPts val="0"/>
              </a:spcBef>
              <a:spcAft>
                <a:spcPts val="0"/>
              </a:spcAft>
              <a:buSzPts val="1900"/>
              <a:buChar char="●"/>
            </a:pPr>
            <a:r>
              <a:rPr lang="sk" sz="1900"/>
              <a:t>Ochrana nervových struktur</a:t>
            </a:r>
            <a:endParaRPr sz="1900"/>
          </a:p>
          <a:p>
            <a:pPr marL="457200" lvl="0" indent="-349250" algn="l" rtl="0">
              <a:lnSpc>
                <a:spcPct val="150000"/>
              </a:lnSpc>
              <a:spcBef>
                <a:spcPts val="0"/>
              </a:spcBef>
              <a:spcAft>
                <a:spcPts val="0"/>
              </a:spcAft>
              <a:buSzPts val="1900"/>
              <a:buChar char="●"/>
            </a:pPr>
            <a:r>
              <a:rPr lang="sk" sz="1900"/>
              <a:t>Opěrná funkce</a:t>
            </a:r>
            <a:endParaRPr sz="1900"/>
          </a:p>
          <a:p>
            <a:pPr marL="457200" lvl="0" indent="-349250" algn="l" rtl="0">
              <a:lnSpc>
                <a:spcPct val="150000"/>
              </a:lnSpc>
              <a:spcBef>
                <a:spcPts val="0"/>
              </a:spcBef>
              <a:spcAft>
                <a:spcPts val="0"/>
              </a:spcAft>
              <a:buSzPts val="1900"/>
              <a:buChar char="●"/>
            </a:pPr>
            <a:r>
              <a:rPr lang="sk" sz="1900"/>
              <a:t>Určení směru a rozsahu pohybu</a:t>
            </a:r>
            <a:endParaRPr sz="1900"/>
          </a:p>
          <a:p>
            <a:pPr marL="457200" lvl="0" indent="-349250" algn="l" rtl="0">
              <a:lnSpc>
                <a:spcPct val="150000"/>
              </a:lnSpc>
              <a:spcBef>
                <a:spcPts val="0"/>
              </a:spcBef>
              <a:spcAft>
                <a:spcPts val="0"/>
              </a:spcAft>
              <a:buSzPts val="1900"/>
              <a:buChar char="●"/>
            </a:pPr>
            <a:r>
              <a:rPr lang="sk" sz="1900"/>
              <a:t>Proprioceptivní funkce</a:t>
            </a:r>
            <a:endParaRPr/>
          </a:p>
        </p:txBody>
      </p:sp>
      <p:pic>
        <p:nvPicPr>
          <p:cNvPr id="151" name="Google Shape;151;p23"/>
          <p:cNvPicPr preferRelativeResize="0"/>
          <p:nvPr/>
        </p:nvPicPr>
        <p:blipFill>
          <a:blip r:embed="rId3">
            <a:alphaModFix/>
          </a:blip>
          <a:stretch>
            <a:fillRect/>
          </a:stretch>
        </p:blipFill>
        <p:spPr>
          <a:xfrm>
            <a:off x="6303250" y="555250"/>
            <a:ext cx="1771650" cy="3829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Klinický význam - Flexe</a:t>
            </a:r>
            <a:endParaRPr/>
          </a:p>
          <a:p>
            <a:pPr marL="0" lvl="0" indent="0" algn="l" rtl="0">
              <a:spcBef>
                <a:spcPts val="0"/>
              </a:spcBef>
              <a:spcAft>
                <a:spcPts val="0"/>
              </a:spcAft>
              <a:buNone/>
            </a:pPr>
            <a:endParaRPr/>
          </a:p>
        </p:txBody>
      </p:sp>
      <p:sp>
        <p:nvSpPr>
          <p:cNvPr id="386" name="Google Shape;386;p58"/>
          <p:cNvSpPr txBox="1">
            <a:spLocks noGrp="1"/>
          </p:cNvSpPr>
          <p:nvPr>
            <p:ph type="body" idx="1"/>
          </p:nvPr>
        </p:nvSpPr>
        <p:spPr>
          <a:xfrm>
            <a:off x="540000" y="1269000"/>
            <a:ext cx="4717500" cy="3105000"/>
          </a:xfrm>
          <a:prstGeom prst="rect">
            <a:avLst/>
          </a:prstGeom>
        </p:spPr>
        <p:txBody>
          <a:bodyPr spcFirstLastPara="1" wrap="square" lIns="0" tIns="0" rIns="0" bIns="0" anchor="t" anchorCtr="0">
            <a:noAutofit/>
          </a:bodyPr>
          <a:lstStyle/>
          <a:p>
            <a:pPr marL="0" lvl="0" indent="0" algn="l" rtl="0">
              <a:lnSpc>
                <a:spcPct val="114000"/>
              </a:lnSpc>
              <a:spcBef>
                <a:spcPts val="0"/>
              </a:spcBef>
              <a:spcAft>
                <a:spcPts val="0"/>
              </a:spcAft>
              <a:buClr>
                <a:schemeClr val="dk1"/>
              </a:buClr>
              <a:buSzPts val="1100"/>
              <a:buFont typeface="Arial"/>
              <a:buNone/>
            </a:pPr>
            <a:r>
              <a:rPr lang="sk" sz="1400" b="1" dirty="0"/>
              <a:t>Flexe </a:t>
            </a:r>
            <a:r>
              <a:rPr lang="sk" sz="1400" dirty="0"/>
              <a:t>dále</a:t>
            </a:r>
            <a:r>
              <a:rPr lang="sk" sz="1400" b="1" dirty="0"/>
              <a:t> </a:t>
            </a:r>
            <a:r>
              <a:rPr lang="sk" sz="1400" dirty="0"/>
              <a:t>zahrnuje: </a:t>
            </a:r>
            <a:endParaRPr sz="1400" dirty="0"/>
          </a:p>
          <a:p>
            <a:pPr marL="457200" lvl="0" indent="-317500" algn="l" rtl="0">
              <a:lnSpc>
                <a:spcPct val="114000"/>
              </a:lnSpc>
              <a:spcBef>
                <a:spcPts val="0"/>
              </a:spcBef>
              <a:spcAft>
                <a:spcPts val="0"/>
              </a:spcAft>
              <a:buSzPts val="1400"/>
              <a:buChar char="●"/>
            </a:pPr>
            <a:r>
              <a:rPr lang="sk" sz="1400" b="1" dirty="0"/>
              <a:t>Na úrovni facetových kloubů </a:t>
            </a:r>
            <a:r>
              <a:rPr lang="sk" sz="1400" dirty="0"/>
              <a:t>jsou</a:t>
            </a:r>
            <a:r>
              <a:rPr lang="sk" sz="1400" b="1" dirty="0"/>
              <a:t> </a:t>
            </a:r>
            <a:r>
              <a:rPr lang="sk" sz="1400" dirty="0"/>
              <a:t>kompresivní síly nižší a pravděpodobně asymetrické (Kuo 2010).</a:t>
            </a:r>
            <a:endParaRPr sz="1400" dirty="0"/>
          </a:p>
          <a:p>
            <a:pPr marL="457200" lvl="0" indent="-317500" algn="l" rtl="0">
              <a:lnSpc>
                <a:spcPct val="114000"/>
              </a:lnSpc>
              <a:spcBef>
                <a:spcPts val="0"/>
              </a:spcBef>
              <a:spcAft>
                <a:spcPts val="0"/>
              </a:spcAft>
              <a:buSzPts val="1400"/>
              <a:buChar char="●"/>
            </a:pPr>
            <a:r>
              <a:rPr lang="sk" sz="1400" dirty="0"/>
              <a:t>Oblast páteřního kanála a rozměry foraminálních otvorů se zvětšují a napínání je přeneseno na míchu a periferní nervový systém (Inufusa 1996).</a:t>
            </a:r>
            <a:endParaRPr sz="1400" dirty="0"/>
          </a:p>
          <a:p>
            <a:pPr marL="457200" lvl="0" indent="-317500" algn="l" rtl="0">
              <a:lnSpc>
                <a:spcPct val="114000"/>
              </a:lnSpc>
              <a:spcBef>
                <a:spcPts val="0"/>
              </a:spcBef>
              <a:spcAft>
                <a:spcPts val="0"/>
              </a:spcAft>
              <a:buSzPts val="1400"/>
              <a:buChar char="●"/>
            </a:pPr>
            <a:r>
              <a:rPr lang="sk" sz="1400" dirty="0"/>
              <a:t>V průběhu udržované flexe může </a:t>
            </a:r>
            <a:r>
              <a:rPr lang="sk" sz="1400" b="1" dirty="0"/>
              <a:t>fenomén creep </a:t>
            </a:r>
            <a:r>
              <a:rPr lang="sk" sz="1400" dirty="0"/>
              <a:t>způsobit 10% zvýšení úhlu flexe za 20 minut (McGill 1992). Odolnost struktur vymezujících pohyb může být redukována o 42% už za 5 minut (Busscher 2011).</a:t>
            </a:r>
            <a:endParaRPr sz="1400" dirty="0"/>
          </a:p>
          <a:p>
            <a:pPr marL="457200" lvl="0" indent="-317500" algn="l" rtl="0">
              <a:lnSpc>
                <a:spcPct val="114000"/>
              </a:lnSpc>
              <a:spcBef>
                <a:spcPts val="0"/>
              </a:spcBef>
              <a:spcAft>
                <a:spcPts val="0"/>
              </a:spcAft>
              <a:buSzPts val="1400"/>
              <a:buChar char="●"/>
            </a:pPr>
            <a:r>
              <a:rPr lang="sk" sz="1400" b="1" dirty="0"/>
              <a:t>Dynamická zátěžová flexe </a:t>
            </a:r>
            <a:r>
              <a:rPr lang="sk" sz="1400" dirty="0"/>
              <a:t>(zahrádka, sporty - hokej, golf, veslování, házení, kopy, apod.)/</a:t>
            </a:r>
            <a:r>
              <a:rPr lang="sk" sz="1400" b="1" dirty="0"/>
              <a:t>Statická zátěžová flexe </a:t>
            </a:r>
            <a:r>
              <a:rPr lang="sk" sz="1400" dirty="0"/>
              <a:t>(cyklistika, “ochablý” kyfotický sed/</a:t>
            </a:r>
            <a:r>
              <a:rPr lang="sk" sz="1400" b="1" dirty="0"/>
              <a:t>Statická nezátěžová flexe (leh na boku)</a:t>
            </a:r>
            <a:endParaRPr sz="2000" dirty="0"/>
          </a:p>
        </p:txBody>
      </p:sp>
      <p:pic>
        <p:nvPicPr>
          <p:cNvPr id="387" name="Google Shape;387;p58" title="The intervertebral disc">
            <a:hlinkClick r:id="rId3"/>
          </p:cNvPr>
          <p:cNvPicPr preferRelativeResize="0"/>
          <p:nvPr/>
        </p:nvPicPr>
        <p:blipFill>
          <a:blip r:embed="rId4">
            <a:alphaModFix/>
          </a:blip>
          <a:stretch>
            <a:fillRect/>
          </a:stretch>
        </p:blipFill>
        <p:spPr>
          <a:xfrm>
            <a:off x="5257500" y="1155250"/>
            <a:ext cx="3709850" cy="2782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Klinický význam - Extenze</a:t>
            </a:r>
            <a:endParaRPr/>
          </a:p>
          <a:p>
            <a:pPr marL="0" lvl="0" indent="0" algn="l" rtl="0">
              <a:spcBef>
                <a:spcPts val="0"/>
              </a:spcBef>
              <a:spcAft>
                <a:spcPts val="0"/>
              </a:spcAft>
              <a:buNone/>
            </a:pPr>
            <a:endParaRPr/>
          </a:p>
        </p:txBody>
      </p:sp>
      <p:sp>
        <p:nvSpPr>
          <p:cNvPr id="393" name="Google Shape;393;p59"/>
          <p:cNvSpPr txBox="1">
            <a:spLocks noGrp="1"/>
          </p:cNvSpPr>
          <p:nvPr>
            <p:ph type="body" idx="1"/>
          </p:nvPr>
        </p:nvSpPr>
        <p:spPr>
          <a:xfrm>
            <a:off x="540000" y="1269000"/>
            <a:ext cx="8064900" cy="3105000"/>
          </a:xfrm>
          <a:prstGeom prst="rect">
            <a:avLst/>
          </a:prstGeom>
        </p:spPr>
        <p:txBody>
          <a:bodyPr spcFirstLastPara="1" wrap="square" lIns="0" tIns="0" rIns="0" bIns="0" anchor="t" anchorCtr="0">
            <a:noAutofit/>
          </a:bodyPr>
          <a:lstStyle/>
          <a:p>
            <a:pPr marL="0" lvl="0" indent="0" algn="l" rtl="0">
              <a:lnSpc>
                <a:spcPct val="114000"/>
              </a:lnSpc>
              <a:spcBef>
                <a:spcPts val="0"/>
              </a:spcBef>
              <a:spcAft>
                <a:spcPts val="0"/>
              </a:spcAft>
              <a:buNone/>
            </a:pPr>
            <a:r>
              <a:rPr lang="sk" sz="1500" b="1"/>
              <a:t>Extenze </a:t>
            </a:r>
            <a:r>
              <a:rPr lang="sk" sz="1500"/>
              <a:t>zahrnuje: </a:t>
            </a:r>
            <a:endParaRPr sz="1500"/>
          </a:p>
          <a:p>
            <a:pPr marL="457200" lvl="0" indent="-323850" algn="l" rtl="0">
              <a:lnSpc>
                <a:spcPct val="114000"/>
              </a:lnSpc>
              <a:spcBef>
                <a:spcPts val="0"/>
              </a:spcBef>
              <a:spcAft>
                <a:spcPts val="0"/>
              </a:spcAft>
              <a:buSzPts val="1500"/>
              <a:buChar char="●"/>
            </a:pPr>
            <a:r>
              <a:rPr lang="sk" sz="1500" b="1"/>
              <a:t>Bederní obratel </a:t>
            </a:r>
            <a:r>
              <a:rPr lang="sk" sz="1500"/>
              <a:t>kombinace posteriorní sagitální rotace a posteriorní translace </a:t>
            </a:r>
            <a:endParaRPr sz="1500"/>
          </a:p>
          <a:p>
            <a:pPr marL="457200" lvl="0" indent="-323850" algn="l" rtl="0">
              <a:lnSpc>
                <a:spcPct val="114000"/>
              </a:lnSpc>
              <a:spcBef>
                <a:spcPts val="0"/>
              </a:spcBef>
              <a:spcAft>
                <a:spcPts val="0"/>
              </a:spcAft>
              <a:buSzPts val="1500"/>
              <a:buChar char="●"/>
            </a:pPr>
            <a:r>
              <a:rPr lang="sk" sz="1500" b="1"/>
              <a:t>Intervertebrální disk</a:t>
            </a:r>
            <a:r>
              <a:rPr lang="sk" sz="1500"/>
              <a:t> je komprimován vzadu a přední anulus fibrosus je napínán. Tlak v nucleu se snižuje až o 35% v extenzi (Adams 1994). </a:t>
            </a:r>
            <a:endParaRPr sz="1500"/>
          </a:p>
          <a:p>
            <a:pPr marL="457200" lvl="0" indent="-323850" algn="l" rtl="0">
              <a:lnSpc>
                <a:spcPct val="114000"/>
              </a:lnSpc>
              <a:spcBef>
                <a:spcPts val="0"/>
              </a:spcBef>
              <a:spcAft>
                <a:spcPts val="0"/>
              </a:spcAft>
              <a:buSzPts val="1500"/>
              <a:buChar char="●"/>
            </a:pPr>
            <a:r>
              <a:rPr lang="sk" sz="1500"/>
              <a:t>Kompresivní síly ve </a:t>
            </a:r>
            <a:r>
              <a:rPr lang="sk" sz="1500" b="1"/>
              <a:t>facetových kloubech</a:t>
            </a:r>
            <a:r>
              <a:rPr lang="sk" sz="1500"/>
              <a:t> se během extenze zvyšují (Rohlmann 2009).</a:t>
            </a:r>
            <a:endParaRPr sz="1500"/>
          </a:p>
          <a:p>
            <a:pPr marL="457200" lvl="0" indent="-323850" algn="l" rtl="0">
              <a:lnSpc>
                <a:spcPct val="114000"/>
              </a:lnSpc>
              <a:spcBef>
                <a:spcPts val="0"/>
              </a:spcBef>
              <a:spcAft>
                <a:spcPts val="0"/>
              </a:spcAft>
              <a:buSzPts val="1500"/>
              <a:buChar char="●"/>
            </a:pPr>
            <a:r>
              <a:rPr lang="sk" sz="1500"/>
              <a:t>Pohyb je spojen s přiblížením spinálních výběžků či inferiorních artikulárních výbežků na laminu spodního obratle.</a:t>
            </a:r>
            <a:endParaRPr sz="1500"/>
          </a:p>
          <a:p>
            <a:pPr marL="457200" lvl="0" indent="-323850" algn="l" rtl="0">
              <a:lnSpc>
                <a:spcPct val="114000"/>
              </a:lnSpc>
              <a:spcBef>
                <a:spcPts val="0"/>
              </a:spcBef>
              <a:spcAft>
                <a:spcPts val="0"/>
              </a:spcAft>
              <a:buSzPts val="1500"/>
              <a:buChar char="●"/>
            </a:pPr>
            <a:r>
              <a:rPr lang="sk" sz="1500"/>
              <a:t>U zdravé ploténky může extenze způsobit posun nucleu pulposu dopředu (Kolber 2009).</a:t>
            </a:r>
            <a:endParaRPr sz="1500"/>
          </a:p>
          <a:p>
            <a:pPr marL="457200" lvl="0" indent="-323850" algn="l" rtl="0">
              <a:lnSpc>
                <a:spcPct val="114000"/>
              </a:lnSpc>
              <a:spcBef>
                <a:spcPts val="0"/>
              </a:spcBef>
              <a:spcAft>
                <a:spcPts val="0"/>
              </a:spcAft>
              <a:buSzPts val="1500"/>
              <a:buChar char="●"/>
            </a:pPr>
            <a:r>
              <a:rPr lang="sk" sz="1500"/>
              <a:t>Oblast páteřního kanálu a rozměry foraminálních otvorů se zužují a snižuje sa napínání míchy a periferního nervového systému (Inufusa 1996). </a:t>
            </a:r>
            <a:endParaRPr sz="1500"/>
          </a:p>
          <a:p>
            <a:pPr marL="457200" lvl="0" indent="-323850" algn="l" rtl="0">
              <a:lnSpc>
                <a:spcPct val="114000"/>
              </a:lnSpc>
              <a:spcBef>
                <a:spcPts val="0"/>
              </a:spcBef>
              <a:spcAft>
                <a:spcPts val="0"/>
              </a:spcAft>
              <a:buSzPts val="1500"/>
              <a:buChar char="●"/>
            </a:pPr>
            <a:r>
              <a:rPr lang="sk" sz="1500" b="1"/>
              <a:t>Statická zátěžová extenze</a:t>
            </a:r>
            <a:r>
              <a:rPr lang="sk" sz="1500"/>
              <a:t> (vzpřímený sed, stoj)/</a:t>
            </a:r>
            <a:r>
              <a:rPr lang="sk" sz="1500" b="1"/>
              <a:t>Dynamická zátěžová extenze </a:t>
            </a:r>
            <a:r>
              <a:rPr lang="sk" sz="1500"/>
              <a:t>(chůze,běh, gymnastika - velké rozsahy)/</a:t>
            </a:r>
            <a:r>
              <a:rPr lang="sk" sz="1500" b="1"/>
              <a:t>Statická odlehčená extenze </a:t>
            </a:r>
            <a:r>
              <a:rPr lang="sk" sz="1500"/>
              <a:t>(leh na břiše)</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Klinický význam - Extenze</a:t>
            </a:r>
            <a:endParaRPr/>
          </a:p>
          <a:p>
            <a:pPr marL="0" lvl="0" indent="0" algn="l" rtl="0">
              <a:spcBef>
                <a:spcPts val="0"/>
              </a:spcBef>
              <a:spcAft>
                <a:spcPts val="0"/>
              </a:spcAft>
              <a:buNone/>
            </a:pPr>
            <a:endParaRPr/>
          </a:p>
        </p:txBody>
      </p:sp>
      <p:pic>
        <p:nvPicPr>
          <p:cNvPr id="399" name="Google Shape;399;p60" title="The intervertebral disc">
            <a:hlinkClick r:id="rId3"/>
          </p:cNvPr>
          <p:cNvPicPr preferRelativeResize="0"/>
          <p:nvPr/>
        </p:nvPicPr>
        <p:blipFill>
          <a:blip r:embed="rId4">
            <a:alphaModFix/>
          </a:blip>
          <a:stretch>
            <a:fillRect/>
          </a:stretch>
        </p:blipFill>
        <p:spPr>
          <a:xfrm>
            <a:off x="1915888" y="1012250"/>
            <a:ext cx="5313133" cy="3984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Klinický význam - Rotace</a:t>
            </a:r>
            <a:endParaRPr/>
          </a:p>
        </p:txBody>
      </p:sp>
      <p:sp>
        <p:nvSpPr>
          <p:cNvPr id="405" name="Google Shape;405;p6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Šikmá vlákna s průběhem orientovaným proti směru pohybu (rotace), jsou napínána, zatímco vlákna intermediární, s opačnou orientací jsou relaxována.</a:t>
            </a:r>
            <a:endParaRPr sz="1800"/>
          </a:p>
          <a:p>
            <a:pPr marL="457200" lvl="0" indent="-342900" algn="l" rtl="0">
              <a:spcBef>
                <a:spcPts val="0"/>
              </a:spcBef>
              <a:spcAft>
                <a:spcPts val="0"/>
              </a:spcAft>
              <a:buSzPts val="1800"/>
              <a:buChar char="●"/>
            </a:pPr>
            <a:r>
              <a:rPr lang="sk" sz="1800"/>
              <a:t>Napětí dosahuje maximum v centrálních vláknech annulu, která jsou nejvíce šikmo orientována.</a:t>
            </a:r>
            <a:endParaRPr sz="1800"/>
          </a:p>
          <a:p>
            <a:pPr marL="457200" lvl="0" indent="-342900" algn="l" rtl="0">
              <a:spcBef>
                <a:spcPts val="0"/>
              </a:spcBef>
              <a:spcAft>
                <a:spcPts val="0"/>
              </a:spcAft>
              <a:buSzPts val="1800"/>
              <a:buChar char="●"/>
            </a:pPr>
            <a:r>
              <a:rPr lang="sk" sz="1800"/>
              <a:t>Nucleus je výrazně komprimován a intradiskální tlak je přímo úměrně zvyšován ve vztahu k úhlu rotace.</a:t>
            </a:r>
            <a:endParaRPr sz="1800"/>
          </a:p>
          <a:p>
            <a:pPr marL="457200" lvl="0" indent="-342900" algn="l" rtl="0">
              <a:spcBef>
                <a:spcPts val="0"/>
              </a:spcBef>
              <a:spcAft>
                <a:spcPts val="0"/>
              </a:spcAft>
              <a:buSzPts val="1800"/>
              <a:buChar char="●"/>
            </a:pPr>
            <a:r>
              <a:rPr lang="sk" sz="1800"/>
              <a:t>To vysvětluje, proč flexe s rotací je nejvíce riziková pro roztržení annulu a posun nucleu posteriórně.</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2"/>
          <p:cNvPicPr preferRelativeResize="0"/>
          <p:nvPr/>
        </p:nvPicPr>
        <p:blipFill rotWithShape="1">
          <a:blip r:embed="rId3">
            <a:alphaModFix/>
          </a:blip>
          <a:srcRect l="18536" t="8660" r="14376" b="7580"/>
          <a:stretch/>
        </p:blipFill>
        <p:spPr>
          <a:xfrm>
            <a:off x="1827375" y="349250"/>
            <a:ext cx="5651523" cy="44096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Lateroflexe - Rotace</a:t>
            </a:r>
            <a:endParaRPr/>
          </a:p>
        </p:txBody>
      </p:sp>
      <p:sp>
        <p:nvSpPr>
          <p:cNvPr id="416" name="Google Shape;416;p63"/>
          <p:cNvSpPr txBox="1">
            <a:spLocks noGrp="1"/>
          </p:cNvSpPr>
          <p:nvPr>
            <p:ph type="body" idx="1"/>
          </p:nvPr>
        </p:nvSpPr>
        <p:spPr>
          <a:xfrm>
            <a:off x="540000" y="1269000"/>
            <a:ext cx="4511700" cy="3105000"/>
          </a:xfrm>
          <a:prstGeom prst="rect">
            <a:avLst/>
          </a:prstGeom>
        </p:spPr>
        <p:txBody>
          <a:bodyPr spcFirstLastPara="1" wrap="square" lIns="0" tIns="0" rIns="0" bIns="0" anchor="t" anchorCtr="0">
            <a:noAutofit/>
          </a:bodyPr>
          <a:lstStyle/>
          <a:p>
            <a:pPr marL="457200" lvl="0" indent="-323850" algn="l" rtl="0">
              <a:lnSpc>
                <a:spcPct val="100000"/>
              </a:lnSpc>
              <a:spcBef>
                <a:spcPts val="0"/>
              </a:spcBef>
              <a:spcAft>
                <a:spcPts val="0"/>
              </a:spcAft>
              <a:buSzPts val="1500"/>
              <a:buChar char="●"/>
            </a:pPr>
            <a:r>
              <a:rPr lang="sk" sz="1500"/>
              <a:t>V průběhu asymetrické laterální komprese discus (stlačovanou substanci) posouvá kontralaterálně- směrem k zóně menšího “odporu”, tlaku - a to vede </a:t>
            </a:r>
            <a:r>
              <a:rPr lang="sk" sz="1500" b="1"/>
              <a:t>současně i k rotaci. </a:t>
            </a:r>
            <a:endParaRPr sz="1500" b="1"/>
          </a:p>
          <a:p>
            <a:pPr marL="457200" lvl="0" indent="-323850" algn="l" rtl="0">
              <a:lnSpc>
                <a:spcPct val="100000"/>
              </a:lnSpc>
              <a:spcBef>
                <a:spcPts val="0"/>
              </a:spcBef>
              <a:spcAft>
                <a:spcPts val="0"/>
              </a:spcAft>
              <a:buSzPts val="1500"/>
              <a:buChar char="●"/>
            </a:pPr>
            <a:r>
              <a:rPr lang="sk" sz="1500"/>
              <a:t>Kontralaterální ligamenta jsou napínány.</a:t>
            </a:r>
            <a:endParaRPr sz="1500"/>
          </a:p>
          <a:p>
            <a:pPr marL="457200" lvl="0" indent="-323850" algn="l" rtl="0">
              <a:lnSpc>
                <a:spcPct val="100000"/>
              </a:lnSpc>
              <a:spcBef>
                <a:spcPts val="0"/>
              </a:spcBef>
              <a:spcAft>
                <a:spcPts val="0"/>
              </a:spcAft>
              <a:buSzPts val="1500"/>
              <a:buChar char="●"/>
            </a:pPr>
            <a:r>
              <a:rPr lang="sk" sz="1500"/>
              <a:t>Komprese disků a napínání ligament fungují v tomto procesu jako “synergisté” tohto zloženého pohybu. </a:t>
            </a:r>
            <a:endParaRPr sz="1500"/>
          </a:p>
          <a:p>
            <a:pPr marL="457200" lvl="0" indent="-323850" algn="l" rtl="0">
              <a:lnSpc>
                <a:spcPct val="100000"/>
              </a:lnSpc>
              <a:spcBef>
                <a:spcPts val="0"/>
              </a:spcBef>
              <a:spcAft>
                <a:spcPts val="0"/>
              </a:spcAft>
              <a:buSzPts val="1500"/>
              <a:buChar char="●"/>
            </a:pPr>
            <a:r>
              <a:rPr lang="sk" sz="1500"/>
              <a:t>V rámci fixované rotace obratlů a lateroflexe páteře (u skoliózy) je krátkotrvající automatická rotace obratlů patologickým jevem a je trvale spojena s lateroflexí páteře. </a:t>
            </a:r>
            <a:endParaRPr sz="1500"/>
          </a:p>
        </p:txBody>
      </p:sp>
      <p:pic>
        <p:nvPicPr>
          <p:cNvPr id="417" name="Google Shape;417;p63"/>
          <p:cNvPicPr preferRelativeResize="0"/>
          <p:nvPr/>
        </p:nvPicPr>
        <p:blipFill>
          <a:blip r:embed="rId3">
            <a:alphaModFix/>
          </a:blip>
          <a:stretch>
            <a:fillRect/>
          </a:stretch>
        </p:blipFill>
        <p:spPr>
          <a:xfrm>
            <a:off x="7246900" y="0"/>
            <a:ext cx="1946500" cy="1604075"/>
          </a:xfrm>
          <a:prstGeom prst="rect">
            <a:avLst/>
          </a:prstGeom>
          <a:noFill/>
          <a:ln>
            <a:noFill/>
          </a:ln>
        </p:spPr>
      </p:pic>
      <p:pic>
        <p:nvPicPr>
          <p:cNvPr id="418" name="Google Shape;418;p63"/>
          <p:cNvPicPr preferRelativeResize="0"/>
          <p:nvPr/>
        </p:nvPicPr>
        <p:blipFill>
          <a:blip r:embed="rId4">
            <a:alphaModFix/>
          </a:blip>
          <a:stretch>
            <a:fillRect/>
          </a:stretch>
        </p:blipFill>
        <p:spPr>
          <a:xfrm>
            <a:off x="5482925" y="0"/>
            <a:ext cx="1568050" cy="1310650"/>
          </a:xfrm>
          <a:prstGeom prst="rect">
            <a:avLst/>
          </a:prstGeom>
          <a:noFill/>
          <a:ln>
            <a:noFill/>
          </a:ln>
        </p:spPr>
      </p:pic>
      <p:pic>
        <p:nvPicPr>
          <p:cNvPr id="419" name="Google Shape;419;p63"/>
          <p:cNvPicPr preferRelativeResize="0"/>
          <p:nvPr/>
        </p:nvPicPr>
        <p:blipFill>
          <a:blip r:embed="rId5">
            <a:alphaModFix/>
          </a:blip>
          <a:stretch>
            <a:fillRect/>
          </a:stretch>
        </p:blipFill>
        <p:spPr>
          <a:xfrm>
            <a:off x="5327700" y="1243700"/>
            <a:ext cx="3629976" cy="315561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sz="2700"/>
              <a:t>Lateroflexe - Rotace</a:t>
            </a:r>
            <a:endParaRPr sz="2700"/>
          </a:p>
          <a:p>
            <a:pPr marL="0" lvl="0" indent="0" algn="l" rtl="0">
              <a:spcBef>
                <a:spcPts val="0"/>
              </a:spcBef>
              <a:spcAft>
                <a:spcPts val="0"/>
              </a:spcAft>
              <a:buNone/>
            </a:pPr>
            <a:endParaRPr sz="2700"/>
          </a:p>
        </p:txBody>
      </p:sp>
      <p:sp>
        <p:nvSpPr>
          <p:cNvPr id="425" name="Google Shape;425;p64"/>
          <p:cNvSpPr txBox="1">
            <a:spLocks noGrp="1"/>
          </p:cNvSpPr>
          <p:nvPr>
            <p:ph type="body" idx="1"/>
          </p:nvPr>
        </p:nvSpPr>
        <p:spPr>
          <a:xfrm>
            <a:off x="540000" y="1269000"/>
            <a:ext cx="5407800" cy="3105000"/>
          </a:xfrm>
          <a:prstGeom prst="rect">
            <a:avLst/>
          </a:prstGeom>
        </p:spPr>
        <p:txBody>
          <a:bodyPr spcFirstLastPara="1" wrap="square" lIns="0" tIns="0" rIns="0" bIns="0" anchor="t" anchorCtr="0">
            <a:noAutofit/>
          </a:bodyPr>
          <a:lstStyle/>
          <a:p>
            <a:pPr marL="457200" lvl="0" indent="-342900" algn="l" rtl="0">
              <a:lnSpc>
                <a:spcPct val="114000"/>
              </a:lnSpc>
              <a:spcBef>
                <a:spcPts val="0"/>
              </a:spcBef>
              <a:spcAft>
                <a:spcPts val="0"/>
              </a:spcAft>
              <a:buSzPts val="1800"/>
              <a:buChar char="●"/>
            </a:pPr>
            <a:r>
              <a:rPr lang="sk" sz="1800"/>
              <a:t>Vzájemná konfigurace kloubních výběžků na rozdíl od poměru meziobratlová destička/obratlové tělo neurčuje rozsah pohybu, ale určuje směr, ve kterém bude pohyb možný. Např. v bederní páteři se tak setkáváme pouze s minimální rotací, ale relativně velkou flexí. </a:t>
            </a:r>
            <a:endParaRPr sz="1800"/>
          </a:p>
          <a:p>
            <a:pPr marL="457200" lvl="0" indent="-342900" algn="l" rtl="0">
              <a:lnSpc>
                <a:spcPct val="114000"/>
              </a:lnSpc>
              <a:spcBef>
                <a:spcPts val="0"/>
              </a:spcBef>
              <a:spcAft>
                <a:spcPts val="0"/>
              </a:spcAft>
              <a:buSzPts val="1800"/>
              <a:buFont typeface="Comfortaa"/>
              <a:buChar char="●"/>
            </a:pPr>
            <a:r>
              <a:rPr lang="sk" sz="1800"/>
              <a:t>Ze sklonu kloubních ploch dolní krční, hrudní a bederní páteře rovněž vyplývá </a:t>
            </a:r>
            <a:r>
              <a:rPr lang="sk" sz="1800" b="1"/>
              <a:t>nemožnost izolovaného pohybu do rotace nebo do lateroflexe. </a:t>
            </a:r>
            <a:r>
              <a:rPr lang="sk" sz="1800"/>
              <a:t>Tyto pohyby jsou vždy </a:t>
            </a:r>
            <a:r>
              <a:rPr lang="sk" sz="1800" b="1"/>
              <a:t>vzájemnou kombinací obou</a:t>
            </a:r>
            <a:r>
              <a:rPr lang="sk" sz="1800"/>
              <a:t> (při lateroflexi dochází k automatické rotaci a naopak). </a:t>
            </a:r>
            <a:endParaRPr sz="1800"/>
          </a:p>
        </p:txBody>
      </p:sp>
      <p:pic>
        <p:nvPicPr>
          <p:cNvPr id="426" name="Google Shape;426;p64"/>
          <p:cNvPicPr preferRelativeResize="0"/>
          <p:nvPr/>
        </p:nvPicPr>
        <p:blipFill>
          <a:blip r:embed="rId3">
            <a:alphaModFix/>
          </a:blip>
          <a:stretch>
            <a:fillRect/>
          </a:stretch>
        </p:blipFill>
        <p:spPr>
          <a:xfrm>
            <a:off x="6050825" y="815200"/>
            <a:ext cx="2891401" cy="364226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ROM</a:t>
            </a:r>
            <a:endParaRPr/>
          </a:p>
        </p:txBody>
      </p:sp>
      <p:sp>
        <p:nvSpPr>
          <p:cNvPr id="432" name="Google Shape;432;p65"/>
          <p:cNvSpPr txBox="1">
            <a:spLocks noGrp="1"/>
          </p:cNvSpPr>
          <p:nvPr>
            <p:ph type="body" idx="1"/>
          </p:nvPr>
        </p:nvSpPr>
        <p:spPr>
          <a:xfrm>
            <a:off x="540000" y="1269000"/>
            <a:ext cx="3805800" cy="3105000"/>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Font typeface="Comfortaa"/>
              <a:buChar char="●"/>
            </a:pPr>
            <a:r>
              <a:rPr lang="sk" sz="1800"/>
              <a:t>Rozsah pohybu v daném pohybového segmentu záleží na </a:t>
            </a:r>
            <a:r>
              <a:rPr lang="sk" sz="1800" b="1"/>
              <a:t>poměru mezi výškou obratlového těla a meziobratlovým diskem.</a:t>
            </a:r>
            <a:endParaRPr sz="1800" b="1"/>
          </a:p>
          <a:p>
            <a:pPr marL="457200" lvl="0" indent="-342900" algn="l" rtl="0">
              <a:lnSpc>
                <a:spcPct val="115000"/>
              </a:lnSpc>
              <a:spcBef>
                <a:spcPts val="0"/>
              </a:spcBef>
              <a:spcAft>
                <a:spcPts val="0"/>
              </a:spcAft>
              <a:buSzPts val="1800"/>
              <a:buFont typeface="Comfortaa"/>
              <a:buChar char="●"/>
            </a:pPr>
            <a:r>
              <a:rPr lang="sk" sz="1800" b="1"/>
              <a:t>Nejpohyblivější </a:t>
            </a:r>
            <a:r>
              <a:rPr lang="sk" sz="1800"/>
              <a:t>úsekem páteře je tedy páteř krční. </a:t>
            </a:r>
            <a:r>
              <a:rPr lang="sk" sz="1800" b="1"/>
              <a:t>Méně pohyblivým</a:t>
            </a:r>
            <a:r>
              <a:rPr lang="sk" sz="1800"/>
              <a:t> úsekem je páteř bederní. </a:t>
            </a:r>
            <a:r>
              <a:rPr lang="sk" sz="1800" b="1"/>
              <a:t>Nejméně pohyblivým </a:t>
            </a:r>
            <a:r>
              <a:rPr lang="sk" sz="1800"/>
              <a:t>úsekem je páteř hrudní.</a:t>
            </a:r>
            <a:endParaRPr/>
          </a:p>
        </p:txBody>
      </p:sp>
      <p:pic>
        <p:nvPicPr>
          <p:cNvPr id="433" name="Google Shape;433;p65"/>
          <p:cNvPicPr preferRelativeResize="0"/>
          <p:nvPr/>
        </p:nvPicPr>
        <p:blipFill>
          <a:blip r:embed="rId3">
            <a:alphaModFix/>
          </a:blip>
          <a:stretch>
            <a:fillRect/>
          </a:stretch>
        </p:blipFill>
        <p:spPr>
          <a:xfrm>
            <a:off x="4466000" y="1269000"/>
            <a:ext cx="4336525" cy="1936849"/>
          </a:xfrm>
          <a:prstGeom prst="rect">
            <a:avLst/>
          </a:prstGeom>
          <a:noFill/>
          <a:ln>
            <a:noFill/>
          </a:ln>
        </p:spPr>
      </p:pic>
      <p:sp>
        <p:nvSpPr>
          <p:cNvPr id="434" name="Google Shape;434;p65"/>
          <p:cNvSpPr txBox="1"/>
          <p:nvPr/>
        </p:nvSpPr>
        <p:spPr>
          <a:xfrm>
            <a:off x="4271925" y="3236850"/>
            <a:ext cx="4530600" cy="4002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sk" b="1"/>
              <a:t>40%			20%				33%</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Patofyziologie pohybu - S rovina</a:t>
            </a:r>
            <a:endParaRPr/>
          </a:p>
          <a:p>
            <a:pPr marL="0" lvl="0" indent="0" algn="l" rtl="0">
              <a:spcBef>
                <a:spcPts val="0"/>
              </a:spcBef>
              <a:spcAft>
                <a:spcPts val="0"/>
              </a:spcAft>
              <a:buNone/>
            </a:pPr>
            <a:endParaRPr/>
          </a:p>
        </p:txBody>
      </p:sp>
      <p:sp>
        <p:nvSpPr>
          <p:cNvPr id="446" name="Google Shape;446;p67"/>
          <p:cNvSpPr txBox="1">
            <a:spLocks noGrp="1"/>
          </p:cNvSpPr>
          <p:nvPr>
            <p:ph type="body" idx="1"/>
          </p:nvPr>
        </p:nvSpPr>
        <p:spPr>
          <a:xfrm>
            <a:off x="540000" y="1269000"/>
            <a:ext cx="2646900" cy="3105000"/>
          </a:xfrm>
          <a:prstGeom prst="rect">
            <a:avLst/>
          </a:prstGeom>
        </p:spPr>
        <p:txBody>
          <a:bodyPr spcFirstLastPara="1" wrap="square" lIns="0" tIns="0" rIns="0" bIns="0" anchor="t" anchorCtr="0">
            <a:noAutofit/>
          </a:bodyPr>
          <a:lstStyle/>
          <a:p>
            <a:pPr marL="0" lvl="0" indent="0" algn="l" rtl="0">
              <a:lnSpc>
                <a:spcPct val="105000"/>
              </a:lnSpc>
              <a:spcBef>
                <a:spcPts val="0"/>
              </a:spcBef>
              <a:spcAft>
                <a:spcPts val="0"/>
              </a:spcAft>
              <a:buNone/>
            </a:pPr>
            <a:r>
              <a:rPr lang="sk" sz="1400" b="1"/>
              <a:t>Spondylolýza </a:t>
            </a:r>
            <a:endParaRPr sz="1400"/>
          </a:p>
          <a:p>
            <a:pPr marL="457200" lvl="0" indent="-317500" algn="l" rtl="0">
              <a:lnSpc>
                <a:spcPct val="105000"/>
              </a:lnSpc>
              <a:spcBef>
                <a:spcPts val="0"/>
              </a:spcBef>
              <a:spcAft>
                <a:spcPts val="0"/>
              </a:spcAft>
              <a:buSzPts val="1400"/>
              <a:buChar char="●"/>
            </a:pPr>
            <a:r>
              <a:rPr lang="sk" sz="1400"/>
              <a:t>EXT + KOMPRESE, 1.uni/2.bilaterální postižení pars interarticularis obratlového oblouku)</a:t>
            </a:r>
            <a:endParaRPr sz="1400"/>
          </a:p>
          <a:p>
            <a:pPr marL="457200" lvl="0" indent="-317500" algn="l" rtl="0">
              <a:lnSpc>
                <a:spcPct val="105000"/>
              </a:lnSpc>
              <a:spcBef>
                <a:spcPts val="0"/>
              </a:spcBef>
              <a:spcAft>
                <a:spcPts val="0"/>
              </a:spcAft>
              <a:buSzPts val="1400"/>
              <a:buChar char="●"/>
            </a:pPr>
            <a:r>
              <a:rPr lang="sk" sz="1400"/>
              <a:t>“Scotty dog” sign - RTG</a:t>
            </a:r>
            <a:endParaRPr sz="1400"/>
          </a:p>
          <a:p>
            <a:pPr marL="457200" lvl="0" indent="-317500" algn="l" rtl="0">
              <a:lnSpc>
                <a:spcPct val="105000"/>
              </a:lnSpc>
              <a:spcBef>
                <a:spcPts val="0"/>
              </a:spcBef>
              <a:spcAft>
                <a:spcPts val="0"/>
              </a:spcAft>
              <a:buSzPts val="1400"/>
              <a:buChar char="●"/>
            </a:pPr>
            <a:r>
              <a:rPr lang="sk" sz="1400"/>
              <a:t>Adolescenti</a:t>
            </a:r>
            <a:endParaRPr sz="1400"/>
          </a:p>
          <a:p>
            <a:pPr marL="457200" lvl="0" indent="-317500" algn="l" rtl="0">
              <a:lnSpc>
                <a:spcPct val="105000"/>
              </a:lnSpc>
              <a:spcBef>
                <a:spcPts val="0"/>
              </a:spcBef>
              <a:spcAft>
                <a:spcPts val="0"/>
              </a:spcAft>
              <a:buSzPts val="1400"/>
              <a:buChar char="●"/>
            </a:pPr>
            <a:r>
              <a:rPr lang="sk" sz="1400" b="1"/>
              <a:t>Gymnastika </a:t>
            </a:r>
            <a:r>
              <a:rPr lang="sk" sz="1400"/>
              <a:t>(repetitivní hyperEXT a komprese, </a:t>
            </a:r>
            <a:r>
              <a:rPr lang="sk" sz="1400" b="1"/>
              <a:t>tenis</a:t>
            </a:r>
            <a:r>
              <a:rPr lang="sk" sz="1400"/>
              <a:t> (hyperEXT podání, forehand - EXT a rotace)</a:t>
            </a:r>
            <a:endParaRPr/>
          </a:p>
        </p:txBody>
      </p:sp>
      <p:pic>
        <p:nvPicPr>
          <p:cNvPr id="447" name="Google Shape;447;p67"/>
          <p:cNvPicPr preferRelativeResize="0"/>
          <p:nvPr/>
        </p:nvPicPr>
        <p:blipFill>
          <a:blip r:embed="rId3">
            <a:alphaModFix/>
          </a:blip>
          <a:stretch>
            <a:fillRect/>
          </a:stretch>
        </p:blipFill>
        <p:spPr>
          <a:xfrm>
            <a:off x="3556750" y="1113250"/>
            <a:ext cx="1876875" cy="2115400"/>
          </a:xfrm>
          <a:prstGeom prst="rect">
            <a:avLst/>
          </a:prstGeom>
          <a:noFill/>
          <a:ln>
            <a:noFill/>
          </a:ln>
        </p:spPr>
      </p:pic>
      <p:pic>
        <p:nvPicPr>
          <p:cNvPr id="448" name="Google Shape;448;p67"/>
          <p:cNvPicPr preferRelativeResize="0"/>
          <p:nvPr/>
        </p:nvPicPr>
        <p:blipFill>
          <a:blip r:embed="rId4">
            <a:alphaModFix/>
          </a:blip>
          <a:stretch>
            <a:fillRect/>
          </a:stretch>
        </p:blipFill>
        <p:spPr>
          <a:xfrm>
            <a:off x="5433625" y="1113250"/>
            <a:ext cx="1945200" cy="2115405"/>
          </a:xfrm>
          <a:prstGeom prst="rect">
            <a:avLst/>
          </a:prstGeom>
          <a:noFill/>
          <a:ln>
            <a:noFill/>
          </a:ln>
        </p:spPr>
      </p:pic>
      <p:pic>
        <p:nvPicPr>
          <p:cNvPr id="449" name="Google Shape;449;p67"/>
          <p:cNvPicPr preferRelativeResize="0"/>
          <p:nvPr/>
        </p:nvPicPr>
        <p:blipFill>
          <a:blip r:embed="rId5">
            <a:alphaModFix/>
          </a:blip>
          <a:stretch>
            <a:fillRect/>
          </a:stretch>
        </p:blipFill>
        <p:spPr>
          <a:xfrm>
            <a:off x="6792300" y="344125"/>
            <a:ext cx="2167200" cy="2884525"/>
          </a:xfrm>
          <a:prstGeom prst="rect">
            <a:avLst/>
          </a:prstGeom>
          <a:noFill/>
          <a:ln>
            <a:noFill/>
          </a:ln>
        </p:spPr>
      </p:pic>
      <p:pic>
        <p:nvPicPr>
          <p:cNvPr id="450" name="Google Shape;450;p67"/>
          <p:cNvPicPr preferRelativeResize="0"/>
          <p:nvPr/>
        </p:nvPicPr>
        <p:blipFill>
          <a:blip r:embed="rId6">
            <a:alphaModFix/>
          </a:blip>
          <a:stretch>
            <a:fillRect/>
          </a:stretch>
        </p:blipFill>
        <p:spPr>
          <a:xfrm>
            <a:off x="3556750" y="3228650"/>
            <a:ext cx="1491424" cy="1914850"/>
          </a:xfrm>
          <a:prstGeom prst="rect">
            <a:avLst/>
          </a:prstGeom>
          <a:noFill/>
          <a:ln>
            <a:noFill/>
          </a:ln>
        </p:spPr>
      </p:pic>
      <p:pic>
        <p:nvPicPr>
          <p:cNvPr id="451" name="Google Shape;451;p67"/>
          <p:cNvPicPr preferRelativeResize="0"/>
          <p:nvPr/>
        </p:nvPicPr>
        <p:blipFill>
          <a:blip r:embed="rId7">
            <a:alphaModFix/>
          </a:blip>
          <a:stretch>
            <a:fillRect/>
          </a:stretch>
        </p:blipFill>
        <p:spPr>
          <a:xfrm>
            <a:off x="5034500" y="3228650"/>
            <a:ext cx="1945200" cy="1914849"/>
          </a:xfrm>
          <a:prstGeom prst="rect">
            <a:avLst/>
          </a:prstGeom>
          <a:noFill/>
          <a:ln>
            <a:noFill/>
          </a:ln>
        </p:spPr>
      </p:pic>
      <p:pic>
        <p:nvPicPr>
          <p:cNvPr id="452" name="Google Shape;452;p67"/>
          <p:cNvPicPr preferRelativeResize="0"/>
          <p:nvPr/>
        </p:nvPicPr>
        <p:blipFill>
          <a:blip r:embed="rId8">
            <a:alphaModFix/>
          </a:blip>
          <a:stretch>
            <a:fillRect/>
          </a:stretch>
        </p:blipFill>
        <p:spPr>
          <a:xfrm>
            <a:off x="6979700" y="3228650"/>
            <a:ext cx="1979800" cy="1237350"/>
          </a:xfrm>
          <a:prstGeom prst="rect">
            <a:avLst/>
          </a:prstGeom>
          <a:noFill/>
          <a:ln>
            <a:noFill/>
          </a:ln>
        </p:spPr>
      </p:pic>
      <p:pic>
        <p:nvPicPr>
          <p:cNvPr id="453" name="Google Shape;453;p67"/>
          <p:cNvPicPr preferRelativeResize="0"/>
          <p:nvPr/>
        </p:nvPicPr>
        <p:blipFill>
          <a:blip r:embed="rId9">
            <a:alphaModFix/>
          </a:blip>
          <a:stretch>
            <a:fillRect/>
          </a:stretch>
        </p:blipFill>
        <p:spPr>
          <a:xfrm>
            <a:off x="748625" y="3708526"/>
            <a:ext cx="2808125" cy="1399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68"/>
          <p:cNvPicPr preferRelativeResize="0"/>
          <p:nvPr/>
        </p:nvPicPr>
        <p:blipFill>
          <a:blip r:embed="rId3">
            <a:alphaModFix/>
          </a:blip>
          <a:stretch>
            <a:fillRect/>
          </a:stretch>
        </p:blipFill>
        <p:spPr>
          <a:xfrm>
            <a:off x="5892750" y="1301675"/>
            <a:ext cx="2982725" cy="3175450"/>
          </a:xfrm>
          <a:prstGeom prst="rect">
            <a:avLst/>
          </a:prstGeom>
          <a:noFill/>
          <a:ln>
            <a:noFill/>
          </a:ln>
        </p:spPr>
      </p:pic>
      <p:sp>
        <p:nvSpPr>
          <p:cNvPr id="459" name="Google Shape;459;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Patofyziologie pohybu - S rovina</a:t>
            </a:r>
            <a:endParaRPr/>
          </a:p>
          <a:p>
            <a:pPr marL="0" lvl="0" indent="0" algn="l" rtl="0">
              <a:spcBef>
                <a:spcPts val="0"/>
              </a:spcBef>
              <a:spcAft>
                <a:spcPts val="0"/>
              </a:spcAft>
              <a:buNone/>
            </a:pPr>
            <a:endParaRPr/>
          </a:p>
        </p:txBody>
      </p:sp>
      <p:pic>
        <p:nvPicPr>
          <p:cNvPr id="460" name="Google Shape;460;p68"/>
          <p:cNvPicPr preferRelativeResize="0"/>
          <p:nvPr/>
        </p:nvPicPr>
        <p:blipFill>
          <a:blip r:embed="rId4">
            <a:alphaModFix/>
          </a:blip>
          <a:stretch>
            <a:fillRect/>
          </a:stretch>
        </p:blipFill>
        <p:spPr>
          <a:xfrm>
            <a:off x="540000" y="1062600"/>
            <a:ext cx="2212299" cy="1946827"/>
          </a:xfrm>
          <a:prstGeom prst="rect">
            <a:avLst/>
          </a:prstGeom>
          <a:noFill/>
          <a:ln>
            <a:noFill/>
          </a:ln>
        </p:spPr>
      </p:pic>
      <p:pic>
        <p:nvPicPr>
          <p:cNvPr id="461" name="Google Shape;461;p68"/>
          <p:cNvPicPr preferRelativeResize="0"/>
          <p:nvPr/>
        </p:nvPicPr>
        <p:blipFill>
          <a:blip r:embed="rId5">
            <a:alphaModFix/>
          </a:blip>
          <a:stretch>
            <a:fillRect/>
          </a:stretch>
        </p:blipFill>
        <p:spPr>
          <a:xfrm>
            <a:off x="540000" y="3009425"/>
            <a:ext cx="2866025" cy="1467700"/>
          </a:xfrm>
          <a:prstGeom prst="rect">
            <a:avLst/>
          </a:prstGeom>
          <a:noFill/>
          <a:ln>
            <a:noFill/>
          </a:ln>
        </p:spPr>
      </p:pic>
      <p:pic>
        <p:nvPicPr>
          <p:cNvPr id="462" name="Google Shape;462;p68"/>
          <p:cNvPicPr preferRelativeResize="0"/>
          <p:nvPr/>
        </p:nvPicPr>
        <p:blipFill>
          <a:blip r:embed="rId6">
            <a:alphaModFix/>
          </a:blip>
          <a:stretch>
            <a:fillRect/>
          </a:stretch>
        </p:blipFill>
        <p:spPr>
          <a:xfrm>
            <a:off x="3590025" y="3009425"/>
            <a:ext cx="2243252" cy="1425300"/>
          </a:xfrm>
          <a:prstGeom prst="rect">
            <a:avLst/>
          </a:prstGeom>
          <a:noFill/>
          <a:ln>
            <a:noFill/>
          </a:ln>
        </p:spPr>
      </p:pic>
      <p:pic>
        <p:nvPicPr>
          <p:cNvPr id="463" name="Google Shape;463;p68"/>
          <p:cNvPicPr preferRelativeResize="0"/>
          <p:nvPr/>
        </p:nvPicPr>
        <p:blipFill>
          <a:blip r:embed="rId7">
            <a:alphaModFix/>
          </a:blip>
          <a:stretch>
            <a:fillRect/>
          </a:stretch>
        </p:blipFill>
        <p:spPr>
          <a:xfrm>
            <a:off x="2752300" y="1554612"/>
            <a:ext cx="3080975" cy="135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Funkce axiálního systému</a:t>
            </a:r>
            <a:endParaRPr/>
          </a:p>
          <a:p>
            <a:pPr marL="0" lvl="0" indent="0" algn="l" rtl="0">
              <a:spcBef>
                <a:spcPts val="0"/>
              </a:spcBef>
              <a:spcAft>
                <a:spcPts val="0"/>
              </a:spcAft>
              <a:buNone/>
            </a:pPr>
            <a:endParaRPr/>
          </a:p>
        </p:txBody>
      </p:sp>
      <p:sp>
        <p:nvSpPr>
          <p:cNvPr id="157" name="Google Shape;157;p2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lnSpc>
                <a:spcPct val="150000"/>
              </a:lnSpc>
              <a:spcBef>
                <a:spcPts val="0"/>
              </a:spcBef>
              <a:spcAft>
                <a:spcPts val="0"/>
              </a:spcAft>
              <a:buSzPts val="2100"/>
              <a:buChar char="●"/>
            </a:pPr>
            <a:r>
              <a:rPr lang="sk"/>
              <a:t>Páteř plní dvě vzájemně protichůdné funkce - zabezpečuje stabilitu, ale zároveň i mobilitu těla.</a:t>
            </a:r>
            <a:endParaRPr/>
          </a:p>
          <a:p>
            <a:pPr marL="457200" lvl="0" indent="-361950" algn="l" rtl="0">
              <a:lnSpc>
                <a:spcPct val="150000"/>
              </a:lnSpc>
              <a:spcBef>
                <a:spcPts val="0"/>
              </a:spcBef>
              <a:spcAft>
                <a:spcPts val="0"/>
              </a:spcAft>
              <a:buSzPts val="2100"/>
              <a:buChar char="●"/>
            </a:pPr>
            <a:r>
              <a:rPr lang="sk"/>
              <a:t>Při symetrickém stoji je napětí rovnoměrně rozloženo podél vertikální osy/linie páteře, která má rovný tvar. </a:t>
            </a:r>
            <a:endParaRPr/>
          </a:p>
          <a:p>
            <a:pPr marL="457200" lvl="0" indent="-361950" algn="l" rtl="0">
              <a:lnSpc>
                <a:spcPct val="150000"/>
              </a:lnSpc>
              <a:spcBef>
                <a:spcPts val="0"/>
              </a:spcBef>
              <a:spcAft>
                <a:spcPts val="0"/>
              </a:spcAft>
              <a:buSzPts val="2100"/>
              <a:buChar char="●"/>
            </a:pPr>
            <a:r>
              <a:rPr lang="sk"/>
              <a:t>Při asymetrickém stoji (např. stoj na 1 noze), je pánev nakloněna na kontralaterální stranu (křivka bederní je konvexní, hrudní konkávní a krční konvexní na stranu švihové nohy).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ROM </a:t>
            </a:r>
            <a:endParaRPr/>
          </a:p>
          <a:p>
            <a:pPr marL="0" lvl="0" indent="0" algn="l" rtl="0">
              <a:lnSpc>
                <a:spcPct val="100000"/>
              </a:lnSpc>
              <a:spcBef>
                <a:spcPts val="0"/>
              </a:spcBef>
              <a:spcAft>
                <a:spcPts val="0"/>
              </a:spcAft>
              <a:buClr>
                <a:schemeClr val="dk1"/>
              </a:buClr>
              <a:buSzPts val="1100"/>
              <a:buFont typeface="Arial"/>
              <a:buNone/>
            </a:pPr>
            <a:r>
              <a:rPr lang="sk"/>
              <a:t>Rotace</a:t>
            </a:r>
            <a:endParaRPr/>
          </a:p>
        </p:txBody>
      </p:sp>
      <p:pic>
        <p:nvPicPr>
          <p:cNvPr id="480" name="Google Shape;480;p70"/>
          <p:cNvPicPr preferRelativeResize="0"/>
          <p:nvPr/>
        </p:nvPicPr>
        <p:blipFill>
          <a:blip r:embed="rId3">
            <a:alphaModFix/>
          </a:blip>
          <a:stretch>
            <a:fillRect/>
          </a:stretch>
        </p:blipFill>
        <p:spPr>
          <a:xfrm>
            <a:off x="3171275" y="181450"/>
            <a:ext cx="3505699" cy="4870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Zdroje:</a:t>
            </a:r>
            <a:endParaRPr/>
          </a:p>
        </p:txBody>
      </p:sp>
      <p:sp>
        <p:nvSpPr>
          <p:cNvPr id="486" name="Google Shape;486;p7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9250" algn="l" rtl="0">
              <a:lnSpc>
                <a:spcPct val="150000"/>
              </a:lnSpc>
              <a:spcBef>
                <a:spcPts val="0"/>
              </a:spcBef>
              <a:spcAft>
                <a:spcPts val="0"/>
              </a:spcAft>
              <a:buSzPts val="1900"/>
              <a:buChar char="●"/>
            </a:pPr>
            <a:r>
              <a:rPr lang="sk" sz="1900">
                <a:highlight>
                  <a:schemeClr val="lt1"/>
                </a:highlight>
              </a:rPr>
              <a:t>Kapandji, I. A. (1970). </a:t>
            </a:r>
            <a:r>
              <a:rPr lang="sk" sz="1900" i="1">
                <a:highlight>
                  <a:schemeClr val="lt1"/>
                </a:highlight>
              </a:rPr>
              <a:t>The Physiology of the Joints: Dépouillement v. 1 Upper limb. _ v. 2 Lower limb. _ v. 3 The trunk and the vertebral column</a:t>
            </a:r>
            <a:r>
              <a:rPr lang="sk" sz="1900">
                <a:highlight>
                  <a:schemeClr val="lt1"/>
                </a:highlight>
              </a:rPr>
              <a:t>. Churchill Livingstone.</a:t>
            </a:r>
            <a:endParaRPr sz="1900">
              <a:highlight>
                <a:schemeClr val="lt1"/>
              </a:highlight>
            </a:endParaRPr>
          </a:p>
          <a:p>
            <a:pPr marL="457200" lvl="0" indent="-349250" algn="l" rtl="0">
              <a:lnSpc>
                <a:spcPct val="150000"/>
              </a:lnSpc>
              <a:spcBef>
                <a:spcPts val="0"/>
              </a:spcBef>
              <a:spcAft>
                <a:spcPts val="0"/>
              </a:spcAft>
              <a:buSzPts val="1900"/>
              <a:buChar char="●"/>
            </a:pPr>
            <a:r>
              <a:rPr lang="sk" sz="1900"/>
              <a:t>McKenzie Inštitút, kurz časť A-drieková chrbtica, 25.-28.3.2022</a:t>
            </a:r>
            <a:endParaRPr sz="1900"/>
          </a:p>
          <a:p>
            <a:pPr marL="457200" lvl="0" indent="-349250" algn="l" rtl="0">
              <a:lnSpc>
                <a:spcPct val="150000"/>
              </a:lnSpc>
              <a:spcBef>
                <a:spcPts val="0"/>
              </a:spcBef>
              <a:spcAft>
                <a:spcPts val="0"/>
              </a:spcAft>
              <a:buSzPts val="1900"/>
              <a:buChar char="●"/>
            </a:pPr>
            <a:r>
              <a:rPr lang="sk" sz="1900" u="sng">
                <a:solidFill>
                  <a:schemeClr val="dk2"/>
                </a:solidFill>
                <a:hlinkClick r:id="rId3">
                  <a:extLst>
                    <a:ext uri="{A12FA001-AC4F-418D-AE19-62706E023703}">
                      <ahyp:hlinkClr xmlns:ahyp="http://schemas.microsoft.com/office/drawing/2018/hyperlinkcolor" val="tx"/>
                    </a:ext>
                  </a:extLst>
                </a:hlinkClick>
              </a:rPr>
              <a:t>https://www.physio-pedia.com/index.php?title=Lumbar_Spondylolysis_in_Extension_Related_Sport&amp;veaction=edit&amp;section=18</a:t>
            </a:r>
            <a:r>
              <a:rPr lang="sk" sz="1900"/>
              <a:t> </a:t>
            </a:r>
            <a:endParaRPr sz="1900"/>
          </a:p>
          <a:p>
            <a:pPr marL="457200" lvl="0" indent="-349250" algn="l" rtl="0">
              <a:lnSpc>
                <a:spcPct val="150000"/>
              </a:lnSpc>
              <a:spcBef>
                <a:spcPts val="0"/>
              </a:spcBef>
              <a:spcAft>
                <a:spcPts val="0"/>
              </a:spcAft>
              <a:buSzPts val="1900"/>
              <a:buChar char="●"/>
            </a:pPr>
            <a:r>
              <a:rPr lang="sk" sz="1900" u="sng">
                <a:solidFill>
                  <a:schemeClr val="dk2"/>
                </a:solidFill>
                <a:hlinkClick r:id="rId4">
                  <a:extLst>
                    <a:ext uri="{A12FA001-AC4F-418D-AE19-62706E023703}">
                      <ahyp:hlinkClr xmlns:ahyp="http://schemas.microsoft.com/office/drawing/2018/hyperlinkcolor" val="tx"/>
                    </a:ext>
                  </a:extLst>
                </a:hlinkClick>
              </a:rPr>
              <a:t>https://mobilephysiotherapyclinic.net/williams-flexion-exercises-vs-mckenzies-extension-exercises/</a:t>
            </a:r>
            <a:r>
              <a:rPr lang="sk" sz="1900"/>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2424350" y="547325"/>
            <a:ext cx="4295275" cy="387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8F54C147-DB28-4944-9DBA-EB31412728FC}"/>
              </a:ext>
            </a:extLst>
          </p:cNvPr>
          <p:cNvSpPr>
            <a:spLocks noGrp="1"/>
          </p:cNvSpPr>
          <p:nvPr>
            <p:ph type="title"/>
          </p:nvPr>
        </p:nvSpPr>
        <p:spPr>
          <a:xfrm>
            <a:off x="493384" y="43031"/>
            <a:ext cx="8064900" cy="799651"/>
          </a:xfrm>
        </p:spPr>
        <p:txBody>
          <a:bodyPr/>
          <a:lstStyle/>
          <a:p>
            <a:r>
              <a:rPr lang="cs-CZ" dirty="0"/>
              <a:t>TEORIE SVALOVÝCH ŘETĚZCŮ</a:t>
            </a:r>
          </a:p>
        </p:txBody>
      </p:sp>
      <p:sp>
        <p:nvSpPr>
          <p:cNvPr id="10" name="Zástupný text 9">
            <a:extLst>
              <a:ext uri="{FF2B5EF4-FFF2-40B4-BE49-F238E27FC236}">
                <a16:creationId xmlns:a16="http://schemas.microsoft.com/office/drawing/2014/main" id="{114957AA-7CC9-4834-8EEF-F2AA47B4C594}"/>
              </a:ext>
            </a:extLst>
          </p:cNvPr>
          <p:cNvSpPr>
            <a:spLocks noGrp="1"/>
          </p:cNvSpPr>
          <p:nvPr>
            <p:ph type="body" idx="1"/>
          </p:nvPr>
        </p:nvSpPr>
        <p:spPr>
          <a:xfrm>
            <a:off x="540000" y="799652"/>
            <a:ext cx="8064900" cy="3574350"/>
          </a:xfrm>
        </p:spPr>
        <p:txBody>
          <a:bodyPr/>
          <a:lstStyle/>
          <a:p>
            <a:pPr>
              <a:buFont typeface="Wingdings" panose="05000000000000000000" pitchFamily="2" charset="2"/>
              <a:buChar char="Ø"/>
            </a:pPr>
            <a:r>
              <a:rPr lang="cs-CZ" dirty="0" err="1"/>
              <a:t>Kabat</a:t>
            </a:r>
            <a:r>
              <a:rPr lang="cs-CZ" dirty="0"/>
              <a:t> byl pravděpodobně první, kdo zdůraznil význam řetězců u tréninku oslabených svalů- mozek zná jen průběh pohybu ne jednotlivé svaly</a:t>
            </a:r>
          </a:p>
          <a:p>
            <a:pPr>
              <a:buFont typeface="Wingdings" panose="05000000000000000000" pitchFamily="2" charset="2"/>
              <a:buChar char="Ø"/>
            </a:pPr>
            <a:r>
              <a:rPr lang="cs-CZ" dirty="0"/>
              <a:t>Thomas </a:t>
            </a:r>
            <a:r>
              <a:rPr lang="cs-CZ" dirty="0" err="1"/>
              <a:t>W.Myers</a:t>
            </a:r>
            <a:r>
              <a:rPr lang="cs-CZ" dirty="0"/>
              <a:t> – anatomy </a:t>
            </a:r>
            <a:r>
              <a:rPr lang="cs-CZ" dirty="0" err="1"/>
              <a:t>train</a:t>
            </a:r>
            <a:r>
              <a:rPr lang="cs-CZ" dirty="0"/>
              <a:t>- </a:t>
            </a:r>
            <a:r>
              <a:rPr lang="cs-CZ" dirty="0" err="1"/>
              <a:t>myofasciální</a:t>
            </a:r>
            <a:r>
              <a:rPr lang="cs-CZ" dirty="0"/>
              <a:t> meridiány</a:t>
            </a:r>
          </a:p>
          <a:p>
            <a:pPr>
              <a:buFontTx/>
              <a:buChar char="-"/>
            </a:pPr>
            <a:r>
              <a:rPr lang="cs-CZ" dirty="0"/>
              <a:t>dominuje kontinuita- meridiány- linie fascií táhnou jedním směrem</a:t>
            </a:r>
          </a:p>
          <a:p>
            <a:pPr>
              <a:buFontTx/>
              <a:buChar char="-"/>
            </a:pPr>
            <a:r>
              <a:rPr lang="cs-CZ" dirty="0"/>
              <a:t>POVRCHOVÁ ZÁDOVÁ FASCIE</a:t>
            </a:r>
          </a:p>
          <a:p>
            <a:pPr marL="95250" indent="0">
              <a:buNone/>
            </a:pPr>
            <a:r>
              <a:rPr lang="cs-CZ" dirty="0"/>
              <a:t>- plantární fascie-</a:t>
            </a:r>
            <a:r>
              <a:rPr lang="cs-CZ" dirty="0" err="1"/>
              <a:t>m.triceps</a:t>
            </a:r>
            <a:r>
              <a:rPr lang="cs-CZ" dirty="0"/>
              <a:t> </a:t>
            </a:r>
            <a:r>
              <a:rPr lang="cs-CZ" dirty="0" err="1"/>
              <a:t>surae-ischiokrurální</a:t>
            </a:r>
            <a:r>
              <a:rPr lang="cs-CZ" dirty="0"/>
              <a:t> svaly-</a:t>
            </a:r>
            <a:r>
              <a:rPr lang="cs-CZ" dirty="0" err="1"/>
              <a:t>lig.sacrotuberale</a:t>
            </a:r>
            <a:r>
              <a:rPr lang="cs-CZ" dirty="0"/>
              <a:t>- </a:t>
            </a:r>
            <a:r>
              <a:rPr lang="cs-CZ" dirty="0" err="1"/>
              <a:t>mm.erector</a:t>
            </a:r>
            <a:r>
              <a:rPr lang="cs-CZ" dirty="0"/>
              <a:t> </a:t>
            </a:r>
            <a:r>
              <a:rPr lang="cs-CZ" dirty="0" err="1"/>
              <a:t>spinae</a:t>
            </a:r>
            <a:r>
              <a:rPr lang="cs-CZ" dirty="0"/>
              <a:t>- </a:t>
            </a:r>
            <a:r>
              <a:rPr lang="cs-CZ" dirty="0" err="1"/>
              <a:t>mm.suboccipitales-galea</a:t>
            </a:r>
            <a:r>
              <a:rPr lang="cs-CZ" dirty="0"/>
              <a:t> </a:t>
            </a:r>
            <a:r>
              <a:rPr lang="cs-CZ" dirty="0" err="1"/>
              <a:t>aponeurotica</a:t>
            </a:r>
            <a:endParaRPr lang="cs-CZ" dirty="0"/>
          </a:p>
        </p:txBody>
      </p:sp>
    </p:spTree>
    <p:extLst>
      <p:ext uri="{BB962C8B-B14F-4D97-AF65-F5344CB8AC3E}">
        <p14:creationId xmlns:p14="http://schemas.microsoft.com/office/powerpoint/2010/main" val="91940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EFD488-3204-7292-86B2-C61B1986F9C3}"/>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4BD00E3D-724D-9931-D913-5F9767584106}"/>
              </a:ext>
            </a:extLst>
          </p:cNvPr>
          <p:cNvSpPr>
            <a:spLocks noGrp="1"/>
          </p:cNvSpPr>
          <p:nvPr>
            <p:ph type="body" idx="1"/>
          </p:nvPr>
        </p:nvSpPr>
        <p:spPr>
          <a:xfrm>
            <a:off x="540000" y="1348292"/>
            <a:ext cx="8064900" cy="3025710"/>
          </a:xfrm>
        </p:spPr>
        <p:txBody>
          <a:bodyPr/>
          <a:lstStyle/>
          <a:p>
            <a:r>
              <a:rPr lang="cs-CZ" dirty="0"/>
              <a:t>POVRCHOVÁ FRONTÁLNÍ LINIE</a:t>
            </a:r>
          </a:p>
          <a:p>
            <a:r>
              <a:rPr lang="cs-CZ" dirty="0"/>
              <a:t> lig. </a:t>
            </a:r>
            <a:r>
              <a:rPr lang="cs-CZ" dirty="0" err="1"/>
              <a:t>infrapatelaris</a:t>
            </a:r>
            <a:r>
              <a:rPr lang="cs-CZ" dirty="0"/>
              <a:t> a </a:t>
            </a:r>
            <a:r>
              <a:rPr lang="cs-CZ" dirty="0" err="1"/>
              <a:t>m.quadriceps</a:t>
            </a:r>
            <a:r>
              <a:rPr lang="cs-CZ" dirty="0"/>
              <a:t>-m. </a:t>
            </a:r>
            <a:r>
              <a:rPr lang="cs-CZ" dirty="0" err="1"/>
              <a:t>rectus</a:t>
            </a:r>
            <a:r>
              <a:rPr lang="cs-CZ" dirty="0"/>
              <a:t> </a:t>
            </a:r>
            <a:r>
              <a:rPr lang="cs-CZ" dirty="0" err="1"/>
              <a:t>abdominis</a:t>
            </a:r>
            <a:r>
              <a:rPr lang="cs-CZ" dirty="0"/>
              <a:t>- </a:t>
            </a:r>
            <a:r>
              <a:rPr lang="cs-CZ" dirty="0" err="1"/>
              <a:t>m.sternalis-m.pectoralis</a:t>
            </a:r>
            <a:r>
              <a:rPr lang="cs-CZ" dirty="0"/>
              <a:t> major- SCM</a:t>
            </a:r>
          </a:p>
          <a:p>
            <a:r>
              <a:rPr lang="cs-CZ" dirty="0"/>
              <a:t>LATERÁLNÍ LINIE</a:t>
            </a:r>
          </a:p>
          <a:p>
            <a:r>
              <a:rPr lang="cs-CZ" dirty="0"/>
              <a:t>chodidlo a </a:t>
            </a:r>
            <a:r>
              <a:rPr lang="cs-CZ" dirty="0" err="1"/>
              <a:t>m.peroneus</a:t>
            </a:r>
            <a:r>
              <a:rPr lang="cs-CZ" dirty="0"/>
              <a:t>- ITB- TFL-</a:t>
            </a:r>
            <a:r>
              <a:rPr lang="cs-CZ" dirty="0" err="1"/>
              <a:t>m.gluteus</a:t>
            </a:r>
            <a:r>
              <a:rPr lang="cs-CZ" dirty="0"/>
              <a:t> </a:t>
            </a:r>
            <a:r>
              <a:rPr lang="cs-CZ" dirty="0" err="1"/>
              <a:t>maximus-mm.obliquii</a:t>
            </a:r>
            <a:r>
              <a:rPr lang="cs-CZ" dirty="0"/>
              <a:t>- </a:t>
            </a:r>
            <a:r>
              <a:rPr lang="cs-CZ" dirty="0" err="1"/>
              <a:t>m.quadratus</a:t>
            </a:r>
            <a:r>
              <a:rPr lang="cs-CZ" dirty="0"/>
              <a:t> </a:t>
            </a:r>
            <a:r>
              <a:rPr lang="cs-CZ" dirty="0" err="1"/>
              <a:t>lumborum</a:t>
            </a:r>
            <a:r>
              <a:rPr lang="cs-CZ" dirty="0"/>
              <a:t>- interkostální svaly-</a:t>
            </a:r>
            <a:r>
              <a:rPr lang="cs-CZ" dirty="0" err="1"/>
              <a:t>m.splenius</a:t>
            </a:r>
            <a:r>
              <a:rPr lang="cs-CZ" dirty="0"/>
              <a:t>-SCM</a:t>
            </a:r>
          </a:p>
          <a:p>
            <a:endParaRPr lang="cs-CZ" dirty="0"/>
          </a:p>
        </p:txBody>
      </p:sp>
    </p:spTree>
    <p:extLst>
      <p:ext uri="{BB962C8B-B14F-4D97-AF65-F5344CB8AC3E}">
        <p14:creationId xmlns:p14="http://schemas.microsoft.com/office/powerpoint/2010/main" val="25485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023000-E68B-E100-699E-7AE2A7AAB936}"/>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F6DA1530-EA79-BC56-3EEF-B7BEFCBFA852}"/>
              </a:ext>
            </a:extLst>
          </p:cNvPr>
          <p:cNvSpPr>
            <a:spLocks noGrp="1"/>
          </p:cNvSpPr>
          <p:nvPr>
            <p:ph type="body" idx="1"/>
          </p:nvPr>
        </p:nvSpPr>
        <p:spPr/>
        <p:txBody>
          <a:bodyPr/>
          <a:lstStyle/>
          <a:p>
            <a:r>
              <a:rPr lang="cs-CZ" dirty="0"/>
              <a:t>SPIRÁLNÍ LINIE</a:t>
            </a:r>
          </a:p>
          <a:p>
            <a:r>
              <a:rPr lang="cs-CZ" dirty="0" err="1"/>
              <a:t>m.splenius</a:t>
            </a:r>
            <a:r>
              <a:rPr lang="cs-CZ" dirty="0"/>
              <a:t> </a:t>
            </a:r>
            <a:r>
              <a:rPr lang="cs-CZ" dirty="0" err="1"/>
              <a:t>capitis</a:t>
            </a:r>
            <a:r>
              <a:rPr lang="cs-CZ" dirty="0"/>
              <a:t>- </a:t>
            </a:r>
            <a:r>
              <a:rPr lang="cs-CZ" dirty="0" err="1"/>
              <a:t>mm.rhomboideus</a:t>
            </a:r>
            <a:r>
              <a:rPr lang="cs-CZ" dirty="0"/>
              <a:t> a </a:t>
            </a:r>
            <a:r>
              <a:rPr lang="cs-CZ" dirty="0" err="1"/>
              <a:t>m.serratus</a:t>
            </a:r>
            <a:r>
              <a:rPr lang="cs-CZ" dirty="0"/>
              <a:t> </a:t>
            </a:r>
            <a:r>
              <a:rPr lang="cs-CZ" dirty="0" err="1"/>
              <a:t>anterior</a:t>
            </a:r>
            <a:r>
              <a:rPr lang="cs-CZ" dirty="0"/>
              <a:t> druhé strany-</a:t>
            </a:r>
            <a:r>
              <a:rPr lang="cs-CZ" dirty="0" err="1"/>
              <a:t>mm.obliguii</a:t>
            </a:r>
            <a:r>
              <a:rPr lang="cs-CZ" dirty="0"/>
              <a:t>-</a:t>
            </a:r>
            <a:r>
              <a:rPr lang="cs-CZ" dirty="0" err="1"/>
              <a:t>m.tensor</a:t>
            </a:r>
            <a:r>
              <a:rPr lang="cs-CZ" dirty="0"/>
              <a:t> </a:t>
            </a:r>
            <a:r>
              <a:rPr lang="cs-CZ" dirty="0" err="1"/>
              <a:t>fascuae</a:t>
            </a:r>
            <a:r>
              <a:rPr lang="cs-CZ" dirty="0"/>
              <a:t> </a:t>
            </a:r>
            <a:r>
              <a:rPr lang="cs-CZ" dirty="0" err="1"/>
              <a:t>latae</a:t>
            </a:r>
            <a:r>
              <a:rPr lang="cs-CZ" dirty="0"/>
              <a:t> a ITB-</a:t>
            </a:r>
            <a:r>
              <a:rPr lang="cs-CZ" dirty="0" err="1"/>
              <a:t>m.tibialis</a:t>
            </a:r>
            <a:r>
              <a:rPr lang="cs-CZ" dirty="0"/>
              <a:t> </a:t>
            </a:r>
            <a:r>
              <a:rPr lang="cs-CZ" dirty="0" err="1"/>
              <a:t>anterior-m.peroneus</a:t>
            </a:r>
            <a:r>
              <a:rPr lang="cs-CZ" dirty="0"/>
              <a:t> </a:t>
            </a:r>
            <a:r>
              <a:rPr lang="cs-CZ" dirty="0" err="1"/>
              <a:t>longus-m.biceps</a:t>
            </a:r>
            <a:r>
              <a:rPr lang="cs-CZ" dirty="0"/>
              <a:t> </a:t>
            </a:r>
            <a:r>
              <a:rPr lang="cs-CZ" dirty="0" err="1"/>
              <a:t>femoris</a:t>
            </a:r>
            <a:r>
              <a:rPr lang="cs-CZ" dirty="0"/>
              <a:t>-lig </a:t>
            </a:r>
            <a:r>
              <a:rPr lang="cs-CZ" dirty="0" err="1"/>
              <a:t>sacrotuberale</a:t>
            </a:r>
            <a:endParaRPr lang="cs-CZ" dirty="0"/>
          </a:p>
          <a:p>
            <a:r>
              <a:rPr lang="cs-CZ" dirty="0"/>
              <a:t>LINIE PAŽÍ, FUNKČNÍ LINIE,</a:t>
            </a:r>
          </a:p>
          <a:p>
            <a:r>
              <a:rPr lang="cs-CZ" dirty="0"/>
              <a:t>HLUBOKÁ FRONTÁLNÍ LINIE </a:t>
            </a:r>
          </a:p>
          <a:p>
            <a:r>
              <a:rPr lang="cs-CZ" dirty="0"/>
              <a:t>chodidlo-dorsální muskulatura- </a:t>
            </a:r>
            <a:r>
              <a:rPr lang="cs-CZ" dirty="0" err="1"/>
              <a:t>m.iliopsoas</a:t>
            </a:r>
            <a:r>
              <a:rPr lang="cs-CZ" dirty="0"/>
              <a:t> </a:t>
            </a:r>
          </a:p>
        </p:txBody>
      </p:sp>
    </p:spTree>
    <p:extLst>
      <p:ext uri="{BB962C8B-B14F-4D97-AF65-F5344CB8AC3E}">
        <p14:creationId xmlns:p14="http://schemas.microsoft.com/office/powerpoint/2010/main" val="3687587189"/>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4699</Words>
  <Application>Microsoft Office PowerPoint</Application>
  <PresentationFormat>Předvádění na obrazovce (16:9)</PresentationFormat>
  <Paragraphs>251</Paragraphs>
  <Slides>51</Slides>
  <Notes>43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51</vt:i4>
      </vt:variant>
    </vt:vector>
  </HeadingPairs>
  <TitlesOfParts>
    <vt:vector size="57" baseType="lpstr">
      <vt:lpstr>Wingdings</vt:lpstr>
      <vt:lpstr>Roboto</vt:lpstr>
      <vt:lpstr>Comfortaa</vt:lpstr>
      <vt:lpstr>Arial</vt:lpstr>
      <vt:lpstr>Lato</vt:lpstr>
      <vt:lpstr>Prezentace_MU_CZ</vt:lpstr>
      <vt:lpstr>Obecná kineziologie axiálního systému </vt:lpstr>
      <vt:lpstr>Všeobecný přehled </vt:lpstr>
      <vt:lpstr>Všeobecný přehled </vt:lpstr>
      <vt:lpstr>Funkce axiálního systému </vt:lpstr>
      <vt:lpstr>Funkce axiálního systému </vt:lpstr>
      <vt:lpstr>Prezentace aplikace PowerPoint</vt:lpstr>
      <vt:lpstr>TEORIE SVALOVÝCH ŘETĚZCŮ</vt:lpstr>
      <vt:lpstr>Prezentace aplikace PowerPoint</vt:lpstr>
      <vt:lpstr>Prezentace aplikace PowerPoint</vt:lpstr>
      <vt:lpstr>Véle</vt:lpstr>
      <vt:lpstr>Prezentace aplikace PowerPoint</vt:lpstr>
      <vt:lpstr>Prezentace aplikace PowerPoint</vt:lpstr>
      <vt:lpstr>Prezentace aplikace PowerPoint</vt:lpstr>
      <vt:lpstr>EBM-svalové řetězce </vt:lpstr>
      <vt:lpstr>Funkce axiálního systému </vt:lpstr>
      <vt:lpstr>Funkce axiálního systému </vt:lpstr>
      <vt:lpstr>Orientace částí AS </vt:lpstr>
      <vt:lpstr>Orientace částí AS </vt:lpstr>
      <vt:lpstr>Ochránce “Neuraxis” </vt:lpstr>
      <vt:lpstr>Ochránce “Neuraxis” </vt:lpstr>
      <vt:lpstr>Zakřivení páteře </vt:lpstr>
      <vt:lpstr>Zakřivení páteře </vt:lpstr>
      <vt:lpstr>Sagitální zakřivení v ontogenezi </vt:lpstr>
      <vt:lpstr>Opěrná funkce obratlů  </vt:lpstr>
      <vt:lpstr>Mechanická funkce segmentárních komponent </vt:lpstr>
      <vt:lpstr>Mechanická funkce segmentárních komponent </vt:lpstr>
      <vt:lpstr>Anizotropie </vt:lpstr>
      <vt:lpstr>Anizotropie</vt:lpstr>
      <vt:lpstr>Anizotropie</vt:lpstr>
      <vt:lpstr>Pasivní stabilita segmentu </vt:lpstr>
      <vt:lpstr>Intervertebrální disk </vt:lpstr>
      <vt:lpstr>Intervertebrální disk </vt:lpstr>
      <vt:lpstr>Deformace nucleus pulposus </vt:lpstr>
      <vt:lpstr>Stabilizační mechanizmus intervertebrál. disku </vt:lpstr>
      <vt:lpstr>Hydratace </vt:lpstr>
      <vt:lpstr>Axial pressure loading A/N= 1/3 </vt:lpstr>
      <vt:lpstr>Symetrické zatížení - Trakce/dekomprese</vt:lpstr>
      <vt:lpstr>Symetrické zatížení - Komprese</vt:lpstr>
      <vt:lpstr>Klinický význam - Flexe </vt:lpstr>
      <vt:lpstr>Klinický význam - Flexe </vt:lpstr>
      <vt:lpstr>Klinický význam - Extenze </vt:lpstr>
      <vt:lpstr>Klinický význam - Extenze </vt:lpstr>
      <vt:lpstr>Klinický význam - Rotace</vt:lpstr>
      <vt:lpstr>Prezentace aplikace PowerPoint</vt:lpstr>
      <vt:lpstr>Lateroflexe - Rotace</vt:lpstr>
      <vt:lpstr>Lateroflexe - Rotace </vt:lpstr>
      <vt:lpstr>ROM</vt:lpstr>
      <vt:lpstr>Patofyziologie pohybu - S rovina </vt:lpstr>
      <vt:lpstr>Patofyziologie pohybu - S rovina </vt:lpstr>
      <vt:lpstr>ROM  Rotace</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lastModifiedBy>Sabina Bartošová</cp:lastModifiedBy>
  <cp:revision>6</cp:revision>
  <dcterms:modified xsi:type="dcterms:W3CDTF">2024-10-07T20:12:14Z</dcterms:modified>
</cp:coreProperties>
</file>