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93" r:id="rId34"/>
    <p:sldId id="294" r:id="rId35"/>
    <p:sldId id="295" r:id="rId36"/>
    <p:sldId id="297" r:id="rId37"/>
    <p:sldId id="296" r:id="rId38"/>
    <p:sldId id="288" r:id="rId39"/>
    <p:sldId id="290" r:id="rId40"/>
    <p:sldId id="291" r:id="rId41"/>
    <p:sldId id="292" r:id="rId42"/>
    <p:sldId id="289" r:id="rId43"/>
  </p:sldIdLst>
  <p:sldSz cx="12192000" cy="6858000"/>
  <p:notesSz cx="6858000" cy="9144000"/>
  <p:embeddedFontLst>
    <p:embeddedFont>
      <p:font typeface="Open Sans" panose="020B0606030504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dTKYi9wQYrPM5aR0Njym3FtnP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9"/>
    <p:restoredTop sz="94640"/>
  </p:normalViewPr>
  <p:slideViewPr>
    <p:cSldViewPr snapToGrid="0">
      <p:cViewPr varScale="1">
        <p:scale>
          <a:sx n="103" d="100"/>
          <a:sy n="10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9648a3d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2" name="Google Shape;232;g319648a3d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3" name="Google Shape;2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9648a3d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9" name="Google Shape;269;g319648a3d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9648a3df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5" name="Google Shape;275;g319648a3df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9648a3d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7" name="Google Shape;287;g319648a3d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9648a3d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319648a3d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3" name="Google Shape;2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5" name="Google Shape;3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5B065E85-3DBB-43AB-36BB-05FBFEDE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>
            <a:extLst>
              <a:ext uri="{FF2B5EF4-FFF2-40B4-BE49-F238E27FC236}">
                <a16:creationId xmlns:a16="http://schemas.microsoft.com/office/drawing/2014/main" id="{2D0A9F53-929C-728C-6390-45294EAEF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8" name="Google Shape;298;p26:notes">
            <a:extLst>
              <a:ext uri="{FF2B5EF4-FFF2-40B4-BE49-F238E27FC236}">
                <a16:creationId xmlns:a16="http://schemas.microsoft.com/office/drawing/2014/main" id="{97861A63-7092-90D3-6BDE-0E875A086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387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576461FF-D801-06E1-6E88-7CD4D392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>
            <a:extLst>
              <a:ext uri="{FF2B5EF4-FFF2-40B4-BE49-F238E27FC236}">
                <a16:creationId xmlns:a16="http://schemas.microsoft.com/office/drawing/2014/main" id="{16B59D47-4D26-AFE1-B685-69BA3D55D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8" name="Google Shape;298;p26:notes">
            <a:extLst>
              <a:ext uri="{FF2B5EF4-FFF2-40B4-BE49-F238E27FC236}">
                <a16:creationId xmlns:a16="http://schemas.microsoft.com/office/drawing/2014/main" id="{AF65D650-4F5D-93D4-62C7-55008BACF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1998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0" name="Google Shape;3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8054E691-632A-038C-EC30-88F890B86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9648a3df5_0_15:notes">
            <a:extLst>
              <a:ext uri="{FF2B5EF4-FFF2-40B4-BE49-F238E27FC236}">
                <a16:creationId xmlns:a16="http://schemas.microsoft.com/office/drawing/2014/main" id="{9C6ABB08-72CC-D52C-18E6-107F76183B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319648a3df5_0_15:notes">
            <a:extLst>
              <a:ext uri="{FF2B5EF4-FFF2-40B4-BE49-F238E27FC236}">
                <a16:creationId xmlns:a16="http://schemas.microsoft.com/office/drawing/2014/main" id="{53A6A827-B3B5-A3C2-C7EE-5E304422A7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4518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47038098-F4DE-869D-C5B4-5AD2E588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9648a3df5_0_15:notes">
            <a:extLst>
              <a:ext uri="{FF2B5EF4-FFF2-40B4-BE49-F238E27FC236}">
                <a16:creationId xmlns:a16="http://schemas.microsoft.com/office/drawing/2014/main" id="{6ED303BB-D669-9415-5D0D-A03BF8619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319648a3df5_0_15:notes">
            <a:extLst>
              <a:ext uri="{FF2B5EF4-FFF2-40B4-BE49-F238E27FC236}">
                <a16:creationId xmlns:a16="http://schemas.microsoft.com/office/drawing/2014/main" id="{FF321625-F809-CE46-883C-D8CF0D2D3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9742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DF2449A9-D4C1-A66A-3943-BA8494B4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9648a3df5_0_15:notes">
            <a:extLst>
              <a:ext uri="{FF2B5EF4-FFF2-40B4-BE49-F238E27FC236}">
                <a16:creationId xmlns:a16="http://schemas.microsoft.com/office/drawing/2014/main" id="{3526E30B-D14A-039C-5470-DB664334A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319648a3df5_0_15:notes">
            <a:extLst>
              <a:ext uri="{FF2B5EF4-FFF2-40B4-BE49-F238E27FC236}">
                <a16:creationId xmlns:a16="http://schemas.microsoft.com/office/drawing/2014/main" id="{28809E45-A336-FF37-2748-98F42C24F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036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1_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ggerpoints.net/muscle/masse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riggerpoints.net/muscle/temporalis" TargetMode="External"/><Relationship Id="rId5" Type="http://schemas.openxmlformats.org/officeDocument/2006/relationships/hyperlink" Target="http://www.triggerpoints.net/muscle/medial-pterygoid" TargetMode="External"/><Relationship Id="rId4" Type="http://schemas.openxmlformats.org/officeDocument/2006/relationships/hyperlink" Target="http://www.triggerpoints.net/muscle/lateral-pterygoi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Doln%C3%AD_%C4%8Delis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www.wikiskripta.eu/w/Nervus_trigeminu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ggerpoints.ne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kiskripta.eu/w/Hom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 idx="4294967295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80" b="1" i="0" u="none" strike="noStrike" cap="none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bp4850 Kineziologie, Algeziologie a odvozené techniky diagnostiky a terapie 5</a:t>
            </a:r>
            <a:endParaRPr sz="3180" b="1" i="0" u="none" strike="noStrike" cap="none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/>
              <a:t>Podzim 2024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/>
              <a:t>Mgr. Petr Pliska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/>
              <a:t>Mgr. Klára Vomáčková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Svaly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275180" y="1066240"/>
            <a:ext cx="11240828" cy="558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temporalis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elevace mandibuly + přední vlákna protrakce, zadní retrakce mandibuly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masseter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elevace mandibuly + povrchová část protrakce, hluboká retrakce mandibuly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pterygoideus medialis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Oboustranně elevace, jednostranně tah mandibuly na opačnou stranu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pterygoideus lateralis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Oboustranně protrakce mandibuly, jednostranně tah mandibuly na opačnou stranu, </a:t>
            </a:r>
            <a:r>
              <a:rPr lang="cs-CZ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zahajuje depresy mandibuly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Mimické svaly + platysma (depresor mandibuly!)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Buccinator – při jeho stažení může být suchost v</a:t>
            </a:r>
            <a:b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ústech + vliv na polykací reflex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Význam jazyka – napětí ústního dna a pohyb</a:t>
            </a:r>
            <a:b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mandibuly</a:t>
            </a:r>
            <a:endParaRPr/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7315200" y="4577454"/>
            <a:ext cx="478626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http://www.triggerpoints.net/muscle/masseter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http://www.triggerpoints.net/muscle/lateral-pterygoid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http://www.triggerpoints.net/muscle/medial-pterygoid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7315200" y="6255757"/>
            <a:ext cx="50759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http://www.triggerpoints.net/muscle/temporalis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6406" y="2423177"/>
            <a:ext cx="5757453" cy="4307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Jazylka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675992" y="867313"/>
            <a:ext cx="11240828" cy="558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„Křižovatka funkčních poruch“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Tah infra a suprahyoidních svalů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Vyšetření polykacího aktu – hodnotit bez vědomí pacienta (např. nechat polknout doušek vody), následně palpace</a:t>
            </a:r>
            <a:endParaRPr/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95047"/>
            <a:ext cx="6154009" cy="396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Svaly – supra a infrahyodní svaly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56" y="932480"/>
            <a:ext cx="7361485" cy="592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Svaly – supra a infrahyodní svaly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675992" y="1127547"/>
            <a:ext cx="11240828" cy="558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Suprahyodní svalstvo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Funkce je DEPRESE MANDIBULY (kromě stylohyoideus) při FIXOVANÉ JAZYLCE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digastricus, mylohyoideus, geniohyoideus – funkce otevírání + retrakce mandibuly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stylohyoideus – NEOTEVÍRÁ (pouze táhne jazylku dorzokraniálně a fixuje ji)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Terapie: protažení ústního dna + protrakce mandibuly + vyplazení jazyka?</a:t>
            </a:r>
            <a:endParaRPr/>
          </a:p>
          <a:p>
            <a:pPr marL="508000" marR="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Infrahyodní svalstvo 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Funkce je FIXACE JAZYLKY v kooperaci se suprahyoidními svaly, a tedy umožnění otevření úst (kromě m. sternothyroideus)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thyrohyoideus, sternohyoideus, omohyoideus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sternothyroideus – stahuje hrtan dolů</a:t>
            </a:r>
            <a:endParaRPr/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Svaly – Fasciální návaznosti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675992" y="1127547"/>
            <a:ext cx="11240828" cy="558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Galea aponeurotica, fascie lebky – propojení přední a zadní strany přes ligamentum nuchae (KEŠ)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platysma a fascie krku a obličeje + hluboké svaly krku</a:t>
            </a:r>
            <a:endParaRPr/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Terapie: uvolnění krčních fascií, fascií lebky, fascií obličeje…</a:t>
            </a:r>
            <a:endParaRPr/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Pohyby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5" y="1176023"/>
            <a:ext cx="5982535" cy="416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255" y="1155653"/>
            <a:ext cx="5696745" cy="3991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 txBox="1"/>
          <p:nvPr/>
        </p:nvSpPr>
        <p:spPr>
          <a:xfrm>
            <a:off x="366058" y="5339029"/>
            <a:ext cx="106623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https://www.youtube.com/watch?v=Nmg3xl13TY0&amp;ab_channel=FreedomPhysicalTherapyServices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366058" y="5731054"/>
            <a:ext cx="94297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https://www.youtube.com/watch?v=mB468Jh9aAY&amp;ab_channel=AlilaMedicalMedia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Pohyby TMK				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275179" y="1129616"/>
            <a:ext cx="8923141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/>
              <a:t>Rotační pohyb mezi diskus articularis a caput mandibulae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/>
              <a:t>Translační pohyb disku a hlavičky mandibuly po kloubní ploše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/>
              <a:t>Pohyby mandibuly</a:t>
            </a:r>
            <a:endParaRPr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/>
              <a:t>Elevace, deprese (min 30mm) </a:t>
            </a:r>
            <a:endParaRPr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/>
              <a:t>Protrakce (9-11mm), retrakce (0-2mm) </a:t>
            </a:r>
            <a:endParaRPr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/>
              <a:t>Lateropulze (10-13mm), (mediopulze)</a:t>
            </a:r>
            <a:endParaRPr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Biomechanika otevírání TMK				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1"/>
          </p:nvPr>
        </p:nvSpPr>
        <p:spPr>
          <a:xfrm>
            <a:off x="275179" y="1129616"/>
            <a:ext cx="9493509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2/3 pohybu tvoří rotace a 1/3 translace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Prvních cca 20 mm probíhá pouze rotace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Následně se musí hlavička mandibuly spolu s diskem posunout dopředu a dolů (nejprve hlavice, potom disk) po kloubní ploše os temporale (tah m. pterygoideus lateralis)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Při zavírání se vše děje v opačném pořadí</a:t>
            </a:r>
            <a:endParaRPr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Poruchy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275179" y="1129616"/>
            <a:ext cx="5256487" cy="401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Strukturální</a:t>
            </a:r>
            <a:endParaRPr/>
          </a:p>
          <a:p>
            <a:pPr marL="914400" lvl="1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Úrazy</a:t>
            </a:r>
            <a:endParaRPr/>
          </a:p>
          <a:p>
            <a:pPr marL="914400" lvl="1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Degenerativní onemocnění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40000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Zánětlivá onemocnění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40000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Nádory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5" y="6445059"/>
            <a:ext cx="91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https://www.youtube.com/watch?v=mB468Jh9aAY&amp;ab_channel=AlilaMedicalMedia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5964300" y="1129625"/>
            <a:ext cx="6227700" cy="5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</a:rPr>
              <a:t>Funkční</a:t>
            </a:r>
            <a:endParaRPr/>
          </a:p>
          <a:p>
            <a:pPr marL="914400" marR="0" lvl="1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porucha kloubu</a:t>
            </a:r>
            <a:endParaRPr/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Hypermobilit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Hypomobilita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Char char="̶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Dislokace disku s repozicí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porucha vazů</a:t>
            </a:r>
            <a:endParaRPr/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retrakce vaziva</a:t>
            </a:r>
            <a:endParaRPr/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zvýšená elasticita</a:t>
            </a:r>
            <a:endParaRPr/>
          </a:p>
          <a:p>
            <a:pPr marL="914400" marR="0" lvl="1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porucha svalů</a:t>
            </a:r>
            <a:endParaRPr/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hypertonus, spasmus</a:t>
            </a:r>
            <a:endParaRPr/>
          </a:p>
          <a:p>
            <a:pPr marL="1371600" marR="0" lvl="2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hypotonus, oslabení</a:t>
            </a:r>
            <a:endParaRPr/>
          </a:p>
          <a:p>
            <a:pPr marL="914400" marR="0" lvl="1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porucha řídící funkce CNS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sz="42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Poruchy TMK – co vše je může způsobit?</a:t>
            </a:r>
            <a:endParaRPr sz="42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275179" y="989038"/>
            <a:ext cx="10753200" cy="57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Příčiny:</a:t>
            </a:r>
            <a:endParaRPr/>
          </a:p>
          <a:p>
            <a:pPr marL="45720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Úrazy – zlomeniny, naraženiny, poranění vazů, svalů, kloubu, fascií…</a:t>
            </a:r>
            <a:endParaRPr/>
          </a:p>
          <a:p>
            <a:pPr marL="45720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Lékařský zákrok – aplikace zubní protézy, rovnátek, nošení rovnátek, zákroky na zubech, často potíže způsobuje jen délka ošetření (dlouhodobé otevření úst)</a:t>
            </a:r>
            <a:endParaRPr/>
          </a:p>
          <a:p>
            <a:pPr marL="45720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Hypermobilita</a:t>
            </a:r>
            <a:endParaRPr/>
          </a:p>
          <a:p>
            <a:pPr marL="45720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TrPs ve žvýkacích svalech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Degenerativní onemocnění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Porucha řídící funkce CNS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Psychické faktory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Následky:</a:t>
            </a:r>
            <a:endParaRPr/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Poruchy okluze (skusu) – z důvodu defektního chrupu, špatně nastavené zubní protézy,...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Bruxismus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Artróza TMK</a:t>
            </a:r>
            <a:endParaRPr/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Hypertonus, hypotonus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Poruchy disku - dislokace disku s repozicí a bez repozice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2612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Bolest, …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9902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26126"/>
              <a:buChar char="̶"/>
            </a:pPr>
            <a:r>
              <a:rPr lang="cs-CZ"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(Adheze a perforace disku)</a:t>
            </a:r>
            <a:endParaRPr sz="24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069"/>
              <a:buFont typeface="Arial"/>
              <a:buNone/>
            </a:pPr>
            <a:endParaRPr sz="3118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069"/>
              <a:buFont typeface="Arial"/>
              <a:buNone/>
            </a:pPr>
            <a:r>
              <a:rPr lang="cs-CZ" sz="3118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Mnohé následky a příčiny se mohou prohodit…</a:t>
            </a:r>
            <a:endParaRPr sz="3118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48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Temporomandibulární kloub (TMK)</a:t>
            </a:r>
            <a:endParaRPr sz="48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9648a3df5_0_0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sz="42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Poruchy TMK – jak na TMK působí změna postury?</a:t>
            </a:r>
            <a:endParaRPr sz="42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19648a3df5_0_0"/>
          <p:cNvSpPr txBox="1">
            <a:spLocks noGrp="1"/>
          </p:cNvSpPr>
          <p:nvPr>
            <p:ph type="body" idx="1"/>
          </p:nvPr>
        </p:nvSpPr>
        <p:spPr>
          <a:xfrm>
            <a:off x="275175" y="1686049"/>
            <a:ext cx="10399800" cy="5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Předsunuté držení hlavy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1666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Při předsunutém držení hlavy dochází k hyperextenzí Cp, a tedy následně k anteriornímu posunu maxily – kompenzačně tak musí rovněž dojít k předsunu mandibuly, což znamená stálou kontrakci m. pterygoideus lateralis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16666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Stálá hyperaktivita m. PL může způsobit poruchu v posunu disku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Poruchy TMK – klinické projevy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275175" y="1129629"/>
            <a:ext cx="11858100" cy="5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Bolest TMK, hlavy, zubů, uší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Zvukové fenomény, bruxismus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Porucha funkce TMK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Pseudoneuralgie v obličeji</a:t>
            </a:r>
            <a:endParaRPr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Řetězení poruch – kineziologický rozbor!</a:t>
            </a:r>
            <a:endParaRPr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1600">
                <a:latin typeface="Arial"/>
                <a:ea typeface="Arial"/>
                <a:cs typeface="Arial"/>
                <a:sym typeface="Arial"/>
              </a:rPr>
              <a:t>Supra a infrahyoidní svaly, KEŠ, pomocné nádechové svlastvo…</a:t>
            </a:r>
            <a:endParaRPr/>
          </a:p>
          <a:p>
            <a:pPr marL="9144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… Dysfunkce polykání, tinitus, vertigo, mimické poruchy, bolest krku, sluchové obtíže</a:t>
            </a:r>
            <a:endParaRPr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Funkční poruchy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275179" y="1129616"/>
            <a:ext cx="5256487" cy="401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144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275175" y="1129625"/>
            <a:ext cx="11814600" cy="5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457200" marR="0" lvl="0" indent="-36639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</a:rPr>
              <a:t>Dislokace disku s repozicí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Při zavřených ústech je disk dislokován před kondyl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Při otevírání se však opět dostává do fyziologického postavení (repozice - v cca 70% případů fenomén lupnutí)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Příznakem je posun střední čáry mezi řezáky na postiženou stranu - to se při repozici vyrovná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Fenomén lupnutí i při zavírání - pokročilejší stav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6639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</a:rPr>
              <a:t>Dislokace disku bez repozice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Vážnější porucha oproti předchozí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Nejedná se o funkční poruchu - již morfologické změny na retrodiskální tkáni!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Klinicky je při otevírání patrné omezení rozsahu a posunu mandibuly na postiženou stranu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Při bilaterální postižení jsou omezeny i laterální a protruzní pohyby, při jednostranném postižení je pak omezen laterální pohyb na zdravou stranu a při protruzních pohybech se mandibula uchyluje ke straně postižení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Obvykle bývá bolest při pohybu i palpaci, NEBÝVÁ zvukový fenomén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4671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Tělo se na tuto poruchu časem adaptuje - retrodiskální tkáň přebere funkci disku (fibrotizace)</a:t>
            </a:r>
            <a:endParaRPr sz="2400">
              <a:solidFill>
                <a:schemeClr val="dk1"/>
              </a:solidFill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sz="39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Poruchy TMK - Anamnéza (kromě základní…)</a:t>
            </a:r>
            <a:endParaRPr sz="39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275179" y="1129616"/>
            <a:ext cx="10570872" cy="401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Psychická zátěž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Bruxismus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Ortodontická léčba</a:t>
            </a: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Stravovací návyky</a:t>
            </a: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Žvýkačky</a:t>
            </a: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Diagnostika poruch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 txBox="1">
            <a:spLocks noGrp="1"/>
          </p:cNvSpPr>
          <p:nvPr>
            <p:ph type="body" idx="1"/>
          </p:nvPr>
        </p:nvSpPr>
        <p:spPr>
          <a:xfrm>
            <a:off x="275175" y="1129625"/>
            <a:ext cx="11847900" cy="5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Aspekční vyšetření polykacího aktu (jazylka)</a:t>
            </a:r>
            <a:endParaRPr/>
          </a:p>
          <a:p>
            <a:pPr marL="457200" lvl="0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Aspekční vyšetření otevírání úst</a:t>
            </a:r>
            <a:endParaRPr/>
          </a:p>
          <a:p>
            <a:pPr marL="914400" lvl="1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Řezáková cesta</a:t>
            </a:r>
            <a:endParaRPr/>
          </a:p>
          <a:p>
            <a:pPr marL="914400" lvl="1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Test maximálního otevření úst – funkční rozsah 3 prsty !PIP! (aspoň 30 mm, zpravidla 35-56mm)</a:t>
            </a:r>
            <a:endParaRPr/>
          </a:p>
          <a:p>
            <a:pPr marL="457200" lvl="0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Palpační citlivost TMK</a:t>
            </a:r>
            <a:endParaRPr/>
          </a:p>
          <a:p>
            <a:pPr marL="914400" lvl="1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Před tragem</a:t>
            </a:r>
            <a:endParaRPr/>
          </a:p>
          <a:p>
            <a:pPr marL="914400" lvl="1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Přes vnější zvukovod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Odporované pohyby mandibuly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Testy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̶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Vyšetření joint play (per os, palcem přes moláry, stojím na kontra straně)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̶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Manipulační test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̶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Eliminační test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306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̶"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Komplexní gnatologická diagnostika</a:t>
            </a:r>
            <a:endParaRPr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Testování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4"/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Řezáková cesta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P: Leh na zádech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T: Stojí za pacientem, lehce odhrne spodní ret a sleduje symetrii pohybu při otevírání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S-deviace: při dislokaci s repozicí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HT m. PL - deviace na kontra stranu na konci pohybu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Test vyloučení m. PL - špička jazyka na horní patro při otevírání - pokud se deviace upraví, pak je pravděpodobně způsobena HT m. PL</a:t>
            </a:r>
          </a:p>
          <a:p>
            <a:pPr marL="762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i="1" dirty="0">
                <a:latin typeface="Arial"/>
                <a:ea typeface="Arial"/>
                <a:cs typeface="Arial"/>
                <a:sym typeface="Arial"/>
              </a:rPr>
              <a:t>HT= hyper tonus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9648a3df5_0_5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Testování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19648a3df5_0_5"/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6016984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Odporované pohyby mandibuly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Elevace, deprese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P: Leh na zádech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T: odpor zvenku přes bradu, případně per os palcem přes moláry</a:t>
            </a:r>
          </a:p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Propulze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P: Sed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T: Stojí vedle pacienta nebo za pacientem, odpor přes bradu</a:t>
            </a:r>
          </a:p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Lateropulze</a:t>
            </a: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P: Sed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T: stojí za pacientem, mírně pootočí hlavu od ošetřované strany, odpor ze strany přes mandibulu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302;p26">
            <a:extLst>
              <a:ext uri="{FF2B5EF4-FFF2-40B4-BE49-F238E27FC236}">
                <a16:creationId xmlns:a16="http://schemas.microsoft.com/office/drawing/2014/main" id="{ACF0A821-F6F5-725A-878E-03910C8B51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405" y="592078"/>
            <a:ext cx="5252269" cy="567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9648a3df5_0_10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Testování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19648a3df5_0_10"/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Vyšetření joint play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P: Leh na zádech, nebo sed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T: stojí z neošetřované strany, pokud pacient sedí, stabilizuji bokem trup pacienta, palec vložím přes moláry na ošetřované straně, ukazovákem fixuji mandibulu ze strany a ostatní prsty mám položené pod bradou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Bariéra do distrakce, APROXIMACE i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lateropulze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9648a3df5_0_20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Testování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19648a3df5_0_20"/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Manipulační test (dynamická komprese)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P: Leh na zádech, sed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T: Prsty obou rukou na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caput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mandibulae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, pacient pomalu otevírá ústa a terapeut přes prsty vyvíjí tlak dopředu a nahoru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Tímto tlakem terapeut ztěžuje možnost posunu kondylu pod dislokovaný disk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Následkem dojde buď ke zpoždění zvukových fenoménů u dislokace s repozicí, případně k jejich zesílení, nebo k úplnému vymizení, pokud tlakem zcela zabráníme posunu kondylu po disk. Potom se ale také výrazně sníží rozsah pohybu do otevření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9648a3df5_0_15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Testování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19648a3df5_0_15"/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Eliminační test – k diagnostice zvukových fenoménů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P: Sed, pomalu otevírá ústa v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protruzním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postavení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Pokud zvukové fenomény vymizí, jedná se o dislokaci disku s repozicí.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̶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Kineziologické poznámky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555371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Jeden z nejsložitějších kloubů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Kloub složený (diskus artikularis)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Nejčastěji používaný kloub (žvýkání, polykání, mluvení, zívání)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Na jedné kosti se nacházejí dva klouby → každý pohyb či funkční odchylka jednoho kloubu má odezvu v kloubu druhém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/>
              <a:t>Kloubní plochy</a:t>
            </a:r>
            <a:br>
              <a:rPr lang="cs-CZ" sz="2400"/>
            </a:br>
            <a:r>
              <a:rPr lang="cs-CZ" sz="2000"/>
              <a:t>Caput mandibulae na proc. condylaris mandibuly</a:t>
            </a:r>
            <a:br>
              <a:rPr lang="cs-CZ" sz="2000"/>
            </a:br>
            <a:r>
              <a:rPr lang="cs-CZ" sz="2000"/>
              <a:t>Fossa mandibularis na os temporale</a:t>
            </a: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2901" y="925599"/>
            <a:ext cx="6879099" cy="457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48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Mobilizace</a:t>
            </a:r>
            <a:endParaRPr sz="48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Mobilizace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6"/>
          <p:cNvSpPr txBox="1">
            <a:spLocks noGrp="1"/>
          </p:cNvSpPr>
          <p:nvPr>
            <p:ph type="body" idx="1"/>
          </p:nvPr>
        </p:nvSpPr>
        <p:spPr>
          <a:xfrm>
            <a:off x="275180" y="1129616"/>
            <a:ext cx="6451546" cy="558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Mobilizace jazylky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Mobilizace čelisti do distrakce (deprese)</a:t>
            </a:r>
            <a:endParaRPr dirty="0"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přes PIR, per os, palcem přes spodní moláry, druhá ruka fixuje hlavu P P: Leh na zádech</a:t>
            </a:r>
            <a:endParaRPr dirty="0"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T: stojí před pacientem nebo z neošetřované strany</a:t>
            </a:r>
            <a:endParaRPr dirty="0"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Release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s nádechem!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Mobilizace čelisti do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lateropulze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přes PIR, zvenku přes bradu (viz obrázek)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Mobilizace čelisti mediálně</a:t>
            </a:r>
            <a:endParaRPr dirty="0"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Pružením, zvenku před zevním zvukovodem</a:t>
            </a:r>
            <a:endParaRPr dirty="0"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P: Leh na zádech, hlava otočená k neošetřované</a:t>
            </a:r>
            <a:br>
              <a:rPr lang="cs-CZ" sz="20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straně</a:t>
            </a:r>
            <a:endParaRPr dirty="0"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T: Přiloží palce na TMK – bariéra a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dopružit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pro</a:t>
            </a:r>
            <a:br>
              <a:rPr lang="cs-CZ" sz="20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vyšetření +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repetetivní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pružení </a:t>
            </a:r>
            <a:endParaRPr dirty="0"/>
          </a:p>
        </p:txBody>
      </p:sp>
      <p:pic>
        <p:nvPicPr>
          <p:cNvPr id="302" name="Google Shape;3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4673" y="366366"/>
            <a:ext cx="5252269" cy="567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48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Ošetření svalů TMK</a:t>
            </a:r>
            <a:endParaRPr sz="48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70F307-5C64-C3E8-847E-C3E7A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507CB"/>
                </a:solidFill>
                <a:latin typeface="Arial"/>
                <a:cs typeface="Arial"/>
              </a:rPr>
              <a:t>M. </a:t>
            </a:r>
            <a:r>
              <a:rPr lang="cs-CZ" b="1" dirty="0" err="1">
                <a:solidFill>
                  <a:srgbClr val="1507CB"/>
                </a:solidFill>
                <a:latin typeface="Arial"/>
                <a:cs typeface="Arial"/>
              </a:rPr>
              <a:t>digastricus</a:t>
            </a:r>
            <a:endParaRPr lang="cs-CZ" b="1" dirty="0">
              <a:solidFill>
                <a:srgbClr val="1507CB"/>
              </a:solidFill>
              <a:latin typeface="Arial"/>
              <a:cs typeface="Arial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2726D9-6B97-D0AA-3C4C-7C6CEDA30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090787" cy="4351338"/>
          </a:xfrm>
        </p:spPr>
        <p:txBody>
          <a:bodyPr/>
          <a:lstStyle/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Z: </a:t>
            </a:r>
            <a:r>
              <a:rPr lang="cs-CZ" sz="2200" dirty="0" err="1">
                <a:latin typeface="Arial"/>
                <a:cs typeface="Arial"/>
              </a:rPr>
              <a:t>venter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posterior</a:t>
            </a:r>
            <a:r>
              <a:rPr lang="cs-CZ" sz="2200" dirty="0">
                <a:latin typeface="Arial"/>
                <a:cs typeface="Arial"/>
              </a:rPr>
              <a:t>: </a:t>
            </a:r>
            <a:r>
              <a:rPr lang="cs-CZ" sz="2200" dirty="0" err="1">
                <a:latin typeface="Arial"/>
                <a:cs typeface="Arial"/>
              </a:rPr>
              <a:t>incissura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mastoidea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processi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mastoidei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 err="1">
                <a:latin typeface="Arial"/>
                <a:cs typeface="Arial"/>
              </a:rPr>
              <a:t>Venter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anterior</a:t>
            </a:r>
            <a:r>
              <a:rPr lang="cs-CZ" sz="2200" dirty="0">
                <a:latin typeface="Arial"/>
                <a:cs typeface="Arial"/>
              </a:rPr>
              <a:t>: </a:t>
            </a:r>
            <a:r>
              <a:rPr lang="cs-CZ" sz="2200" dirty="0" err="1">
                <a:latin typeface="Arial"/>
                <a:cs typeface="Arial"/>
              </a:rPr>
              <a:t>fossa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digastrica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mandibulae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Ú: přechází do sebe tenkou šlachou, která podbíhá fibrózní poutko na jazylce</a:t>
            </a: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F: elevace jazylky, deprese mandibuly</a:t>
            </a: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PIR, </a:t>
            </a:r>
            <a:r>
              <a:rPr lang="cs-CZ" sz="2200" dirty="0" err="1">
                <a:latin typeface="Arial"/>
                <a:cs typeface="Arial"/>
              </a:rPr>
              <a:t>pressura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Palpace dle části, PIR dle ošetřované části a strany</a:t>
            </a:r>
          </a:p>
        </p:txBody>
      </p:sp>
      <p:pic>
        <p:nvPicPr>
          <p:cNvPr id="1026" name="Picture 2" descr="obrázek ošetření">
            <a:extLst>
              <a:ext uri="{FF2B5EF4-FFF2-40B4-BE49-F238E27FC236}">
                <a16:creationId xmlns:a16="http://schemas.microsoft.com/office/drawing/2014/main" id="{99D7198B-6A7B-D71C-E57A-33A95748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87" y="809560"/>
            <a:ext cx="3011709" cy="53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90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1BAAB-4F83-D854-50FE-AD457BBD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507CB"/>
                </a:solidFill>
                <a:latin typeface="Arial"/>
                <a:cs typeface="Arial"/>
              </a:rPr>
              <a:t>M. </a:t>
            </a:r>
            <a:r>
              <a:rPr lang="cs-CZ" b="1" dirty="0" err="1">
                <a:solidFill>
                  <a:srgbClr val="1507CB"/>
                </a:solidFill>
                <a:latin typeface="Arial"/>
                <a:cs typeface="Arial"/>
              </a:rPr>
              <a:t>masseter</a:t>
            </a:r>
            <a:endParaRPr lang="cs-CZ" b="1" dirty="0">
              <a:solidFill>
                <a:srgbClr val="1507CB"/>
              </a:solidFill>
              <a:latin typeface="Arial"/>
              <a:cs typeface="Arial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393BA0-051E-358A-6AFF-6C5C8D5D5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529251" cy="4351338"/>
          </a:xfrm>
        </p:spPr>
        <p:txBody>
          <a:bodyPr/>
          <a:lstStyle/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Z: </a:t>
            </a:r>
            <a:r>
              <a:rPr lang="cs-CZ" sz="2200" dirty="0" err="1">
                <a:latin typeface="Arial"/>
                <a:cs typeface="Arial"/>
              </a:rPr>
              <a:t>arcus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zygomaticus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 err="1">
                <a:latin typeface="Arial"/>
                <a:cs typeface="Arial"/>
              </a:rPr>
              <a:t>Ú</a:t>
            </a:r>
            <a:r>
              <a:rPr lang="cs-CZ" sz="2200" dirty="0">
                <a:latin typeface="Arial"/>
                <a:cs typeface="Arial"/>
              </a:rPr>
              <a:t>: </a:t>
            </a:r>
            <a:r>
              <a:rPr lang="cs-CZ" sz="2200" dirty="0" err="1">
                <a:latin typeface="Arial"/>
                <a:cs typeface="Arial"/>
              </a:rPr>
              <a:t>angulus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amndibulae</a:t>
            </a:r>
            <a:r>
              <a:rPr lang="cs-CZ" sz="2200" dirty="0">
                <a:latin typeface="Arial"/>
                <a:cs typeface="Arial"/>
              </a:rPr>
              <a:t> a </a:t>
            </a:r>
            <a:r>
              <a:rPr lang="cs-CZ" sz="2200" dirty="0" err="1">
                <a:latin typeface="Arial"/>
                <a:cs typeface="Arial"/>
              </a:rPr>
              <a:t>tuberositas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masseterica</a:t>
            </a:r>
            <a:r>
              <a:rPr lang="cs-CZ" sz="2200" dirty="0">
                <a:latin typeface="Arial"/>
                <a:cs typeface="Arial"/>
              </a:rPr>
              <a:t>, </a:t>
            </a:r>
            <a:r>
              <a:rPr lang="cs-CZ" sz="2200" dirty="0" err="1">
                <a:latin typeface="Arial"/>
                <a:cs typeface="Arial"/>
              </a:rPr>
              <a:t>ramus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mandibulae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F: elevace mandibuly, skus (protrakce, </a:t>
            </a:r>
            <a:r>
              <a:rPr lang="cs-CZ" sz="2200" dirty="0" err="1">
                <a:latin typeface="Arial"/>
                <a:cs typeface="Arial"/>
              </a:rPr>
              <a:t>retrakce</a:t>
            </a:r>
            <a:r>
              <a:rPr lang="cs-CZ" sz="2200" dirty="0">
                <a:latin typeface="Arial"/>
                <a:cs typeface="Arial"/>
              </a:rPr>
              <a:t>)</a:t>
            </a: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PIR, </a:t>
            </a:r>
            <a:r>
              <a:rPr lang="cs-CZ" sz="2200" dirty="0" err="1">
                <a:latin typeface="Arial"/>
                <a:cs typeface="Arial"/>
              </a:rPr>
              <a:t>pressura</a:t>
            </a:r>
            <a:r>
              <a:rPr lang="cs-CZ" sz="2200" dirty="0">
                <a:latin typeface="Arial"/>
                <a:cs typeface="Arial"/>
              </a:rPr>
              <a:t> </a:t>
            </a:r>
          </a:p>
          <a:p>
            <a:pPr marL="114300" indent="0">
              <a:buNone/>
            </a:pPr>
            <a:r>
              <a:rPr lang="cs-CZ" sz="2200" dirty="0" err="1">
                <a:latin typeface="Arial"/>
                <a:cs typeface="Arial"/>
              </a:rPr>
              <a:t>Pir</a:t>
            </a:r>
            <a:r>
              <a:rPr lang="cs-CZ" sz="2200" dirty="0">
                <a:latin typeface="Arial"/>
                <a:cs typeface="Arial"/>
              </a:rPr>
              <a:t>- otevření úst za bradu, fixace přes čelo</a:t>
            </a:r>
          </a:p>
        </p:txBody>
      </p:sp>
      <p:pic>
        <p:nvPicPr>
          <p:cNvPr id="2050" name="Picture 2" descr="obrázek ošetření">
            <a:extLst>
              <a:ext uri="{FF2B5EF4-FFF2-40B4-BE49-F238E27FC236}">
                <a16:creationId xmlns:a16="http://schemas.microsoft.com/office/drawing/2014/main" id="{25641F5B-9BDE-DD61-1EF9-97470320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25" y="101237"/>
            <a:ext cx="3900775" cy="31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rázek ošetření">
            <a:extLst>
              <a:ext uri="{FF2B5EF4-FFF2-40B4-BE49-F238E27FC236}">
                <a16:creationId xmlns:a16="http://schemas.microsoft.com/office/drawing/2014/main" id="{4B59D89A-625C-A74B-2E62-A941CD1A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25" y="3694617"/>
            <a:ext cx="3900775" cy="31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89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16F7E-1569-D943-A380-7B017FDA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50006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1507CB"/>
                </a:solidFill>
                <a:latin typeface="Arial"/>
                <a:cs typeface="Arial"/>
              </a:rPr>
              <a:t>M. </a:t>
            </a:r>
            <a:r>
              <a:rPr lang="cs-CZ" b="1" dirty="0" err="1">
                <a:solidFill>
                  <a:srgbClr val="1507CB"/>
                </a:solidFill>
                <a:latin typeface="Arial"/>
                <a:cs typeface="Arial"/>
              </a:rPr>
              <a:t>temporalis</a:t>
            </a:r>
            <a:endParaRPr lang="cs-CZ" b="1" dirty="0">
              <a:solidFill>
                <a:srgbClr val="1507CB"/>
              </a:solidFill>
              <a:latin typeface="Arial"/>
              <a:cs typeface="Arial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644A2D-1CF2-20E6-5112-B1044728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313023" cy="4351338"/>
          </a:xfrm>
        </p:spPr>
        <p:txBody>
          <a:bodyPr/>
          <a:lstStyle/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Z: </a:t>
            </a:r>
            <a:r>
              <a:rPr lang="cs-CZ" sz="2200" dirty="0" err="1">
                <a:latin typeface="Arial"/>
                <a:cs typeface="Arial"/>
              </a:rPr>
              <a:t>fossa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temporalis</a:t>
            </a:r>
            <a:r>
              <a:rPr lang="cs-CZ" sz="2200" dirty="0">
                <a:latin typeface="Arial"/>
                <a:cs typeface="Arial"/>
              </a:rPr>
              <a:t> os </a:t>
            </a:r>
            <a:r>
              <a:rPr lang="cs-CZ" sz="2200" dirty="0" err="1">
                <a:latin typeface="Arial"/>
                <a:cs typeface="Arial"/>
              </a:rPr>
              <a:t>temporale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 err="1">
                <a:latin typeface="Arial"/>
                <a:cs typeface="Arial"/>
              </a:rPr>
              <a:t>Ú</a:t>
            </a:r>
            <a:r>
              <a:rPr lang="cs-CZ" sz="2200" dirty="0">
                <a:latin typeface="Arial"/>
                <a:cs typeface="Arial"/>
              </a:rPr>
              <a:t>: </a:t>
            </a:r>
            <a:r>
              <a:rPr lang="cs-CZ" sz="2200" dirty="0" err="1">
                <a:latin typeface="Arial"/>
                <a:cs typeface="Arial"/>
              </a:rPr>
              <a:t>processus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coronoideus</a:t>
            </a:r>
            <a:r>
              <a:rPr lang="cs-CZ" sz="2200" dirty="0">
                <a:latin typeface="Arial"/>
                <a:cs typeface="Arial"/>
              </a:rPr>
              <a:t> </a:t>
            </a:r>
            <a:r>
              <a:rPr lang="cs-CZ" sz="2200" dirty="0" err="1">
                <a:latin typeface="Arial"/>
                <a:cs typeface="Arial"/>
              </a:rPr>
              <a:t>mandibulae</a:t>
            </a:r>
            <a:endParaRPr lang="cs-CZ" sz="22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F: elevace mandibuly (zavírání úst)</a:t>
            </a: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PIR, </a:t>
            </a:r>
            <a:r>
              <a:rPr lang="cs-CZ" sz="2200" dirty="0" err="1">
                <a:latin typeface="Arial"/>
                <a:cs typeface="Arial"/>
              </a:rPr>
              <a:t>pressura</a:t>
            </a:r>
            <a:r>
              <a:rPr lang="cs-CZ" sz="2200" dirty="0">
                <a:latin typeface="Arial"/>
                <a:cs typeface="Arial"/>
              </a:rPr>
              <a:t> </a:t>
            </a:r>
          </a:p>
          <a:p>
            <a:pPr marL="114300" indent="0">
              <a:buNone/>
            </a:pPr>
            <a:r>
              <a:rPr lang="cs-CZ" sz="2200" dirty="0">
                <a:latin typeface="Arial"/>
                <a:cs typeface="Arial"/>
              </a:rPr>
              <a:t>Stejně jako u </a:t>
            </a:r>
            <a:r>
              <a:rPr lang="cs-CZ" sz="2200" dirty="0" err="1">
                <a:latin typeface="Arial"/>
                <a:cs typeface="Arial"/>
              </a:rPr>
              <a:t>masseteru</a:t>
            </a:r>
            <a:endParaRPr lang="cs-CZ" sz="2200" dirty="0">
              <a:latin typeface="Arial"/>
              <a:cs typeface="Arial"/>
            </a:endParaRPr>
          </a:p>
        </p:txBody>
      </p:sp>
      <p:pic>
        <p:nvPicPr>
          <p:cNvPr id="3074" name="Picture 2" descr="obrázek ošetření">
            <a:extLst>
              <a:ext uri="{FF2B5EF4-FFF2-40B4-BE49-F238E27FC236}">
                <a16:creationId xmlns:a16="http://schemas.microsoft.com/office/drawing/2014/main" id="{99E2B0D8-0B63-DF5E-77F3-92875958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18" y="404631"/>
            <a:ext cx="36599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7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3E8DCC9C-6896-3620-8400-A0C4AA6D5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>
            <a:extLst>
              <a:ext uri="{FF2B5EF4-FFF2-40B4-BE49-F238E27FC236}">
                <a16:creationId xmlns:a16="http://schemas.microsoft.com/office/drawing/2014/main" id="{2E53B9F7-4953-8236-8A30-7A2086616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M. </a:t>
            </a:r>
            <a:r>
              <a:rPr lang="cs-CZ" b="1" dirty="0" err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Pterygideus</a:t>
            </a: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lateralis</a:t>
            </a:r>
            <a:endParaRPr b="1" dirty="0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24E53D-CB37-64C4-C947-1EB238353856}"/>
              </a:ext>
            </a:extLst>
          </p:cNvPr>
          <p:cNvSpPr txBox="1"/>
          <p:nvPr/>
        </p:nvSpPr>
        <p:spPr>
          <a:xfrm>
            <a:off x="275180" y="1660849"/>
            <a:ext cx="5369840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cs-CZ" sz="2200" dirty="0">
                <a:solidFill>
                  <a:schemeClr val="dk1"/>
                </a:solidFill>
                <a:sym typeface="Calibri"/>
              </a:rPr>
              <a:t>Z: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crista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infratemporalis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alae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majoris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a lamina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lateralis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processus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pterygoidei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ossis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sphenoidalis</a:t>
            </a:r>
            <a:endParaRPr lang="cs-CZ" sz="2200" dirty="0">
              <a:solidFill>
                <a:schemeClr val="dk1"/>
              </a:solidFill>
              <a:sym typeface="Calibri"/>
            </a:endParaRPr>
          </a:p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cs-CZ" sz="2200" dirty="0">
                <a:solidFill>
                  <a:schemeClr val="dk1"/>
                </a:solidFill>
                <a:sym typeface="Calibri"/>
              </a:rPr>
              <a:t>Ú: fovea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pterygoidea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pod hlavicí mandibuly, pouzdro čelistního kloubu</a:t>
            </a:r>
          </a:p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cs-CZ" sz="2200" dirty="0">
                <a:solidFill>
                  <a:schemeClr val="dk1"/>
                </a:solidFill>
                <a:sym typeface="Calibri"/>
              </a:rPr>
              <a:t>I: n.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pterygoideus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</a:t>
            </a:r>
            <a:r>
              <a:rPr lang="cs-CZ" sz="2200" dirty="0" err="1">
                <a:solidFill>
                  <a:schemeClr val="dk1"/>
                </a:solidFill>
                <a:sym typeface="Calibri"/>
              </a:rPr>
              <a:t>lateralis</a:t>
            </a:r>
            <a:r>
              <a:rPr lang="cs-CZ" sz="2200" dirty="0">
                <a:solidFill>
                  <a:schemeClr val="dk1"/>
                </a:solidFill>
                <a:sym typeface="Calibri"/>
              </a:rPr>
              <a:t> (trigeminus) </a:t>
            </a:r>
          </a:p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cs-CZ" sz="2200" dirty="0">
                <a:solidFill>
                  <a:schemeClr val="dk1"/>
                </a:solidFill>
                <a:sym typeface="Calibri"/>
              </a:rPr>
              <a:t>F: oboustranná kontrakce: protrakce mandibuly</a:t>
            </a:r>
          </a:p>
          <a:p>
            <a:pPr marL="114300"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cs-CZ" sz="2200" dirty="0">
                <a:solidFill>
                  <a:schemeClr val="dk1"/>
                </a:solidFill>
                <a:sym typeface="Calibri"/>
              </a:rPr>
              <a:t>jednostranná kontrakce: tah mandibuly na opačnou stranu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7967A8-3ACD-A954-44E7-DC4FFFBA9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5" y="1206606"/>
            <a:ext cx="5474363" cy="4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3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1ED2C62B-6667-C2AD-5C63-29735D3C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>
            <a:extLst>
              <a:ext uri="{FF2B5EF4-FFF2-40B4-BE49-F238E27FC236}">
                <a16:creationId xmlns:a16="http://schemas.microsoft.com/office/drawing/2014/main" id="{20D740BF-34D6-FAB0-6FA7-A29F35E3E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M. </a:t>
            </a:r>
            <a:r>
              <a:rPr lang="cs-CZ" b="1" dirty="0" err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pterygideus</a:t>
            </a: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medialis</a:t>
            </a:r>
            <a:endParaRPr b="1" dirty="0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716BAA-4CD2-89E7-E2B7-528848AE7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180" y="1461731"/>
            <a:ext cx="5724404" cy="4351338"/>
          </a:xfrm>
        </p:spPr>
        <p:txBody>
          <a:bodyPr/>
          <a:lstStyle/>
          <a:p>
            <a:pPr marL="114300" indent="0">
              <a:buFont typeface="Arial"/>
              <a:buNone/>
            </a:pPr>
            <a:r>
              <a:rPr lang="cs-CZ" sz="2200" dirty="0">
                <a:latin typeface="Arial"/>
                <a:cs typeface="Arial"/>
              </a:rPr>
              <a:t>Z</a:t>
            </a:r>
            <a:r>
              <a:rPr lang="cs-CZ" sz="2200" dirty="0">
                <a:latin typeface="Arial"/>
                <a:cs typeface="Arial"/>
                <a:sym typeface="Arial"/>
              </a:rPr>
              <a:t>: </a:t>
            </a:r>
            <a:r>
              <a:rPr lang="cs-CZ" sz="2200" dirty="0" err="1">
                <a:latin typeface="Arial"/>
                <a:cs typeface="Arial"/>
                <a:sym typeface="Arial"/>
              </a:rPr>
              <a:t>fossa</a:t>
            </a:r>
            <a:r>
              <a:rPr lang="cs-CZ" sz="2200" dirty="0">
                <a:latin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cs typeface="Arial"/>
                <a:sym typeface="Arial"/>
              </a:rPr>
              <a:t>pterygoidea</a:t>
            </a:r>
            <a:r>
              <a:rPr lang="cs-CZ" sz="2200" dirty="0">
                <a:latin typeface="Arial"/>
                <a:cs typeface="Arial"/>
                <a:sym typeface="Arial"/>
              </a:rPr>
              <a:t> a tuber </a:t>
            </a:r>
            <a:r>
              <a:rPr lang="cs-CZ" sz="2200" dirty="0" err="1">
                <a:latin typeface="Arial"/>
                <a:cs typeface="Arial"/>
                <a:sym typeface="Arial"/>
              </a:rPr>
              <a:t>maxillae</a:t>
            </a:r>
            <a:endParaRPr lang="cs-CZ" sz="2200" dirty="0">
              <a:latin typeface="Arial"/>
              <a:cs typeface="Arial"/>
              <a:sym typeface="Arial"/>
            </a:endParaRPr>
          </a:p>
          <a:p>
            <a:pPr marL="114300" indent="0">
              <a:buFont typeface="Arial"/>
              <a:buNone/>
            </a:pPr>
            <a:r>
              <a:rPr lang="cs-CZ" sz="2200" dirty="0">
                <a:latin typeface="Arial"/>
                <a:cs typeface="Arial"/>
                <a:sym typeface="Arial"/>
              </a:rPr>
              <a:t>Ú: </a:t>
            </a:r>
            <a:r>
              <a:rPr lang="cs-CZ" sz="2200" dirty="0" err="1">
                <a:latin typeface="Arial"/>
                <a:cs typeface="Arial"/>
                <a:sym typeface="Arial"/>
              </a:rPr>
              <a:t>tuberositas</a:t>
            </a:r>
            <a:r>
              <a:rPr lang="cs-CZ" sz="2200" dirty="0">
                <a:latin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cs typeface="Arial"/>
                <a:sym typeface="Arial"/>
              </a:rPr>
              <a:t>pterygoidea</a:t>
            </a:r>
            <a:r>
              <a:rPr lang="cs-CZ" sz="2200" dirty="0">
                <a:latin typeface="Arial"/>
                <a:cs typeface="Arial"/>
                <a:sym typeface="Arial"/>
              </a:rPr>
              <a:t> na </a:t>
            </a:r>
            <a:r>
              <a:rPr lang="cs-CZ" sz="2200" dirty="0" err="1">
                <a:latin typeface="Arial"/>
                <a:cs typeface="Arial"/>
                <a:sym typeface="Arial"/>
              </a:rPr>
              <a:t>angulus</a:t>
            </a:r>
            <a:r>
              <a:rPr lang="cs-CZ" sz="2200" dirty="0">
                <a:latin typeface="Arial"/>
                <a:cs typeface="Arial"/>
                <a:sym typeface="Arial"/>
              </a:rPr>
              <a:t> </a:t>
            </a:r>
            <a:r>
              <a:rPr lang="cs-CZ" sz="2200" dirty="0" err="1">
                <a:latin typeface="Arial"/>
                <a:cs typeface="Arial"/>
                <a:sym typeface="Arial"/>
                <a:hlinkClick r:id="rId3" tooltip="Dolní čel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mandibulae</a:t>
            </a:r>
            <a:r>
              <a:rPr lang="cs-CZ" sz="2200" dirty="0">
                <a:latin typeface="Arial"/>
                <a:cs typeface="Arial"/>
                <a:sym typeface="Arial"/>
              </a:rPr>
              <a:t> (vnitřní plocha).</a:t>
            </a:r>
          </a:p>
          <a:p>
            <a:pPr marL="114300" indent="0">
              <a:buFont typeface="Arial"/>
              <a:buNone/>
            </a:pPr>
            <a:r>
              <a:rPr lang="cs-CZ" sz="2200" dirty="0">
                <a:latin typeface="Arial"/>
                <a:cs typeface="Arial"/>
                <a:sym typeface="Arial"/>
              </a:rPr>
              <a:t>I: n. </a:t>
            </a:r>
            <a:r>
              <a:rPr lang="cs-CZ" sz="2200" dirty="0" err="1">
                <a:latin typeface="Arial"/>
                <a:cs typeface="Arial"/>
                <a:sym typeface="Arial"/>
              </a:rPr>
              <a:t>pterygoideus</a:t>
            </a:r>
            <a:r>
              <a:rPr lang="cs-CZ" sz="2200" dirty="0">
                <a:latin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cs typeface="Arial"/>
                <a:sym typeface="Arial"/>
              </a:rPr>
              <a:t>medialis</a:t>
            </a:r>
            <a:r>
              <a:rPr lang="cs-CZ" sz="2200" dirty="0">
                <a:latin typeface="Arial"/>
                <a:cs typeface="Arial"/>
                <a:sym typeface="Arial"/>
              </a:rPr>
              <a:t> (3. větev </a:t>
            </a:r>
            <a:r>
              <a:rPr lang="cs-CZ" sz="2200" dirty="0">
                <a:latin typeface="Arial"/>
                <a:cs typeface="Arial"/>
                <a:sym typeface="Arial"/>
                <a:hlinkClick r:id="rId4" tooltip="Nervus trigemi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trigeminu</a:t>
            </a:r>
            <a:r>
              <a:rPr lang="cs-CZ" sz="2200" dirty="0">
                <a:latin typeface="Arial"/>
                <a:cs typeface="Arial"/>
                <a:sym typeface="Arial"/>
              </a:rPr>
              <a:t>).</a:t>
            </a:r>
          </a:p>
          <a:p>
            <a:pPr marL="114300" indent="0">
              <a:buFont typeface="Arial"/>
              <a:buNone/>
            </a:pPr>
            <a:r>
              <a:rPr lang="cs-CZ" sz="2200" dirty="0">
                <a:latin typeface="Arial"/>
                <a:cs typeface="Arial"/>
                <a:sym typeface="Arial"/>
              </a:rPr>
              <a:t>F: oboustranná akce – elevace mandibuly; jednostranná akce – tah mandibuly na opačnou stranu.</a:t>
            </a: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533A46-A1C5-1D70-18F9-71DFF2F94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18" y="1327219"/>
            <a:ext cx="5474363" cy="4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1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4800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 Terapie TMK</a:t>
            </a:r>
            <a:endParaRPr sz="4800"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4D468CFB-C547-EE5B-0EFF-031AC7880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9648a3df5_0_15">
            <a:extLst>
              <a:ext uri="{FF2B5EF4-FFF2-40B4-BE49-F238E27FC236}">
                <a16:creationId xmlns:a16="http://schemas.microsoft.com/office/drawing/2014/main" id="{DD5E150F-B3EA-0403-C5D3-7B2768D60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174" y="131525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Terapie TMK</a:t>
            </a:r>
            <a:endParaRPr b="1" dirty="0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19648a3df5_0_15">
            <a:extLst>
              <a:ext uri="{FF2B5EF4-FFF2-40B4-BE49-F238E27FC236}">
                <a16:creationId xmlns:a16="http://schemas.microsoft.com/office/drawing/2014/main" id="{0FE1BB97-4B77-518E-D91A-2B0B995FC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84;g319648a3df5_0_15">
            <a:extLst>
              <a:ext uri="{FF2B5EF4-FFF2-40B4-BE49-F238E27FC236}">
                <a16:creationId xmlns:a16="http://schemas.microsoft.com/office/drawing/2014/main" id="{5A38C6B7-F392-B972-8F59-9D2C85E0A7FA}"/>
              </a:ext>
            </a:extLst>
          </p:cNvPr>
          <p:cNvSpPr txBox="1">
            <a:spLocks/>
          </p:cNvSpPr>
          <p:nvPr/>
        </p:nvSpPr>
        <p:spPr>
          <a:xfrm>
            <a:off x="427574" y="12820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Chirurgická</a:t>
            </a:r>
          </a:p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Miniinvazivní</a:t>
            </a: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Konzervativní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Fyzioterapie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Aplikace různých druhů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nákusných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dlah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Používají se nejčastěji ke stabilizaci kloubu u diskopatií či u artrotických změn, při vadách skusu nebo pro uvolnění žvýkacích svalů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Maximální doporučovaná doba léčby pomocí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nákusných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dlah je 6M</a:t>
            </a:r>
          </a:p>
          <a:p>
            <a:pPr indent="-381000">
              <a:lnSpc>
                <a:spcPct val="128571"/>
              </a:lnSpc>
              <a:spcBef>
                <a:spcPts val="0"/>
              </a:spcBef>
              <a:buSzPts val="2400"/>
              <a:buFont typeface="Arial"/>
              <a:buChar char="̶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228600" indent="0">
              <a:lnSpc>
                <a:spcPct val="128571"/>
              </a:lnSpc>
              <a:spcBef>
                <a:spcPts val="0"/>
              </a:spcBef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/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/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79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Co všechno souvisí s TMK…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555371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Zuby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Kosti žvýkacího systému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Art. temporomandibularis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Discus articularis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Vazy TMK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Žvýkací svaly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…další svalové skupiny a měkké tkáně</a:t>
            </a:r>
            <a:endParaRPr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2901" y="925599"/>
            <a:ext cx="6879099" cy="457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20751A8A-3C53-3265-A700-97CABA6D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9648a3df5_0_15">
            <a:extLst>
              <a:ext uri="{FF2B5EF4-FFF2-40B4-BE49-F238E27FC236}">
                <a16:creationId xmlns:a16="http://schemas.microsoft.com/office/drawing/2014/main" id="{95B77356-0B87-FA16-5276-4F8ED5FF2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174" y="131525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Terapie TMK</a:t>
            </a:r>
            <a:endParaRPr b="1" dirty="0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19648a3df5_0_15">
            <a:extLst>
              <a:ext uri="{FF2B5EF4-FFF2-40B4-BE49-F238E27FC236}">
                <a16:creationId xmlns:a16="http://schemas.microsoft.com/office/drawing/2014/main" id="{7BB2918B-5F3F-F92B-17D6-E0B6AE140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84;g319648a3df5_0_15">
            <a:extLst>
              <a:ext uri="{FF2B5EF4-FFF2-40B4-BE49-F238E27FC236}">
                <a16:creationId xmlns:a16="http://schemas.microsoft.com/office/drawing/2014/main" id="{B9B61C37-F250-9FA6-66D0-13F72CDEF0EA}"/>
              </a:ext>
            </a:extLst>
          </p:cNvPr>
          <p:cNvSpPr txBox="1">
            <a:spLocks/>
          </p:cNvSpPr>
          <p:nvPr/>
        </p:nvSpPr>
        <p:spPr>
          <a:xfrm>
            <a:off x="210291" y="1191600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Fyzioterapie – pochopitelně podle typu obtíží, ale obecně: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Klidový režim kloubu – stravovací návyky (měkká strava, menší sousta), žvýkání žvýkaček… atd.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Cílené relaxační cvičení TMK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Mezi předními zuby mezera o velikosti tužky, jazyk spočívá na horním patře (výslovnost písmene N)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Jacobsonova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progresivní relaxace,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Schultzův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autogenní trénink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Terapie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hypomobilního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kloubu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Masáže, PIR,…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Remodelační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cvičení – pokud dochází k deviaci mandibuly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A) Jazyk na horní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pátro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+ tlak do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retruze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čelisti po dobu 5 sekund (aktivace depresorů, inhibice elevátorů čelisti)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B) P: ukazováky na TMK, sed před zrcadlem, jehož středem visí nit, která je přesně uprostřed mezi předními zuby – pacient tak má feedback při kontrolovaném otevírání, kdy má jazyk na horním patře a čelist tlačí mírně do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retruze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2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C) Nácvik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retruze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mandibuly po dobu 5s, případně současné pomalé otevírání a zavírání</a:t>
            </a:r>
            <a:br>
              <a:rPr lang="cs-CZ" sz="16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Používají se se u pacientů po subluxaci TMK nebo např. pokud zanikají zvukové fenomény při otevírání v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retruzi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28600" indent="0">
              <a:lnSpc>
                <a:spcPct val="128571"/>
              </a:lnSpc>
              <a:spcBef>
                <a:spcPts val="0"/>
              </a:spcBef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/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/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024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6FAFEEAE-72D5-1277-7E7E-5656E10B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9648a3df5_0_15">
            <a:extLst>
              <a:ext uri="{FF2B5EF4-FFF2-40B4-BE49-F238E27FC236}">
                <a16:creationId xmlns:a16="http://schemas.microsoft.com/office/drawing/2014/main" id="{A1803082-D6F0-F28B-7414-7F20776B9C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174" y="131525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Terapie TMK</a:t>
            </a:r>
            <a:endParaRPr b="1" dirty="0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19648a3df5_0_15">
            <a:extLst>
              <a:ext uri="{FF2B5EF4-FFF2-40B4-BE49-F238E27FC236}">
                <a16:creationId xmlns:a16="http://schemas.microsoft.com/office/drawing/2014/main" id="{F60AD812-44B5-F7FF-AC4D-DD415CEB91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5174" y="1129629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84;g319648a3df5_0_15">
            <a:extLst>
              <a:ext uri="{FF2B5EF4-FFF2-40B4-BE49-F238E27FC236}">
                <a16:creationId xmlns:a16="http://schemas.microsoft.com/office/drawing/2014/main" id="{ACE72039-38C1-A196-E6F4-AEE7A1DDDD80}"/>
              </a:ext>
            </a:extLst>
          </p:cNvPr>
          <p:cNvSpPr txBox="1">
            <a:spLocks/>
          </p:cNvSpPr>
          <p:nvPr/>
        </p:nvSpPr>
        <p:spPr>
          <a:xfrm>
            <a:off x="210291" y="1191600"/>
            <a:ext cx="119169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Fyzioterapie u hypermobility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Směr deviace – u dislokace disku na stranu postižení X u subluxace na stranu zdravou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Zvukové fenomény – u dislokace disku na konci elevace X u subluxace již na začátku elevace</a:t>
            </a:r>
          </a:p>
          <a:p>
            <a:pPr marL="508000" lvl="1" indent="0">
              <a:lnSpc>
                <a:spcPct val="128571"/>
              </a:lnSpc>
              <a:spcBef>
                <a:spcPts val="0"/>
              </a:spcBef>
              <a:buSzPts val="2800"/>
              <a:buNone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Terapeutické techniky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Aproximace kloubu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Stabilizační cvičení (např. PNF rytmická stabilizace…, izometrické kontrakce) – cvičíme v různých fázích deprese mandibuly</a:t>
            </a:r>
          </a:p>
          <a:p>
            <a:pPr lvl="1" indent="-4064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Char char="̶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Zásady: Nejít přes zvukový fenomén, necvičit přes bolest, u většiny cvičení jazyk proti hornímu patru? Aspoň na začátek?</a:t>
            </a:r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/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/>
          </a:p>
          <a:p>
            <a:pPr indent="-228600">
              <a:lnSpc>
                <a:spcPct val="128571"/>
              </a:lnSpc>
              <a:spcBef>
                <a:spcPts val="0"/>
              </a:spcBef>
              <a:buSzPts val="2800"/>
              <a:buFont typeface="Arial"/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408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 dirty="0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Zdroje</a:t>
            </a:r>
            <a:endParaRPr b="1" dirty="0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275180" y="989038"/>
            <a:ext cx="11738770" cy="57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indent="-406400">
              <a:lnSpc>
                <a:spcPct val="128571"/>
              </a:lnSpc>
              <a:spcBef>
                <a:spcPts val="0"/>
              </a:spcBef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FIKÁČKOVÁ, H. a JIRMAN, R. Dislokace kloubního </a:t>
            </a:r>
            <a:r>
              <a:rPr lang="cs-CZ" sz="2400" dirty="0" err="1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diskutemporomandibulárního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 kloubu. </a:t>
            </a:r>
            <a:r>
              <a:rPr lang="cs-CZ" sz="2400" dirty="0" err="1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Review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. </a:t>
            </a:r>
            <a:r>
              <a:rPr lang="cs-CZ" sz="2400" i="1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Česká stomatologie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. 2002, roč. 102, č. 5, s. 187-196.</a:t>
            </a:r>
          </a:p>
          <a:p>
            <a:pPr indent="-406400">
              <a:lnSpc>
                <a:spcPct val="128571"/>
              </a:lnSpc>
              <a:spcBef>
                <a:spcPts val="0"/>
              </a:spcBef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CHVOJKOVÁ, Dana. </a:t>
            </a:r>
            <a:r>
              <a:rPr lang="cs-CZ" sz="2400" dirty="0" err="1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Temporomandibulární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 kloub a jeho rehabilitace. </a:t>
            </a:r>
            <a:r>
              <a:rPr lang="cs-CZ" sz="2400" i="1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Umění fyzioterapie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. 2020, č. 9, s. 55-63. ISSN 977 2464 678 026.</a:t>
            </a:r>
            <a:endParaRPr lang="cs-CZ" sz="2400" dirty="0">
              <a:solidFill>
                <a:srgbClr val="21252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LEWIT, Karel. Manipulační léčba v </a:t>
            </a:r>
            <a:r>
              <a:rPr lang="cs-CZ" sz="2400" dirty="0" err="1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myoskeletální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medicíně. 5. </a:t>
            </a:r>
            <a:r>
              <a:rPr lang="cs-CZ" sz="2400" dirty="0" err="1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vyd. Praha: Sdělovací technika ve spolupráci s Českou lékařskou společností J.E. Purkyně, c2003. ISBN 80-86645-04-5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PODĚBRADSKÁ, Radana. Funkční poruchy pohybového systému – Komplexní kineziologický rozbor. Praha: Grada, 2018, ISBN: 978-80-271-0874-9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SOBOTTA, Johannes. </a:t>
            </a: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Sobottův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Atlas anatomie člověka. Praha: Grada, 2007. ISBN 80-247-1870-7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Trigger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Point &amp; </a:t>
            </a: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Referred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Pain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Guide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Online. C2014-2024. Dostupné z: </a:t>
            </a:r>
            <a:r>
              <a:rPr lang="cs-CZ" sz="2400" u="sng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http://www.triggerpoints.net/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[cit. 2024-11-24].</a:t>
            </a:r>
          </a:p>
          <a:p>
            <a:pPr indent="-406400">
              <a:lnSpc>
                <a:spcPct val="128571"/>
              </a:lnSpc>
              <a:spcBef>
                <a:spcPts val="0"/>
              </a:spcBef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6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VACEK, J. a ZEMANOVÁ, M. </a:t>
            </a:r>
            <a:r>
              <a:rPr lang="cs-CZ" sz="26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Temporomandibulární</a:t>
            </a:r>
            <a:r>
              <a:rPr lang="cs-CZ" sz="26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dysfunkce.</a:t>
            </a:r>
            <a:r>
              <a:rPr lang="cs-CZ" sz="2600" i="1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 Rehabilitace a fyzikální lékařství</a:t>
            </a:r>
            <a:r>
              <a:rPr lang="cs-CZ" sz="26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. 2003, roč. 10, č. 3, s. 103-108.</a:t>
            </a:r>
          </a:p>
          <a:p>
            <a:pPr indent="-406400">
              <a:lnSpc>
                <a:spcPct val="128571"/>
              </a:lnSpc>
              <a:spcBef>
                <a:spcPts val="0"/>
              </a:spcBef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5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VELEBOVÁ, Kristýna a SMÉKAL, David. Fyzioterapie </a:t>
            </a:r>
            <a:r>
              <a:rPr lang="cs-CZ" sz="25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temporomandibulárních</a:t>
            </a:r>
            <a:r>
              <a:rPr lang="cs-CZ" sz="25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poruch. </a:t>
            </a:r>
            <a:r>
              <a:rPr lang="cs-CZ" sz="2500" i="1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Rehabilitace a fyzikální lékařství</a:t>
            </a:r>
            <a:r>
              <a:rPr lang="cs-CZ" sz="25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. 2007, roč. 14, č. 1, s. 24-30. ISSN 1211-2658.</a:t>
            </a:r>
            <a:endParaRPr sz="25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37254"/>
              <a:buFont typeface="Arial"/>
              <a:buChar char="̶"/>
            </a:pPr>
            <a:r>
              <a:rPr lang="cs-CZ" sz="24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WikiSkripta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Online. Dostupné z: </a:t>
            </a:r>
            <a:r>
              <a:rPr lang="cs-CZ" sz="2400" u="sng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https://www.wikiskripta.eu/w/</a:t>
            </a:r>
            <a:r>
              <a:rPr lang="cs-CZ" sz="2400" u="sng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r>
              <a:rPr lang="cs-CZ" sz="24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[cit. 2024-11-24].</a:t>
            </a:r>
            <a:endParaRPr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764"/>
              <a:buFont typeface="Arial"/>
              <a:buNone/>
            </a:pPr>
            <a:endParaRPr sz="25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254"/>
              <a:buFont typeface="Arial"/>
              <a:buNone/>
            </a:pPr>
            <a:endParaRPr sz="2400" dirty="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254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Discus articularis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Tvořen vazivovou chrupavkou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Při otevírání se pohybuje spolu s mandibulou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Zepředu se do něj upíná </a:t>
            </a:r>
            <a:r>
              <a:rPr lang="cs-CZ" sz="2400" i="1">
                <a:latin typeface="Arial"/>
                <a:ea typeface="Arial"/>
                <a:cs typeface="Arial"/>
                <a:sym typeface="Arial"/>
              </a:rPr>
              <a:t>m. pterygoideus lateralis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přes kloubní pouzdro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Je připevněn ke kloubnímu pouzdru (část pouzdra pod diskem je pevnější)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Nemá nervové ani cévní zásobení – bolest v TMK nevychází z disku!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Zenkerův retrodiskální polštář – zajišťuje zpětný pohyb disku při zavírání úst</a:t>
            </a:r>
            <a:endParaRPr/>
          </a:p>
          <a:p>
            <a:pPr marL="91440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Ten je cévně i nervově zásobený! Při anteriorní dislokaci disku se Zenkerův polštář dostane mezi mandibulu a os temporale – bolest</a:t>
            </a:r>
            <a:endParaRPr/>
          </a:p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Ligamenta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5165953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l="6594" t="2114" r="2407" b="12205"/>
          <a:stretch/>
        </p:blipFill>
        <p:spPr>
          <a:xfrm>
            <a:off x="6865829" y="628948"/>
            <a:ext cx="4789283" cy="47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t="1839" r="1258" b="14074"/>
          <a:stretch/>
        </p:blipFill>
        <p:spPr>
          <a:xfrm>
            <a:off x="586086" y="1408021"/>
            <a:ext cx="5497403" cy="413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59946" y="6270454"/>
            <a:ext cx="6129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 obrázků: https://www.physio-pedia.com/TMJ_Anatomy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6694597" y="5542064"/>
            <a:ext cx="5497403" cy="124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Lig. temporomandibulare (= ligamentum laterale)</a:t>
            </a:r>
            <a:endParaRPr/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Lig. sphenomandibulare</a:t>
            </a:r>
            <a:endParaRPr sz="18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1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Lig. stylomandbibulare</a:t>
            </a:r>
            <a:endParaRPr sz="18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2064189" y="891974"/>
            <a:ext cx="82748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Mediální pohled					Laterální pohled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6" y="3051833"/>
            <a:ext cx="5577936" cy="306193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Ligamenta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59946" y="6270454"/>
            <a:ext cx="6129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 obrázků: https://www.physio-pedia.com/TMJ_Anatomy</a:t>
            </a:r>
            <a:endParaRPr/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3271" y="453957"/>
            <a:ext cx="5754562" cy="581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159946" y="1031805"/>
            <a:ext cx="5002361" cy="224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Lig. discomalleolare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Ligg.  Antemalleolaria (jdou od lingula mandibulae na malleus)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Jejich poraněním může dojít k poškození středního ucha</a:t>
            </a:r>
            <a:endParaRPr/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Ligamenta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5165953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31366" y="1129614"/>
            <a:ext cx="11240828" cy="558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Lig. temporomandibulare (= ligamentum laterale)</a:t>
            </a:r>
            <a:endParaRPr/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Vnější část limituje rozsah otevírání úst – v počáteční fázi vaz není napnutý a kondyl může rotovat. Po jeho napnutí musí dojít k posunu hlavice dopředu a dolů po tuberculum articulare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Vnitřní část omezuje pohyb kondylu a disku posteriorně (brání posteriorní dislokaci)</a:t>
            </a:r>
            <a:endParaRPr/>
          </a:p>
          <a:p>
            <a:pPr marL="508000" marR="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ligamentum mediale − na vnitřní straně kloubu</a:t>
            </a:r>
            <a:endParaRPr/>
          </a:p>
          <a:p>
            <a:pPr marL="914400" marR="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Přídatná ligamenta – spheno a stylomandibulare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̶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Lig. Stylohyoideum – kalcifikace = Eagle’s syndrom – pocit cizího tělesa v krku, bolest krku</a:t>
            </a:r>
            <a:endParaRPr/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0051" y="1241540"/>
            <a:ext cx="5906436" cy="43749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7CB"/>
              </a:buClr>
              <a:buSzPts val="1400"/>
              <a:buFont typeface="Arial"/>
              <a:buNone/>
            </a:pPr>
            <a:r>
              <a:rPr lang="cs-CZ" b="1">
                <a:solidFill>
                  <a:srgbClr val="1507CB"/>
                </a:solidFill>
                <a:latin typeface="Arial"/>
                <a:ea typeface="Arial"/>
                <a:cs typeface="Arial"/>
                <a:sym typeface="Arial"/>
              </a:rPr>
              <a:t>Svaly TMK</a:t>
            </a:r>
            <a:endParaRPr b="1">
              <a:solidFill>
                <a:srgbClr val="1507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275180" y="1129615"/>
            <a:ext cx="11005438" cy="532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08000" lvl="1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485" y="1129615"/>
            <a:ext cx="6363588" cy="473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2540</Words>
  <Application>Microsoft Office PowerPoint</Application>
  <PresentationFormat>Širokoúhlá obrazovka</PresentationFormat>
  <Paragraphs>453</Paragraphs>
  <Slides>42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Calibri</vt:lpstr>
      <vt:lpstr>Open Sans</vt:lpstr>
      <vt:lpstr>Arial</vt:lpstr>
      <vt:lpstr>Motiv Office</vt:lpstr>
      <vt:lpstr>bp4850 Kineziologie, Algeziologie a odvozené techniky diagnostiky a terapie 5 </vt:lpstr>
      <vt:lpstr>Temporomandibulární kloub (TMK)</vt:lpstr>
      <vt:lpstr>Kineziologické poznámky</vt:lpstr>
      <vt:lpstr>Co všechno souvisí s TMK…</vt:lpstr>
      <vt:lpstr>Discus articularis</vt:lpstr>
      <vt:lpstr>Ligamenta TMK</vt:lpstr>
      <vt:lpstr>Ligamenta TMK</vt:lpstr>
      <vt:lpstr>Ligamenta TMK</vt:lpstr>
      <vt:lpstr>Svaly TMK</vt:lpstr>
      <vt:lpstr>Svaly TMK</vt:lpstr>
      <vt:lpstr>Jazylka</vt:lpstr>
      <vt:lpstr>Svaly – supra a infrahyodní svaly</vt:lpstr>
      <vt:lpstr>Svaly – supra a infrahyodní svaly</vt:lpstr>
      <vt:lpstr>Svaly – Fasciální návaznosti</vt:lpstr>
      <vt:lpstr>Pohyby TMK</vt:lpstr>
      <vt:lpstr>Pohyby TMK    </vt:lpstr>
      <vt:lpstr>Biomechanika otevírání TMK    </vt:lpstr>
      <vt:lpstr>Poruchy TMK</vt:lpstr>
      <vt:lpstr>Poruchy TMK – co vše je může způsobit?</vt:lpstr>
      <vt:lpstr>Poruchy TMK – jak na TMK působí změna postury?</vt:lpstr>
      <vt:lpstr>Poruchy TMK – klinické projevy</vt:lpstr>
      <vt:lpstr>Funkční poruchy TMK</vt:lpstr>
      <vt:lpstr>Poruchy TMK - Anamnéza (kromě základní…)</vt:lpstr>
      <vt:lpstr>Diagnostika poruch TMK</vt:lpstr>
      <vt:lpstr>Testování TMK</vt:lpstr>
      <vt:lpstr>Testování TMK</vt:lpstr>
      <vt:lpstr>Testování TMK</vt:lpstr>
      <vt:lpstr>Testování TMK</vt:lpstr>
      <vt:lpstr>Testování TMK</vt:lpstr>
      <vt:lpstr>Mobilizace</vt:lpstr>
      <vt:lpstr>Mobilizace TMK</vt:lpstr>
      <vt:lpstr>Ošetření svalů TMK</vt:lpstr>
      <vt:lpstr>M. digastricus</vt:lpstr>
      <vt:lpstr>M. masseter</vt:lpstr>
      <vt:lpstr>M. temporalis</vt:lpstr>
      <vt:lpstr>M. Pterygideus lateralis</vt:lpstr>
      <vt:lpstr>M. pterygideus medialis</vt:lpstr>
      <vt:lpstr> Terapie TMK</vt:lpstr>
      <vt:lpstr>Terapie TMK</vt:lpstr>
      <vt:lpstr>Terapie TMK</vt:lpstr>
      <vt:lpstr>Terapie TMK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 Pliska</dc:creator>
  <cp:lastModifiedBy>Petr Pliska</cp:lastModifiedBy>
  <cp:revision>18</cp:revision>
  <dcterms:created xsi:type="dcterms:W3CDTF">2024-11-23T12:27:34Z</dcterms:created>
  <dcterms:modified xsi:type="dcterms:W3CDTF">2024-11-26T14:11:36Z</dcterms:modified>
</cp:coreProperties>
</file>