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85" r:id="rId14"/>
    <p:sldId id="268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663" y="5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11704-7265-47C2-9890-DD5B4D525F3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7AC61B7-2920-4A8E-B1B6-F5B23652C633}">
      <dgm:prSet/>
      <dgm:spPr/>
      <dgm:t>
        <a:bodyPr/>
        <a:lstStyle/>
        <a:p>
          <a:r>
            <a:rPr lang="cs-CZ"/>
            <a:t>Úzká propojenost mezi jednotlivými systémy: </a:t>
          </a:r>
          <a:endParaRPr lang="en-US"/>
        </a:p>
      </dgm:t>
    </dgm:pt>
    <dgm:pt modelId="{1A414360-9674-457D-94DD-2455A91B3D4F}" type="parTrans" cxnId="{E74BB75B-DCE1-42B7-94BD-277BE88EE28A}">
      <dgm:prSet/>
      <dgm:spPr/>
      <dgm:t>
        <a:bodyPr/>
        <a:lstStyle/>
        <a:p>
          <a:endParaRPr lang="en-US"/>
        </a:p>
      </dgm:t>
    </dgm:pt>
    <dgm:pt modelId="{142C5E71-BD5F-4552-97B8-B6EB35617F13}" type="sibTrans" cxnId="{E74BB75B-DCE1-42B7-94BD-277BE88EE28A}">
      <dgm:prSet/>
      <dgm:spPr/>
      <dgm:t>
        <a:bodyPr/>
        <a:lstStyle/>
        <a:p>
          <a:endParaRPr lang="en-US"/>
        </a:p>
      </dgm:t>
    </dgm:pt>
    <dgm:pt modelId="{3D72A646-535E-40E0-B29C-D5EACC755866}">
      <dgm:prSet/>
      <dgm:spPr/>
      <dgm:t>
        <a:bodyPr/>
        <a:lstStyle/>
        <a:p>
          <a:r>
            <a:rPr lang="cs-CZ"/>
            <a:t>anatomicky - segmentová inervace (somatická i vegetativní) zásobuje specifické orgány</a:t>
          </a:r>
          <a:endParaRPr lang="en-US"/>
        </a:p>
      </dgm:t>
    </dgm:pt>
    <dgm:pt modelId="{7DC5B4E8-6C22-40A7-A450-9D5F99375EFC}" type="parTrans" cxnId="{973CA1A6-0DBD-450D-8932-3F699B6F72A7}">
      <dgm:prSet/>
      <dgm:spPr/>
      <dgm:t>
        <a:bodyPr/>
        <a:lstStyle/>
        <a:p>
          <a:endParaRPr lang="en-US"/>
        </a:p>
      </dgm:t>
    </dgm:pt>
    <dgm:pt modelId="{08357388-FBD1-4CCC-B6F7-FFDEF274B104}" type="sibTrans" cxnId="{973CA1A6-0DBD-450D-8932-3F699B6F72A7}">
      <dgm:prSet/>
      <dgm:spPr/>
      <dgm:t>
        <a:bodyPr/>
        <a:lstStyle/>
        <a:p>
          <a:endParaRPr lang="en-US"/>
        </a:p>
      </dgm:t>
    </dgm:pt>
    <dgm:pt modelId="{F161203B-6B17-4729-AA8F-2AEB07C09ABF}">
      <dgm:prSet/>
      <dgm:spPr/>
      <dgm:t>
        <a:bodyPr/>
        <a:lstStyle/>
        <a:p>
          <a:r>
            <a:rPr lang="cs-CZ"/>
            <a:t>reflexně, kdy dráždění v určitém segmentu vyvolá dysfunkci v celém reflexním oblouku</a:t>
          </a:r>
          <a:endParaRPr lang="en-US"/>
        </a:p>
      </dgm:t>
    </dgm:pt>
    <dgm:pt modelId="{CA5D0253-E894-40DF-BE39-2A8EE7761808}" type="parTrans" cxnId="{CA820683-919B-46DB-AED5-3AAEBEC8FA08}">
      <dgm:prSet/>
      <dgm:spPr/>
      <dgm:t>
        <a:bodyPr/>
        <a:lstStyle/>
        <a:p>
          <a:endParaRPr lang="en-US"/>
        </a:p>
      </dgm:t>
    </dgm:pt>
    <dgm:pt modelId="{358DA710-63E1-47F6-A94D-1204E9AD23A6}" type="sibTrans" cxnId="{CA820683-919B-46DB-AED5-3AAEBEC8FA08}">
      <dgm:prSet/>
      <dgm:spPr/>
      <dgm:t>
        <a:bodyPr/>
        <a:lstStyle/>
        <a:p>
          <a:endParaRPr lang="en-US"/>
        </a:p>
      </dgm:t>
    </dgm:pt>
    <dgm:pt modelId="{3E7A68DE-4020-475C-B3D9-45EACE57798D}">
      <dgm:prSet/>
      <dgm:spPr/>
      <dgm:t>
        <a:bodyPr/>
        <a:lstStyle/>
        <a:p>
          <a:r>
            <a:rPr lang="cs-CZ"/>
            <a:t>tonus mění tonus</a:t>
          </a:r>
          <a:endParaRPr lang="en-US"/>
        </a:p>
      </dgm:t>
    </dgm:pt>
    <dgm:pt modelId="{73325A76-408E-42F4-96EA-ECC310DCB754}" type="parTrans" cxnId="{03696B60-32AA-433C-8EFC-0FCED20DD993}">
      <dgm:prSet/>
      <dgm:spPr/>
      <dgm:t>
        <a:bodyPr/>
        <a:lstStyle/>
        <a:p>
          <a:endParaRPr lang="en-US"/>
        </a:p>
      </dgm:t>
    </dgm:pt>
    <dgm:pt modelId="{43246918-5633-4B6F-B489-21BF586B5D13}" type="sibTrans" cxnId="{03696B60-32AA-433C-8EFC-0FCED20DD993}">
      <dgm:prSet/>
      <dgm:spPr/>
      <dgm:t>
        <a:bodyPr/>
        <a:lstStyle/>
        <a:p>
          <a:endParaRPr lang="en-US"/>
        </a:p>
      </dgm:t>
    </dgm:pt>
    <dgm:pt modelId="{E97BC357-A8FC-4B5B-8B07-2F8C1E43E14C}">
      <dgm:prSet/>
      <dgm:spPr/>
      <dgm:t>
        <a:bodyPr/>
        <a:lstStyle/>
        <a:p>
          <a:r>
            <a:rPr lang="cs-CZ"/>
            <a:t>Základem je celkové snížení nocicepce v příslušném okruhu daného inervačního segmentu a snížení rozsahu nocicepce proudící do všech úrovní centrálních řídicích mechanizmů - tím ovlyvníme aktivitu ANS (jestli ovlyvníme napětí kosterního svalstva, tak měníme napětí i hladké svaloviny)</a:t>
          </a:r>
          <a:endParaRPr lang="en-US"/>
        </a:p>
      </dgm:t>
    </dgm:pt>
    <dgm:pt modelId="{A40DE349-14D3-46E0-A176-6F219664A4E8}" type="parTrans" cxnId="{940035B4-E781-45D4-9044-1080B759F02B}">
      <dgm:prSet/>
      <dgm:spPr/>
      <dgm:t>
        <a:bodyPr/>
        <a:lstStyle/>
        <a:p>
          <a:endParaRPr lang="en-US"/>
        </a:p>
      </dgm:t>
    </dgm:pt>
    <dgm:pt modelId="{9E9E1FE6-B902-47AF-BA4F-413C4E47ED45}" type="sibTrans" cxnId="{940035B4-E781-45D4-9044-1080B759F02B}">
      <dgm:prSet/>
      <dgm:spPr/>
      <dgm:t>
        <a:bodyPr/>
        <a:lstStyle/>
        <a:p>
          <a:endParaRPr lang="en-US"/>
        </a:p>
      </dgm:t>
    </dgm:pt>
    <dgm:pt modelId="{62E53001-0080-4733-A3FA-4BD13E26078A}" type="pres">
      <dgm:prSet presAssocID="{FD211704-7265-47C2-9890-DD5B4D525F3A}" presName="linear" presStyleCnt="0">
        <dgm:presLayoutVars>
          <dgm:animLvl val="lvl"/>
          <dgm:resizeHandles val="exact"/>
        </dgm:presLayoutVars>
      </dgm:prSet>
      <dgm:spPr/>
    </dgm:pt>
    <dgm:pt modelId="{4E35B116-1AB0-417A-8E5B-E21219A496EA}" type="pres">
      <dgm:prSet presAssocID="{67AC61B7-2920-4A8E-B1B6-F5B23652C63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6BABCF-7385-4231-B541-1340FC33CE56}" type="pres">
      <dgm:prSet presAssocID="{142C5E71-BD5F-4552-97B8-B6EB35617F13}" presName="spacer" presStyleCnt="0"/>
      <dgm:spPr/>
    </dgm:pt>
    <dgm:pt modelId="{9F1C6CBF-2267-4485-B85B-23F3B5E06AA6}" type="pres">
      <dgm:prSet presAssocID="{3D72A646-535E-40E0-B29C-D5EACC7558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0D7EA34-9A06-4FCA-B2C5-619C08085515}" type="pres">
      <dgm:prSet presAssocID="{08357388-FBD1-4CCC-B6F7-FFDEF274B104}" presName="spacer" presStyleCnt="0"/>
      <dgm:spPr/>
    </dgm:pt>
    <dgm:pt modelId="{B012514E-8DC9-462F-BBF2-AF5EA146F737}" type="pres">
      <dgm:prSet presAssocID="{F161203B-6B17-4729-AA8F-2AEB07C09AB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924C72A-8BE3-408E-A3A6-106433018625}" type="pres">
      <dgm:prSet presAssocID="{358DA710-63E1-47F6-A94D-1204E9AD23A6}" presName="spacer" presStyleCnt="0"/>
      <dgm:spPr/>
    </dgm:pt>
    <dgm:pt modelId="{18DECF8D-D3BD-4662-82DB-B07FB91EA953}" type="pres">
      <dgm:prSet presAssocID="{3E7A68DE-4020-475C-B3D9-45EACE5779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9808FF6-FF7E-4BDD-B3BA-5FB3C24E466F}" type="pres">
      <dgm:prSet presAssocID="{43246918-5633-4B6F-B489-21BF586B5D13}" presName="spacer" presStyleCnt="0"/>
      <dgm:spPr/>
    </dgm:pt>
    <dgm:pt modelId="{D3EA1A42-D3C7-405F-819C-68CD4C737FBF}" type="pres">
      <dgm:prSet presAssocID="{E97BC357-A8FC-4B5B-8B07-2F8C1E43E14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BDD3F0E-7DFF-4017-964B-509F05471F2A}" type="presOf" srcId="{67AC61B7-2920-4A8E-B1B6-F5B23652C633}" destId="{4E35B116-1AB0-417A-8E5B-E21219A496EA}" srcOrd="0" destOrd="0" presId="urn:microsoft.com/office/officeart/2005/8/layout/vList2"/>
    <dgm:cxn modelId="{3DF18A18-0449-4D46-B3B1-9DE4EE5362CB}" type="presOf" srcId="{F161203B-6B17-4729-AA8F-2AEB07C09ABF}" destId="{B012514E-8DC9-462F-BBF2-AF5EA146F737}" srcOrd="0" destOrd="0" presId="urn:microsoft.com/office/officeart/2005/8/layout/vList2"/>
    <dgm:cxn modelId="{7257B937-9E32-49FD-8CC4-6D6C5F070BAC}" type="presOf" srcId="{3D72A646-535E-40E0-B29C-D5EACC755866}" destId="{9F1C6CBF-2267-4485-B85B-23F3B5E06AA6}" srcOrd="0" destOrd="0" presId="urn:microsoft.com/office/officeart/2005/8/layout/vList2"/>
    <dgm:cxn modelId="{2540463C-9C5F-49D1-831D-A75208D037A4}" type="presOf" srcId="{E97BC357-A8FC-4B5B-8B07-2F8C1E43E14C}" destId="{D3EA1A42-D3C7-405F-819C-68CD4C737FBF}" srcOrd="0" destOrd="0" presId="urn:microsoft.com/office/officeart/2005/8/layout/vList2"/>
    <dgm:cxn modelId="{E74BB75B-DCE1-42B7-94BD-277BE88EE28A}" srcId="{FD211704-7265-47C2-9890-DD5B4D525F3A}" destId="{67AC61B7-2920-4A8E-B1B6-F5B23652C633}" srcOrd="0" destOrd="0" parTransId="{1A414360-9674-457D-94DD-2455A91B3D4F}" sibTransId="{142C5E71-BD5F-4552-97B8-B6EB35617F13}"/>
    <dgm:cxn modelId="{03696B60-32AA-433C-8EFC-0FCED20DD993}" srcId="{FD211704-7265-47C2-9890-DD5B4D525F3A}" destId="{3E7A68DE-4020-475C-B3D9-45EACE57798D}" srcOrd="3" destOrd="0" parTransId="{73325A76-408E-42F4-96EA-ECC310DCB754}" sibTransId="{43246918-5633-4B6F-B489-21BF586B5D13}"/>
    <dgm:cxn modelId="{E5BD9170-D2DA-4607-8617-AE7F2F834B86}" type="presOf" srcId="{FD211704-7265-47C2-9890-DD5B4D525F3A}" destId="{62E53001-0080-4733-A3FA-4BD13E26078A}" srcOrd="0" destOrd="0" presId="urn:microsoft.com/office/officeart/2005/8/layout/vList2"/>
    <dgm:cxn modelId="{CA820683-919B-46DB-AED5-3AAEBEC8FA08}" srcId="{FD211704-7265-47C2-9890-DD5B4D525F3A}" destId="{F161203B-6B17-4729-AA8F-2AEB07C09ABF}" srcOrd="2" destOrd="0" parTransId="{CA5D0253-E894-40DF-BE39-2A8EE7761808}" sibTransId="{358DA710-63E1-47F6-A94D-1204E9AD23A6}"/>
    <dgm:cxn modelId="{973CA1A6-0DBD-450D-8932-3F699B6F72A7}" srcId="{FD211704-7265-47C2-9890-DD5B4D525F3A}" destId="{3D72A646-535E-40E0-B29C-D5EACC755866}" srcOrd="1" destOrd="0" parTransId="{7DC5B4E8-6C22-40A7-A450-9D5F99375EFC}" sibTransId="{08357388-FBD1-4CCC-B6F7-FFDEF274B104}"/>
    <dgm:cxn modelId="{940035B4-E781-45D4-9044-1080B759F02B}" srcId="{FD211704-7265-47C2-9890-DD5B4D525F3A}" destId="{E97BC357-A8FC-4B5B-8B07-2F8C1E43E14C}" srcOrd="4" destOrd="0" parTransId="{A40DE349-14D3-46E0-A176-6F219664A4E8}" sibTransId="{9E9E1FE6-B902-47AF-BA4F-413C4E47ED45}"/>
    <dgm:cxn modelId="{22D4AEBA-9F81-4CBD-82FB-90706AF6FCCE}" type="presOf" srcId="{3E7A68DE-4020-475C-B3D9-45EACE57798D}" destId="{18DECF8D-D3BD-4662-82DB-B07FB91EA953}" srcOrd="0" destOrd="0" presId="urn:microsoft.com/office/officeart/2005/8/layout/vList2"/>
    <dgm:cxn modelId="{400829D6-85E0-4744-882D-92D3B75441A3}" type="presParOf" srcId="{62E53001-0080-4733-A3FA-4BD13E26078A}" destId="{4E35B116-1AB0-417A-8E5B-E21219A496EA}" srcOrd="0" destOrd="0" presId="urn:microsoft.com/office/officeart/2005/8/layout/vList2"/>
    <dgm:cxn modelId="{19284D72-03C5-434A-949E-05CE3DBDC613}" type="presParOf" srcId="{62E53001-0080-4733-A3FA-4BD13E26078A}" destId="{886BABCF-7385-4231-B541-1340FC33CE56}" srcOrd="1" destOrd="0" presId="urn:microsoft.com/office/officeart/2005/8/layout/vList2"/>
    <dgm:cxn modelId="{93B6CF11-2B6A-4626-9B44-F46D76BFE98E}" type="presParOf" srcId="{62E53001-0080-4733-A3FA-4BD13E26078A}" destId="{9F1C6CBF-2267-4485-B85B-23F3B5E06AA6}" srcOrd="2" destOrd="0" presId="urn:microsoft.com/office/officeart/2005/8/layout/vList2"/>
    <dgm:cxn modelId="{BC741971-E72D-4F60-BEAE-70C0A874D2A7}" type="presParOf" srcId="{62E53001-0080-4733-A3FA-4BD13E26078A}" destId="{90D7EA34-9A06-4FCA-B2C5-619C08085515}" srcOrd="3" destOrd="0" presId="urn:microsoft.com/office/officeart/2005/8/layout/vList2"/>
    <dgm:cxn modelId="{27B588AA-3EB4-468F-848E-4355FF320652}" type="presParOf" srcId="{62E53001-0080-4733-A3FA-4BD13E26078A}" destId="{B012514E-8DC9-462F-BBF2-AF5EA146F737}" srcOrd="4" destOrd="0" presId="urn:microsoft.com/office/officeart/2005/8/layout/vList2"/>
    <dgm:cxn modelId="{744F78D2-AE75-4C63-A1AF-E0DA363C5A9A}" type="presParOf" srcId="{62E53001-0080-4733-A3FA-4BD13E26078A}" destId="{6924C72A-8BE3-408E-A3A6-106433018625}" srcOrd="5" destOrd="0" presId="urn:microsoft.com/office/officeart/2005/8/layout/vList2"/>
    <dgm:cxn modelId="{C798433A-7931-4527-A1E3-8D024DB8DE76}" type="presParOf" srcId="{62E53001-0080-4733-A3FA-4BD13E26078A}" destId="{18DECF8D-D3BD-4662-82DB-B07FB91EA953}" srcOrd="6" destOrd="0" presId="urn:microsoft.com/office/officeart/2005/8/layout/vList2"/>
    <dgm:cxn modelId="{71446160-0DF2-4BA6-BEEB-D0E74067047D}" type="presParOf" srcId="{62E53001-0080-4733-A3FA-4BD13E26078A}" destId="{19808FF6-FF7E-4BDD-B3BA-5FB3C24E466F}" srcOrd="7" destOrd="0" presId="urn:microsoft.com/office/officeart/2005/8/layout/vList2"/>
    <dgm:cxn modelId="{3A976853-379E-4942-8CC7-908883A8D2CB}" type="presParOf" srcId="{62E53001-0080-4733-A3FA-4BD13E26078A}" destId="{D3EA1A42-D3C7-405F-819C-68CD4C737FB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5B116-1AB0-417A-8E5B-E21219A496EA}">
      <dsp:nvSpPr>
        <dsp:cNvPr id="0" name=""/>
        <dsp:cNvSpPr/>
      </dsp:nvSpPr>
      <dsp:spPr>
        <a:xfrm>
          <a:off x="0" y="9223"/>
          <a:ext cx="10753200" cy="789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Úzká propojenost mezi jednotlivými systémy: </a:t>
          </a:r>
          <a:endParaRPr lang="en-US" sz="1500" kern="1200"/>
        </a:p>
      </dsp:txBody>
      <dsp:txXfrm>
        <a:off x="38552" y="47775"/>
        <a:ext cx="10676096" cy="712646"/>
      </dsp:txXfrm>
    </dsp:sp>
    <dsp:sp modelId="{9F1C6CBF-2267-4485-B85B-23F3B5E06AA6}">
      <dsp:nvSpPr>
        <dsp:cNvPr id="0" name=""/>
        <dsp:cNvSpPr/>
      </dsp:nvSpPr>
      <dsp:spPr>
        <a:xfrm>
          <a:off x="0" y="842173"/>
          <a:ext cx="10753200" cy="789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anatomicky - segmentová inervace (somatická i vegetativní) zásobuje specifické orgány</a:t>
          </a:r>
          <a:endParaRPr lang="en-US" sz="1500" kern="1200"/>
        </a:p>
      </dsp:txBody>
      <dsp:txXfrm>
        <a:off x="38552" y="880725"/>
        <a:ext cx="10676096" cy="712646"/>
      </dsp:txXfrm>
    </dsp:sp>
    <dsp:sp modelId="{B012514E-8DC9-462F-BBF2-AF5EA146F737}">
      <dsp:nvSpPr>
        <dsp:cNvPr id="0" name=""/>
        <dsp:cNvSpPr/>
      </dsp:nvSpPr>
      <dsp:spPr>
        <a:xfrm>
          <a:off x="0" y="1675123"/>
          <a:ext cx="10753200" cy="789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reflexně, kdy dráždění v určitém segmentu vyvolá dysfunkci v celém reflexním oblouku</a:t>
          </a:r>
          <a:endParaRPr lang="en-US" sz="1500" kern="1200"/>
        </a:p>
      </dsp:txBody>
      <dsp:txXfrm>
        <a:off x="38552" y="1713675"/>
        <a:ext cx="10676096" cy="712646"/>
      </dsp:txXfrm>
    </dsp:sp>
    <dsp:sp modelId="{18DECF8D-D3BD-4662-82DB-B07FB91EA953}">
      <dsp:nvSpPr>
        <dsp:cNvPr id="0" name=""/>
        <dsp:cNvSpPr/>
      </dsp:nvSpPr>
      <dsp:spPr>
        <a:xfrm>
          <a:off x="0" y="2508073"/>
          <a:ext cx="10753200" cy="789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tonus mění tonus</a:t>
          </a:r>
          <a:endParaRPr lang="en-US" sz="1500" kern="1200"/>
        </a:p>
      </dsp:txBody>
      <dsp:txXfrm>
        <a:off x="38552" y="2546625"/>
        <a:ext cx="10676096" cy="712646"/>
      </dsp:txXfrm>
    </dsp:sp>
    <dsp:sp modelId="{D3EA1A42-D3C7-405F-819C-68CD4C737FBF}">
      <dsp:nvSpPr>
        <dsp:cNvPr id="0" name=""/>
        <dsp:cNvSpPr/>
      </dsp:nvSpPr>
      <dsp:spPr>
        <a:xfrm>
          <a:off x="0" y="3341024"/>
          <a:ext cx="10753200" cy="7897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Základem je celkové snížení nocicepce v příslušném okruhu daného inervačního segmentu a snížení rozsahu nocicepce proudící do všech úrovní centrálních řídicích mechanizmů - tím ovlyvníme aktivitu ANS (jestli ovlyvníme napětí kosterního svalstva, tak měníme napětí i hladké svaloviny)</a:t>
          </a:r>
          <a:endParaRPr lang="en-US" sz="1500" kern="1200"/>
        </a:p>
      </dsp:txBody>
      <dsp:txXfrm>
        <a:off x="38552" y="3379576"/>
        <a:ext cx="10676096" cy="712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D048-69C9-4B75-94B2-B46047BD7ADD}" type="datetimeFigureOut">
              <a:rPr lang="sk-SK" smtClean="0"/>
              <a:t>19. 11. 2024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3CAC-82C0-4A01-9576-3222025763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71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8B7EE6-8805-F5C3-C4AD-E75C1BBC7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C94ECA-5652-8082-EAF9-5CCA40C2C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F52717-1827-932B-22C1-28931353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Viscero</a:t>
            </a:r>
            <a:r>
              <a:rPr lang="cs-CZ" dirty="0"/>
              <a:t>- vertebrální vztahy</a:t>
            </a:r>
            <a:br>
              <a:rPr lang="cs-CZ" dirty="0"/>
            </a:br>
            <a:r>
              <a:rPr lang="cs-CZ" dirty="0" err="1"/>
              <a:t>Vertebro</a:t>
            </a:r>
            <a:r>
              <a:rPr lang="cs-CZ" dirty="0"/>
              <a:t>- viscerální vztahy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06A699-0BDF-42C6-0632-196A6FE08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42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4E9F34-7ACD-4BA8-7A45-B0CEC3CE86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6FD582-0C84-D15F-FF4D-76356D5A9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74E8EE-438D-D95A-98F7-DB4C007E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Dysmenorhea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5775D2-0D7F-CE7E-2F36-E7385BA51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blokády SI, nutace pánve blokády LS a </a:t>
            </a:r>
            <a:r>
              <a:rPr lang="cs-CZ" dirty="0" err="1"/>
              <a:t>Lp</a:t>
            </a:r>
            <a:r>
              <a:rPr lang="cs-CZ" dirty="0"/>
              <a:t>., i žeber 5,6,7 (Mojžíšová)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bolestivý periostální bod na kostrči a symfýze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fasciální</a:t>
            </a:r>
            <a:r>
              <a:rPr lang="cs-CZ" dirty="0"/>
              <a:t> hypertonie (adheze v oblasti močového měchýře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viscerální vzorec močového měchýře (ledvin) vs gynekologický vzorec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TrP</a:t>
            </a:r>
            <a:r>
              <a:rPr lang="cs-CZ" dirty="0"/>
              <a:t> břišní svalstvo zejména m. </a:t>
            </a:r>
            <a:r>
              <a:rPr lang="cs-CZ" dirty="0" err="1"/>
              <a:t>obliguus</a:t>
            </a:r>
            <a:r>
              <a:rPr lang="cs-CZ" dirty="0"/>
              <a:t> </a:t>
            </a:r>
            <a:r>
              <a:rPr lang="cs-CZ" dirty="0" err="1"/>
              <a:t>internus</a:t>
            </a:r>
            <a:r>
              <a:rPr lang="cs-CZ" dirty="0"/>
              <a:t> a m. </a:t>
            </a:r>
            <a:r>
              <a:rPr lang="cs-CZ" dirty="0" err="1"/>
              <a:t>rectus</a:t>
            </a:r>
            <a:r>
              <a:rPr lang="cs-CZ" dirty="0"/>
              <a:t> </a:t>
            </a:r>
            <a:r>
              <a:rPr lang="cs-CZ" dirty="0" err="1"/>
              <a:t>abd</a:t>
            </a:r>
            <a:r>
              <a:rPr lang="cs-CZ" dirty="0"/>
              <a:t>. </a:t>
            </a:r>
            <a:r>
              <a:rPr lang="cs-CZ" dirty="0" err="1"/>
              <a:t>TrPs</a:t>
            </a:r>
            <a:r>
              <a:rPr lang="cs-CZ" dirty="0"/>
              <a:t> ADD zejména krátké ADD (</a:t>
            </a:r>
            <a:r>
              <a:rPr lang="cs-CZ" dirty="0" err="1"/>
              <a:t>pectineus</a:t>
            </a:r>
            <a:r>
              <a:rPr lang="cs-CZ" dirty="0"/>
              <a:t> , </a:t>
            </a:r>
            <a:r>
              <a:rPr lang="cs-CZ" dirty="0" err="1"/>
              <a:t>gracilis</a:t>
            </a:r>
            <a:r>
              <a:rPr lang="cs-CZ" dirty="0"/>
              <a:t>) a samozřejmě </a:t>
            </a:r>
            <a:r>
              <a:rPr lang="cs-CZ" dirty="0" err="1"/>
              <a:t>TrP</a:t>
            </a:r>
            <a:r>
              <a:rPr lang="cs-CZ" dirty="0"/>
              <a:t> pánevní dno</a:t>
            </a:r>
          </a:p>
        </p:txBody>
      </p:sp>
    </p:spTree>
    <p:extLst>
      <p:ext uri="{BB962C8B-B14F-4D97-AF65-F5344CB8AC3E}">
        <p14:creationId xmlns:p14="http://schemas.microsoft.com/office/powerpoint/2010/main" val="367277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AF4183-D266-0449-A6EC-E90705DF4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F14A6F-1B11-DFB8-0512-8C6836C715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48A53D-EFB0-9B15-0133-A3161CD78B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43" y="218276"/>
            <a:ext cx="12068114" cy="5319231"/>
          </a:xfrm>
        </p:spPr>
        <p:txBody>
          <a:bodyPr/>
          <a:lstStyle/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Orgány mají silný vliv na neurofyziologické řízení PS i na biomechaniku PS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Je třeba vyšetřovat palpačně i břišní dutinu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Jizvy nejsou jen v kůži, ale i v závěsech a kapsulách VO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Záněty VO mají vliv na závěsný aparát VO i PS .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Mnoho </a:t>
            </a:r>
            <a:r>
              <a:rPr lang="cs-CZ" dirty="0" err="1"/>
              <a:t>TrPs</a:t>
            </a:r>
            <a:r>
              <a:rPr lang="cs-CZ" dirty="0"/>
              <a:t> je </a:t>
            </a:r>
            <a:r>
              <a:rPr lang="cs-CZ" dirty="0" err="1"/>
              <a:t>ativováno</a:t>
            </a:r>
            <a:r>
              <a:rPr lang="cs-CZ" dirty="0"/>
              <a:t> v rámci komplexního protektivního vzoru jedince (např. viscerální vzorce)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Vždy hledejme příčinu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Orgány jsou častou příčinou </a:t>
            </a:r>
            <a:r>
              <a:rPr lang="cs-CZ" dirty="0" err="1"/>
              <a:t>vertebro</a:t>
            </a:r>
            <a:r>
              <a:rPr lang="cs-CZ" dirty="0"/>
              <a:t>-bolestí a instability axiálního systému (Smith MD, Russell A, </a:t>
            </a:r>
            <a:r>
              <a:rPr lang="cs-CZ" dirty="0" err="1"/>
              <a:t>Hodges</a:t>
            </a:r>
            <a:r>
              <a:rPr lang="cs-CZ" dirty="0"/>
              <a:t> PW.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relationship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incontinence</a:t>
            </a:r>
            <a:r>
              <a:rPr lang="cs-CZ" dirty="0"/>
              <a:t>, </a:t>
            </a:r>
            <a:r>
              <a:rPr lang="cs-CZ" dirty="0" err="1"/>
              <a:t>breathing</a:t>
            </a:r>
            <a:r>
              <a:rPr lang="cs-CZ" dirty="0"/>
              <a:t> </a:t>
            </a:r>
            <a:r>
              <a:rPr lang="cs-CZ" dirty="0" err="1"/>
              <a:t>disorders</a:t>
            </a:r>
            <a:r>
              <a:rPr lang="cs-CZ" dirty="0"/>
              <a:t>, </a:t>
            </a:r>
            <a:r>
              <a:rPr lang="cs-CZ" dirty="0" err="1"/>
              <a:t>gastrointestinal</a:t>
            </a:r>
            <a:r>
              <a:rPr lang="cs-CZ" dirty="0"/>
              <a:t> </a:t>
            </a:r>
            <a:r>
              <a:rPr lang="cs-CZ" dirty="0" err="1"/>
              <a:t>symptoms</a:t>
            </a:r>
            <a:r>
              <a:rPr lang="cs-CZ" dirty="0"/>
              <a:t>, and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 in </a:t>
            </a:r>
            <a:r>
              <a:rPr lang="cs-CZ" dirty="0" err="1"/>
              <a:t>women</a:t>
            </a:r>
            <a:r>
              <a:rPr lang="cs-CZ" dirty="0"/>
              <a:t>: a </a:t>
            </a:r>
            <a:r>
              <a:rPr lang="cs-CZ" dirty="0" err="1"/>
              <a:t>longitudinal</a:t>
            </a:r>
            <a:r>
              <a:rPr lang="cs-CZ" dirty="0"/>
              <a:t> </a:t>
            </a:r>
            <a:r>
              <a:rPr lang="cs-CZ" dirty="0" err="1"/>
              <a:t>cohort</a:t>
            </a:r>
            <a:r>
              <a:rPr lang="cs-CZ" dirty="0"/>
              <a:t> study. </a:t>
            </a:r>
            <a:r>
              <a:rPr lang="cs-CZ" dirty="0" err="1"/>
              <a:t>Clin</a:t>
            </a:r>
            <a:r>
              <a:rPr lang="cs-CZ" dirty="0"/>
              <a:t> J </a:t>
            </a:r>
            <a:r>
              <a:rPr lang="cs-CZ" dirty="0" err="1"/>
              <a:t>Pain</a:t>
            </a:r>
            <a:r>
              <a:rPr lang="cs-CZ" dirty="0"/>
              <a:t>. 2014 ) </a:t>
            </a:r>
          </a:p>
        </p:txBody>
      </p:sp>
    </p:spTree>
    <p:extLst>
      <p:ext uri="{BB962C8B-B14F-4D97-AF65-F5344CB8AC3E}">
        <p14:creationId xmlns:p14="http://schemas.microsoft.com/office/powerpoint/2010/main" val="291872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29CEC4-7A6C-36AA-64F1-22D3B1027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726C6C-F70B-C75A-E4C0-DFC0E1E6F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9BB99D-64EE-7F7D-4664-FBBAE50D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40" y="148281"/>
            <a:ext cx="8715097" cy="65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6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4C6A4-EAC3-4830-8650-043F783A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E6B4A5BF-1EB7-43C1-8D14-D0E22D085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374" y="502219"/>
            <a:ext cx="9288978" cy="606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5B464A-0DE3-AFCB-8C62-955498E689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1AB4DC-3A30-7D84-9885-D62D813C0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1E673ADE-DD19-6085-B474-BADC2623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13" y="21054"/>
            <a:ext cx="5546220" cy="62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3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BEAB55-CF5F-0047-2621-01E25C900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6B73EC-7407-205E-8D9D-A8737A3CED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FCFBD1-020E-55BB-28AE-37806460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A49061-20D3-6A85-5227-656435293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Přední</a:t>
            </a:r>
            <a:r>
              <a:rPr lang="sk-SK" dirty="0"/>
              <a:t> </a:t>
            </a:r>
            <a:r>
              <a:rPr lang="sk-SK" dirty="0" err="1"/>
              <a:t>místo</a:t>
            </a:r>
            <a:r>
              <a:rPr lang="sk-SK" dirty="0"/>
              <a:t> </a:t>
            </a:r>
            <a:r>
              <a:rPr lang="sk-SK" dirty="0" err="1"/>
              <a:t>vzhledem</a:t>
            </a:r>
            <a:r>
              <a:rPr lang="sk-SK" dirty="0"/>
              <a:t> k závažnosti problematiky</a:t>
            </a:r>
          </a:p>
          <a:p>
            <a:r>
              <a:rPr lang="sk-SK" dirty="0" err="1"/>
              <a:t>Bolest</a:t>
            </a:r>
            <a:r>
              <a:rPr lang="sk-SK" dirty="0"/>
              <a:t> </a:t>
            </a:r>
            <a:r>
              <a:rPr lang="sk-SK" dirty="0" err="1"/>
              <a:t>srdečního</a:t>
            </a:r>
            <a:r>
              <a:rPr lang="sk-SK" dirty="0"/>
              <a:t> </a:t>
            </a:r>
            <a:r>
              <a:rPr lang="sk-SK" dirty="0" err="1"/>
              <a:t>původu</a:t>
            </a:r>
            <a:r>
              <a:rPr lang="sk-SK" dirty="0"/>
              <a:t> </a:t>
            </a:r>
            <a:r>
              <a:rPr lang="sk-SK" dirty="0" err="1"/>
              <a:t>lokalizována</a:t>
            </a:r>
            <a:r>
              <a:rPr lang="sk-SK" dirty="0"/>
              <a:t> do hrudníku, ramene a </a:t>
            </a:r>
            <a:r>
              <a:rPr lang="sk-SK" dirty="0" err="1"/>
              <a:t>levé</a:t>
            </a:r>
            <a:r>
              <a:rPr lang="sk-SK" dirty="0"/>
              <a:t> horní </a:t>
            </a:r>
            <a:r>
              <a:rPr lang="sk-SK" dirty="0" err="1"/>
              <a:t>končetiny</a:t>
            </a:r>
            <a:endParaRPr lang="sk-SK" dirty="0"/>
          </a:p>
          <a:p>
            <a:r>
              <a:rPr lang="sk-SK" dirty="0"/>
              <a:t>Blokády Th4-Th6, III-V </a:t>
            </a:r>
            <a:r>
              <a:rPr lang="sk-SK" dirty="0" err="1"/>
              <a:t>žebro</a:t>
            </a:r>
            <a:r>
              <a:rPr lang="sk-SK" dirty="0"/>
              <a:t>, </a:t>
            </a:r>
            <a:r>
              <a:rPr lang="sk-SK" dirty="0" err="1"/>
              <a:t>trps</a:t>
            </a:r>
            <a:r>
              <a:rPr lang="sk-SK" dirty="0"/>
              <a:t> v </a:t>
            </a:r>
            <a:r>
              <a:rPr lang="sk-SK" dirty="0" err="1"/>
              <a:t>erector</a:t>
            </a:r>
            <a:r>
              <a:rPr lang="sk-SK" dirty="0"/>
              <a:t> </a:t>
            </a:r>
            <a:r>
              <a:rPr lang="sk-SK" dirty="0" err="1"/>
              <a:t>spinae</a:t>
            </a:r>
            <a:r>
              <a:rPr lang="sk-SK" dirty="0"/>
              <a:t>, m. </a:t>
            </a:r>
            <a:r>
              <a:rPr lang="sk-SK" dirty="0" err="1"/>
              <a:t>trapezius</a:t>
            </a:r>
            <a:r>
              <a:rPr lang="sk-SK" dirty="0"/>
              <a:t>, </a:t>
            </a:r>
            <a:r>
              <a:rPr lang="sk-SK" dirty="0" err="1"/>
              <a:t>skalenových</a:t>
            </a:r>
            <a:r>
              <a:rPr lang="sk-SK" dirty="0"/>
              <a:t> </a:t>
            </a:r>
            <a:r>
              <a:rPr lang="sk-SK" dirty="0" err="1"/>
              <a:t>svalech</a:t>
            </a:r>
            <a:endParaRPr lang="sk-SK" dirty="0"/>
          </a:p>
          <a:p>
            <a:r>
              <a:rPr lang="sk-SK" dirty="0"/>
              <a:t>Horný typ </a:t>
            </a:r>
            <a:r>
              <a:rPr lang="sk-SK" dirty="0" err="1"/>
              <a:t>dýchání</a:t>
            </a:r>
            <a:r>
              <a:rPr lang="sk-SK" dirty="0"/>
              <a:t>, pocit </a:t>
            </a:r>
            <a:r>
              <a:rPr lang="sk-SK" dirty="0" err="1"/>
              <a:t>deprese</a:t>
            </a:r>
            <a:r>
              <a:rPr lang="sk-SK" dirty="0"/>
              <a:t>, typický pro srdeční </a:t>
            </a:r>
            <a:r>
              <a:rPr lang="sk-SK" dirty="0" err="1"/>
              <a:t>ischemii</a:t>
            </a:r>
            <a:endParaRPr lang="sk-SK" dirty="0"/>
          </a:p>
          <a:p>
            <a:endParaRPr lang="sk-SK" dirty="0"/>
          </a:p>
          <a:p>
            <a:r>
              <a:rPr lang="sk-SK" dirty="0"/>
              <a:t>Terapie: </a:t>
            </a:r>
            <a:r>
              <a:rPr lang="sk-SK" dirty="0" err="1"/>
              <a:t>ošetření</a:t>
            </a:r>
            <a:r>
              <a:rPr lang="sk-SK" dirty="0"/>
              <a:t> </a:t>
            </a:r>
            <a:r>
              <a:rPr lang="sk-SK" dirty="0" err="1"/>
              <a:t>reflexníxh</a:t>
            </a:r>
            <a:r>
              <a:rPr lang="sk-SK" dirty="0"/>
              <a:t> </a:t>
            </a:r>
            <a:r>
              <a:rPr lang="sk-SK" dirty="0" err="1"/>
              <a:t>změn</a:t>
            </a:r>
            <a:r>
              <a:rPr lang="sk-SK" dirty="0"/>
              <a:t>, respirační </a:t>
            </a:r>
            <a:r>
              <a:rPr lang="sk-SK" dirty="0" err="1"/>
              <a:t>fzt</a:t>
            </a:r>
            <a:r>
              <a:rPr lang="sk-SK" dirty="0"/>
              <a:t>, </a:t>
            </a:r>
            <a:r>
              <a:rPr lang="sk-SK" dirty="0" err="1"/>
              <a:t>ovlyvnění</a:t>
            </a:r>
            <a:r>
              <a:rPr lang="sk-SK" dirty="0"/>
              <a:t> pohybových </a:t>
            </a:r>
            <a:r>
              <a:rPr lang="sk-SK" dirty="0" err="1"/>
              <a:t>stereotypů</a:t>
            </a:r>
            <a:r>
              <a:rPr lang="sk-SK" dirty="0"/>
              <a:t>, </a:t>
            </a:r>
            <a:r>
              <a:rPr lang="sk-SK" dirty="0" err="1"/>
              <a:t>dohled</a:t>
            </a:r>
            <a:r>
              <a:rPr lang="sk-SK" dirty="0"/>
              <a:t> </a:t>
            </a:r>
            <a:r>
              <a:rPr lang="sk-SK" dirty="0" err="1"/>
              <a:t>kardiologa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41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47E0AC-4D10-FD25-9CC4-9F83BB3A8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646B03-9333-0189-CB98-DAD98AE713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426F62-06E9-8AAC-92A6-8EF610CC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ŽALUDEK A DVANÁCTNÍK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908CD7-B59B-B4E2-2EAF-171B75206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Blokády v </a:t>
            </a:r>
            <a:r>
              <a:rPr lang="sk-SK" dirty="0" err="1"/>
              <a:t>segmentech</a:t>
            </a:r>
            <a:r>
              <a:rPr lang="sk-SK" dirty="0"/>
              <a:t> Th6-Th8, blokády hlavových </a:t>
            </a:r>
            <a:r>
              <a:rPr lang="sk-SK" dirty="0" err="1"/>
              <a:t>kloubů</a:t>
            </a:r>
            <a:r>
              <a:rPr lang="sk-SK" dirty="0"/>
              <a:t>, Si posun, zvýšené svalové </a:t>
            </a:r>
            <a:r>
              <a:rPr lang="sk-SK" dirty="0" err="1"/>
              <a:t>napětí</a:t>
            </a:r>
            <a:r>
              <a:rPr lang="sk-SK" dirty="0"/>
              <a:t> v </a:t>
            </a:r>
            <a:r>
              <a:rPr lang="sk-SK" dirty="0" err="1"/>
              <a:t>th</a:t>
            </a:r>
            <a:r>
              <a:rPr lang="sk-SK" dirty="0"/>
              <a:t> úseku </a:t>
            </a:r>
            <a:r>
              <a:rPr lang="sk-SK" dirty="0" err="1"/>
              <a:t>erector</a:t>
            </a:r>
            <a:r>
              <a:rPr lang="sk-SK" dirty="0"/>
              <a:t> </a:t>
            </a:r>
            <a:r>
              <a:rPr lang="sk-SK" dirty="0" err="1"/>
              <a:t>spinae</a:t>
            </a:r>
            <a:r>
              <a:rPr lang="sk-SK" dirty="0"/>
              <a:t> s </a:t>
            </a:r>
            <a:r>
              <a:rPr lang="sk-SK" dirty="0" err="1"/>
              <a:t>maximem</a:t>
            </a:r>
            <a:r>
              <a:rPr lang="sk-SK" dirty="0"/>
              <a:t> v oblasti Th6 </a:t>
            </a:r>
            <a:r>
              <a:rPr lang="sk-SK" dirty="0" err="1"/>
              <a:t>oboustranně</a:t>
            </a:r>
            <a:endParaRPr lang="sk-SK" dirty="0"/>
          </a:p>
          <a:p>
            <a:endParaRPr lang="sk-SK" dirty="0"/>
          </a:p>
          <a:p>
            <a:r>
              <a:rPr lang="sk-SK" dirty="0"/>
              <a:t>Reflexní </a:t>
            </a:r>
            <a:r>
              <a:rPr lang="sk-SK" dirty="0" err="1"/>
              <a:t>změny</a:t>
            </a:r>
            <a:r>
              <a:rPr lang="sk-SK" dirty="0"/>
              <a:t>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úměrné</a:t>
            </a:r>
            <a:r>
              <a:rPr lang="sk-SK" dirty="0"/>
              <a:t> bolesti – </a:t>
            </a:r>
            <a:r>
              <a:rPr lang="sk-SK" dirty="0" err="1"/>
              <a:t>důležitá</a:t>
            </a:r>
            <a:r>
              <a:rPr lang="sk-SK" dirty="0"/>
              <a:t> intenzita</a:t>
            </a:r>
          </a:p>
          <a:p>
            <a:r>
              <a:rPr lang="sk-SK" dirty="0" err="1"/>
              <a:t>Pokud</a:t>
            </a:r>
            <a:r>
              <a:rPr lang="sk-SK" dirty="0"/>
              <a:t> má nemocný typický vzorec, </a:t>
            </a:r>
            <a:r>
              <a:rPr lang="sk-SK" dirty="0" err="1"/>
              <a:t>nestěžuje</a:t>
            </a:r>
            <a:r>
              <a:rPr lang="sk-SK" dirty="0"/>
              <a:t> si na </a:t>
            </a:r>
            <a:r>
              <a:rPr lang="sk-SK" dirty="0" err="1"/>
              <a:t>břišní</a:t>
            </a:r>
            <a:r>
              <a:rPr lang="sk-SK" dirty="0"/>
              <a:t> </a:t>
            </a:r>
            <a:r>
              <a:rPr lang="sk-SK" dirty="0" err="1"/>
              <a:t>potíže</a:t>
            </a:r>
            <a:r>
              <a:rPr lang="sk-SK" dirty="0"/>
              <a:t>, ale </a:t>
            </a:r>
            <a:r>
              <a:rPr lang="sk-SK" dirty="0" err="1"/>
              <a:t>pořád</a:t>
            </a:r>
            <a:r>
              <a:rPr lang="sk-SK" dirty="0"/>
              <a:t> </a:t>
            </a:r>
            <a:r>
              <a:rPr lang="sk-SK" dirty="0" err="1"/>
              <a:t>recidivují</a:t>
            </a:r>
            <a:r>
              <a:rPr lang="sk-SK" dirty="0"/>
              <a:t>, </a:t>
            </a:r>
            <a:r>
              <a:rPr lang="sk-SK" dirty="0" err="1"/>
              <a:t>měla</a:t>
            </a:r>
            <a:r>
              <a:rPr lang="sk-SK" dirty="0"/>
              <a:t> by </a:t>
            </a:r>
            <a:r>
              <a:rPr lang="sk-SK" dirty="0" err="1"/>
              <a:t>nasledovat</a:t>
            </a:r>
            <a:r>
              <a:rPr lang="sk-SK" dirty="0"/>
              <a:t> </a:t>
            </a:r>
            <a:r>
              <a:rPr lang="sk-SK" dirty="0" err="1"/>
              <a:t>indikace</a:t>
            </a:r>
            <a:r>
              <a:rPr lang="sk-SK" dirty="0"/>
              <a:t> na </a:t>
            </a:r>
            <a:r>
              <a:rPr lang="sk-SK" dirty="0" err="1"/>
              <a:t>vyšetření</a:t>
            </a:r>
            <a:r>
              <a:rPr lang="sk-SK" dirty="0"/>
              <a:t> </a:t>
            </a:r>
            <a:r>
              <a:rPr lang="sk-SK" dirty="0" err="1"/>
              <a:t>orgánů</a:t>
            </a:r>
            <a:r>
              <a:rPr lang="sk-SK" dirty="0"/>
              <a:t> </a:t>
            </a:r>
            <a:r>
              <a:rPr lang="sk-SK" dirty="0" err="1"/>
              <a:t>lékařem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14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5AE833-C3E6-4F9A-15E6-C3543D681E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AA4ED4-A6E9-4BC4-ABF3-C4ED09AFF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0DF63E-E386-E57A-446A-22934991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JÁTRA A ŽLUČNÍK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5981508-0A0E-DAB3-8B2A-09599C03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Blokády Th8-Th11</a:t>
            </a:r>
          </a:p>
          <a:p>
            <a:r>
              <a:rPr lang="sk-SK" dirty="0"/>
              <a:t>Zvýšené svalové </a:t>
            </a:r>
            <a:r>
              <a:rPr lang="sk-SK" dirty="0" err="1"/>
              <a:t>napětí</a:t>
            </a:r>
            <a:r>
              <a:rPr lang="sk-SK" dirty="0"/>
              <a:t> m. </a:t>
            </a:r>
            <a:r>
              <a:rPr lang="sk-SK" dirty="0" err="1"/>
              <a:t>trapezius</a:t>
            </a:r>
            <a:r>
              <a:rPr lang="sk-SK" dirty="0"/>
              <a:t> vpravo a oblasti </a:t>
            </a:r>
            <a:r>
              <a:rPr lang="sk-SK" dirty="0" err="1"/>
              <a:t>vzpřimovače</a:t>
            </a:r>
            <a:r>
              <a:rPr lang="sk-SK" dirty="0"/>
              <a:t> trupu</a:t>
            </a:r>
          </a:p>
          <a:p>
            <a:r>
              <a:rPr lang="sk-SK" dirty="0" err="1"/>
              <a:t>Bolest</a:t>
            </a:r>
            <a:r>
              <a:rPr lang="sk-SK" dirty="0"/>
              <a:t> často </a:t>
            </a:r>
            <a:r>
              <a:rPr lang="sk-SK" dirty="0" err="1"/>
              <a:t>vyzařuje</a:t>
            </a:r>
            <a:r>
              <a:rPr lang="sk-SK" dirty="0"/>
              <a:t> do pravého </a:t>
            </a:r>
            <a:r>
              <a:rPr lang="sk-SK" dirty="0" err="1"/>
              <a:t>ramenního</a:t>
            </a:r>
            <a:r>
              <a:rPr lang="sk-SK" dirty="0"/>
              <a:t> </a:t>
            </a:r>
            <a:r>
              <a:rPr lang="sk-SK" dirty="0" err="1"/>
              <a:t>kloubu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40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EC7E50-4A54-4CF9-D918-6E27FD3623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E311D5-4C46-AA3A-4ADB-D9D6BF03C4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C6DE58-2493-FBD3-A4F0-5440CF77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LEDVINY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E11282-92C1-98FF-82FF-68499BB7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Typická </a:t>
            </a:r>
            <a:r>
              <a:rPr lang="sk-SK" dirty="0" err="1"/>
              <a:t>bolestivost</a:t>
            </a:r>
            <a:r>
              <a:rPr lang="sk-SK" dirty="0"/>
              <a:t> v </a:t>
            </a:r>
            <a:r>
              <a:rPr lang="sk-SK" dirty="0" err="1"/>
              <a:t>bedrech</a:t>
            </a:r>
            <a:r>
              <a:rPr lang="sk-SK" dirty="0"/>
              <a:t> (L1-L4)</a:t>
            </a:r>
          </a:p>
          <a:p>
            <a:r>
              <a:rPr lang="sk-SK" dirty="0"/>
              <a:t>Blokády </a:t>
            </a:r>
            <a:r>
              <a:rPr lang="sk-SK" dirty="0" err="1"/>
              <a:t>Th</a:t>
            </a:r>
            <a:r>
              <a:rPr lang="sk-SK" dirty="0"/>
              <a:t>-L </a:t>
            </a:r>
            <a:r>
              <a:rPr lang="sk-SK" dirty="0" err="1"/>
              <a:t>přechodu</a:t>
            </a:r>
            <a:endParaRPr lang="sk-SK" dirty="0"/>
          </a:p>
          <a:p>
            <a:r>
              <a:rPr lang="sk-SK" dirty="0"/>
              <a:t>poslední </a:t>
            </a:r>
            <a:r>
              <a:rPr lang="sk-SK" dirty="0" err="1"/>
              <a:t>žebra</a:t>
            </a:r>
            <a:endParaRPr lang="sk-SK" dirty="0"/>
          </a:p>
          <a:p>
            <a:r>
              <a:rPr lang="sk-SK" dirty="0"/>
              <a:t>SI posun</a:t>
            </a:r>
          </a:p>
          <a:p>
            <a:r>
              <a:rPr lang="sk-SK" dirty="0"/>
              <a:t>Zvýšené </a:t>
            </a:r>
            <a:r>
              <a:rPr lang="sk-SK" dirty="0" err="1"/>
              <a:t>napětí</a:t>
            </a:r>
            <a:r>
              <a:rPr lang="sk-SK" dirty="0"/>
              <a:t> </a:t>
            </a:r>
            <a:r>
              <a:rPr lang="sk-SK" dirty="0" err="1"/>
              <a:t>erector</a:t>
            </a:r>
            <a:r>
              <a:rPr lang="sk-SK" dirty="0"/>
              <a:t> </a:t>
            </a:r>
            <a:r>
              <a:rPr lang="sk-SK" dirty="0" err="1"/>
              <a:t>spinae</a:t>
            </a:r>
            <a:r>
              <a:rPr lang="sk-SK" dirty="0"/>
              <a:t> v </a:t>
            </a:r>
            <a:r>
              <a:rPr lang="sk-SK" dirty="0" err="1"/>
              <a:t>Th</a:t>
            </a:r>
            <a:r>
              <a:rPr lang="sk-SK" dirty="0"/>
              <a:t>-L, </a:t>
            </a:r>
            <a:r>
              <a:rPr lang="sk-SK" dirty="0" err="1"/>
              <a:t>psoas</a:t>
            </a:r>
            <a:r>
              <a:rPr lang="sk-SK" dirty="0"/>
              <a:t>, </a:t>
            </a:r>
            <a:r>
              <a:rPr lang="sk-SK" dirty="0" err="1"/>
              <a:t>quadratus</a:t>
            </a:r>
            <a:r>
              <a:rPr lang="sk-SK" dirty="0"/>
              <a:t> </a:t>
            </a:r>
            <a:r>
              <a:rPr lang="sk-SK" dirty="0" err="1"/>
              <a:t>lumborum</a:t>
            </a:r>
            <a:r>
              <a:rPr lang="sk-SK" dirty="0"/>
              <a:t>, </a:t>
            </a:r>
            <a:r>
              <a:rPr lang="sk-SK" dirty="0" err="1"/>
              <a:t>adduktory</a:t>
            </a:r>
            <a:r>
              <a:rPr lang="sk-SK" dirty="0"/>
              <a:t> </a:t>
            </a:r>
            <a:r>
              <a:rPr lang="sk-SK" dirty="0" err="1"/>
              <a:t>kyčle</a:t>
            </a:r>
            <a:r>
              <a:rPr lang="sk-SK" dirty="0"/>
              <a:t> a </a:t>
            </a:r>
            <a:r>
              <a:rPr lang="sk-SK" dirty="0" err="1"/>
              <a:t>piriformis</a:t>
            </a:r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616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C15334-A604-0479-CBEB-E8B23E9297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997CE3-9116-710A-B513-668A24DAC5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F92413B-AC75-DAD1-B47A-72C2E9DA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GYNEKOLOGICKÁ PROBLEMATIKA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FE37C7-D164-64F2-B39C-3B065F076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Bolest</a:t>
            </a:r>
            <a:r>
              <a:rPr lang="sk-SK" dirty="0"/>
              <a:t> v </a:t>
            </a:r>
            <a:r>
              <a:rPr lang="sk-SK" dirty="0" err="1"/>
              <a:t>kříži</a:t>
            </a:r>
            <a:r>
              <a:rPr lang="sk-SK" dirty="0"/>
              <a:t> </a:t>
            </a:r>
            <a:r>
              <a:rPr lang="sk-SK" dirty="0" err="1"/>
              <a:t>může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</a:t>
            </a:r>
            <a:r>
              <a:rPr lang="sk-SK" dirty="0" err="1"/>
              <a:t>vyprovokována</a:t>
            </a:r>
            <a:r>
              <a:rPr lang="sk-SK" dirty="0"/>
              <a:t> z oblasti ženských </a:t>
            </a:r>
            <a:r>
              <a:rPr lang="sk-SK" dirty="0" err="1"/>
              <a:t>pohlavních</a:t>
            </a:r>
            <a:r>
              <a:rPr lang="sk-SK" dirty="0"/>
              <a:t> </a:t>
            </a:r>
            <a:r>
              <a:rPr lang="sk-SK" dirty="0" err="1"/>
              <a:t>orgánů</a:t>
            </a:r>
            <a:r>
              <a:rPr lang="sk-SK" dirty="0"/>
              <a:t> </a:t>
            </a:r>
            <a:r>
              <a:rPr lang="sk-SK" dirty="0" err="1"/>
              <a:t>během</a:t>
            </a:r>
            <a:r>
              <a:rPr lang="sk-SK" dirty="0"/>
              <a:t> </a:t>
            </a:r>
            <a:r>
              <a:rPr lang="sk-SK" dirty="0" err="1"/>
              <a:t>těhotenství</a:t>
            </a:r>
            <a:r>
              <a:rPr lang="sk-SK" dirty="0"/>
              <a:t>, </a:t>
            </a:r>
            <a:r>
              <a:rPr lang="sk-SK" dirty="0" err="1"/>
              <a:t>porodu</a:t>
            </a:r>
            <a:r>
              <a:rPr lang="sk-SK" dirty="0"/>
              <a:t>, po </a:t>
            </a:r>
            <a:r>
              <a:rPr lang="sk-SK" dirty="0" err="1"/>
              <a:t>porodu</a:t>
            </a:r>
            <a:r>
              <a:rPr lang="sk-SK" dirty="0"/>
              <a:t>, po </a:t>
            </a:r>
            <a:r>
              <a:rPr lang="sk-SK" dirty="0" err="1"/>
              <a:t>gynek</a:t>
            </a:r>
            <a:r>
              <a:rPr lang="sk-SK" dirty="0"/>
              <a:t>. </a:t>
            </a:r>
            <a:r>
              <a:rPr lang="sk-SK" dirty="0" err="1"/>
              <a:t>operacích</a:t>
            </a:r>
            <a:r>
              <a:rPr lang="sk-SK" dirty="0"/>
              <a:t>, </a:t>
            </a:r>
            <a:r>
              <a:rPr lang="sk-SK" dirty="0" err="1"/>
              <a:t>onemocněních</a:t>
            </a:r>
            <a:endParaRPr lang="sk-SK" dirty="0"/>
          </a:p>
          <a:p>
            <a:r>
              <a:rPr lang="sk-SK" dirty="0"/>
              <a:t>Výrazný počet nemocných má bolesti v </a:t>
            </a:r>
            <a:r>
              <a:rPr lang="sk-SK" dirty="0" err="1"/>
              <a:t>obl</a:t>
            </a:r>
            <a:r>
              <a:rPr lang="sk-SK" dirty="0"/>
              <a:t>. L </a:t>
            </a:r>
            <a:r>
              <a:rPr lang="sk-SK" dirty="0" err="1"/>
              <a:t>páteře</a:t>
            </a:r>
            <a:r>
              <a:rPr lang="sk-SK" dirty="0"/>
              <a:t> a </a:t>
            </a:r>
            <a:r>
              <a:rPr lang="sk-SK" dirty="0" err="1"/>
              <a:t>pánve</a:t>
            </a:r>
            <a:r>
              <a:rPr lang="sk-SK" dirty="0"/>
              <a:t>, kt. </a:t>
            </a:r>
            <a:r>
              <a:rPr lang="sk-SK" dirty="0" err="1"/>
              <a:t>jsou</a:t>
            </a:r>
            <a:r>
              <a:rPr lang="sk-SK" dirty="0"/>
              <a:t> </a:t>
            </a:r>
            <a:r>
              <a:rPr lang="sk-SK" dirty="0" err="1"/>
              <a:t>mylně</a:t>
            </a:r>
            <a:r>
              <a:rPr lang="sk-SK" dirty="0"/>
              <a:t> </a:t>
            </a:r>
            <a:r>
              <a:rPr lang="sk-SK" dirty="0" err="1"/>
              <a:t>pokládany</a:t>
            </a:r>
            <a:r>
              <a:rPr lang="sk-SK" dirty="0"/>
              <a:t> za gynekologické</a:t>
            </a:r>
          </a:p>
          <a:p>
            <a:r>
              <a:rPr lang="sk-SK" dirty="0" err="1"/>
              <a:t>Bolestivost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menstruaci</a:t>
            </a:r>
            <a:r>
              <a:rPr lang="sk-SK" dirty="0"/>
              <a:t> </a:t>
            </a:r>
            <a:r>
              <a:rPr lang="sk-SK" dirty="0" err="1"/>
              <a:t>při</a:t>
            </a:r>
            <a:r>
              <a:rPr lang="sk-SK" dirty="0"/>
              <a:t> </a:t>
            </a:r>
            <a:r>
              <a:rPr lang="sk-SK" dirty="0" err="1"/>
              <a:t>negativním</a:t>
            </a:r>
            <a:r>
              <a:rPr lang="sk-SK" dirty="0"/>
              <a:t> </a:t>
            </a:r>
            <a:r>
              <a:rPr lang="sk-SK" dirty="0" err="1"/>
              <a:t>gynekologickém</a:t>
            </a:r>
            <a:r>
              <a:rPr lang="sk-SK" dirty="0"/>
              <a:t> nálezu </a:t>
            </a:r>
            <a:r>
              <a:rPr lang="sk-SK" dirty="0" err="1"/>
              <a:t>bývá</a:t>
            </a:r>
            <a:r>
              <a:rPr lang="sk-SK" dirty="0"/>
              <a:t> </a:t>
            </a:r>
            <a:r>
              <a:rPr lang="sk-SK" dirty="0" err="1"/>
              <a:t>způsobena</a:t>
            </a:r>
            <a:r>
              <a:rPr lang="sk-SK" dirty="0"/>
              <a:t> poruchou v oblasti </a:t>
            </a:r>
            <a:r>
              <a:rPr lang="sk-SK" dirty="0" err="1"/>
              <a:t>Ls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Poruchy SI, </a:t>
            </a:r>
            <a:r>
              <a:rPr lang="sk-SK" dirty="0" err="1"/>
              <a:t>více</a:t>
            </a:r>
            <a:r>
              <a:rPr lang="sk-SK" dirty="0"/>
              <a:t> vpravo, </a:t>
            </a:r>
            <a:r>
              <a:rPr lang="sk-SK" dirty="0" err="1"/>
              <a:t>Ls</a:t>
            </a:r>
            <a:r>
              <a:rPr lang="sk-SK" dirty="0"/>
              <a:t> </a:t>
            </a:r>
            <a:r>
              <a:rPr lang="sk-SK" dirty="0" err="1"/>
              <a:t>přechod</a:t>
            </a:r>
            <a:r>
              <a:rPr lang="sk-SK" dirty="0"/>
              <a:t>, kostrč, </a:t>
            </a:r>
            <a:r>
              <a:rPr lang="sk-SK" dirty="0" err="1"/>
              <a:t>spazmus</a:t>
            </a:r>
            <a:r>
              <a:rPr lang="sk-SK" dirty="0"/>
              <a:t> m. </a:t>
            </a:r>
            <a:r>
              <a:rPr lang="sk-SK" dirty="0" err="1"/>
              <a:t>iliacus</a:t>
            </a:r>
            <a:r>
              <a:rPr lang="sk-SK" dirty="0"/>
              <a:t> a </a:t>
            </a:r>
            <a:r>
              <a:rPr lang="sk-SK" dirty="0" err="1"/>
              <a:t>levator</a:t>
            </a:r>
            <a:r>
              <a:rPr lang="sk-SK" dirty="0"/>
              <a:t> ani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084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D16B45-9A12-76F4-F4CC-C599712E28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35FCE6-52A3-2DA2-15D7-D933C67136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3F86C5-639F-9824-1BF2-903014A16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58E2BB4-DDF7-C84C-0ECB-7C9AB647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74160187-F30B-8F27-457B-3C5C996B73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71766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99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2075B6-8D61-2CD2-32F6-744CE87EF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C398C8-C5B0-5087-C97A-7C247F18F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A6D684-37EE-2276-29DC-A4ADA9B1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VISCERÁLNÍ VZOREC PRO JÍCEN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083932-BEE0-9608-04F1-FBA88ED41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reflexní zóna od C3 a níž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 poruch abdominální části jícnu- reflexní změny přítomny od Th1 po Th5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poruchy dechového vzoru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blokády 4.-6. žebra</a:t>
            </a:r>
          </a:p>
        </p:txBody>
      </p:sp>
    </p:spTree>
    <p:extLst>
      <p:ext uri="{BB962C8B-B14F-4D97-AF65-F5344CB8AC3E}">
        <p14:creationId xmlns:p14="http://schemas.microsoft.com/office/powerpoint/2010/main" val="1132483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974799-A135-8B3B-32E5-01AE88F354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0BD0BE-8AEE-101F-64D7-E877147527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A506CA-41D7-A8B8-E726-A972EC12B53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692150"/>
            <a:ext cx="10753200" cy="5139850"/>
          </a:xfrm>
        </p:spPr>
        <p:txBody>
          <a:bodyPr>
            <a:normAutofit/>
          </a:bodyPr>
          <a:lstStyle/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Fascie a vazivový závěsný aparát VO, jizvy</a:t>
            </a:r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Mechanické dráždění při dilataci orgánů (plyny – </a:t>
            </a:r>
            <a:r>
              <a:rPr lang="cs-CZ" dirty="0" err="1"/>
              <a:t>gas</a:t>
            </a:r>
            <a:r>
              <a:rPr lang="cs-CZ" dirty="0"/>
              <a:t> </a:t>
            </a:r>
            <a:r>
              <a:rPr lang="cs-CZ" dirty="0" err="1"/>
              <a:t>bloat</a:t>
            </a:r>
            <a:r>
              <a:rPr lang="cs-CZ" dirty="0"/>
              <a:t> syndrom)</a:t>
            </a:r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Dráždění neurofyziologické (</a:t>
            </a:r>
            <a:r>
              <a:rPr lang="cs-CZ" dirty="0" err="1"/>
              <a:t>nocicepce</a:t>
            </a:r>
            <a:r>
              <a:rPr lang="cs-CZ" dirty="0"/>
              <a:t>, </a:t>
            </a:r>
            <a:r>
              <a:rPr lang="cs-CZ" dirty="0" err="1"/>
              <a:t>viscerocepce</a:t>
            </a:r>
            <a:r>
              <a:rPr lang="cs-CZ" dirty="0"/>
              <a:t>) - silná reciprocita mezi systémy PS a VO</a:t>
            </a:r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err="1"/>
              <a:t>Gravicepce</a:t>
            </a:r>
            <a:endParaRPr lang="cs-CZ" dirty="0"/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Změny v pozicích orgánů (rotace orgánů, </a:t>
            </a:r>
            <a:r>
              <a:rPr lang="cs-CZ" dirty="0" err="1"/>
              <a:t>herniace</a:t>
            </a:r>
            <a:r>
              <a:rPr lang="cs-CZ" dirty="0"/>
              <a:t>, prolapsy)</a:t>
            </a:r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Vliv na vegetativní systém a jeho ladění (pálení) </a:t>
            </a:r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Psychosomatické vlivy a vazby</a:t>
            </a:r>
          </a:p>
          <a:p>
            <a:pPr marL="529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Změny v pohybovém chování</a:t>
            </a:r>
          </a:p>
        </p:txBody>
      </p:sp>
    </p:spTree>
    <p:extLst>
      <p:ext uri="{BB962C8B-B14F-4D97-AF65-F5344CB8AC3E}">
        <p14:creationId xmlns:p14="http://schemas.microsoft.com/office/powerpoint/2010/main" val="109924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3B1FCC-5E5D-BAA5-B722-F5F30A4D0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079F99-17C1-80C1-0E52-4D1423759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4545C1-66EB-2EE2-44EF-A11DD42B952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8100" y="92529"/>
            <a:ext cx="11435100" cy="5739471"/>
          </a:xfrm>
        </p:spPr>
        <p:txBody>
          <a:bodyPr/>
          <a:lstStyle/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Biomechanický vztah - sfinkterová funkce: sfinkter močového systému a konečníku a také jícnu </a:t>
            </a:r>
          </a:p>
          <a:p>
            <a:r>
              <a:rPr lang="cs-CZ" dirty="0"/>
              <a:t>- bránice a dolní jícnový svěrač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Podpůrná funkce: zabezpečující určitou pozici VO (např. pánevní dno) 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Formativní funkce: změny tvaru určitých VO při dysfunkcích pohybového systému (</a:t>
            </a:r>
            <a:r>
              <a:rPr lang="cs-CZ" dirty="0" err="1"/>
              <a:t>cor</a:t>
            </a:r>
            <a:r>
              <a:rPr lang="cs-CZ" dirty="0"/>
              <a:t> </a:t>
            </a:r>
            <a:r>
              <a:rPr lang="cs-CZ" dirty="0" err="1"/>
              <a:t>kyphoscolioticum</a:t>
            </a:r>
            <a:r>
              <a:rPr lang="cs-CZ" dirty="0"/>
              <a:t>, tvar plic </a:t>
            </a:r>
          </a:p>
          <a:p>
            <a:endParaRPr lang="cs-CZ" dirty="0"/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Neurofyziologický vztah </a:t>
            </a:r>
            <a:r>
              <a:rPr lang="cs-CZ" dirty="0"/>
              <a:t>- tonus mění tonus</a:t>
            </a:r>
          </a:p>
          <a:p>
            <a:r>
              <a:rPr lang="cs-CZ" dirty="0"/>
              <a:t>- </a:t>
            </a:r>
            <a:r>
              <a:rPr lang="sk-SK" b="1" dirty="0" err="1"/>
              <a:t>míšní</a:t>
            </a:r>
            <a:r>
              <a:rPr lang="sk-SK" b="1" dirty="0"/>
              <a:t> úroveň</a:t>
            </a:r>
          </a:p>
          <a:p>
            <a:r>
              <a:rPr lang="sk-SK" dirty="0"/>
              <a:t>- </a:t>
            </a:r>
            <a:r>
              <a:rPr lang="sk-SK" dirty="0" err="1"/>
              <a:t>přímý</a:t>
            </a:r>
            <a:r>
              <a:rPr lang="sk-SK" dirty="0"/>
              <a:t> </a:t>
            </a:r>
            <a:r>
              <a:rPr lang="sk-SK" dirty="0" err="1"/>
              <a:t>vliv</a:t>
            </a:r>
            <a:r>
              <a:rPr lang="sk-SK" dirty="0"/>
              <a:t> </a:t>
            </a:r>
            <a:r>
              <a:rPr lang="sk-SK" dirty="0" err="1"/>
              <a:t>viscerocepce</a:t>
            </a:r>
            <a:r>
              <a:rPr lang="sk-SK" dirty="0"/>
              <a:t> a </a:t>
            </a:r>
            <a:r>
              <a:rPr lang="sk-SK" dirty="0" err="1"/>
              <a:t>nocicepce</a:t>
            </a:r>
            <a:r>
              <a:rPr lang="sk-SK" dirty="0"/>
              <a:t> na alfa </a:t>
            </a:r>
            <a:r>
              <a:rPr lang="sk-SK" dirty="0" err="1"/>
              <a:t>motoneuróny</a:t>
            </a:r>
            <a:endParaRPr lang="sk-SK" dirty="0"/>
          </a:p>
          <a:p>
            <a:r>
              <a:rPr lang="sk-SK" dirty="0"/>
              <a:t>- </a:t>
            </a:r>
            <a:r>
              <a:rPr lang="sk-SK" dirty="0" err="1"/>
              <a:t>vliv</a:t>
            </a:r>
            <a:r>
              <a:rPr lang="sk-SK" dirty="0"/>
              <a:t> </a:t>
            </a:r>
            <a:r>
              <a:rPr lang="sk-SK" dirty="0" err="1"/>
              <a:t>propriocepce</a:t>
            </a:r>
            <a:r>
              <a:rPr lang="sk-SK" dirty="0"/>
              <a:t> a </a:t>
            </a:r>
            <a:r>
              <a:rPr lang="sk-SK" dirty="0" err="1"/>
              <a:t>nocicepce</a:t>
            </a:r>
            <a:r>
              <a:rPr lang="sk-SK" dirty="0"/>
              <a:t> z </a:t>
            </a:r>
            <a:r>
              <a:rPr lang="sk-SK" dirty="0" err="1"/>
              <a:t>periferie</a:t>
            </a:r>
            <a:r>
              <a:rPr lang="sk-SK" dirty="0"/>
              <a:t> na </a:t>
            </a:r>
            <a:r>
              <a:rPr lang="sk-SK" dirty="0" err="1"/>
              <a:t>motoneurony</a:t>
            </a:r>
            <a:r>
              <a:rPr lang="sk-SK" dirty="0"/>
              <a:t> </a:t>
            </a:r>
            <a:r>
              <a:rPr lang="sk-SK" dirty="0" err="1"/>
              <a:t>orgánů</a:t>
            </a:r>
            <a:r>
              <a:rPr lang="sk-SK" dirty="0"/>
              <a:t> v </a:t>
            </a:r>
            <a:r>
              <a:rPr lang="sk-SK" dirty="0" err="1"/>
              <a:t>postranních</a:t>
            </a:r>
            <a:r>
              <a:rPr lang="sk-SK" dirty="0"/>
              <a:t> </a:t>
            </a:r>
            <a:r>
              <a:rPr lang="sk-SK" dirty="0" err="1"/>
              <a:t>rozích</a:t>
            </a:r>
            <a:r>
              <a:rPr lang="sk-SK" dirty="0"/>
              <a:t> </a:t>
            </a:r>
            <a:r>
              <a:rPr lang="sk-SK" dirty="0" err="1"/>
              <a:t>míšních</a:t>
            </a:r>
            <a:endParaRPr lang="sk-SK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4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F5821-07A9-BBD3-87C5-9EE82B4995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E6E79F-393B-6B39-C50E-F3890E22EA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EE40C2-296F-2371-F59B-3D09AC4AF3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Poruchy pánevního dna se nacházejí na hranici fyzioterapie, gastroenterologie a urologie</a:t>
            </a:r>
          </a:p>
          <a:p>
            <a:pPr marL="529200" indent="-457200">
              <a:buFont typeface="Wingdings" panose="05000000000000000000" pitchFamily="2" charset="2"/>
              <a:buChar char="Ø"/>
            </a:pPr>
            <a:r>
              <a:rPr lang="cs-CZ" dirty="0"/>
              <a:t>Příčiny se velmi často navzájem imitují a poruchy z jednotlivých systémů se potencují. (Miranda A; </a:t>
            </a:r>
            <a:r>
              <a:rPr lang="cs-CZ" dirty="0" err="1"/>
              <a:t>Altered</a:t>
            </a:r>
            <a:r>
              <a:rPr lang="cs-CZ" dirty="0"/>
              <a:t> </a:t>
            </a:r>
            <a:r>
              <a:rPr lang="cs-CZ" dirty="0" err="1"/>
              <a:t>visceral</a:t>
            </a:r>
            <a:r>
              <a:rPr lang="cs-CZ" dirty="0"/>
              <a:t> </a:t>
            </a:r>
            <a:r>
              <a:rPr lang="cs-CZ" dirty="0" err="1"/>
              <a:t>sensation</a:t>
            </a:r>
            <a:r>
              <a:rPr lang="cs-CZ" dirty="0"/>
              <a:t> in response to </a:t>
            </a:r>
            <a:r>
              <a:rPr lang="cs-CZ" dirty="0" err="1"/>
              <a:t>somatic</a:t>
            </a:r>
            <a:r>
              <a:rPr lang="cs-CZ" dirty="0"/>
              <a:t> </a:t>
            </a:r>
            <a:r>
              <a:rPr lang="cs-CZ" dirty="0" err="1"/>
              <a:t>pain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rat</a:t>
            </a:r>
            <a:r>
              <a:rPr lang="cs-CZ" dirty="0"/>
              <a:t>. Gastroenterology. 2004 ) Jsou velmi intimní a pacienti o nich primárně hovoří jen zřídka – důsledný odběr anamnézy a jistá odvaha terapeuta jsou zásadní součástí diagnózy.</a:t>
            </a:r>
          </a:p>
        </p:txBody>
      </p:sp>
    </p:spTree>
    <p:extLst>
      <p:ext uri="{BB962C8B-B14F-4D97-AF65-F5344CB8AC3E}">
        <p14:creationId xmlns:p14="http://schemas.microsoft.com/office/powerpoint/2010/main" val="386630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0AD637-7F0A-9C4E-94BA-7B56CAA10D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1A7909-10AD-0F36-0831-22EFE14C2B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BC16BA4-434C-5663-83C1-AECBCD45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Obstipace, příčiny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91D061-C9D1-B77F-5274-D145B8082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Životospráva a dietní chyby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Hypertonie v oblasti pánevního dna (</a:t>
            </a:r>
            <a:r>
              <a:rPr lang="cs-CZ" dirty="0" err="1"/>
              <a:t>propriocepce</a:t>
            </a:r>
            <a:r>
              <a:rPr lang="cs-CZ" dirty="0"/>
              <a:t> z kosterního svalstva tlumí defekační reflex)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Špatná pozice na WC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Oslabení propulsní vlny střeva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Poruchy senzitivity</a:t>
            </a:r>
          </a:p>
        </p:txBody>
      </p:sp>
    </p:spTree>
    <p:extLst>
      <p:ext uri="{BB962C8B-B14F-4D97-AF65-F5344CB8AC3E}">
        <p14:creationId xmlns:p14="http://schemas.microsoft.com/office/powerpoint/2010/main" val="38717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59B5FA-0649-B928-3B15-A0B0FB095F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780ACB-452F-9D2A-1FD5-4539D0278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9FA593-35B1-DD10-75B9-397B8A83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Obstipace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A495AE-282B-87CE-9CEE-094C7A66B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úprava životosprávy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úprava pozice na WC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úprava svalového napětí (pánevní dno, břišní svalstvo) , léčba pánve, kyčlí a nácvik relaxace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viscerální terapie – ovlivnění srůstů a tonu střev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viscerální evakuační masáž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posílení břišního lisu</a:t>
            </a:r>
          </a:p>
        </p:txBody>
      </p:sp>
    </p:spTree>
    <p:extLst>
      <p:ext uri="{BB962C8B-B14F-4D97-AF65-F5344CB8AC3E}">
        <p14:creationId xmlns:p14="http://schemas.microsoft.com/office/powerpoint/2010/main" val="41059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26DD8C-9CEF-B8CB-C621-B871659E3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22CFE9-7651-5DD4-B932-1E226B24A4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4CB3492-B141-6BE1-FF42-048F3F80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Bolestivá defekace u dětí-</a:t>
            </a:r>
            <a:r>
              <a:rPr lang="cs-CZ" dirty="0" err="1"/>
              <a:t>enkopréza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5AC5A6-1868-DEBA-E568-0790FBE2E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může souviset se s učením špatných technik evakuace.</a:t>
            </a:r>
          </a:p>
        </p:txBody>
      </p:sp>
    </p:spTree>
    <p:extLst>
      <p:ext uri="{BB962C8B-B14F-4D97-AF65-F5344CB8AC3E}">
        <p14:creationId xmlns:p14="http://schemas.microsoft.com/office/powerpoint/2010/main" val="15873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491F8F4-6F4D-260C-E77E-F61073AAEF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434F59-3D3C-7721-0528-9C8F2E321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5F49AC-6742-42BB-4BF2-F4F80F8D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Inkontinence u žen- funkční hledisko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FCEF25B-495B-4C57-80BE-2BA5B1F3F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svalová </a:t>
            </a:r>
            <a:r>
              <a:rPr lang="cs-CZ" dirty="0" err="1"/>
              <a:t>dekondice</a:t>
            </a:r>
            <a:r>
              <a:rPr lang="cs-CZ" dirty="0"/>
              <a:t>, obezita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snížení tělesné váhy o 3-5%, zlepšení inkontinence o 50%</a:t>
            </a:r>
          </a:p>
        </p:txBody>
      </p:sp>
    </p:spTree>
    <p:extLst>
      <p:ext uri="{BB962C8B-B14F-4D97-AF65-F5344CB8AC3E}">
        <p14:creationId xmlns:p14="http://schemas.microsoft.com/office/powerpoint/2010/main" val="19600530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4928</TotalTime>
  <Words>928</Words>
  <Application>Microsoft Office PowerPoint</Application>
  <PresentationFormat>Širokoúhlá obrazovka</PresentationFormat>
  <Paragraphs>127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Tahoma</vt:lpstr>
      <vt:lpstr>Wingdings</vt:lpstr>
      <vt:lpstr>Prezentace_MU_CZ</vt:lpstr>
      <vt:lpstr>Viscero- vertebrální vztahy Vertebro- viscerální vztahy</vt:lpstr>
      <vt:lpstr>Prezentace aplikace PowerPoint</vt:lpstr>
      <vt:lpstr>Prezentace aplikace PowerPoint</vt:lpstr>
      <vt:lpstr>Prezentace aplikace PowerPoint</vt:lpstr>
      <vt:lpstr>Prezentace aplikace PowerPoint</vt:lpstr>
      <vt:lpstr>Obstipace, příčiny</vt:lpstr>
      <vt:lpstr>Obstipace léčba</vt:lpstr>
      <vt:lpstr>Bolestivá defekace u dětí-enkopréza</vt:lpstr>
      <vt:lpstr>Inkontinence u žen- funkční hledisko </vt:lpstr>
      <vt:lpstr>Dysmenorhea</vt:lpstr>
      <vt:lpstr>Prezentace aplikace PowerPoint</vt:lpstr>
      <vt:lpstr>Prezentace aplikace PowerPoint</vt:lpstr>
      <vt:lpstr>Prezentace aplikace PowerPoint</vt:lpstr>
      <vt:lpstr>Prezentace aplikace PowerPoint</vt:lpstr>
      <vt:lpstr>SRDCE</vt:lpstr>
      <vt:lpstr>ŽALUDEK A DVANÁCTNÍK</vt:lpstr>
      <vt:lpstr>JÁTRA A ŽLUČNÍK</vt:lpstr>
      <vt:lpstr>LEDVINY</vt:lpstr>
      <vt:lpstr>GYNEKOLOGICKÁ PROBLEMATIKA</vt:lpstr>
      <vt:lpstr>VISCERÁLNÍ VZOREC PRO JÍCEN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 Bartošová</cp:lastModifiedBy>
  <cp:revision>10</cp:revision>
  <cp:lastPrinted>1601-01-01T00:00:00Z</cp:lastPrinted>
  <dcterms:created xsi:type="dcterms:W3CDTF">2024-02-01T13:01:39Z</dcterms:created>
  <dcterms:modified xsi:type="dcterms:W3CDTF">2024-11-19T12:50:13Z</dcterms:modified>
</cp:coreProperties>
</file>