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40" r:id="rId4"/>
  </p:sldMasterIdLst>
  <p:notesMasterIdLst>
    <p:notesMasterId r:id="rId23"/>
  </p:notesMasterIdLst>
  <p:handoutMasterIdLst>
    <p:handoutMasterId r:id="rId24"/>
  </p:handoutMasterIdLst>
  <p:sldIdLst>
    <p:sldId id="256" r:id="rId5"/>
    <p:sldId id="268" r:id="rId6"/>
    <p:sldId id="285" r:id="rId7"/>
    <p:sldId id="281" r:id="rId8"/>
    <p:sldId id="286" r:id="rId9"/>
    <p:sldId id="283" r:id="rId10"/>
    <p:sldId id="287" r:id="rId11"/>
    <p:sldId id="288" r:id="rId12"/>
    <p:sldId id="289" r:id="rId13"/>
    <p:sldId id="292" r:id="rId14"/>
    <p:sldId id="293" r:id="rId15"/>
    <p:sldId id="302" r:id="rId16"/>
    <p:sldId id="296" r:id="rId17"/>
    <p:sldId id="295" r:id="rId18"/>
    <p:sldId id="297" r:id="rId19"/>
    <p:sldId id="298" r:id="rId20"/>
    <p:sldId id="303" r:id="rId21"/>
    <p:sldId id="299" r:id="rId22"/>
  </p:sldIdLst>
  <p:sldSz cx="12192000" cy="6858000"/>
  <p:notesSz cx="6858000" cy="9144000"/>
  <p:defaultTextStyle>
    <a:defPPr rtl="0"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84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26C0D48-5544-4D1E-92ED-7D29602D5AD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546F38-6843-4BA4-9087-99FDAC13681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09CBA5D-70F1-42C2-A064-BF256FC2CCB6}" type="datetime1">
              <a:rPr lang="en-GB" smtClean="0"/>
              <a:t>29/09/2024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4D4C3A-831C-48BC-BBE8-779D1806979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8A2E2F-4EBC-4E26-BCA0-463636F0B3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ED2A560-1C91-4773-B7AC-4FDF7293DAA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95720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473A957-99AC-4F47-A55D-942844093EFA}" type="datetime1">
              <a:rPr lang="en-GB" noProof="0" smtClean="0"/>
              <a:t>29/09/2024</a:t>
            </a:fld>
            <a:endParaRPr lang="en-GB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 dirty="0"/>
              <a:t>Edit Master text styles</a:t>
            </a:r>
          </a:p>
          <a:p>
            <a:pPr lvl="1" rtl="0"/>
            <a:r>
              <a:rPr lang="en-GB" noProof="0" dirty="0"/>
              <a:t>Second level</a:t>
            </a:r>
          </a:p>
          <a:p>
            <a:pPr lvl="2" rtl="0"/>
            <a:r>
              <a:rPr lang="en-GB" noProof="0" dirty="0"/>
              <a:t>Third level</a:t>
            </a:r>
          </a:p>
          <a:p>
            <a:pPr lvl="3" rtl="0"/>
            <a:r>
              <a:rPr lang="en-GB" noProof="0" dirty="0"/>
              <a:t>Fourth level</a:t>
            </a:r>
          </a:p>
          <a:p>
            <a:pPr lvl="4" rtl="0"/>
            <a:r>
              <a:rPr lang="en-GB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3F167F0-0840-1348-BFE4-C6298BBC0698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89904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A3F167F0-0840-1348-BFE4-C6298BBC0698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2457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A3F167F0-0840-1348-BFE4-C6298BBC0698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097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2000"/>
                  <a:hueMod val="108000"/>
                  <a:satMod val="164000"/>
                  <a:lumMod val="69000"/>
                </a:schemeClr>
                <a:schemeClr val="dk2">
                  <a:tint val="96000"/>
                  <a:hueMod val="90000"/>
                  <a:satMod val="130000"/>
                  <a:lumMod val="134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10"/>
          <p:cNvSpPr/>
          <p:nvPr/>
        </p:nvSpPr>
        <p:spPr>
          <a:xfrm>
            <a:off x="322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Oval 11"/>
          <p:cNvSpPr/>
          <p:nvPr/>
        </p:nvSpPr>
        <p:spPr>
          <a:xfrm>
            <a:off x="175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Oval 12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Oval 13"/>
          <p:cNvSpPr/>
          <p:nvPr/>
        </p:nvSpPr>
        <p:spPr>
          <a:xfrm>
            <a:off x="7999412" y="-2373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15" name="Oval 14"/>
          <p:cNvSpPr/>
          <p:nvPr/>
        </p:nvSpPr>
        <p:spPr>
          <a:xfrm>
            <a:off x="8609012" y="5874054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Freeform 5"/>
          <p:cNvSpPr>
            <a:spLocks noEditPoints="1"/>
          </p:cNvSpPr>
          <p:nvPr/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rtlCol="0" anchor="b"/>
          <a:lstStyle>
            <a:lvl1pPr>
              <a:defRPr sz="5400"/>
            </a:lvl1pPr>
          </a:lstStyle>
          <a:p>
            <a:pPr rtl="0"/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rtlCol="0" anchor="t"/>
          <a:lstStyle>
            <a:lvl1pPr marL="0" indent="0" algn="l">
              <a:buNone/>
              <a:defRPr cap="all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 noProof="0"/>
              <a:t>Kliknutím můžete upravit styl předlohy.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rtlCol="0"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pPr rtl="0"/>
            <a:fld id="{F4FEC28F-0206-4644-BE21-166E75B39299}" type="datetime1">
              <a:rPr lang="en-GB" noProof="0" smtClean="0"/>
              <a:t>29/09/2024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 rtlCol="0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pPr rtl="0"/>
            <a:endParaRPr lang="en-GB" noProof="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 rtlCol="0"/>
          <a:lstStyle>
            <a:lvl1pPr>
              <a:defRPr sz="2800" b="0" i="0">
                <a:latin typeface="+mj-lt"/>
              </a:defRPr>
            </a:lvl1pPr>
          </a:lstStyle>
          <a:p>
            <a:pPr rtl="0"/>
            <a:fld id="{9FF96B15-8338-45D5-A943-561235072D6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7273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rtlCol="0" anchor="b">
            <a:normAutofit/>
          </a:bodyPr>
          <a:lstStyle>
            <a:lvl1pPr algn="l">
              <a:defRPr sz="2300" b="0"/>
            </a:lvl1pPr>
          </a:lstStyle>
          <a:p>
            <a:pPr rtl="0"/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215A5A73-8E13-4E38-8362-0A09BA9441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58861" y="478881"/>
            <a:ext cx="5582675" cy="5908526"/>
          </a:xfrm>
          <a:custGeom>
            <a:avLst/>
            <a:gdLst>
              <a:gd name="connsiteX0" fmla="*/ 10816 w 5582675"/>
              <a:gd name="connsiteY0" fmla="*/ 0 h 5908526"/>
              <a:gd name="connsiteX1" fmla="*/ 5582675 w 5582675"/>
              <a:gd name="connsiteY1" fmla="*/ 0 h 5908526"/>
              <a:gd name="connsiteX2" fmla="*/ 5582675 w 5582675"/>
              <a:gd name="connsiteY2" fmla="*/ 5908526 h 5908526"/>
              <a:gd name="connsiteX3" fmla="*/ 0 w 5582675"/>
              <a:gd name="connsiteY3" fmla="*/ 5908526 h 5908526"/>
              <a:gd name="connsiteX4" fmla="*/ 30693 w 5582675"/>
              <a:gd name="connsiteY4" fmla="*/ 5722836 h 5908526"/>
              <a:gd name="connsiteX5" fmla="*/ 223682 w 5582675"/>
              <a:gd name="connsiteY5" fmla="*/ 2921544 h 5908526"/>
              <a:gd name="connsiteX6" fmla="*/ 30693 w 5582675"/>
              <a:gd name="connsiteY6" fmla="*/ 120253 h 5908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82675" h="5908526">
                <a:moveTo>
                  <a:pt x="10816" y="0"/>
                </a:moveTo>
                <a:lnTo>
                  <a:pt x="5582675" y="0"/>
                </a:lnTo>
                <a:lnTo>
                  <a:pt x="5582675" y="5908526"/>
                </a:lnTo>
                <a:lnTo>
                  <a:pt x="0" y="5908526"/>
                </a:lnTo>
                <a:lnTo>
                  <a:pt x="30693" y="5722836"/>
                </a:lnTo>
                <a:cubicBezTo>
                  <a:pt x="153771" y="4890115"/>
                  <a:pt x="223682" y="3935837"/>
                  <a:pt x="223682" y="2921544"/>
                </a:cubicBezTo>
                <a:cubicBezTo>
                  <a:pt x="223682" y="1907252"/>
                  <a:pt x="153771" y="952973"/>
                  <a:pt x="30693" y="120253"/>
                </a:cubicBezTo>
                <a:close/>
              </a:path>
            </a:pathLst>
          </a:custGeom>
          <a:effectLst/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Kliknutím na ikonu přidáte obrázek.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 rtlCol="0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E416078-4A46-4D08-BD33-A6AF1D46E250}" type="datetime1">
              <a:rPr lang="en-GB" noProof="0" smtClean="0"/>
              <a:t>29/09/2024</a:t>
            </a:fld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83431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50BDD93-02DA-4B21-9556-FA8B9894F90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58861" y="478880"/>
            <a:ext cx="5582675" cy="5900239"/>
          </a:xfrm>
          <a:custGeom>
            <a:avLst/>
            <a:gdLst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0 w 5582675"/>
              <a:gd name="connsiteY4" fmla="*/ 0 h 5900239"/>
              <a:gd name="connsiteX0" fmla="*/ 3501 w 5586176"/>
              <a:gd name="connsiteY0" fmla="*/ 0 h 5900239"/>
              <a:gd name="connsiteX1" fmla="*/ 5586176 w 5586176"/>
              <a:gd name="connsiteY1" fmla="*/ 0 h 5900239"/>
              <a:gd name="connsiteX2" fmla="*/ 5586176 w 5586176"/>
              <a:gd name="connsiteY2" fmla="*/ 5900239 h 5900239"/>
              <a:gd name="connsiteX3" fmla="*/ 3501 w 5586176"/>
              <a:gd name="connsiteY3" fmla="*/ 5900239 h 5900239"/>
              <a:gd name="connsiteX4" fmla="*/ 0 w 5586176"/>
              <a:gd name="connsiteY4" fmla="*/ 3615600 h 5900239"/>
              <a:gd name="connsiteX5" fmla="*/ 3501 w 5586176"/>
              <a:gd name="connsiteY5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0 w 5582675"/>
              <a:gd name="connsiteY5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117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117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625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625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625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47299 w 5582675"/>
              <a:gd name="connsiteY5" fmla="*/ 24756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11739 w 5582675"/>
              <a:gd name="connsiteY4" fmla="*/ 5647600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52379 w 5582675"/>
              <a:gd name="connsiteY4" fmla="*/ 5647600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82675" h="5900239">
                <a:moveTo>
                  <a:pt x="0" y="0"/>
                </a:moveTo>
                <a:lnTo>
                  <a:pt x="5582675" y="0"/>
                </a:lnTo>
                <a:lnTo>
                  <a:pt x="5582675" y="5900239"/>
                </a:lnTo>
                <a:lnTo>
                  <a:pt x="0" y="5900239"/>
                </a:lnTo>
                <a:cubicBezTo>
                  <a:pt x="14285" y="5817931"/>
                  <a:pt x="34284" y="5741338"/>
                  <a:pt x="42854" y="5653315"/>
                </a:cubicBezTo>
                <a:cubicBezTo>
                  <a:pt x="145724" y="4908883"/>
                  <a:pt x="181919" y="4332092"/>
                  <a:pt x="220019" y="3442880"/>
                </a:cubicBezTo>
                <a:cubicBezTo>
                  <a:pt x="221712" y="2333747"/>
                  <a:pt x="182766" y="1285573"/>
                  <a:pt x="47299" y="247560"/>
                </a:cubicBezTo>
                <a:lnTo>
                  <a:pt x="0" y="0"/>
                </a:lnTo>
                <a:close/>
              </a:path>
            </a:pathLst>
          </a:custGeom>
        </p:spPr>
        <p:txBody>
          <a:bodyPr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rtlCol="0" anchor="b">
            <a:normAutofit/>
          </a:bodyPr>
          <a:lstStyle>
            <a:lvl1pPr algn="l">
              <a:defRPr sz="2300" b="0"/>
            </a:lvl1pPr>
          </a:lstStyle>
          <a:p>
            <a:pPr rtl="0"/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 rtlCol="0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52DDEF-9D8B-408E-BADE-EC221AA20940}" type="datetime1">
              <a:rPr lang="en-GB" noProof="0" smtClean="0"/>
              <a:t>29/09/2024</a:t>
            </a:fld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97730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 rtlCol="0">
            <a:normAutofit/>
          </a:bodyPr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 rtlCol="0">
            <a:normAutofit/>
          </a:bodyPr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592B87-39E7-496E-A8FC-43C3A958AC1B}" type="datetime1">
              <a:rPr lang="en-GB" noProof="0" smtClean="0"/>
              <a:t>29/09/2024</a:t>
            </a:fld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77171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 rtlCol="0">
            <a:normAutofit/>
          </a:bodyPr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 rtlCol="0">
            <a:normAutofit/>
          </a:bodyPr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en-GB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E2A203-2E25-4604-90BA-CC457ED7BDCE}" type="datetime1">
              <a:rPr lang="en-GB" noProof="0" smtClean="0"/>
              <a:t>29/09/2024</a:t>
            </a:fld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59933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1B64900-8877-41BB-8615-9BE5269FD876}" type="datetime1">
              <a:rPr lang="en-GB" noProof="0" smtClean="0"/>
              <a:t>29/09/2024</a:t>
            </a:fld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26480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C3D072-F03E-459C-ADE7-3AFE5F8D421E}" type="datetime1">
              <a:rPr lang="en-GB" noProof="0" smtClean="0"/>
              <a:t>29/09/2024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71922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F8C37AF-E5A7-4FCE-9806-1707768E81C6}" type="datetime1">
              <a:rPr lang="en-GB" noProof="0" smtClean="0"/>
              <a:t>29/09/2024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7362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rtlCol="0" anchor="ctr"/>
          <a:lstStyle>
            <a:lvl1pPr algn="l">
              <a:defRPr sz="4000" b="0" cap="none"/>
            </a:lvl1pPr>
          </a:lstStyle>
          <a:p>
            <a:pPr rtl="0"/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rtlCol="0"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17AF083-24A6-4622-8B81-3CECE9F27C90}" type="datetime1">
              <a:rPr lang="en-GB" noProof="0" smtClean="0"/>
              <a:t>29/09/2024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08194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rtlCol="0" anchor="ctr"/>
          <a:lstStyle>
            <a:lvl1pPr algn="l">
              <a:defRPr sz="2300" b="0" cap="none"/>
            </a:lvl1pPr>
          </a:lstStyle>
          <a:p>
            <a:pPr rtl="0"/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35306A-DD2F-484A-B99D-9C3D5E6D9004}" type="datetime1">
              <a:rPr lang="en-GB" noProof="0" smtClean="0"/>
              <a:t>29/09/2024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79578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ullets as Icons 5X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B480622-FB8F-493B-9965-971B07D752E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792913" y="1748812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1"/>
            </a:solidFill>
          </a:ln>
        </p:spPr>
        <p:txBody>
          <a:bodyPr rtlCol="0"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en-GB" noProof="0" dirty="0"/>
              <a:t>Text Item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2C5BC223-8B87-4685-A901-71B07847E4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792913" y="2561156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2"/>
            </a:solidFill>
          </a:ln>
        </p:spPr>
        <p:txBody>
          <a:bodyPr rtlCol="0"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en-GB" noProof="0" dirty="0"/>
              <a:t>Text Item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1AE3DDF2-FC22-4381-9763-408FEF9648B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92913" y="3373501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/>
            </a:solidFill>
          </a:ln>
        </p:spPr>
        <p:txBody>
          <a:bodyPr rtlCol="0"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en-GB" noProof="0" dirty="0"/>
              <a:t>Text Item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6170A2BF-28BF-4B27-B92D-B1423601B76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792913" y="4185846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4"/>
            </a:solidFill>
          </a:ln>
        </p:spPr>
        <p:txBody>
          <a:bodyPr rtlCol="0"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en-GB" noProof="0" dirty="0"/>
              <a:t>Text Item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2DB1D08C-9D26-4EC5-B935-D6A265A2A67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92913" y="4998190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6"/>
            </a:solidFill>
          </a:ln>
        </p:spPr>
        <p:txBody>
          <a:bodyPr rtlCol="0"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en-GB" noProof="0" dirty="0"/>
              <a:t>Text Item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rtlCol="0" anchor="ctr"/>
          <a:lstStyle>
            <a:lvl1pPr algn="l">
              <a:defRPr sz="2300" b="0" cap="none"/>
            </a:lvl1pPr>
          </a:lstStyle>
          <a:p>
            <a:pPr rtl="0"/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83EFD7F-F422-4E21-830F-77E43F146B3A}" type="datetime1">
              <a:rPr lang="en-GB" noProof="0" smtClean="0"/>
              <a:t>29/09/2024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DDAF6ED-5E16-4D29-98B7-FB80DB3AAFEC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870575" y="1840504"/>
            <a:ext cx="536616" cy="536616"/>
          </a:xfrm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pPr rtl="0"/>
            <a:r>
              <a:rPr lang="en-GB" noProof="0" dirty="0"/>
              <a:t>Icon</a:t>
            </a:r>
          </a:p>
        </p:txBody>
      </p:sp>
      <p:sp>
        <p:nvSpPr>
          <p:cNvPr id="21" name="Picture Placeholder 13">
            <a:extLst>
              <a:ext uri="{FF2B5EF4-FFF2-40B4-BE49-F238E27FC236}">
                <a16:creationId xmlns:a16="http://schemas.microsoft.com/office/drawing/2014/main" id="{8C305CB7-F303-430E-951A-7FC6F97062A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870575" y="2652849"/>
            <a:ext cx="536616" cy="536616"/>
          </a:xfrm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pPr rtl="0"/>
            <a:r>
              <a:rPr lang="en-GB" noProof="0" dirty="0"/>
              <a:t>Icon</a:t>
            </a:r>
          </a:p>
        </p:txBody>
      </p:sp>
      <p:sp>
        <p:nvSpPr>
          <p:cNvPr id="22" name="Picture Placeholder 13">
            <a:extLst>
              <a:ext uri="{FF2B5EF4-FFF2-40B4-BE49-F238E27FC236}">
                <a16:creationId xmlns:a16="http://schemas.microsoft.com/office/drawing/2014/main" id="{84D427E5-ED69-4A46-A9B7-F4DC4466F320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870575" y="3465194"/>
            <a:ext cx="536616" cy="536616"/>
          </a:xfrm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pPr rtl="0"/>
            <a:r>
              <a:rPr lang="en-GB" noProof="0" dirty="0"/>
              <a:t>Icon</a:t>
            </a:r>
          </a:p>
        </p:txBody>
      </p:sp>
      <p:sp>
        <p:nvSpPr>
          <p:cNvPr id="24" name="Picture Placeholder 13">
            <a:extLst>
              <a:ext uri="{FF2B5EF4-FFF2-40B4-BE49-F238E27FC236}">
                <a16:creationId xmlns:a16="http://schemas.microsoft.com/office/drawing/2014/main" id="{3DDA902F-61D6-4F1C-86C6-D1F5584AE8B3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870575" y="4277539"/>
            <a:ext cx="536616" cy="536616"/>
          </a:xfrm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pPr rtl="0"/>
            <a:r>
              <a:rPr lang="en-GB" noProof="0" dirty="0"/>
              <a:t>Icon</a:t>
            </a:r>
          </a:p>
        </p:txBody>
      </p:sp>
      <p:sp>
        <p:nvSpPr>
          <p:cNvPr id="26" name="Picture Placeholder 13">
            <a:extLst>
              <a:ext uri="{FF2B5EF4-FFF2-40B4-BE49-F238E27FC236}">
                <a16:creationId xmlns:a16="http://schemas.microsoft.com/office/drawing/2014/main" id="{D8B6871A-9C69-4437-A5AD-A0400BAF2C6D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870575" y="5089882"/>
            <a:ext cx="536616" cy="536616"/>
          </a:xfrm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pPr rtl="0"/>
            <a:r>
              <a:rPr lang="en-GB" noProof="0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3296259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con Bullets Vertical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>
            <a:extLst>
              <a:ext uri="{FF2B5EF4-FFF2-40B4-BE49-F238E27FC236}">
                <a16:creationId xmlns:a16="http://schemas.microsoft.com/office/drawing/2014/main" id="{B8ACAEC3-8D8C-3848-8630-7A0DFF3F6116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3702940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CC12BEA0-F502-0646-A370-7ECF194608D0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865103" y="3869836"/>
            <a:ext cx="929952" cy="929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en-GB" noProof="0" dirty="0"/>
              <a:t>Select icon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58C6160-632A-B540-A7E5-81F40CEC1FE7}"/>
              </a:ext>
            </a:extLst>
          </p:cNvPr>
          <p:cNvSpPr>
            <a:spLocks noChangeAspect="1"/>
          </p:cNvSpPr>
          <p:nvPr userDrawn="1"/>
        </p:nvSpPr>
        <p:spPr>
          <a:xfrm>
            <a:off x="6287247" y="3706777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sp>
        <p:nvSpPr>
          <p:cNvPr id="30" name="Picture Placeholder 9">
            <a:extLst>
              <a:ext uri="{FF2B5EF4-FFF2-40B4-BE49-F238E27FC236}">
                <a16:creationId xmlns:a16="http://schemas.microsoft.com/office/drawing/2014/main" id="{EB2FEBB6-C1E0-0D47-8CCC-05EE2F756590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452271" y="3873673"/>
            <a:ext cx="929952" cy="929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en-GB" noProof="0" dirty="0"/>
              <a:t>Select icon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215E544-9553-AC42-B5C3-F7AE9AD6D815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799317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76E934A-C634-DF4D-992A-6E01917693AD}"/>
              </a:ext>
            </a:extLst>
          </p:cNvPr>
          <p:cNvSpPr>
            <a:spLocks noChangeAspect="1"/>
          </p:cNvSpPr>
          <p:nvPr userDrawn="1"/>
        </p:nvSpPr>
        <p:spPr>
          <a:xfrm>
            <a:off x="6289119" y="799317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rtlCol="0" anchor="ctr"/>
          <a:lstStyle>
            <a:lvl1pPr algn="l">
              <a:defRPr sz="2300" b="0" cap="none"/>
            </a:lvl1pPr>
          </a:lstStyle>
          <a:p>
            <a:pPr rtl="0"/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40D9E6-CBFE-4FD9-B0EE-0E7C55B9CF72}" type="datetime1">
              <a:rPr lang="en-GB" noProof="0" smtClean="0"/>
              <a:t>29/09/2024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6275" y="2351088"/>
            <a:ext cx="2325688" cy="774700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en-GB" noProof="0" dirty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67235" y="2351088"/>
            <a:ext cx="2325688" cy="774700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en-GB" noProof="0" dirty="0"/>
              <a:t>Edit bullet description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B493D355-B592-4395-8255-D1D4FB1CF1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6275" y="5258548"/>
            <a:ext cx="2325688" cy="774700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en-GB" noProof="0" dirty="0"/>
              <a:t>Edit bullet description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D0A496BB-AA13-44AE-AFA6-30D4ED5099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67235" y="5258548"/>
            <a:ext cx="2325688" cy="774700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en-GB" noProof="0" dirty="0"/>
              <a:t>Edit bullet description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8E97E18E-0E31-B542-9578-D6E4DCD8468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54143" y="966213"/>
            <a:ext cx="929952" cy="929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en-GB" noProof="0" dirty="0"/>
              <a:t>Select icon</a:t>
            </a:r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7602DDF7-46BD-6045-BDB0-45F47B0B6A9C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865103" y="965277"/>
            <a:ext cx="929952" cy="929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en-GB" noProof="0" dirty="0"/>
              <a:t>Select icon</a:t>
            </a:r>
          </a:p>
        </p:txBody>
      </p:sp>
    </p:spTree>
    <p:extLst>
      <p:ext uri="{BB962C8B-B14F-4D97-AF65-F5344CB8AC3E}">
        <p14:creationId xmlns:p14="http://schemas.microsoft.com/office/powerpoint/2010/main" val="1820464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con Bullet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>
            <a:extLst>
              <a:ext uri="{FF2B5EF4-FFF2-40B4-BE49-F238E27FC236}">
                <a16:creationId xmlns:a16="http://schemas.microsoft.com/office/drawing/2014/main" id="{86F73ED6-3B3B-5A45-912C-FCFD7D53593C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3702940"/>
            <a:ext cx="1261872" cy="126187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B5971407-B12A-EE45-895D-769807DFC767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865103" y="3869836"/>
            <a:ext cx="929952" cy="929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en-GB" noProof="0" dirty="0"/>
              <a:t>Select icon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6215321-76D7-AD41-B779-DE347C617DB3}"/>
              </a:ext>
            </a:extLst>
          </p:cNvPr>
          <p:cNvSpPr>
            <a:spLocks noChangeAspect="1"/>
          </p:cNvSpPr>
          <p:nvPr userDrawn="1"/>
        </p:nvSpPr>
        <p:spPr>
          <a:xfrm>
            <a:off x="6288183" y="3706777"/>
            <a:ext cx="1261872" cy="126187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E61684B2-1403-BD44-80B1-6A5C0D0A3C67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454143" y="3873673"/>
            <a:ext cx="929952" cy="929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en-GB" noProof="0" dirty="0"/>
              <a:t>Select icon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B87B079-A5F0-D34B-90BD-17403B51EF47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799317"/>
            <a:ext cx="1261872" cy="12618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7169BE7-153A-034D-B3C8-A226C22DE09C}"/>
              </a:ext>
            </a:extLst>
          </p:cNvPr>
          <p:cNvSpPr>
            <a:spLocks noChangeAspect="1"/>
          </p:cNvSpPr>
          <p:nvPr userDrawn="1"/>
        </p:nvSpPr>
        <p:spPr>
          <a:xfrm>
            <a:off x="6288183" y="799317"/>
            <a:ext cx="1261872" cy="126187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sp>
        <p:nvSpPr>
          <p:cNvPr id="31" name="Picture Placeholder 9">
            <a:extLst>
              <a:ext uri="{FF2B5EF4-FFF2-40B4-BE49-F238E27FC236}">
                <a16:creationId xmlns:a16="http://schemas.microsoft.com/office/drawing/2014/main" id="{604C6493-8619-1749-A32C-8C1C4E87533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54143" y="966213"/>
            <a:ext cx="929952" cy="929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en-GB" noProof="0" dirty="0"/>
              <a:t>Select icon</a:t>
            </a:r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EE25A905-577F-154D-BA89-4F485EEBC4B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865103" y="965277"/>
            <a:ext cx="929952" cy="929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en-GB" noProof="0" dirty="0"/>
              <a:t>Select icon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rtlCol="0" anchor="ctr"/>
          <a:lstStyle>
            <a:lvl1pPr algn="l">
              <a:defRPr sz="2300" b="0" cap="none"/>
            </a:lvl1pPr>
          </a:lstStyle>
          <a:p>
            <a:pPr rtl="0"/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E39F36-2976-4FAE-B856-E6D74E59156A}" type="datetime1">
              <a:rPr lang="en-GB" noProof="0" smtClean="0"/>
              <a:t>29/09/2024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6275" y="2351088"/>
            <a:ext cx="2325688" cy="774700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en-GB" noProof="0" dirty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67235" y="2351088"/>
            <a:ext cx="2325688" cy="774700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en-GB" noProof="0" dirty="0"/>
              <a:t>Edit bullet description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B493D355-B592-4395-8255-D1D4FB1CF1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6275" y="5258548"/>
            <a:ext cx="2325688" cy="774700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en-GB" noProof="0" dirty="0"/>
              <a:t>Edit bullet description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D0A496BB-AA13-44AE-AFA6-30D4ED5099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67235" y="5258548"/>
            <a:ext cx="2325688" cy="774700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en-GB" noProof="0" dirty="0"/>
              <a:t>Edit bullet description</a:t>
            </a:r>
          </a:p>
        </p:txBody>
      </p:sp>
    </p:spTree>
    <p:extLst>
      <p:ext uri="{BB962C8B-B14F-4D97-AF65-F5344CB8AC3E}">
        <p14:creationId xmlns:p14="http://schemas.microsoft.com/office/powerpoint/2010/main" val="325413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Icon Bullet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>
            <a:extLst>
              <a:ext uri="{FF2B5EF4-FFF2-40B4-BE49-F238E27FC236}">
                <a16:creationId xmlns:a16="http://schemas.microsoft.com/office/drawing/2014/main" id="{3B87B079-A5F0-D34B-90BD-17403B51EF47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2234226"/>
            <a:ext cx="1261872" cy="12618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7169BE7-153A-034D-B3C8-A226C22DE09C}"/>
              </a:ext>
            </a:extLst>
          </p:cNvPr>
          <p:cNvSpPr>
            <a:spLocks noChangeAspect="1"/>
          </p:cNvSpPr>
          <p:nvPr userDrawn="1"/>
        </p:nvSpPr>
        <p:spPr>
          <a:xfrm>
            <a:off x="6288183" y="2234226"/>
            <a:ext cx="1261872" cy="126187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sp>
        <p:nvSpPr>
          <p:cNvPr id="31" name="Picture Placeholder 9">
            <a:extLst>
              <a:ext uri="{FF2B5EF4-FFF2-40B4-BE49-F238E27FC236}">
                <a16:creationId xmlns:a16="http://schemas.microsoft.com/office/drawing/2014/main" id="{604C6493-8619-1749-A32C-8C1C4E87533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54143" y="2401122"/>
            <a:ext cx="929952" cy="929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en-GB" noProof="0" dirty="0"/>
              <a:t>Select icon</a:t>
            </a:r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EE25A905-577F-154D-BA89-4F485EEBC4B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865103" y="2400186"/>
            <a:ext cx="929952" cy="929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en-GB" noProof="0" dirty="0"/>
              <a:t>Select icon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rtlCol="0" anchor="ctr"/>
          <a:lstStyle>
            <a:lvl1pPr algn="l">
              <a:defRPr sz="2300" b="0" cap="none"/>
            </a:lvl1pPr>
          </a:lstStyle>
          <a:p>
            <a:pPr rtl="0"/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D9A7FA-800E-421A-A6B9-B611FE4F89C3}" type="datetime1">
              <a:rPr lang="en-GB" noProof="0" smtClean="0"/>
              <a:t>29/09/2024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6275" y="3785996"/>
            <a:ext cx="2325688" cy="1503455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en-GB" noProof="0" dirty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67235" y="3785996"/>
            <a:ext cx="2325688" cy="1503455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en-GB" noProof="0" dirty="0"/>
              <a:t>Edit bullet description</a:t>
            </a:r>
          </a:p>
        </p:txBody>
      </p:sp>
    </p:spTree>
    <p:extLst>
      <p:ext uri="{BB962C8B-B14F-4D97-AF65-F5344CB8AC3E}">
        <p14:creationId xmlns:p14="http://schemas.microsoft.com/office/powerpoint/2010/main" val="2465061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con Bullet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val 31">
            <a:extLst>
              <a:ext uri="{FF2B5EF4-FFF2-40B4-BE49-F238E27FC236}">
                <a16:creationId xmlns:a16="http://schemas.microsoft.com/office/drawing/2014/main" id="{F625DE42-6A2A-D745-B1F8-2AF2793533BE}"/>
              </a:ext>
            </a:extLst>
          </p:cNvPr>
          <p:cNvSpPr>
            <a:spLocks noChangeAspect="1"/>
          </p:cNvSpPr>
          <p:nvPr userDrawn="1"/>
        </p:nvSpPr>
        <p:spPr>
          <a:xfrm>
            <a:off x="8404601" y="3981394"/>
            <a:ext cx="1042415" cy="104241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sp>
        <p:nvSpPr>
          <p:cNvPr id="33" name="Picture Placeholder 9">
            <a:extLst>
              <a:ext uri="{FF2B5EF4-FFF2-40B4-BE49-F238E27FC236}">
                <a16:creationId xmlns:a16="http://schemas.microsoft.com/office/drawing/2014/main" id="{A87D37E3-62A9-1F44-8520-EBED16BF1C0F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535100" y="4123125"/>
            <a:ext cx="781417" cy="758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en-GB" noProof="0" dirty="0"/>
              <a:t>Select icon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5F8797D-AFBD-534A-AC82-DE2B7BAECE83}"/>
              </a:ext>
            </a:extLst>
          </p:cNvPr>
          <p:cNvSpPr>
            <a:spLocks noChangeAspect="1"/>
          </p:cNvSpPr>
          <p:nvPr userDrawn="1"/>
        </p:nvSpPr>
        <p:spPr>
          <a:xfrm>
            <a:off x="8404601" y="1932281"/>
            <a:ext cx="1042415" cy="10424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sp>
        <p:nvSpPr>
          <p:cNvPr id="30" name="Picture Placeholder 9">
            <a:extLst>
              <a:ext uri="{FF2B5EF4-FFF2-40B4-BE49-F238E27FC236}">
                <a16:creationId xmlns:a16="http://schemas.microsoft.com/office/drawing/2014/main" id="{EFE809D2-16A3-B143-BC10-FEC397E62C62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535100" y="2074012"/>
            <a:ext cx="781417" cy="758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en-GB" noProof="0" dirty="0"/>
              <a:t>Select icon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rtlCol="0" anchor="ctr"/>
          <a:lstStyle>
            <a:lvl1pPr algn="l">
              <a:defRPr sz="2300" b="0" cap="none"/>
            </a:lvl1pPr>
          </a:lstStyle>
          <a:p>
            <a:pPr rtl="0"/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5AF2C0-B19B-4142-9DE4-D61693872F34}" type="datetime1">
              <a:rPr lang="en-GB" noProof="0" smtClean="0"/>
              <a:t>29/09/2024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9670" y="1840992"/>
            <a:ext cx="2095046" cy="1225056"/>
          </a:xfrm>
        </p:spPr>
        <p:txBody>
          <a:bodyPr rtlCol="0"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 rtl="0"/>
            <a:r>
              <a:rPr lang="en-GB" noProof="0" dirty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19533" y="1840992"/>
            <a:ext cx="2095046" cy="1225056"/>
          </a:xfrm>
        </p:spPr>
        <p:txBody>
          <a:bodyPr rtlCol="0"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 rtl="0"/>
            <a:r>
              <a:rPr lang="en-GB" noProof="0" dirty="0"/>
              <a:t>Edit bullet description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B493D355-B592-4395-8255-D1D4FB1CF1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89670" y="3891529"/>
            <a:ext cx="2095046" cy="1222144"/>
          </a:xfrm>
        </p:spPr>
        <p:txBody>
          <a:bodyPr rtlCol="0"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 rtl="0"/>
            <a:r>
              <a:rPr lang="en-GB" noProof="0" dirty="0"/>
              <a:t>Edit bullet description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D0A496BB-AA13-44AE-AFA6-30D4ED5099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519533" y="3891529"/>
            <a:ext cx="2095046" cy="1222144"/>
          </a:xfrm>
        </p:spPr>
        <p:txBody>
          <a:bodyPr rtlCol="0"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 rtl="0"/>
            <a:r>
              <a:rPr lang="en-GB" noProof="0" dirty="0"/>
              <a:t>Edit bullet description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3963115-25B3-494B-9A13-AC92EFE94C09}"/>
              </a:ext>
            </a:extLst>
          </p:cNvPr>
          <p:cNvSpPr>
            <a:spLocks noChangeAspect="1"/>
          </p:cNvSpPr>
          <p:nvPr userDrawn="1"/>
        </p:nvSpPr>
        <p:spPr>
          <a:xfrm>
            <a:off x="5070995" y="1932281"/>
            <a:ext cx="1042415" cy="104241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3C759269-D6E6-2B41-8BEE-8B5AFB809B6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201494" y="2074012"/>
            <a:ext cx="781417" cy="758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en-GB" noProof="0" dirty="0"/>
              <a:t>Select icon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3E569D5-DC38-7C46-95CD-ACFBFBF591A2}"/>
              </a:ext>
            </a:extLst>
          </p:cNvPr>
          <p:cNvSpPr>
            <a:spLocks noChangeAspect="1"/>
          </p:cNvSpPr>
          <p:nvPr userDrawn="1"/>
        </p:nvSpPr>
        <p:spPr>
          <a:xfrm>
            <a:off x="5070995" y="3981394"/>
            <a:ext cx="1042415" cy="104241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E8396DFD-D667-2648-9BE4-6237690F7999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201494" y="4123125"/>
            <a:ext cx="781417" cy="758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en-GB" noProof="0" dirty="0"/>
              <a:t>Select icon</a:t>
            </a:r>
          </a:p>
        </p:txBody>
      </p:sp>
    </p:spTree>
    <p:extLst>
      <p:ext uri="{BB962C8B-B14F-4D97-AF65-F5344CB8AC3E}">
        <p14:creationId xmlns:p14="http://schemas.microsoft.com/office/powerpoint/2010/main" val="2929901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7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rtl="0"/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DCB0C88-FDE0-412E-9A8A-D2BEBF1E2A8C}" type="datetime1">
              <a:rPr lang="en-GB" noProof="0" smtClean="0"/>
              <a:t>29/09/2024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rtl="0"/>
            <a:endParaRPr lang="en-GB" noProof="0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FF96B15-8338-45D5-A943-561235072D6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6391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59" r:id="rId4"/>
    <p:sldLayoutId id="2147483860" r:id="rId5"/>
    <p:sldLayoutId id="2147483861" r:id="rId6"/>
    <p:sldLayoutId id="2147483862" r:id="rId7"/>
    <p:sldLayoutId id="2147483864" r:id="rId8"/>
    <p:sldLayoutId id="2147483863" r:id="rId9"/>
    <p:sldLayoutId id="2147483858" r:id="rId10"/>
    <p:sldLayoutId id="2147483865" r:id="rId11"/>
    <p:sldLayoutId id="2147483844" r:id="rId12"/>
    <p:sldLayoutId id="2147483845" r:id="rId13"/>
    <p:sldLayoutId id="2147483846" r:id="rId14"/>
    <p:sldLayoutId id="2147483847" r:id="rId1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9B41E-FC51-4047-9C2D-7FA6782DAF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cs-CZ" dirty="0">
                <a:solidFill>
                  <a:schemeClr val="bg1"/>
                </a:solidFill>
              </a:rPr>
              <a:t>Psychiatrie a klinická psychologie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2E989F-747B-4007-9C7A-A35E8B662A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cs-CZ" dirty="0">
                <a:solidFill>
                  <a:schemeClr val="bg1"/>
                </a:solidFill>
              </a:rPr>
              <a:t>Antonín Sokol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00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233" y="116632"/>
            <a:ext cx="10157354" cy="1397000"/>
          </a:xfrm>
        </p:spPr>
        <p:txBody>
          <a:bodyPr/>
          <a:lstStyle/>
          <a:p>
            <a:r>
              <a:rPr lang="cs-CZ" dirty="0"/>
              <a:t>Zdravotnická zařízení prvního kontaktu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Zdravotnická záchranná služba </a:t>
            </a:r>
          </a:p>
          <a:p>
            <a:endParaRPr lang="cs-CZ" dirty="0"/>
          </a:p>
          <a:p>
            <a:r>
              <a:rPr lang="cs-CZ" dirty="0"/>
              <a:t>Pohotovostní lékařská služba </a:t>
            </a:r>
          </a:p>
          <a:p>
            <a:endParaRPr lang="cs-CZ" dirty="0"/>
          </a:p>
          <a:p>
            <a:r>
              <a:rPr lang="cs-CZ" dirty="0"/>
              <a:t>Urgentní příjem nemocnic </a:t>
            </a:r>
          </a:p>
        </p:txBody>
      </p:sp>
    </p:spTree>
    <p:extLst>
      <p:ext uri="{BB962C8B-B14F-4D97-AF65-F5344CB8AC3E}">
        <p14:creationId xmlns:p14="http://schemas.microsoft.com/office/powerpoint/2010/main" val="1301901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Zdravotnická zařízení prvního kontaktu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Krizové centrum (PK FN Brno)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Nepřetržitý provoz ambulantní, krizová telefonní linka </a:t>
            </a:r>
          </a:p>
          <a:p>
            <a:r>
              <a:rPr lang="cs-CZ" dirty="0"/>
              <a:t>Psychiatrická a psychologická péče </a:t>
            </a:r>
          </a:p>
          <a:p>
            <a:r>
              <a:rPr lang="cs-CZ" dirty="0"/>
              <a:t>Možnost hospitalizace </a:t>
            </a:r>
          </a:p>
        </p:txBody>
      </p:sp>
    </p:spTree>
    <p:extLst>
      <p:ext uri="{BB962C8B-B14F-4D97-AF65-F5344CB8AC3E}">
        <p14:creationId xmlns:p14="http://schemas.microsoft.com/office/powerpoint/2010/main" val="3016670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Psychiatrické nemocnice (léčebny)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b="1" dirty="0"/>
              <a:t>Dle koncepce: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b="1" dirty="0"/>
              <a:t> </a:t>
            </a:r>
            <a:r>
              <a:rPr lang="cs-CZ" altLang="cs-CZ" dirty="0"/>
              <a:t>dlouhodobá  resocializace a rehabilitace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b="1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 dirty="0"/>
              <a:t>Skutečnost: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dirty="0"/>
              <a:t>cca 1/3 lůžek v psychiatrických nemocnicích poskytuje akutní péči, protože se nepodařilo zvýšit počet nemocničních psychiatrických lůžek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37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Zdravotní péče v akutní fázi nemoci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Vyžaduje včasnou a adekvátní péči – diagnostiku, léčbu (farmakologické, nefarmakologická – ECT, </a:t>
            </a:r>
            <a:r>
              <a:rPr lang="cs-CZ" dirty="0" err="1"/>
              <a:t>rTMS</a:t>
            </a:r>
            <a:r>
              <a:rPr lang="cs-CZ" dirty="0"/>
              <a:t>, psychoterapie) </a:t>
            </a:r>
          </a:p>
          <a:p>
            <a:r>
              <a:rPr lang="cs-CZ" dirty="0"/>
              <a:t>Trvá dny až týdny v závislosti na typu a průběhu nemoci a odpovědi na léčbu </a:t>
            </a:r>
          </a:p>
          <a:p>
            <a:r>
              <a:rPr lang="cs-CZ" dirty="0"/>
              <a:t>Převážně v lůžkových zařízeních </a:t>
            </a:r>
          </a:p>
        </p:txBody>
      </p:sp>
    </p:spTree>
    <p:extLst>
      <p:ext uri="{BB962C8B-B14F-4D97-AF65-F5344CB8AC3E}">
        <p14:creationId xmlns:p14="http://schemas.microsoft.com/office/powerpoint/2010/main" val="194004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je nutná hospitalizace?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exacerbaci příznaků nebo relapsu onemocnění, nezvládnutých  ambulantně</a:t>
            </a:r>
          </a:p>
          <a:p>
            <a:endParaRPr lang="cs-CZ" altLang="cs-CZ" dirty="0"/>
          </a:p>
          <a:p>
            <a:r>
              <a:rPr lang="cs-CZ" altLang="cs-CZ" dirty="0"/>
              <a:t>při neúspěchu léčby</a:t>
            </a:r>
          </a:p>
          <a:p>
            <a:endParaRPr lang="cs-CZ" altLang="cs-CZ" dirty="0"/>
          </a:p>
          <a:p>
            <a:r>
              <a:rPr lang="cs-CZ" altLang="cs-CZ" dirty="0"/>
              <a:t>přetrvávající příznaky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353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Navazující péče po akutní fázi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Doléčovací oddělení lůžkových zařízení / nemocnic </a:t>
            </a:r>
          </a:p>
          <a:p>
            <a:r>
              <a:rPr lang="cs-CZ" dirty="0"/>
              <a:t>Lázeňská péče (lázně Jeseník) </a:t>
            </a:r>
          </a:p>
          <a:p>
            <a:r>
              <a:rPr lang="cs-CZ" dirty="0"/>
              <a:t>Ambulantní péče </a:t>
            </a:r>
          </a:p>
          <a:p>
            <a:pPr lvl="1"/>
            <a:r>
              <a:rPr lang="cs-CZ" sz="2400" dirty="0"/>
              <a:t>psychiatrická (hlavní – léčiva/*depotní injekce) </a:t>
            </a:r>
          </a:p>
          <a:p>
            <a:pPr lvl="1"/>
            <a:r>
              <a:rPr lang="cs-CZ" sz="2400" dirty="0"/>
              <a:t>psychoterapeutická (podpůrná - psychoterapie) </a:t>
            </a:r>
          </a:p>
        </p:txBody>
      </p:sp>
    </p:spTree>
    <p:extLst>
      <p:ext uri="{BB962C8B-B14F-4D97-AF65-F5344CB8AC3E}">
        <p14:creationId xmlns:p14="http://schemas.microsoft.com/office/powerpoint/2010/main" val="2118471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Navazující péče po akutní fázi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Dlouhodobá léčba (měsíce, roky) </a:t>
            </a:r>
          </a:p>
          <a:p>
            <a:r>
              <a:rPr lang="cs-CZ" dirty="0"/>
              <a:t>Pracovní neschopnost </a:t>
            </a:r>
          </a:p>
          <a:p>
            <a:r>
              <a:rPr lang="cs-CZ" dirty="0"/>
              <a:t>Psychosociální péče</a:t>
            </a:r>
          </a:p>
        </p:txBody>
      </p:sp>
    </p:spTree>
    <p:extLst>
      <p:ext uri="{BB962C8B-B14F-4D97-AF65-F5344CB8AC3E}">
        <p14:creationId xmlns:p14="http://schemas.microsoft.com/office/powerpoint/2010/main" val="420352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Intermediární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7323" y="2986070"/>
            <a:ext cx="10157354" cy="4967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dirty="0"/>
              <a:t>Umožňuje přechod z hospitalizace do života ve společnosti, překrývá se s </a:t>
            </a:r>
            <a:r>
              <a:rPr lang="cs-CZ" altLang="cs-CZ" b="1" dirty="0"/>
              <a:t>komunitní péčí </a:t>
            </a:r>
          </a:p>
          <a:p>
            <a:pPr lvl="1"/>
            <a:r>
              <a:rPr lang="cs-CZ" altLang="cs-CZ" sz="2400" dirty="0"/>
              <a:t>systém léčby, pomoci a podpory, umožňující žít nemocným v podmínkách běžného života co nejuspokojivějším způsobem</a:t>
            </a:r>
          </a:p>
          <a:p>
            <a:pPr marL="0" indent="0">
              <a:buNone/>
            </a:pPr>
            <a:endParaRPr lang="cs-CZ" altLang="cs-CZ" dirty="0"/>
          </a:p>
          <a:p>
            <a:r>
              <a:rPr lang="cs-CZ" altLang="cs-CZ" dirty="0"/>
              <a:t>denní stacionáře, domácí péče, kluby</a:t>
            </a:r>
          </a:p>
          <a:p>
            <a:r>
              <a:rPr lang="cs-CZ" altLang="cs-CZ" dirty="0"/>
              <a:t>chráněná pracoviště, chráněná bydlení, rehabilitační dílny, sociální podniky</a:t>
            </a:r>
            <a:endParaRPr lang="en-GB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3983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Změny v životě nemocného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4955" y="2321961"/>
            <a:ext cx="8761412" cy="4263774"/>
          </a:xfrm>
        </p:spPr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/>
              <a:t>Snížená pracovní schopnost, dlouhodobá / trvalá </a:t>
            </a:r>
            <a:r>
              <a:rPr lang="cs-CZ" dirty="0" err="1"/>
              <a:t>invalidizace</a:t>
            </a:r>
            <a:r>
              <a:rPr lang="cs-CZ" dirty="0"/>
              <a:t> </a:t>
            </a:r>
          </a:p>
          <a:p>
            <a:r>
              <a:rPr lang="cs-CZ" dirty="0"/>
              <a:t>Omezené pracovní uplatnění (útlum fyzický i psychický, snížené sebevědomí, sebehodnocení) </a:t>
            </a:r>
          </a:p>
          <a:p>
            <a:r>
              <a:rPr lang="cs-CZ" dirty="0"/>
              <a:t>Chráněná pracovní místa, zkrácená pracovní doba</a:t>
            </a:r>
          </a:p>
          <a:p>
            <a:r>
              <a:rPr lang="cs-CZ" dirty="0"/>
              <a:t>Osobní aktivity (snížení zájmu, iniciativy, apatie, deprese) </a:t>
            </a:r>
          </a:p>
          <a:p>
            <a:r>
              <a:rPr lang="cs-CZ" dirty="0"/>
              <a:t>Sociální kontakty (sociální isolace, úzkost, nervozita, obavy z přijetí) </a:t>
            </a:r>
          </a:p>
          <a:p>
            <a:r>
              <a:rPr lang="cs-CZ" dirty="0"/>
              <a:t>Rodinný život (výrazný zásah) </a:t>
            </a:r>
          </a:p>
          <a:p>
            <a:r>
              <a:rPr lang="cs-CZ" dirty="0"/>
              <a:t>Optimální stav – plná úzdrava </a:t>
            </a:r>
          </a:p>
          <a:p>
            <a:r>
              <a:rPr lang="cs-CZ" dirty="0"/>
              <a:t>Světová zdravotnická organizace (WHO) definuje zdraví jako „stav fyzické, psychické, sociální a estetické pohody". </a:t>
            </a:r>
          </a:p>
          <a:p>
            <a:r>
              <a:rPr lang="cs-CZ" dirty="0"/>
              <a:t>Medicínský pohled – remise (pět let bez příznaků nemoci)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886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F6B52-A20E-426B-B7E0-1B6AAB46C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Úvod</a:t>
            </a:r>
            <a:endParaRPr lang="en-GB" dirty="0"/>
          </a:p>
        </p:txBody>
      </p:sp>
      <p:pic>
        <p:nvPicPr>
          <p:cNvPr id="12" name="Picture Placeholder 11" descr="Clock">
            <a:extLst>
              <a:ext uri="{FF2B5EF4-FFF2-40B4-BE49-F238E27FC236}">
                <a16:creationId xmlns:a16="http://schemas.microsoft.com/office/drawing/2014/main" id="{E1DDCE14-088F-46E3-A4A0-3D2F40EA673F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31769" y="1043839"/>
            <a:ext cx="774700" cy="77470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36469F-A292-4492-BAAB-2F581AD4AC1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dirty="0"/>
              <a:t>Přednášky dobrovolné, limit 2 absence ze seminárních skupin </a:t>
            </a:r>
            <a:endParaRPr lang="en-GB" dirty="0"/>
          </a:p>
          <a:p>
            <a:pPr rtl="0"/>
            <a:endParaRPr lang="en-GB" dirty="0"/>
          </a:p>
        </p:txBody>
      </p:sp>
      <p:pic>
        <p:nvPicPr>
          <p:cNvPr id="14" name="Picture Placeholder 13" descr="House">
            <a:extLst>
              <a:ext uri="{FF2B5EF4-FFF2-40B4-BE49-F238E27FC236}">
                <a16:creationId xmlns:a16="http://schemas.microsoft.com/office/drawing/2014/main" id="{9B25FBAB-6696-4071-A181-E7F39B4AA1EF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l="-49618" t="-48742" r="-49618" b="-50243"/>
          <a:stretch/>
        </p:blipFill>
        <p:spPr>
          <a:xfrm>
            <a:off x="8700079" y="801189"/>
            <a:ext cx="1260000" cy="1260000"/>
          </a:xfr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10CAEE2-2C63-436A-B2D5-4E3D7308199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dirty="0"/>
              <a:t>Kam směřujete?</a:t>
            </a:r>
            <a:endParaRPr lang="en-GB" dirty="0"/>
          </a:p>
        </p:txBody>
      </p:sp>
      <p:pic>
        <p:nvPicPr>
          <p:cNvPr id="16" name="Picture Placeholder 15" descr="Pencil">
            <a:extLst>
              <a:ext uri="{FF2B5EF4-FFF2-40B4-BE49-F238E27FC236}">
                <a16:creationId xmlns:a16="http://schemas.microsoft.com/office/drawing/2014/main" id="{2ABB9B2C-8073-4AE8-9BDD-46925F1DD0EC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 l="-68714" t="-68864" r="-68714" b="-68864"/>
          <a:stretch/>
        </p:blipFill>
        <p:spPr>
          <a:xfrm>
            <a:off x="6289119" y="3708649"/>
            <a:ext cx="1260000" cy="1260000"/>
          </a:xfr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8D70ED-10B5-4BE6-AD26-6087054C33D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dirty="0"/>
              <a:t>Ukončení ústní zkouškou</a:t>
            </a:r>
            <a:endParaRPr lang="en-GB" dirty="0"/>
          </a:p>
          <a:p>
            <a:pPr rtl="0"/>
            <a:endParaRPr lang="en-GB" dirty="0"/>
          </a:p>
        </p:txBody>
      </p:sp>
      <p:pic>
        <p:nvPicPr>
          <p:cNvPr id="18" name="Picture Placeholder 17" descr="Books">
            <a:extLst>
              <a:ext uri="{FF2B5EF4-FFF2-40B4-BE49-F238E27FC236}">
                <a16:creationId xmlns:a16="http://schemas.microsoft.com/office/drawing/2014/main" id="{DC211434-F1B3-4E2F-B008-4EEA0ACB3356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 l="-71339" t="-71339" r="-71339" b="-71339"/>
          <a:stretch/>
        </p:blipFill>
        <p:spPr>
          <a:xfrm>
            <a:off x="8700079" y="3708649"/>
            <a:ext cx="1260000" cy="1260000"/>
          </a:xfr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20DCE5B-BE86-496B-83B4-E1F188607D9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r>
              <a:rPr lang="cs-CZ" dirty="0"/>
              <a:t>Dosavadní znalosti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198AB5-8BDA-AB41-9AEF-8516B23BB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05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pojmu psychiatrie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endParaRPr lang="cs-CZ" altLang="cs-CZ" b="1" dirty="0"/>
          </a:p>
          <a:p>
            <a:pPr>
              <a:buFont typeface="Monotype Sorts" pitchFamily="2" charset="2"/>
              <a:buNone/>
            </a:pPr>
            <a:r>
              <a:rPr lang="cs-CZ" altLang="cs-CZ" b="1" dirty="0"/>
              <a:t>Psychiatrie</a:t>
            </a:r>
          </a:p>
          <a:p>
            <a:r>
              <a:rPr lang="cs-CZ" altLang="cs-CZ" dirty="0"/>
              <a:t>lékařský obor, zabývající se diagnostikou a léčbou psychických chorob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1980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  <a:buSzPts val="1000"/>
              <a:tabLst>
                <a:tab pos="457200" algn="l"/>
              </a:tabLst>
            </a:pPr>
            <a:endParaRPr lang="cs-CZ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Úvod do psychiatrie a její postavení v rámci medicínských věd 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Organizace psychiatrické péče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Psychiatrické vyšetření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Klasifikace duševních poruch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311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psychiatrie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Pro ostatní lékařské obory je psychiatrie na periferii medicíny</a:t>
            </a:r>
          </a:p>
          <a:p>
            <a:endParaRPr lang="cs-CZ" dirty="0"/>
          </a:p>
          <a:p>
            <a:r>
              <a:rPr lang="cs-CZ" dirty="0"/>
              <a:t>Stigmatizace</a:t>
            </a:r>
          </a:p>
          <a:p>
            <a:endParaRPr lang="cs-CZ" dirty="0"/>
          </a:p>
          <a:p>
            <a:r>
              <a:rPr lang="cs-CZ" dirty="0"/>
              <a:t>Obava z psychiatrických pacientů</a:t>
            </a:r>
          </a:p>
        </p:txBody>
      </p:sp>
    </p:spTree>
    <p:extLst>
      <p:ext uri="{BB962C8B-B14F-4D97-AF65-F5344CB8AC3E}">
        <p14:creationId xmlns:p14="http://schemas.microsoft.com/office/powerpoint/2010/main" val="12856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Postavení psychiatrie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cs-CZ" altLang="cs-CZ" b="1" dirty="0"/>
              <a:t>Psychiatrie a neurologie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původně jeden obor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po většinu minulého století byla psychiatrie a neurologie oddělována rozdílností filosofických přístupů, výzkumných metod a léčby 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v současné době se neurologie a psychiatrie opět sbližují  v rámci moderních neurověd (společné diagnostické nástroje - zobrazovací metody mozku, neuropsychologie a léčebné postupy –antiepileptika, antipsychotika, antidepresiva, stimulační metody - </a:t>
            </a:r>
            <a:r>
              <a:rPr lang="cs-CZ" altLang="cs-CZ" dirty="0" err="1"/>
              <a:t>repetitivní</a:t>
            </a:r>
            <a:r>
              <a:rPr lang="cs-CZ" altLang="cs-CZ" dirty="0"/>
              <a:t> </a:t>
            </a:r>
            <a:r>
              <a:rPr lang="cs-CZ" altLang="cs-CZ" dirty="0" err="1"/>
              <a:t>transkraniální</a:t>
            </a:r>
            <a:r>
              <a:rPr lang="cs-CZ" altLang="cs-CZ" dirty="0"/>
              <a:t> magnetická stimulace, stimulace </a:t>
            </a:r>
            <a:r>
              <a:rPr lang="cs-CZ" altLang="cs-CZ" dirty="0" err="1"/>
              <a:t>nervus</a:t>
            </a:r>
            <a:r>
              <a:rPr lang="cs-CZ" altLang="cs-CZ" dirty="0"/>
              <a:t> vagus)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50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Postavení psychiatrie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altLang="cs-CZ" b="1" dirty="0"/>
              <a:t>Psychiatrie a psychologie   </a:t>
            </a:r>
          </a:p>
          <a:p>
            <a:pPr>
              <a:buFont typeface="Monotype Sorts" pitchFamily="2" charset="2"/>
              <a:buNone/>
            </a:pPr>
            <a:endParaRPr lang="cs-CZ" altLang="cs-CZ" dirty="0"/>
          </a:p>
          <a:p>
            <a:r>
              <a:rPr lang="cs-CZ" altLang="cs-CZ" dirty="0"/>
              <a:t>Psychologie, konkrétně klinická psychologie, zaujímá v psychiatrii svoje nezastupitelné místo:</a:t>
            </a:r>
          </a:p>
          <a:p>
            <a:endParaRPr lang="cs-CZ" altLang="cs-CZ" dirty="0"/>
          </a:p>
          <a:p>
            <a:pPr lvl="1"/>
            <a:r>
              <a:rPr lang="cs-CZ" altLang="cs-CZ" sz="2400" dirty="0"/>
              <a:t>v oblasti diagnostiky</a:t>
            </a:r>
          </a:p>
          <a:p>
            <a:pPr lvl="1"/>
            <a:r>
              <a:rPr lang="cs-CZ" altLang="cs-CZ" sz="2400" dirty="0"/>
              <a:t>v oblasti psychoterapie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379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F18B9678-3A7D-9027-557C-E7C76DB2C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psychiatrické péče</a:t>
            </a:r>
            <a:endParaRPr lang="en-GB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E603DACA-F0BF-2FBB-494A-C84202FCA9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12FF769-C21C-B87F-06A1-04180A09B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FF96B15-8338-45D5-A943-561235072D66}" type="slidenum">
              <a:rPr lang="en-GB" noProof="0" smtClean="0"/>
              <a:t>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73738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Zdravotnická zařízení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Ambulantní </a:t>
            </a:r>
          </a:p>
          <a:p>
            <a:endParaRPr lang="cs-CZ" dirty="0"/>
          </a:p>
          <a:p>
            <a:r>
              <a:rPr lang="cs-CZ" dirty="0"/>
              <a:t>Lůžková </a:t>
            </a:r>
          </a:p>
          <a:p>
            <a:endParaRPr lang="cs-CZ" dirty="0"/>
          </a:p>
          <a:p>
            <a:r>
              <a:rPr lang="cs-CZ" dirty="0"/>
              <a:t>Ostatní </a:t>
            </a:r>
          </a:p>
        </p:txBody>
      </p:sp>
    </p:spTree>
    <p:extLst>
      <p:ext uri="{BB962C8B-B14F-4D97-AF65-F5344CB8AC3E}">
        <p14:creationId xmlns:p14="http://schemas.microsoft.com/office/powerpoint/2010/main" val="264907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104695_TF66741836" id="{D3782EBF-5869-4EBC-BDE1-4F8FBF1C5973}" vid="{D330FE90-7EA5-4191-B7AF-60868A50F2E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A1C8E2-513F-4C9C-99C7-9AE0E7429B06}">
  <ds:schemaRefs>
    <ds:schemaRef ds:uri="fb0879af-3eba-417a-a55a-ffe6dcd6ca77"/>
    <ds:schemaRef ds:uri="http://schemas.microsoft.com/office/2006/documentManagement/types"/>
    <ds:schemaRef ds:uri="http://schemas.microsoft.com/sharepoint/v3"/>
    <ds:schemaRef ds:uri="http://purl.org/dc/dcmitype/"/>
    <ds:schemaRef ds:uri="http://schemas.openxmlformats.org/package/2006/metadata/core-properties"/>
    <ds:schemaRef ds:uri="6dc4bcd6-49db-4c07-9060-8acfc67cef9f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83E0B16-80BF-4868-8813-6B17170D72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FA294F-07D1-46AB-ABEC-1B0200FE30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Beginning of the year procedures</Template>
  <TotalTime>15</TotalTime>
  <Words>517</Words>
  <Application>Microsoft Office PowerPoint</Application>
  <PresentationFormat>Širokoúhlá obrazovka</PresentationFormat>
  <Paragraphs>108</Paragraphs>
  <Slides>18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Calibri</vt:lpstr>
      <vt:lpstr>Century Gothic</vt:lpstr>
      <vt:lpstr>Monotype Sorts</vt:lpstr>
      <vt:lpstr>Wingdings</vt:lpstr>
      <vt:lpstr>Wingdings 3</vt:lpstr>
      <vt:lpstr>Ion Boardroom</vt:lpstr>
      <vt:lpstr>Psychiatrie a klinická psychologie</vt:lpstr>
      <vt:lpstr>Úvod</vt:lpstr>
      <vt:lpstr>Definice pojmu psychiatrie</vt:lpstr>
      <vt:lpstr>Osnova</vt:lpstr>
      <vt:lpstr>Postavení psychiatrie</vt:lpstr>
      <vt:lpstr>Postavení psychiatrie </vt:lpstr>
      <vt:lpstr>Postavení psychiatrie </vt:lpstr>
      <vt:lpstr>Organizace psychiatrické péče</vt:lpstr>
      <vt:lpstr>Zdravotnická zařízení</vt:lpstr>
      <vt:lpstr>Zdravotnická zařízení prvního kontaktu</vt:lpstr>
      <vt:lpstr>Zdravotnická zařízení prvního kontaktu</vt:lpstr>
      <vt:lpstr>Psychiatrické nemocnice (léčebny)</vt:lpstr>
      <vt:lpstr> Zdravotní péče v akutní fázi nemoci </vt:lpstr>
      <vt:lpstr>Kdy je nutná hospitalizace?</vt:lpstr>
      <vt:lpstr> Navazující péče po akutní fázi  </vt:lpstr>
      <vt:lpstr>Navazující péče po akutní fázi</vt:lpstr>
      <vt:lpstr>Intermediární péče</vt:lpstr>
      <vt:lpstr> Změny v životě nemocného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Tonda Sokol</dc:creator>
  <cp:lastModifiedBy>Tonda Sokol</cp:lastModifiedBy>
  <cp:revision>1</cp:revision>
  <dcterms:created xsi:type="dcterms:W3CDTF">2024-09-29T16:49:10Z</dcterms:created>
  <dcterms:modified xsi:type="dcterms:W3CDTF">2024-09-29T17:04:55Z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