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8" r:id="rId6"/>
    <p:sldId id="285" r:id="rId7"/>
    <p:sldId id="281" r:id="rId8"/>
    <p:sldId id="286" r:id="rId9"/>
    <p:sldId id="283" r:id="rId10"/>
    <p:sldId id="287" r:id="rId11"/>
    <p:sldId id="288" r:id="rId12"/>
    <p:sldId id="289" r:id="rId13"/>
    <p:sldId id="292" r:id="rId14"/>
    <p:sldId id="293" r:id="rId15"/>
    <p:sldId id="302" r:id="rId16"/>
    <p:sldId id="296" r:id="rId17"/>
    <p:sldId id="295" r:id="rId18"/>
    <p:sldId id="297" r:id="rId19"/>
    <p:sldId id="298" r:id="rId20"/>
    <p:sldId id="303" r:id="rId21"/>
    <p:sldId id="299" r:id="rId2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6C0D48-5544-4D1E-92ED-7D29602D5A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46F38-6843-4BA4-9087-99FDAC1368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9CBA5D-70F1-42C2-A064-BF256FC2CCB6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D4C3A-831C-48BC-BBE8-779D1806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A2E2F-4EBC-4E26-BCA0-463636F0B3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D2A560-1C91-4773-B7AC-4FDF7293DA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572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73A957-99AC-4F47-A55D-942844093EFA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3F167F0-0840-1348-BFE4-C6298BBC069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A3F167F0-0840-1348-BFE4-C6298BBC069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5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A3F167F0-0840-1348-BFE4-C6298BBC069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9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rtlCol="0"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 rtl="0"/>
            <a:fld id="{F4FEC28F-0206-4644-BE21-166E75B39299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 rtlCol="0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 rtlCol="0"/>
          <a:lstStyle>
            <a:lvl1pPr>
              <a:defRPr sz="2800" b="0" i="0">
                <a:latin typeface="+mj-lt"/>
              </a:defRPr>
            </a:lvl1pPr>
          </a:lstStyle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416078-4A46-4D08-BD33-A6AF1D46E250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2DDEF-9D8B-408E-BADE-EC221AA20940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592B87-39E7-496E-A8FC-43C3A958AC1B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E2A203-2E25-4604-90BA-CC457ED7BDCE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B64900-8877-41BB-8615-9BE5269FD876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C3D072-F03E-459C-ADE7-3AFE5F8D421E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8C37AF-E5A7-4FCE-9806-1707768E81C6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7AF083-24A6-4622-8B81-3CECE9F27C90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35306A-DD2F-484A-B99D-9C3D5E6D9004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GB" noProof="0" dirty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GB" noProof="0" dirty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GB" noProof="0" dirty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GB" noProof="0" dirty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GB" noProof="0" dirty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3EFD7F-F422-4E21-830F-77E43F146B3A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en-GB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en-GB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en-GB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en-GB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en-GB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40D9E6-CBFE-4FD9-B0EE-0E7C55B9CF72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E39F36-2976-4FAE-B856-E6D74E59156A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D9A7FA-800E-421A-A6B9-B611FE4F89C3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5AF2C0-B19B-4142-9DE4-D61693872F34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en-GB" noProof="0" dirty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en-GB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7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DCB0C88-FDE0-412E-9A8A-D2BEBF1E2A8C}" type="datetime1">
              <a:rPr lang="en-GB" noProof="0" smtClean="0"/>
              <a:t>29/09/2024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FF96B15-8338-45D5-A943-561235072D6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47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>
                <a:solidFill>
                  <a:schemeClr val="bg1"/>
                </a:solidFill>
              </a:rPr>
              <a:t>Psychiatrie a klinická psychologie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solidFill>
                  <a:schemeClr val="bg1"/>
                </a:solidFill>
              </a:rPr>
              <a:t>Antonín Sokol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233" y="116632"/>
            <a:ext cx="10157354" cy="1397000"/>
          </a:xfrm>
        </p:spPr>
        <p:txBody>
          <a:bodyPr/>
          <a:lstStyle/>
          <a:p>
            <a:r>
              <a:rPr lang="cs-CZ" dirty="0"/>
              <a:t>Zdravotnická zařízení prvního kontaktu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Zdravotnická záchranná služba </a:t>
            </a:r>
          </a:p>
          <a:p>
            <a:endParaRPr lang="cs-CZ" dirty="0"/>
          </a:p>
          <a:p>
            <a:r>
              <a:rPr lang="cs-CZ" dirty="0"/>
              <a:t>Pohotovostní lékařská služba </a:t>
            </a:r>
          </a:p>
          <a:p>
            <a:endParaRPr lang="cs-CZ" dirty="0"/>
          </a:p>
          <a:p>
            <a:r>
              <a:rPr lang="cs-CZ" dirty="0"/>
              <a:t>Urgentní příjem nemocnic </a:t>
            </a:r>
          </a:p>
        </p:txBody>
      </p:sp>
    </p:spTree>
    <p:extLst>
      <p:ext uri="{BB962C8B-B14F-4D97-AF65-F5344CB8AC3E}">
        <p14:creationId xmlns:p14="http://schemas.microsoft.com/office/powerpoint/2010/main" val="130190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Zdravotnická zařízení prvního kontaktu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Krizové centrum (PK FN Brno)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Nepřetržitý provoz ambulantní, krizová telefonní linka </a:t>
            </a:r>
          </a:p>
          <a:p>
            <a:r>
              <a:rPr lang="cs-CZ" dirty="0"/>
              <a:t>Psychiatrická a psychologická péče </a:t>
            </a:r>
          </a:p>
          <a:p>
            <a:r>
              <a:rPr lang="cs-CZ" dirty="0"/>
              <a:t>Možnost hospitalizace </a:t>
            </a:r>
          </a:p>
        </p:txBody>
      </p:sp>
    </p:spTree>
    <p:extLst>
      <p:ext uri="{BB962C8B-B14F-4D97-AF65-F5344CB8AC3E}">
        <p14:creationId xmlns:p14="http://schemas.microsoft.com/office/powerpoint/2010/main" val="301667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nemocnice (léčebny)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Dle koncepce: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/>
              <a:t> </a:t>
            </a:r>
            <a:r>
              <a:rPr lang="cs-CZ" altLang="cs-CZ" dirty="0"/>
              <a:t>dlouhodobá  resocializace a rehabilitace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Skutečnost: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cca 1/3 lůžek v psychiatrických nemocnicích poskytuje akutní péči, protože se nepodařilo zvýšit počet nemocničních psychiatrických lůžek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Zdravotní péče v akutní fázi nemoci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Vyžaduje včasnou a adekvátní péči – diagnostiku, léčbu (farmakologické, nefarmakologická – ECT, </a:t>
            </a:r>
            <a:r>
              <a:rPr lang="cs-CZ" dirty="0" err="1"/>
              <a:t>rTMS</a:t>
            </a:r>
            <a:r>
              <a:rPr lang="cs-CZ" dirty="0"/>
              <a:t>, psychoterapie) </a:t>
            </a:r>
          </a:p>
          <a:p>
            <a:r>
              <a:rPr lang="cs-CZ" dirty="0"/>
              <a:t>Trvá dny až týdny v závislosti na typu a průběhu nemoci a odpovědi na léčbu </a:t>
            </a:r>
          </a:p>
          <a:p>
            <a:r>
              <a:rPr lang="cs-CZ" dirty="0"/>
              <a:t>Převážně v lůžkových zařízeních </a:t>
            </a:r>
          </a:p>
        </p:txBody>
      </p:sp>
    </p:spTree>
    <p:extLst>
      <p:ext uri="{BB962C8B-B14F-4D97-AF65-F5344CB8AC3E}">
        <p14:creationId xmlns:p14="http://schemas.microsoft.com/office/powerpoint/2010/main" val="194004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nutná hospitalizace?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exacerbaci příznaků nebo relapsu onemocnění, nezvládnutých  ambulantně</a:t>
            </a:r>
          </a:p>
          <a:p>
            <a:endParaRPr lang="cs-CZ" altLang="cs-CZ" dirty="0"/>
          </a:p>
          <a:p>
            <a:r>
              <a:rPr lang="cs-CZ" altLang="cs-CZ" dirty="0"/>
              <a:t>při neúspěchu léčby</a:t>
            </a:r>
          </a:p>
          <a:p>
            <a:endParaRPr lang="cs-CZ" altLang="cs-CZ" dirty="0"/>
          </a:p>
          <a:p>
            <a:r>
              <a:rPr lang="cs-CZ" altLang="cs-CZ" dirty="0"/>
              <a:t>přetrvávající příznaky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35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Navazující péče po akutní fázi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Doléčovací oddělení lůžkových zařízení / nemocnic </a:t>
            </a:r>
          </a:p>
          <a:p>
            <a:r>
              <a:rPr lang="cs-CZ" dirty="0"/>
              <a:t>Lázeňská péče (lázně Jeseník) </a:t>
            </a:r>
          </a:p>
          <a:p>
            <a:r>
              <a:rPr lang="cs-CZ" dirty="0"/>
              <a:t>Ambulantní péče </a:t>
            </a:r>
          </a:p>
          <a:p>
            <a:pPr lvl="1"/>
            <a:r>
              <a:rPr lang="cs-CZ" sz="2400" dirty="0"/>
              <a:t>psychiatrická (hlavní – léčiva/*depotní injekce) </a:t>
            </a:r>
          </a:p>
          <a:p>
            <a:pPr lvl="1"/>
            <a:r>
              <a:rPr lang="cs-CZ" sz="2400" dirty="0"/>
              <a:t>psychoterapeutická (podpůrná - psychoterapie) </a:t>
            </a:r>
          </a:p>
        </p:txBody>
      </p:sp>
    </p:spTree>
    <p:extLst>
      <p:ext uri="{BB962C8B-B14F-4D97-AF65-F5344CB8AC3E}">
        <p14:creationId xmlns:p14="http://schemas.microsoft.com/office/powerpoint/2010/main" val="211847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Navazující péče po akutní fázi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Dlouhodobá léčba (měsíce, roky) </a:t>
            </a:r>
          </a:p>
          <a:p>
            <a:r>
              <a:rPr lang="cs-CZ" dirty="0"/>
              <a:t>Pracovní neschopnost </a:t>
            </a:r>
          </a:p>
          <a:p>
            <a:r>
              <a:rPr lang="cs-CZ" dirty="0"/>
              <a:t>Psychosociální péče</a:t>
            </a:r>
          </a:p>
        </p:txBody>
      </p:sp>
    </p:spTree>
    <p:extLst>
      <p:ext uri="{BB962C8B-B14F-4D97-AF65-F5344CB8AC3E}">
        <p14:creationId xmlns:p14="http://schemas.microsoft.com/office/powerpoint/2010/main" val="42035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Intermediární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7323" y="2986070"/>
            <a:ext cx="10157354" cy="4967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Umožňuje přechod z hospitalizace do života ve společnosti, překrývá se s </a:t>
            </a:r>
            <a:r>
              <a:rPr lang="cs-CZ" altLang="cs-CZ" b="1" dirty="0"/>
              <a:t>komunitní péčí </a:t>
            </a:r>
          </a:p>
          <a:p>
            <a:pPr lvl="1"/>
            <a:r>
              <a:rPr lang="cs-CZ" altLang="cs-CZ" sz="2400" dirty="0"/>
              <a:t>systém léčby, pomoci a podpory, umožňující žít nemocným v podmínkách běžného života co nejuspokojivějším způsobem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denní stacionáře, domácí péče, kluby</a:t>
            </a:r>
          </a:p>
          <a:p>
            <a:r>
              <a:rPr lang="cs-CZ" altLang="cs-CZ" dirty="0"/>
              <a:t>chráněná pracoviště, chráněná bydlení, rehabilitační dílny, sociální podniky</a:t>
            </a:r>
            <a:endParaRPr lang="en-GB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98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Změny v životě nemocného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5" y="2321961"/>
            <a:ext cx="8761412" cy="4263774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Snížená pracovní schopnost, dlouhodobá / trvalá </a:t>
            </a:r>
            <a:r>
              <a:rPr lang="cs-CZ" dirty="0" err="1"/>
              <a:t>invalidizace</a:t>
            </a:r>
            <a:r>
              <a:rPr lang="cs-CZ" dirty="0"/>
              <a:t> </a:t>
            </a:r>
          </a:p>
          <a:p>
            <a:r>
              <a:rPr lang="cs-CZ" dirty="0"/>
              <a:t>Omezené pracovní uplatnění (útlum fyzický i psychický, snížené sebevědomí, sebehodnocení) </a:t>
            </a:r>
          </a:p>
          <a:p>
            <a:r>
              <a:rPr lang="cs-CZ" dirty="0"/>
              <a:t>Chráněná pracovní místa, zkrácená pracovní doba</a:t>
            </a:r>
          </a:p>
          <a:p>
            <a:r>
              <a:rPr lang="cs-CZ" dirty="0"/>
              <a:t>Osobní aktivity (snížení zájmu, iniciativy, apatie, deprese) </a:t>
            </a:r>
          </a:p>
          <a:p>
            <a:r>
              <a:rPr lang="cs-CZ" dirty="0"/>
              <a:t>Sociální kontakty (sociální isolace, úzkost, nervozita, obavy z přijetí) </a:t>
            </a:r>
          </a:p>
          <a:p>
            <a:r>
              <a:rPr lang="cs-CZ" dirty="0"/>
              <a:t>Rodinný život (výrazný zásah) </a:t>
            </a:r>
          </a:p>
          <a:p>
            <a:r>
              <a:rPr lang="cs-CZ" dirty="0"/>
              <a:t>Optimální stav – plná úzdrava </a:t>
            </a:r>
          </a:p>
          <a:p>
            <a:r>
              <a:rPr lang="cs-CZ" dirty="0"/>
              <a:t>Světová zdravotnická organizace (WHO) definuje zdraví jako „stav fyzické, psychické, sociální a estetické pohody". </a:t>
            </a:r>
          </a:p>
          <a:p>
            <a:r>
              <a:rPr lang="cs-CZ" dirty="0"/>
              <a:t>Medicínský pohled – remise (pět let bez příznaků nemoci)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8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Úvod</a:t>
            </a:r>
            <a:endParaRPr lang="en-GB" dirty="0"/>
          </a:p>
        </p:txBody>
      </p:sp>
      <p:pic>
        <p:nvPicPr>
          <p:cNvPr id="12" name="Picture Placeholder 11" descr="Clock">
            <a:extLst>
              <a:ext uri="{FF2B5EF4-FFF2-40B4-BE49-F238E27FC236}">
                <a16:creationId xmlns:a16="http://schemas.microsoft.com/office/drawing/2014/main" id="{E1DDCE14-088F-46E3-A4A0-3D2F40EA673F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1769" y="1043839"/>
            <a:ext cx="774700" cy="7747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6469F-A292-4492-BAAB-2F581AD4AC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Přednášky dobrovolné, limit 2 absence ze seminárních skupin </a:t>
            </a:r>
            <a:endParaRPr lang="en-GB" dirty="0"/>
          </a:p>
          <a:p>
            <a:pPr rtl="0"/>
            <a:endParaRPr lang="en-GB" dirty="0"/>
          </a:p>
        </p:txBody>
      </p:sp>
      <p:pic>
        <p:nvPicPr>
          <p:cNvPr id="14" name="Picture Placeholder 13" descr="House">
            <a:extLst>
              <a:ext uri="{FF2B5EF4-FFF2-40B4-BE49-F238E27FC236}">
                <a16:creationId xmlns:a16="http://schemas.microsoft.com/office/drawing/2014/main" id="{9B25FBAB-6696-4071-A181-E7F39B4AA1EF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-49618" t="-48742" r="-49618" b="-50243"/>
          <a:stretch/>
        </p:blipFill>
        <p:spPr>
          <a:xfrm>
            <a:off x="8700079" y="801189"/>
            <a:ext cx="1260000" cy="1260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0CAEE2-2C63-436A-B2D5-4E3D7308199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Kam směřujete?</a:t>
            </a:r>
            <a:endParaRPr lang="en-GB" dirty="0"/>
          </a:p>
        </p:txBody>
      </p:sp>
      <p:pic>
        <p:nvPicPr>
          <p:cNvPr id="16" name="Picture Placeholder 15" descr="Pencil">
            <a:extLst>
              <a:ext uri="{FF2B5EF4-FFF2-40B4-BE49-F238E27FC236}">
                <a16:creationId xmlns:a16="http://schemas.microsoft.com/office/drawing/2014/main" id="{2ABB9B2C-8073-4AE8-9BDD-46925F1DD0EC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-68714" t="-68864" r="-68714" b="-68864"/>
          <a:stretch/>
        </p:blipFill>
        <p:spPr>
          <a:xfrm>
            <a:off x="6289119" y="3708649"/>
            <a:ext cx="1260000" cy="126000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8D70ED-10B5-4BE6-AD26-6087054C33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Ukončení ústní zkouškou</a:t>
            </a:r>
            <a:endParaRPr lang="en-GB" dirty="0"/>
          </a:p>
          <a:p>
            <a:pPr rtl="0"/>
            <a:endParaRPr lang="en-GB" dirty="0"/>
          </a:p>
        </p:txBody>
      </p:sp>
      <p:pic>
        <p:nvPicPr>
          <p:cNvPr id="18" name="Picture Placeholder 17" descr="Books">
            <a:extLst>
              <a:ext uri="{FF2B5EF4-FFF2-40B4-BE49-F238E27FC236}">
                <a16:creationId xmlns:a16="http://schemas.microsoft.com/office/drawing/2014/main" id="{DC211434-F1B3-4E2F-B008-4EEA0ACB335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-71339" t="-71339" r="-71339" b="-71339"/>
          <a:stretch/>
        </p:blipFill>
        <p:spPr>
          <a:xfrm>
            <a:off x="8700079" y="3708649"/>
            <a:ext cx="1260000" cy="1260000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20DCE5B-BE86-496B-83B4-E1F188607D9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cs-CZ" dirty="0"/>
              <a:t>Dosavadní znalosti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198AB5-8BDA-AB41-9AEF-8516B23B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05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pojmu psychiatrie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cs-CZ" altLang="cs-CZ" b="1" dirty="0"/>
          </a:p>
          <a:p>
            <a:pPr>
              <a:buFont typeface="Monotype Sorts" pitchFamily="2" charset="2"/>
              <a:buNone/>
            </a:pPr>
            <a:r>
              <a:rPr lang="cs-CZ" altLang="cs-CZ" b="1" dirty="0"/>
              <a:t>Psychiatrie</a:t>
            </a:r>
          </a:p>
          <a:p>
            <a:r>
              <a:rPr lang="cs-CZ" altLang="cs-CZ" dirty="0"/>
              <a:t>lékařský obor, zabývající se diagnostikou a léčbou psychických chorob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98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Úvod do psychiatrie a její postavení v rámci medicínských věd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Organizace psychiatrické péče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Psychiatrické vyšetření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Klasifikace duševních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1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psychiatrie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ostatní lékařské obory je psychiatrie na periferii medicíny</a:t>
            </a:r>
          </a:p>
          <a:p>
            <a:endParaRPr lang="cs-CZ" dirty="0"/>
          </a:p>
          <a:p>
            <a:r>
              <a:rPr lang="cs-CZ" dirty="0"/>
              <a:t>Stigmatizace</a:t>
            </a:r>
          </a:p>
          <a:p>
            <a:endParaRPr lang="cs-CZ" dirty="0"/>
          </a:p>
          <a:p>
            <a:r>
              <a:rPr lang="cs-CZ" dirty="0"/>
              <a:t>Obava z psychiatrických pacientů</a:t>
            </a:r>
          </a:p>
        </p:txBody>
      </p:sp>
    </p:spTree>
    <p:extLst>
      <p:ext uri="{BB962C8B-B14F-4D97-AF65-F5344CB8AC3E}">
        <p14:creationId xmlns:p14="http://schemas.microsoft.com/office/powerpoint/2010/main" val="12856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Postavení psychiatrie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cs-CZ" altLang="cs-CZ" b="1" dirty="0"/>
              <a:t>Psychiatrie a neurologie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původně jeden obor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po většinu minulého století byla psychiatrie a neurologie oddělována rozdílností filosofických přístupů, výzkumných metod a léčby 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 současné době se neurologie a psychiatrie opět sbližují  v rámci moderních neurověd (společné diagnostické nástroje - zobrazovací metody mozku, neuropsychologie a léčebné postupy –antiepileptika, antipsychotika, antidepresiva, stimulační metody - </a:t>
            </a:r>
            <a:r>
              <a:rPr lang="cs-CZ" altLang="cs-CZ" dirty="0" err="1"/>
              <a:t>repetitivní</a:t>
            </a:r>
            <a:r>
              <a:rPr lang="cs-CZ" altLang="cs-CZ" dirty="0"/>
              <a:t> </a:t>
            </a:r>
            <a:r>
              <a:rPr lang="cs-CZ" altLang="cs-CZ" dirty="0" err="1"/>
              <a:t>transkraniální</a:t>
            </a:r>
            <a:r>
              <a:rPr lang="cs-CZ" altLang="cs-CZ" dirty="0"/>
              <a:t> magnetická stimulace, stimulace </a:t>
            </a:r>
            <a:r>
              <a:rPr lang="cs-CZ" altLang="cs-CZ" dirty="0" err="1"/>
              <a:t>nervus</a:t>
            </a:r>
            <a:r>
              <a:rPr lang="cs-CZ" altLang="cs-CZ" dirty="0"/>
              <a:t> vagus)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Postavení psychiatrie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b="1" dirty="0"/>
              <a:t>Psychiatrie a psychologie   </a:t>
            </a:r>
          </a:p>
          <a:p>
            <a:pPr>
              <a:buFont typeface="Monotype Sorts" pitchFamily="2" charset="2"/>
              <a:buNone/>
            </a:pPr>
            <a:endParaRPr lang="cs-CZ" altLang="cs-CZ" dirty="0"/>
          </a:p>
          <a:p>
            <a:r>
              <a:rPr lang="cs-CZ" altLang="cs-CZ" dirty="0"/>
              <a:t>Psychologie, konkrétně klinická psychologie, zaujímá v psychiatrii svoje nezastupitelné místo:</a:t>
            </a:r>
          </a:p>
          <a:p>
            <a:endParaRPr lang="cs-CZ" altLang="cs-CZ" dirty="0"/>
          </a:p>
          <a:p>
            <a:pPr lvl="1"/>
            <a:r>
              <a:rPr lang="cs-CZ" altLang="cs-CZ" sz="2400" dirty="0"/>
              <a:t>v oblasti diagnostiky</a:t>
            </a:r>
          </a:p>
          <a:p>
            <a:pPr lvl="1"/>
            <a:r>
              <a:rPr lang="cs-CZ" altLang="cs-CZ" sz="2400" dirty="0"/>
              <a:t>v oblasti psychoterapie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7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18B9678-3A7D-9027-557C-E7C76DB2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psychiatrické péče</a:t>
            </a:r>
            <a:endParaRPr lang="en-GB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603DACA-F0BF-2FBB-494A-C84202FCA9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2FF769-C21C-B87F-06A1-04180A09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en-GB" noProof="0" smtClean="0"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373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Ambulantní </a:t>
            </a:r>
          </a:p>
          <a:p>
            <a:endParaRPr lang="cs-CZ" dirty="0"/>
          </a:p>
          <a:p>
            <a:r>
              <a:rPr lang="cs-CZ" dirty="0"/>
              <a:t>Lůžková </a:t>
            </a:r>
          </a:p>
          <a:p>
            <a:endParaRPr lang="cs-CZ" dirty="0"/>
          </a:p>
          <a:p>
            <a:r>
              <a:rPr lang="cs-CZ" dirty="0"/>
              <a:t>Ostatní </a:t>
            </a:r>
          </a:p>
        </p:txBody>
      </p:sp>
    </p:spTree>
    <p:extLst>
      <p:ext uri="{BB962C8B-B14F-4D97-AF65-F5344CB8AC3E}">
        <p14:creationId xmlns:p14="http://schemas.microsoft.com/office/powerpoint/2010/main" val="264907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695_TF66741836" id="{D3782EBF-5869-4EBC-BDE1-4F8FBF1C5973}" vid="{D330FE90-7EA5-4191-B7AF-60868A50F2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1C8E2-513F-4C9C-99C7-9AE0E7429B06}">
  <ds:schemaRefs>
    <ds:schemaRef ds:uri="fb0879af-3eba-417a-a55a-ffe6dcd6ca77"/>
    <ds:schemaRef ds:uri="http://schemas.microsoft.com/office/2006/documentManagement/types"/>
    <ds:schemaRef ds:uri="http://schemas.microsoft.com/sharepoint/v3"/>
    <ds:schemaRef ds:uri="http://purl.org/dc/dcmitype/"/>
    <ds:schemaRef ds:uri="http://schemas.openxmlformats.org/package/2006/metadata/core-properties"/>
    <ds:schemaRef ds:uri="6dc4bcd6-49db-4c07-9060-8acfc67cef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3E0B16-80BF-4868-8813-6B17170D7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FA294F-07D1-46AB-ABEC-1B0200FE3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15</TotalTime>
  <Words>517</Words>
  <Application>Microsoft Office PowerPoint</Application>
  <PresentationFormat>Širokoúhlá obrazovka</PresentationFormat>
  <Paragraphs>108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Monotype Sorts</vt:lpstr>
      <vt:lpstr>Wingdings</vt:lpstr>
      <vt:lpstr>Wingdings 3</vt:lpstr>
      <vt:lpstr>Ion Boardroom</vt:lpstr>
      <vt:lpstr>Psychiatrie a klinická psychologie</vt:lpstr>
      <vt:lpstr>Úvod</vt:lpstr>
      <vt:lpstr>Definice pojmu psychiatrie</vt:lpstr>
      <vt:lpstr>Osnova</vt:lpstr>
      <vt:lpstr>Postavení psychiatrie</vt:lpstr>
      <vt:lpstr>Postavení psychiatrie </vt:lpstr>
      <vt:lpstr>Postavení psychiatrie </vt:lpstr>
      <vt:lpstr>Organizace psychiatrické péče</vt:lpstr>
      <vt:lpstr>Zdravotnická zařízení</vt:lpstr>
      <vt:lpstr>Zdravotnická zařízení prvního kontaktu</vt:lpstr>
      <vt:lpstr>Zdravotnická zařízení prvního kontaktu</vt:lpstr>
      <vt:lpstr>Psychiatrické nemocnice (léčebny)</vt:lpstr>
      <vt:lpstr> Zdravotní péče v akutní fázi nemoci </vt:lpstr>
      <vt:lpstr>Kdy je nutná hospitalizace?</vt:lpstr>
      <vt:lpstr> Navazující péče po akutní fázi  </vt:lpstr>
      <vt:lpstr>Navazující péče po akutní fázi</vt:lpstr>
      <vt:lpstr>Intermediární péče</vt:lpstr>
      <vt:lpstr> Změny v životě nemocného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Tonda Sokol</dc:creator>
  <cp:lastModifiedBy>Tonda Sokol</cp:lastModifiedBy>
  <cp:revision>1</cp:revision>
  <dcterms:created xsi:type="dcterms:W3CDTF">2024-09-29T16:49:10Z</dcterms:created>
  <dcterms:modified xsi:type="dcterms:W3CDTF">2024-09-29T17:04:55Z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