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AF5F3D-1486-4DA8-BC9F-CD7CDB08786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58869B-FC1C-4887-919A-9CB619A0B1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sp.cz/legislativa?fbclid=IwAR3tC2ua-aXqjNK1IrFvkgOSxD8pt5iQ-Jhc1PXXa3iBWqDzYjrvWcZCgx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501008"/>
            <a:ext cx="8686800" cy="1470025"/>
          </a:xfrm>
        </p:spPr>
        <p:txBody>
          <a:bodyPr/>
          <a:lstStyle/>
          <a:p>
            <a:r>
              <a:rPr lang="cs-CZ" dirty="0" smtClean="0"/>
              <a:t>Systém řízení plaveckých sportů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49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PLAVECKÉ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Česká unie školního plavání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www.cusp.cz/legislativa?fbclid=IwAR3tC2ua-aXqjNK1IrFvkgOSxD8pt5iQ-Jhc1PXXa3iBWqDzYjrvWcZCgxc</a:t>
            </a:r>
            <a:endParaRPr lang="cs-CZ" dirty="0" smtClean="0"/>
          </a:p>
          <a:p>
            <a:r>
              <a:rPr lang="cs-CZ" dirty="0" smtClean="0"/>
              <a:t>plavecká výuka žáků ZŠ je organizována od konce 60. let</a:t>
            </a:r>
          </a:p>
          <a:p>
            <a:r>
              <a:rPr lang="cs-CZ" dirty="0" smtClean="0"/>
              <a:t>má to smysl – odstranila plaveckou negramotnost</a:t>
            </a:r>
          </a:p>
          <a:p>
            <a:r>
              <a:rPr lang="cs-CZ" dirty="0" smtClean="0"/>
              <a:t>plavecká výuka se uskutečňuje v 92 % ZŠ</a:t>
            </a:r>
          </a:p>
          <a:p>
            <a:r>
              <a:rPr lang="cs-CZ" dirty="0"/>
              <a:t>Vyhláška č. 48/2005 Sb., v platném znění  „ </a:t>
            </a:r>
            <a:r>
              <a:rPr lang="cs-CZ" i="1" dirty="0"/>
              <a:t>O základním vzdělávání  a některých náležitostech plnění povinné školní docházky</a:t>
            </a:r>
            <a:r>
              <a:rPr lang="cs-CZ" dirty="0"/>
              <a:t>“, kde se v bodě 3 § 2  říká:</a:t>
            </a:r>
          </a:p>
          <a:p>
            <a:r>
              <a:rPr lang="cs-CZ" b="1" i="1" dirty="0"/>
              <a:t>„Pokud škola zařadí do školního vzdělávacího programu základní plaveckou výuku, uskutečňuji ji v rozsahu nejméně 40 hodin celkem během prvního stupně.“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34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Plavecké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výuku plavání může zajišťovat: plavecká škola zapsaná ve školském rejstříku, FO nebo PO provozující vázanou živnost „Poskytování tělovýchovných a sportovních služeb v oblasti plavání“, přímo u právnické osoby, která vykonává činnost ZŠ pokud vlastní nebo spravuje plavecký bazén a provozuje jej v rámci činnosti hlavní či doplňkové. V tomto případě výuku zajišťují kvalifikovaní pedagogičtí pracovníci příslušné ZŠ</a:t>
            </a:r>
          </a:p>
          <a:p>
            <a:r>
              <a:rPr lang="cs-CZ" dirty="0" smtClean="0"/>
              <a:t>pokud je výuka zajištěna subjektem, který není součástí školského rejstříku a ve kterém nepůsobí pedagogičtí pracovníci, je po celou dobu plavecké výuka nutná přítomnost pedagogů příslušné základní školy.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7937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prostředků státního rozpočtu, které poskytuje krajský úřad, lze hradit:</a:t>
            </a:r>
          </a:p>
          <a:p>
            <a:r>
              <a:rPr lang="cs-CZ" dirty="0" smtClean="0"/>
              <a:t>mzdové náklady učitele plavání i dohledu</a:t>
            </a:r>
          </a:p>
          <a:p>
            <a:r>
              <a:rPr lang="cs-CZ" dirty="0"/>
              <a:t>u</a:t>
            </a:r>
            <a:r>
              <a:rPr lang="cs-CZ" dirty="0" smtClean="0"/>
              <a:t>čební pomůcky</a:t>
            </a:r>
          </a:p>
          <a:p>
            <a:endParaRPr lang="cs-CZ" dirty="0" smtClean="0"/>
          </a:p>
          <a:p>
            <a:r>
              <a:rPr lang="cs-CZ" dirty="0" smtClean="0"/>
              <a:t>náklady na provoz bazénu hradí škola z příspěvku na provoz od svého zřizovatele</a:t>
            </a:r>
          </a:p>
          <a:p>
            <a:r>
              <a:rPr lang="cs-CZ" dirty="0" smtClean="0"/>
              <a:t>náklady na dopravu žáků hradí jejich zákonní zástupci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094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 trenéra existuje i instruktor plavání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autorizuje MŠMT</a:t>
            </a:r>
          </a:p>
          <a:p>
            <a:r>
              <a:rPr lang="cs-CZ" dirty="0" smtClean="0"/>
              <a:t>vstupní požadavky: věk min. 18 let, min. maturita, zdravotní způsobilost, úhrada poplatku, sestavení vhodného pohybového programu ve vodě s ohledem na věk klientů (písemná práce)</a:t>
            </a:r>
          </a:p>
          <a:p>
            <a:r>
              <a:rPr lang="cs-CZ" dirty="0" smtClean="0"/>
              <a:t>zkouška: písemný test, písemná práce sestavení pohybového programu ve vodě – rámcové plány pro plaveckou výuku v délce 10/20 lekcí nebo 5 měsíců) dle vypsaných témat, ústní část, praktická část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4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637111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mezinárodní federace FINA (</a:t>
            </a:r>
            <a:r>
              <a:rPr lang="cs-CZ" dirty="0" err="1" smtClean="0"/>
              <a:t>Federation</a:t>
            </a:r>
            <a:r>
              <a:rPr lang="cs-CZ" dirty="0" smtClean="0"/>
              <a:t> International de </a:t>
            </a:r>
            <a:r>
              <a:rPr lang="cs-CZ" dirty="0" err="1" smtClean="0"/>
              <a:t>Natation</a:t>
            </a:r>
            <a:r>
              <a:rPr lang="cs-CZ" dirty="0" smtClean="0"/>
              <a:t> </a:t>
            </a:r>
            <a:r>
              <a:rPr lang="cs-CZ" dirty="0" err="1" smtClean="0"/>
              <a:t>Amateur</a:t>
            </a:r>
            <a:r>
              <a:rPr lang="cs-CZ" dirty="0" smtClean="0"/>
              <a:t>), založena 1908</a:t>
            </a:r>
          </a:p>
          <a:p>
            <a:endParaRPr lang="cs-CZ" dirty="0"/>
          </a:p>
          <a:p>
            <a:r>
              <a:rPr lang="cs-CZ" dirty="0" smtClean="0"/>
              <a:t>nejvyšší orgán FINY je kongres, který se svolává 1x za 2 roky (po 4 letech se volí nový kongres). Na kongresu se projednávají změny pravidel a volí se výkonný výbor</a:t>
            </a:r>
          </a:p>
          <a:p>
            <a:endParaRPr lang="cs-CZ" dirty="0"/>
          </a:p>
          <a:p>
            <a:r>
              <a:rPr lang="cs-CZ" dirty="0" smtClean="0"/>
              <a:t>řídí všechny světové soutěže</a:t>
            </a:r>
          </a:p>
          <a:p>
            <a:endParaRPr lang="cs-CZ" dirty="0" smtClean="0"/>
          </a:p>
          <a:p>
            <a:r>
              <a:rPr lang="cs-CZ" dirty="0" smtClean="0"/>
              <a:t>řídí tyto sekce: plavání, skoky do vody, synchronizované plavání, vodní pólo,  </a:t>
            </a:r>
            <a:r>
              <a:rPr lang="cs-CZ" dirty="0" err="1" smtClean="0"/>
              <a:t>masters</a:t>
            </a:r>
            <a:r>
              <a:rPr lang="cs-CZ" dirty="0" smtClean="0"/>
              <a:t>, dálkové plavání</a:t>
            </a:r>
          </a:p>
          <a:p>
            <a:endParaRPr lang="cs-CZ" dirty="0" smtClean="0"/>
          </a:p>
          <a:p>
            <a:r>
              <a:rPr lang="cs-CZ" dirty="0" smtClean="0"/>
              <a:t>schvaluje a vydává mezinárodní pravidla</a:t>
            </a:r>
          </a:p>
          <a:p>
            <a:endParaRPr lang="cs-CZ" dirty="0"/>
          </a:p>
          <a:p>
            <a:r>
              <a:rPr lang="cs-CZ" dirty="0" smtClean="0"/>
              <a:t>mezinárodní rozhodčí FINA – za ČR: startéři: Liberda, Kaluža, rozhodčí: </a:t>
            </a:r>
            <a:r>
              <a:rPr lang="cs-CZ" dirty="0" err="1" smtClean="0"/>
              <a:t>Hansgut</a:t>
            </a:r>
            <a:r>
              <a:rPr lang="cs-CZ" dirty="0" smtClean="0"/>
              <a:t>, Nowaková, Netrefová</a:t>
            </a:r>
          </a:p>
          <a:p>
            <a:endParaRPr lang="cs-CZ" dirty="0" smtClean="0"/>
          </a:p>
          <a:p>
            <a:r>
              <a:rPr lang="cs-CZ" dirty="0" smtClean="0"/>
              <a:t>schvaluje i např. typy závodních plavek</a:t>
            </a:r>
          </a:p>
          <a:p>
            <a:endParaRPr lang="cs-CZ" dirty="0" smtClean="0"/>
          </a:p>
          <a:p>
            <a:r>
              <a:rPr lang="cs-CZ" dirty="0" smtClean="0"/>
              <a:t>zastřešuje organizaci mezinárodních soutěží</a:t>
            </a:r>
          </a:p>
          <a:p>
            <a:endParaRPr lang="cs-CZ" dirty="0"/>
          </a:p>
          <a:p>
            <a:r>
              <a:rPr lang="cs-CZ" dirty="0" smtClean="0"/>
              <a:t>má právo udělovat pokuty (CHF), hlavní zdroj příjmů je ze sponzoringu a z prodeje vysílacích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55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plavecká liga LEN (</a:t>
            </a:r>
            <a:r>
              <a:rPr lang="cs-CZ" dirty="0" err="1" smtClean="0"/>
              <a:t>Ligue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 de </a:t>
            </a:r>
            <a:r>
              <a:rPr lang="cs-CZ" dirty="0" err="1" smtClean="0"/>
              <a:t>Natation</a:t>
            </a:r>
            <a:r>
              <a:rPr lang="cs-CZ" dirty="0" smtClean="0"/>
              <a:t>) založena 1927</a:t>
            </a:r>
          </a:p>
          <a:p>
            <a:r>
              <a:rPr lang="cs-CZ" dirty="0" smtClean="0"/>
              <a:t>pro evropské soutěže (ME, MEJ)</a:t>
            </a:r>
            <a:endParaRPr lang="cs-CZ" dirty="0"/>
          </a:p>
          <a:p>
            <a:r>
              <a:rPr lang="cs-CZ" dirty="0" smtClean="0"/>
              <a:t>řídí tyto sekce: plavání, skoky do vody, vodní pólo, synchronizované plavání, dálkové plavání, </a:t>
            </a:r>
            <a:r>
              <a:rPr lang="cs-CZ" dirty="0" err="1" smtClean="0"/>
              <a:t>masters</a:t>
            </a:r>
            <a:endParaRPr lang="cs-CZ" dirty="0" smtClean="0"/>
          </a:p>
          <a:p>
            <a:r>
              <a:rPr lang="cs-CZ" dirty="0" smtClean="0"/>
              <a:t>každoročně pořádá technickou poradu</a:t>
            </a:r>
          </a:p>
          <a:p>
            <a:r>
              <a:rPr lang="cs-CZ" dirty="0" smtClean="0"/>
              <a:t>LEN se platí členské příspěvky, vybírá pokuty</a:t>
            </a:r>
          </a:p>
          <a:p>
            <a:r>
              <a:rPr lang="cs-CZ" dirty="0" smtClean="0"/>
              <a:t>čs. předseda 1948 – 1950 Ing. Ladislav </a:t>
            </a:r>
            <a:r>
              <a:rPr lang="cs-CZ" dirty="0" err="1" smtClean="0"/>
              <a:t>Hauptmann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15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ČSPS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Český svaz plaveckých sportů je občanské sdružení</a:t>
            </a:r>
          </a:p>
          <a:p>
            <a:r>
              <a:rPr lang="cs-CZ" dirty="0" smtClean="0"/>
              <a:t>Historie: </a:t>
            </a:r>
          </a:p>
          <a:p>
            <a:pPr lvl="1"/>
            <a:r>
              <a:rPr lang="cs-CZ" dirty="0" smtClean="0"/>
              <a:t>1895 první klub AC Sparta (pořádal závody na Vltavě mezi Střeleckým a Slovanským ostrovem) </a:t>
            </a:r>
          </a:p>
          <a:p>
            <a:pPr lvl="1"/>
            <a:r>
              <a:rPr lang="cs-CZ" dirty="0" smtClean="0"/>
              <a:t>1896 první mezinárodní mistrovství koruny České na 2 km</a:t>
            </a:r>
          </a:p>
          <a:p>
            <a:pPr lvl="1"/>
            <a:r>
              <a:rPr lang="cs-CZ" dirty="0" smtClean="0"/>
              <a:t>1897 vznik České </a:t>
            </a:r>
            <a:r>
              <a:rPr lang="cs-CZ" dirty="0" err="1" smtClean="0"/>
              <a:t>amateurské</a:t>
            </a:r>
            <a:r>
              <a:rPr lang="cs-CZ" dirty="0" smtClean="0"/>
              <a:t> atletické unie (sdružovala amatérské sporty vč. plavání)</a:t>
            </a:r>
          </a:p>
          <a:p>
            <a:pPr lvl="1"/>
            <a:r>
              <a:rPr lang="cs-CZ" dirty="0" smtClean="0"/>
              <a:t>1902 vyšla první česká pravidla plavání</a:t>
            </a:r>
          </a:p>
          <a:p>
            <a:pPr lvl="1"/>
            <a:r>
              <a:rPr lang="cs-CZ" dirty="0" smtClean="0"/>
              <a:t>1910 započata tradice distančních závodů (Štěchovice-Praha…), vznik dalších plaveckých klubů</a:t>
            </a:r>
          </a:p>
          <a:p>
            <a:pPr lvl="1"/>
            <a:r>
              <a:rPr lang="cs-CZ" dirty="0" smtClean="0"/>
              <a:t>1914 plavecký odbor ČAAU – brzda – I. sv. válka</a:t>
            </a:r>
          </a:p>
          <a:p>
            <a:pPr lvl="1"/>
            <a:r>
              <a:rPr lang="cs-CZ" dirty="0" smtClean="0"/>
              <a:t>1919 – valná hromada a vznik Českého amatérského plaveckého svazu (ČAPS)</a:t>
            </a:r>
          </a:p>
          <a:p>
            <a:r>
              <a:rPr lang="cs-CZ" dirty="0" smtClean="0"/>
              <a:t>předseda Petr Ryška</a:t>
            </a:r>
          </a:p>
          <a:p>
            <a:r>
              <a:rPr lang="cs-CZ" dirty="0" smtClean="0"/>
              <a:t>členem FINA i LEN</a:t>
            </a:r>
          </a:p>
          <a:p>
            <a:r>
              <a:rPr lang="cs-CZ" dirty="0" smtClean="0"/>
              <a:t>nejvyšší orgán je </a:t>
            </a:r>
            <a:r>
              <a:rPr lang="cs-CZ" dirty="0" smtClean="0"/>
              <a:t>KONFERENCE (členové VV, členové kontrolní a revizní komise, delegáti z členů ČSPS)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992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 ČSPS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období je 4 </a:t>
            </a:r>
            <a:r>
              <a:rPr lang="cs-CZ" dirty="0" smtClean="0"/>
              <a:t>roky</a:t>
            </a:r>
          </a:p>
          <a:p>
            <a:r>
              <a:rPr lang="cs-CZ" dirty="0" smtClean="0"/>
              <a:t>schvaluje: stanovy ČSPS, koncepci rozvoje, zprávu o činnosti vč. hospodaření a rozpočtu, zprávu kontrolní a revizní komise, změny ve struktuře výkonného výboru, registrační a jiné poplatky, registrační a přestupní řád, STD</a:t>
            </a:r>
          </a:p>
          <a:p>
            <a:r>
              <a:rPr lang="cs-CZ" dirty="0" smtClean="0"/>
              <a:t>volí členy výkonného výboru dle Volebního řádu</a:t>
            </a:r>
          </a:p>
          <a:p>
            <a:r>
              <a:rPr lang="cs-CZ" dirty="0" smtClean="0"/>
              <a:t>rozhoduje o vstupu a členství ČSPS v jiných orgánech a organizacích, odvolání proti rozhodnutí VV, zrušení činnosti ČSPS s likvidací nebo jeho přeměně</a:t>
            </a:r>
          </a:p>
          <a:p>
            <a:r>
              <a:rPr lang="cs-CZ" dirty="0" smtClean="0"/>
              <a:t>řídí se Jednacím řádem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1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Výkonný výbor ČSPS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výkonný </a:t>
            </a:r>
            <a:r>
              <a:rPr lang="cs-CZ" dirty="0" smtClean="0"/>
              <a:t>výbor </a:t>
            </a:r>
            <a:r>
              <a:rPr lang="cs-CZ" dirty="0" smtClean="0"/>
              <a:t>je statutárním orgánem ČSPS, má 7 členů </a:t>
            </a:r>
            <a:r>
              <a:rPr lang="cs-CZ" dirty="0" smtClean="0"/>
              <a:t>(zástupci </a:t>
            </a:r>
            <a:r>
              <a:rPr lang="cs-CZ" dirty="0" smtClean="0"/>
              <a:t>sportů</a:t>
            </a:r>
            <a:r>
              <a:rPr lang="cs-CZ" dirty="0" smtClean="0"/>
              <a:t>): předseda, místopředseda a 5 členů VV</a:t>
            </a:r>
            <a:endParaRPr lang="cs-CZ" dirty="0" smtClean="0"/>
          </a:p>
          <a:p>
            <a:r>
              <a:rPr lang="cs-CZ" dirty="0" smtClean="0"/>
              <a:t>plavání, dálkové plavání, </a:t>
            </a:r>
            <a:r>
              <a:rPr lang="cs-CZ" dirty="0" smtClean="0"/>
              <a:t>zimní plavání, </a:t>
            </a:r>
            <a:r>
              <a:rPr lang="cs-CZ" dirty="0" err="1" smtClean="0"/>
              <a:t>masters</a:t>
            </a:r>
            <a:r>
              <a:rPr lang="cs-CZ" dirty="0" smtClean="0"/>
              <a:t>, </a:t>
            </a:r>
            <a:r>
              <a:rPr lang="cs-CZ" dirty="0" err="1" smtClean="0"/>
              <a:t>skody</a:t>
            </a:r>
            <a:r>
              <a:rPr lang="cs-CZ" dirty="0" smtClean="0"/>
              <a:t> do vody, </a:t>
            </a:r>
            <a:r>
              <a:rPr lang="cs-CZ" dirty="0" smtClean="0"/>
              <a:t>synchronizované plavání</a:t>
            </a:r>
          </a:p>
          <a:p>
            <a:r>
              <a:rPr lang="cs-CZ" dirty="0" smtClean="0"/>
              <a:t>VV schvaluje: pravidla FINA v češtině + provádí jejich výklad, předpisy, rozpočty, programy péče o talenty (SCM, ST, SG, vybrané oddíly), program boje proti dopingu, zaměstnance, trenéry </a:t>
            </a:r>
            <a:r>
              <a:rPr lang="cs-CZ" dirty="0" err="1" smtClean="0"/>
              <a:t>repre</a:t>
            </a:r>
            <a:r>
              <a:rPr lang="cs-CZ" dirty="0" smtClean="0"/>
              <a:t>, projekty přípravy reprezentace, složení </a:t>
            </a:r>
            <a:r>
              <a:rPr lang="cs-CZ" dirty="0" err="1" smtClean="0"/>
              <a:t>repre</a:t>
            </a:r>
            <a:r>
              <a:rPr lang="cs-CZ" dirty="0" smtClean="0"/>
              <a:t> družstev, nominace, složení disciplinární komise</a:t>
            </a:r>
          </a:p>
          <a:p>
            <a:r>
              <a:rPr lang="cs-CZ" dirty="0" smtClean="0"/>
              <a:t>VV navrhuje </a:t>
            </a:r>
            <a:r>
              <a:rPr lang="cs-CZ" dirty="0" err="1" smtClean="0"/>
              <a:t>repre</a:t>
            </a:r>
            <a:r>
              <a:rPr lang="cs-CZ" dirty="0" smtClean="0"/>
              <a:t> na OH, EYOF, SU</a:t>
            </a:r>
          </a:p>
          <a:p>
            <a:r>
              <a:rPr lang="cs-CZ" dirty="0" smtClean="0"/>
              <a:t>deleguje funkcionáře do orgánů ČOV, ČUS, FINA, LEN,...</a:t>
            </a:r>
          </a:p>
          <a:p>
            <a:r>
              <a:rPr lang="cs-CZ" dirty="0" smtClean="0"/>
              <a:t>rozhoduje o odvolání proti Rozhodnutí Disciplinární komise a rozhodnutí Výboru sekcí</a:t>
            </a:r>
          </a:p>
          <a:p>
            <a:r>
              <a:rPr lang="cs-CZ" dirty="0" smtClean="0"/>
              <a:t>řídí se Jednacím řádem ČSPS</a:t>
            </a:r>
          </a:p>
        </p:txBody>
      </p:sp>
    </p:spTree>
    <p:extLst>
      <p:ext uri="{BB962C8B-B14F-4D97-AF65-F5344CB8AC3E}">
        <p14:creationId xmlns:p14="http://schemas.microsoft.com/office/powerpoint/2010/main" val="138574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Valná hromada oddílů sekce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VV ČSPS sekce (=sporty)</a:t>
            </a:r>
          </a:p>
          <a:p>
            <a:r>
              <a:rPr lang="cs-CZ" dirty="0" smtClean="0"/>
              <a:t>je nejvyšším orgánem oddílů sekce, řídí se Jednacím řádem</a:t>
            </a:r>
          </a:p>
          <a:p>
            <a:r>
              <a:rPr lang="cs-CZ" dirty="0" smtClean="0"/>
              <a:t>schvaluje: soutěžní řád svého sportovního odvětví a sportovně-technické a organizační předpisy, plán činnosti sekce, zprávu o hospodaření a o činnosti</a:t>
            </a:r>
          </a:p>
          <a:p>
            <a:r>
              <a:rPr lang="cs-CZ" dirty="0" smtClean="0"/>
              <a:t>volí Výbor sekce (na 4 roky)</a:t>
            </a:r>
          </a:p>
          <a:p>
            <a:r>
              <a:rPr lang="cs-CZ" dirty="0" smtClean="0"/>
              <a:t>rozhoduje o vytvoření komisí pro zajištění sportovní činnosti (sportovní, technické, rozhodčích,...), odvolání proti rozhodnutí Výboru sekce ve sportovně technických otázkách dle interních předpisů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50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Výbor sekce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zodpovídá za své sportovní odvětví</a:t>
            </a:r>
          </a:p>
          <a:p>
            <a:r>
              <a:rPr lang="cs-CZ" dirty="0" smtClean="0"/>
              <a:t>schvaluje STD, vnitřní předpisy, položkové členění rozpočtu, realizaci VT, programy školení, udělování kvalifikačních stupňů trenérům a rozhodčích, nominace, složení STK</a:t>
            </a:r>
          </a:p>
          <a:p>
            <a:r>
              <a:rPr lang="cs-CZ" dirty="0" smtClean="0"/>
              <a:t>navrhuje programy péče o talenty (SCM, ST, SG)</a:t>
            </a:r>
          </a:p>
          <a:p>
            <a:r>
              <a:rPr lang="cs-CZ" dirty="0" smtClean="0"/>
              <a:t>řídí mistrovské soutěže vč. Českého poháru</a:t>
            </a:r>
          </a:p>
          <a:p>
            <a:r>
              <a:rPr lang="cs-CZ" dirty="0" smtClean="0"/>
              <a:t>rozhoduje o přestupech</a:t>
            </a:r>
          </a:p>
          <a:p>
            <a:r>
              <a:rPr lang="cs-CZ" dirty="0" smtClean="0"/>
              <a:t>metodicky řídí a kontroluje péči o talentovanou mládež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39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Sekretariát ČSPS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agendu ČSPS</a:t>
            </a:r>
          </a:p>
          <a:p>
            <a:r>
              <a:rPr lang="cs-CZ" dirty="0" smtClean="0"/>
              <a:t>počet placených pracovníků záleží na potřebách a ekonomických možnostech</a:t>
            </a:r>
          </a:p>
          <a:p>
            <a:r>
              <a:rPr lang="cs-CZ" dirty="0" smtClean="0"/>
              <a:t>na volné pozice je vypisováno VŘ</a:t>
            </a:r>
          </a:p>
          <a:p>
            <a:r>
              <a:rPr lang="cs-CZ" dirty="0" smtClean="0"/>
              <a:t>popisy práce pracovníků schválené VV ČSPS</a:t>
            </a:r>
          </a:p>
          <a:p>
            <a:r>
              <a:rPr lang="cs-CZ" dirty="0" smtClean="0"/>
              <a:t>za práci sekretariátu zodpovídá a řídí ji generální sekretář, který je řízen předsedou a místopředsedou ČSPS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787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946</TotalTime>
  <Words>966</Words>
  <Application>Microsoft Office PowerPoint</Application>
  <PresentationFormat>Předvádění na obrazovce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Decatur</vt:lpstr>
      <vt:lpstr>Systém řízení plaveckých sportů</vt:lpstr>
      <vt:lpstr>FINA</vt:lpstr>
      <vt:lpstr>LEN</vt:lpstr>
      <vt:lpstr>ČSPS</vt:lpstr>
      <vt:lpstr>KONFERENCE ČSPS</vt:lpstr>
      <vt:lpstr>Výkonný výbor ČSPS</vt:lpstr>
      <vt:lpstr>Valná hromada oddílů sekce</vt:lpstr>
      <vt:lpstr>Výbor sekce</vt:lpstr>
      <vt:lpstr>Sekretariát ČSPS</vt:lpstr>
      <vt:lpstr>PLAVECKÉ ŠKOLY</vt:lpstr>
      <vt:lpstr>Plavecké školy</vt:lpstr>
      <vt:lpstr>Finance</vt:lpstr>
      <vt:lpstr>Vedle trenéra existuje i instruktor plavání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plaveckých sportů</dc:title>
  <dc:creator>Jana Satrapová</dc:creator>
  <cp:lastModifiedBy>Jana</cp:lastModifiedBy>
  <cp:revision>20</cp:revision>
  <dcterms:created xsi:type="dcterms:W3CDTF">2020-09-30T13:08:51Z</dcterms:created>
  <dcterms:modified xsi:type="dcterms:W3CDTF">2020-10-16T07:36:35Z</dcterms:modified>
</cp:coreProperties>
</file>