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8" r:id="rId6"/>
    <p:sldId id="260" r:id="rId7"/>
    <p:sldId id="262" r:id="rId8"/>
    <p:sldId id="263" r:id="rId9"/>
    <p:sldId id="264" r:id="rId10"/>
    <p:sldId id="269" r:id="rId11"/>
    <p:sldId id="265" r:id="rId12"/>
    <p:sldId id="266" r:id="rId13"/>
    <p:sldId id="267" r:id="rId14"/>
    <p:sldId id="272" r:id="rId15"/>
    <p:sldId id="271"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10/10/2024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10/10/2024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10/10/2024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10/10/2024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10/10/2024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10/10/2024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10/10/2024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10/10/2024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85800" y="3132666"/>
            <a:ext cx="5311775"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132666"/>
            <a:ext cx="5334000"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10/10/2024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cite.ai/" TargetMode="External"/><Relationship Id="rId2" Type="http://schemas.openxmlformats.org/officeDocument/2006/relationships/hyperlink" Target="https://www.semanticschola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s.muni.cz/auth/extservices/" TargetMode="External"/><Relationship Id="rId2" Type="http://schemas.openxmlformats.org/officeDocument/2006/relationships/hyperlink" Target="https://inet.muni.cz/app/soft/lic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1600" y="1130544"/>
            <a:ext cx="9448800" cy="1825096"/>
          </a:xfrm>
        </p:spPr>
        <p:txBody>
          <a:bodyPr/>
          <a:lstStyle/>
          <a:p>
            <a:r>
              <a:rPr lang="cs-CZ" b="1" dirty="0"/>
              <a:t>dc4905 Informatika </a:t>
            </a:r>
            <a:br>
              <a:rPr lang="cs-CZ" b="1" dirty="0"/>
            </a:br>
            <a:r>
              <a:rPr lang="cs-CZ" b="1" dirty="0"/>
              <a:t>a vědecké databáze </a:t>
            </a:r>
          </a:p>
        </p:txBody>
      </p:sp>
      <p:sp>
        <p:nvSpPr>
          <p:cNvPr id="3" name="Podnadpis 2"/>
          <p:cNvSpPr>
            <a:spLocks noGrp="1"/>
          </p:cNvSpPr>
          <p:nvPr>
            <p:ph type="subTitle" idx="1"/>
          </p:nvPr>
        </p:nvSpPr>
        <p:spPr>
          <a:xfrm>
            <a:off x="1371600" y="3364302"/>
            <a:ext cx="9448800" cy="1457863"/>
          </a:xfrm>
        </p:spPr>
        <p:txBody>
          <a:bodyPr>
            <a:normAutofit/>
          </a:bodyPr>
          <a:lstStyle/>
          <a:p>
            <a:r>
              <a:rPr lang="cs-CZ" sz="2200" dirty="0" err="1"/>
              <a:t>Orcid</a:t>
            </a:r>
            <a:r>
              <a:rPr lang="cs-CZ" sz="2200" dirty="0"/>
              <a:t>: 0000-0003-3750-1549</a:t>
            </a:r>
          </a:p>
          <a:p>
            <a:r>
              <a:rPr lang="en-US" sz="2200" dirty="0"/>
              <a:t>Scopus Author ID: 36165218300</a:t>
            </a:r>
          </a:p>
          <a:p>
            <a:r>
              <a:rPr lang="en-US" sz="2200" dirty="0" err="1"/>
              <a:t>ResearcherID</a:t>
            </a:r>
            <a:r>
              <a:rPr lang="en-US" sz="2200" dirty="0"/>
              <a:t>: M-9818-2018</a:t>
            </a:r>
            <a:endParaRPr lang="cs-CZ" sz="2200" dirty="0"/>
          </a:p>
        </p:txBody>
      </p:sp>
      <p:sp>
        <p:nvSpPr>
          <p:cNvPr id="4" name="Podnadpis 2"/>
          <p:cNvSpPr txBox="1">
            <a:spLocks/>
          </p:cNvSpPr>
          <p:nvPr/>
        </p:nvSpPr>
        <p:spPr>
          <a:xfrm>
            <a:off x="8164945" y="4283320"/>
            <a:ext cx="4100946" cy="14578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sz="2200" dirty="0"/>
              <a:t>Říjen 2020</a:t>
            </a:r>
          </a:p>
        </p:txBody>
      </p:sp>
    </p:spTree>
    <p:extLst>
      <p:ext uri="{BB962C8B-B14F-4D97-AF65-F5344CB8AC3E}">
        <p14:creationId xmlns:p14="http://schemas.microsoft.com/office/powerpoint/2010/main" val="248441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5600" y="-132769"/>
            <a:ext cx="8610600" cy="1293028"/>
          </a:xfrm>
        </p:spPr>
        <p:txBody>
          <a:bodyPr/>
          <a:lstStyle/>
          <a:p>
            <a:r>
              <a:rPr lang="cs-CZ" dirty="0"/>
              <a:t>Licence</a:t>
            </a:r>
          </a:p>
        </p:txBody>
      </p:sp>
      <p:sp>
        <p:nvSpPr>
          <p:cNvPr id="3" name="Zástupný symbol pro obsah 2"/>
          <p:cNvSpPr>
            <a:spLocks noGrp="1"/>
          </p:cNvSpPr>
          <p:nvPr>
            <p:ph idx="1"/>
          </p:nvPr>
        </p:nvSpPr>
        <p:spPr>
          <a:xfrm>
            <a:off x="267419" y="1268086"/>
            <a:ext cx="11792309" cy="5538158"/>
          </a:xfrm>
        </p:spPr>
        <p:txBody>
          <a:bodyPr>
            <a:noAutofit/>
          </a:bodyPr>
          <a:lstStyle/>
          <a:p>
            <a:pPr>
              <a:lnSpc>
                <a:spcPct val="120000"/>
              </a:lnSpc>
              <a:spcBef>
                <a:spcPts val="0"/>
              </a:spcBef>
            </a:pPr>
            <a:r>
              <a:rPr lang="cs-CZ" sz="1700" dirty="0" err="1"/>
              <a:t>Adware</a:t>
            </a:r>
            <a:r>
              <a:rPr lang="cs-CZ" sz="1700" dirty="0"/>
              <a:t> - užívání software je bezplatné, ale v programu se zobrazuje reklama, ze které je jeho vývoj placen</a:t>
            </a:r>
          </a:p>
          <a:p>
            <a:pPr>
              <a:lnSpc>
                <a:spcPct val="120000"/>
              </a:lnSpc>
              <a:spcBef>
                <a:spcPts val="0"/>
              </a:spcBef>
            </a:pPr>
            <a:r>
              <a:rPr lang="cs-CZ" sz="1700" dirty="0" err="1"/>
              <a:t>Creative</a:t>
            </a:r>
            <a:r>
              <a:rPr lang="cs-CZ" sz="1700" dirty="0"/>
              <a:t> </a:t>
            </a:r>
            <a:r>
              <a:rPr lang="cs-CZ" sz="1700" dirty="0" err="1"/>
              <a:t>Commons</a:t>
            </a:r>
            <a:r>
              <a:rPr lang="cs-CZ" sz="1700" dirty="0"/>
              <a:t> - autor zůstáváte, kdokoliv může zdarma použít</a:t>
            </a:r>
          </a:p>
          <a:p>
            <a:pPr>
              <a:lnSpc>
                <a:spcPct val="120000"/>
              </a:lnSpc>
              <a:spcBef>
                <a:spcPts val="0"/>
              </a:spcBef>
            </a:pPr>
            <a:r>
              <a:rPr lang="cs-CZ" sz="1700" dirty="0"/>
              <a:t>EULA - Uživatel musí před stažením nebo použitím programu souhlasit s podmínkami použití autora programu.</a:t>
            </a:r>
          </a:p>
          <a:p>
            <a:pPr>
              <a:lnSpc>
                <a:spcPct val="120000"/>
              </a:lnSpc>
              <a:spcBef>
                <a:spcPts val="0"/>
              </a:spcBef>
            </a:pPr>
            <a:r>
              <a:rPr lang="cs-CZ" sz="1700" dirty="0"/>
              <a:t>GNU General Public </a:t>
            </a:r>
            <a:r>
              <a:rPr lang="cs-CZ" sz="1700" dirty="0" err="1"/>
              <a:t>License</a:t>
            </a:r>
            <a:r>
              <a:rPr lang="cs-CZ" sz="1700" dirty="0"/>
              <a:t> - Software je možno volně používat, modifikovat i šířit, ale za předpokladu, že tento software bude šířen bezplatně s možností získat bezplatně zdrojové kódy. Toto opatření se týká nejen samotného softwaru, ale i softwaru, který je od něj odvozen. Na produkty šířené pod GPL se nevztahuje žádná záruka.</a:t>
            </a:r>
          </a:p>
          <a:p>
            <a:pPr>
              <a:lnSpc>
                <a:spcPct val="120000"/>
              </a:lnSpc>
              <a:spcBef>
                <a:spcPts val="0"/>
              </a:spcBef>
            </a:pPr>
            <a:r>
              <a:rPr lang="cs-CZ" sz="1700" dirty="0"/>
              <a:t>Freeware - Forma distribuce, která ponechává autorovi autorská práva, ale volně zpřístupňuje plně funkční software ostatním bez poplatků. Software by neměl být prodáván či šířen za úplatu, nesmí být pozměňován. Autoři poskytují software pod touto licencí většinou pro vlastní uspokojení, prosazení pokrokového nápadu či prostě pro dobro všech.</a:t>
            </a:r>
          </a:p>
          <a:p>
            <a:pPr>
              <a:lnSpc>
                <a:spcPct val="120000"/>
              </a:lnSpc>
              <a:spcBef>
                <a:spcPts val="0"/>
              </a:spcBef>
            </a:pPr>
            <a:r>
              <a:rPr lang="cs-CZ" sz="1700" dirty="0"/>
              <a:t>Shareware - šířen zdarma. Autor požaduje zaplacení malé částky až v případě spokojenosti uživatele.</a:t>
            </a:r>
          </a:p>
          <a:p>
            <a:pPr>
              <a:lnSpc>
                <a:spcPct val="120000"/>
              </a:lnSpc>
              <a:spcBef>
                <a:spcPts val="0"/>
              </a:spcBef>
            </a:pPr>
            <a:r>
              <a:rPr lang="cs-CZ" sz="1700" dirty="0"/>
              <a:t>Public </a:t>
            </a:r>
            <a:r>
              <a:rPr lang="cs-CZ" sz="1700" dirty="0" err="1"/>
              <a:t>Domain</a:t>
            </a:r>
            <a:r>
              <a:rPr lang="cs-CZ" sz="1700" dirty="0"/>
              <a:t> - Uvedením této licence se autor vzdává kontroly nad publikovaným software - můžete jej volně šířit a používat, ale i měnit či zahrnout do svých aplikací. Pozor, neplést s licencí Freeware.</a:t>
            </a:r>
          </a:p>
          <a:p>
            <a:pPr>
              <a:lnSpc>
                <a:spcPct val="120000"/>
              </a:lnSpc>
              <a:spcBef>
                <a:spcPts val="0"/>
              </a:spcBef>
            </a:pPr>
            <a:r>
              <a:rPr lang="cs-CZ" sz="1700" dirty="0"/>
              <a:t>Copyright x </a:t>
            </a:r>
            <a:r>
              <a:rPr lang="cs-CZ" sz="1700" dirty="0" err="1"/>
              <a:t>Copyleft</a:t>
            </a:r>
            <a:r>
              <a:rPr lang="cs-CZ" sz="1700" dirty="0"/>
              <a:t>: </a:t>
            </a:r>
            <a:r>
              <a:rPr lang="cs-CZ" sz="1700" dirty="0" err="1"/>
              <a:t>Copyleft</a:t>
            </a:r>
            <a:r>
              <a:rPr lang="cs-CZ" sz="1700" dirty="0"/>
              <a:t> je zvláštní použití autorského práva. Při vytvoření odvozeného díla z díla, jež je dostupné jen pod </a:t>
            </a:r>
            <a:r>
              <a:rPr lang="cs-CZ" sz="1700" dirty="0" err="1"/>
              <a:t>copyleft</a:t>
            </a:r>
            <a:r>
              <a:rPr lang="cs-CZ" sz="1700" dirty="0"/>
              <a:t> licencí, musí být toto odvozené dílo nabízeno pod stejnou (</a:t>
            </a:r>
            <a:r>
              <a:rPr lang="cs-CZ" sz="1700" dirty="0" err="1"/>
              <a:t>copyleft</a:t>
            </a:r>
            <a:r>
              <a:rPr lang="cs-CZ" sz="1700" dirty="0"/>
              <a:t>) licencí jako dílo původní. Slovní hříčka, v anglickém slově copyright je slovo </a:t>
            </a:r>
            <a:r>
              <a:rPr lang="cs-CZ" sz="1700" dirty="0" err="1"/>
              <a:t>right</a:t>
            </a:r>
            <a:r>
              <a:rPr lang="cs-CZ" sz="1700" dirty="0"/>
              <a:t> (právo, pravý, vpravo) nahrazena slovem </a:t>
            </a:r>
            <a:r>
              <a:rPr lang="cs-CZ" sz="1700" dirty="0" err="1"/>
              <a:t>left</a:t>
            </a:r>
            <a:r>
              <a:rPr lang="cs-CZ" sz="1700" dirty="0"/>
              <a:t> (zanechaný, přenechaný, ale i levý, vlevo). Evoluce na trhu se sw</a:t>
            </a:r>
          </a:p>
        </p:txBody>
      </p:sp>
    </p:spTree>
    <p:extLst>
      <p:ext uri="{BB962C8B-B14F-4D97-AF65-F5344CB8AC3E}">
        <p14:creationId xmlns:p14="http://schemas.microsoft.com/office/powerpoint/2010/main" val="62738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 na internetu</a:t>
            </a:r>
          </a:p>
        </p:txBody>
      </p:sp>
      <p:sp>
        <p:nvSpPr>
          <p:cNvPr id="3" name="Zástupný symbol pro obsah 2"/>
          <p:cNvSpPr>
            <a:spLocks noGrp="1"/>
          </p:cNvSpPr>
          <p:nvPr>
            <p:ph idx="1"/>
          </p:nvPr>
        </p:nvSpPr>
        <p:spPr/>
        <p:txBody>
          <a:bodyPr/>
          <a:lstStyle/>
          <a:p>
            <a:r>
              <a:rPr lang="cs-CZ" dirty="0"/>
              <a:t>Chování uživatele, Chování uživatele, Chování uživatele</a:t>
            </a:r>
          </a:p>
          <a:p>
            <a:r>
              <a:rPr lang="cs-CZ" dirty="0"/>
              <a:t>Znalost hesel, kolik máte hesel? Aspoň 30!</a:t>
            </a:r>
          </a:p>
          <a:p>
            <a:r>
              <a:rPr lang="cs-CZ" dirty="0"/>
              <a:t>Viry, červy</a:t>
            </a:r>
          </a:p>
          <a:p>
            <a:r>
              <a:rPr lang="cs-CZ" dirty="0"/>
              <a:t>Antiviry, firewall, jiný sw</a:t>
            </a:r>
          </a:p>
          <a:p>
            <a:r>
              <a:rPr lang="cs-CZ" dirty="0"/>
              <a:t>Aktualizace, zálohování, důmyslná hesla, elektronický podpis, </a:t>
            </a:r>
          </a:p>
          <a:p>
            <a:r>
              <a:rPr lang="cs-CZ" dirty="0"/>
              <a:t>SPAM</a:t>
            </a:r>
          </a:p>
          <a:p>
            <a:r>
              <a:rPr lang="cs-CZ" dirty="0" err="1"/>
              <a:t>phishing</a:t>
            </a:r>
            <a:endParaRPr lang="cs-CZ" dirty="0"/>
          </a:p>
        </p:txBody>
      </p:sp>
    </p:spTree>
    <p:extLst>
      <p:ext uri="{BB962C8B-B14F-4D97-AF65-F5344CB8AC3E}">
        <p14:creationId xmlns:p14="http://schemas.microsoft.com/office/powerpoint/2010/main" val="365549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5600" y="220911"/>
            <a:ext cx="8610600" cy="1293028"/>
          </a:xfrm>
        </p:spPr>
        <p:txBody>
          <a:bodyPr/>
          <a:lstStyle/>
          <a:p>
            <a:r>
              <a:rPr lang="cs-CZ" dirty="0"/>
              <a:t>Elektronický podpis</a:t>
            </a:r>
          </a:p>
        </p:txBody>
      </p:sp>
      <p:sp>
        <p:nvSpPr>
          <p:cNvPr id="3" name="Zástupný symbol pro obsah 2"/>
          <p:cNvSpPr>
            <a:spLocks noGrp="1"/>
          </p:cNvSpPr>
          <p:nvPr>
            <p:ph idx="1"/>
          </p:nvPr>
        </p:nvSpPr>
        <p:spPr/>
        <p:txBody>
          <a:bodyPr/>
          <a:lstStyle/>
          <a:p>
            <a:r>
              <a:rPr lang="cs-CZ" altLang="cs-CZ" dirty="0"/>
              <a:t>Důvěrnost informací</a:t>
            </a:r>
          </a:p>
          <a:p>
            <a:r>
              <a:rPr lang="cs-CZ" altLang="cs-CZ" dirty="0"/>
              <a:t>Integrita dat</a:t>
            </a:r>
          </a:p>
          <a:p>
            <a:r>
              <a:rPr lang="cs-CZ" altLang="cs-CZ" dirty="0" err="1"/>
              <a:t>Neodmítnutelnost</a:t>
            </a:r>
            <a:r>
              <a:rPr lang="cs-CZ" altLang="cs-CZ" dirty="0"/>
              <a:t> odpovědnosti</a:t>
            </a:r>
          </a:p>
          <a:p>
            <a:r>
              <a:rPr lang="cs-CZ" altLang="cs-CZ" dirty="0"/>
              <a:t>matematický postup, biometrika</a:t>
            </a:r>
          </a:p>
          <a:p>
            <a:r>
              <a:rPr lang="cs-CZ" altLang="cs-CZ" dirty="0"/>
              <a:t>DES, RSA</a:t>
            </a:r>
          </a:p>
        </p:txBody>
      </p:sp>
      <p:pic>
        <p:nvPicPr>
          <p:cNvPr id="4" name="Obrázek 3"/>
          <p:cNvPicPr>
            <a:picLocks noChangeAspect="1"/>
          </p:cNvPicPr>
          <p:nvPr/>
        </p:nvPicPr>
        <p:blipFill>
          <a:blip r:embed="rId2"/>
          <a:stretch>
            <a:fillRect/>
          </a:stretch>
        </p:blipFill>
        <p:spPr>
          <a:xfrm>
            <a:off x="5934976" y="1257162"/>
            <a:ext cx="6213894" cy="4971115"/>
          </a:xfrm>
          <a:prstGeom prst="rect">
            <a:avLst/>
          </a:prstGeom>
        </p:spPr>
      </p:pic>
      <p:sp>
        <p:nvSpPr>
          <p:cNvPr id="5" name="Obdélník 4"/>
          <p:cNvSpPr/>
          <p:nvPr/>
        </p:nvSpPr>
        <p:spPr>
          <a:xfrm>
            <a:off x="6412291" y="6215826"/>
            <a:ext cx="6096000" cy="369332"/>
          </a:xfrm>
          <a:prstGeom prst="rect">
            <a:avLst/>
          </a:prstGeom>
        </p:spPr>
        <p:txBody>
          <a:bodyPr>
            <a:spAutoFit/>
          </a:bodyPr>
          <a:lstStyle/>
          <a:p>
            <a:r>
              <a:rPr lang="cs-CZ" altLang="cs-CZ" b="1" dirty="0">
                <a:solidFill>
                  <a:srgbClr val="FF3300"/>
                </a:solidFill>
                <a:latin typeface="Arial" panose="020B0604020202020204" pitchFamily="34" charset="0"/>
              </a:rPr>
              <a:t>Jan Paseka, </a:t>
            </a:r>
            <a:r>
              <a:rPr lang="en-US" altLang="cs-CZ" b="1" dirty="0">
                <a:solidFill>
                  <a:schemeClr val="accent1"/>
                </a:solidFill>
                <a:latin typeface="Arial" panose="020B0604020202020204" pitchFamily="34" charset="0"/>
              </a:rPr>
              <a:t>http://www.math.muni.cz/~paseka/</a:t>
            </a:r>
            <a:endParaRPr lang="cs-CZ" dirty="0"/>
          </a:p>
        </p:txBody>
      </p:sp>
    </p:spTree>
    <p:extLst>
      <p:ext uri="{BB962C8B-B14F-4D97-AF65-F5344CB8AC3E}">
        <p14:creationId xmlns:p14="http://schemas.microsoft.com/office/powerpoint/2010/main" val="167337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47026" y="406376"/>
            <a:ext cx="8610600" cy="1293028"/>
          </a:xfrm>
        </p:spPr>
        <p:txBody>
          <a:bodyPr/>
          <a:lstStyle/>
          <a:p>
            <a:r>
              <a:rPr lang="cs-CZ" dirty="0"/>
              <a:t>Různé 1</a:t>
            </a:r>
          </a:p>
        </p:txBody>
      </p:sp>
      <p:sp>
        <p:nvSpPr>
          <p:cNvPr id="3" name="Zástupný symbol pro obsah 2"/>
          <p:cNvSpPr>
            <a:spLocks noGrp="1"/>
          </p:cNvSpPr>
          <p:nvPr>
            <p:ph idx="1"/>
          </p:nvPr>
        </p:nvSpPr>
        <p:spPr>
          <a:xfrm>
            <a:off x="685800" y="1699404"/>
            <a:ext cx="10820400" cy="4519281"/>
          </a:xfrm>
        </p:spPr>
        <p:txBody>
          <a:bodyPr>
            <a:normAutofit lnSpcReduction="10000"/>
          </a:bodyPr>
          <a:lstStyle/>
          <a:p>
            <a:r>
              <a:rPr lang="cs-CZ" dirty="0"/>
              <a:t>dvoufázové ověření</a:t>
            </a:r>
          </a:p>
          <a:p>
            <a:r>
              <a:rPr lang="cs-CZ" dirty="0"/>
              <a:t>lokalizace mobilního telefonu</a:t>
            </a:r>
          </a:p>
          <a:p>
            <a:r>
              <a:rPr lang="cs-CZ" dirty="0"/>
              <a:t>Zákon o sledování internetu z března 2020</a:t>
            </a:r>
          </a:p>
          <a:p>
            <a:r>
              <a:rPr lang="cs-CZ" dirty="0"/>
              <a:t>sci-hub.tw, .</a:t>
            </a:r>
            <a:r>
              <a:rPr lang="cs-CZ" dirty="0" err="1"/>
              <a:t>cc</a:t>
            </a:r>
            <a:r>
              <a:rPr lang="cs-CZ" dirty="0"/>
              <a:t>, .re </a:t>
            </a:r>
          </a:p>
          <a:p>
            <a:r>
              <a:rPr lang="cs-CZ" dirty="0"/>
              <a:t>autorská práva</a:t>
            </a:r>
          </a:p>
          <a:p>
            <a:r>
              <a:rPr lang="cs-CZ" dirty="0"/>
              <a:t>OSA</a:t>
            </a:r>
          </a:p>
          <a:p>
            <a:r>
              <a:rPr lang="cs-CZ" dirty="0" err="1"/>
              <a:t>kryptoměna</a:t>
            </a:r>
            <a:r>
              <a:rPr lang="cs-CZ" dirty="0"/>
              <a:t> – těžení, cena, efektivita</a:t>
            </a:r>
          </a:p>
          <a:p>
            <a:r>
              <a:rPr lang="cs-CZ" dirty="0"/>
              <a:t>likvidace havěti – </a:t>
            </a:r>
            <a:r>
              <a:rPr lang="cs-CZ" dirty="0" err="1"/>
              <a:t>cclean</a:t>
            </a:r>
            <a:r>
              <a:rPr lang="cs-CZ" dirty="0"/>
              <a:t>, </a:t>
            </a:r>
            <a:r>
              <a:rPr lang="cs-CZ" dirty="0" err="1"/>
              <a:t>hijackthis</a:t>
            </a:r>
            <a:endParaRPr lang="cs-CZ" dirty="0"/>
          </a:p>
          <a:p>
            <a:r>
              <a:rPr lang="cs-CZ" dirty="0"/>
              <a:t>SW pro 2D kinematickou analýzu – kinovea.org</a:t>
            </a:r>
          </a:p>
          <a:p>
            <a:r>
              <a:rPr lang="cs-CZ" dirty="0" err="1"/>
              <a:t>Esport</a:t>
            </a:r>
            <a:endParaRPr lang="cs-CZ" dirty="0"/>
          </a:p>
          <a:p>
            <a:r>
              <a:rPr lang="cs-CZ" dirty="0" err="1"/>
              <a:t>DeepWeb</a:t>
            </a:r>
            <a:r>
              <a:rPr lang="cs-CZ" dirty="0"/>
              <a:t>, </a:t>
            </a:r>
            <a:r>
              <a:rPr lang="cs-CZ" dirty="0" err="1"/>
              <a:t>DarkWeb</a:t>
            </a:r>
            <a:endParaRPr lang="cs-CZ" dirty="0"/>
          </a:p>
          <a:p>
            <a:endParaRPr lang="cs-CZ" dirty="0"/>
          </a:p>
        </p:txBody>
      </p:sp>
    </p:spTree>
    <p:extLst>
      <p:ext uri="{BB962C8B-B14F-4D97-AF65-F5344CB8AC3E}">
        <p14:creationId xmlns:p14="http://schemas.microsoft.com/office/powerpoint/2010/main" val="11540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Různé 2</a:t>
            </a:r>
          </a:p>
        </p:txBody>
      </p:sp>
      <p:sp>
        <p:nvSpPr>
          <p:cNvPr id="3" name="Zástupný symbol pro obsah 2"/>
          <p:cNvSpPr>
            <a:spLocks noGrp="1"/>
          </p:cNvSpPr>
          <p:nvPr>
            <p:ph idx="1"/>
          </p:nvPr>
        </p:nvSpPr>
        <p:spPr>
          <a:xfrm>
            <a:off x="685800" y="1561382"/>
            <a:ext cx="10820400" cy="5132716"/>
          </a:xfrm>
        </p:spPr>
        <p:txBody>
          <a:bodyPr>
            <a:normAutofit fontScale="92500" lnSpcReduction="10000"/>
          </a:bodyPr>
          <a:lstStyle/>
          <a:p>
            <a:pPr marL="0" indent="0">
              <a:buNone/>
            </a:pPr>
            <a:r>
              <a:rPr lang="cs-CZ" sz="2400" b="1" dirty="0"/>
              <a:t>Drobné problémy a vychytávky</a:t>
            </a:r>
          </a:p>
          <a:p>
            <a:pPr marL="0" indent="0">
              <a:buNone/>
            </a:pPr>
            <a:r>
              <a:rPr lang="cs-CZ" sz="2400" dirty="0"/>
              <a:t>Word</a:t>
            </a:r>
          </a:p>
          <a:p>
            <a:pPr lvl="1"/>
            <a:r>
              <a:rPr lang="cs-CZ" sz="2200" dirty="0"/>
              <a:t>Vkládání matematických vzorců   </a:t>
            </a:r>
          </a:p>
          <a:p>
            <a:pPr lvl="1"/>
            <a:r>
              <a:rPr lang="cs-CZ" sz="2200" dirty="0"/>
              <a:t>Automatický obsah</a:t>
            </a:r>
          </a:p>
          <a:p>
            <a:pPr lvl="1"/>
            <a:r>
              <a:rPr lang="cs-CZ" sz="2200" dirty="0"/>
              <a:t>Rejstřík</a:t>
            </a:r>
          </a:p>
          <a:p>
            <a:pPr marL="0" indent="0">
              <a:buNone/>
            </a:pPr>
            <a:r>
              <a:rPr lang="cs-CZ" sz="2400" dirty="0"/>
              <a:t>Excel</a:t>
            </a:r>
          </a:p>
          <a:p>
            <a:pPr lvl="1"/>
            <a:r>
              <a:rPr lang="cs-CZ" sz="2200" dirty="0"/>
              <a:t>Podmíněné formátování</a:t>
            </a:r>
          </a:p>
          <a:p>
            <a:pPr lvl="1"/>
            <a:r>
              <a:rPr lang="cs-CZ" sz="2200" dirty="0"/>
              <a:t>Filtry</a:t>
            </a:r>
          </a:p>
          <a:p>
            <a:pPr lvl="1"/>
            <a:r>
              <a:rPr lang="cs-CZ" sz="2200" dirty="0"/>
              <a:t>Kontingenční tabulky</a:t>
            </a:r>
          </a:p>
          <a:p>
            <a:pPr marL="0" indent="0">
              <a:buNone/>
            </a:pPr>
            <a:r>
              <a:rPr lang="cs-CZ" sz="2400" dirty="0"/>
              <a:t>IS</a:t>
            </a:r>
          </a:p>
          <a:p>
            <a:pPr lvl="1"/>
            <a:r>
              <a:rPr lang="cs-CZ" sz="2200" dirty="0"/>
              <a:t>Zkoušení studentů – </a:t>
            </a:r>
            <a:r>
              <a:rPr lang="cs-CZ" sz="2200" dirty="0" err="1"/>
              <a:t>odpovědník</a:t>
            </a:r>
            <a:r>
              <a:rPr lang="cs-CZ" sz="2200" dirty="0"/>
              <a:t> – uzavřené otázky</a:t>
            </a:r>
          </a:p>
          <a:p>
            <a:pPr lvl="1"/>
            <a:r>
              <a:rPr lang="cs-CZ" sz="2400" dirty="0"/>
              <a:t>Síla </a:t>
            </a:r>
            <a:r>
              <a:rPr lang="cs-CZ" sz="2400" dirty="0" err="1"/>
              <a:t>ISu</a:t>
            </a:r>
            <a:r>
              <a:rPr lang="cs-CZ" sz="2400" dirty="0"/>
              <a:t> (</a:t>
            </a:r>
            <a:r>
              <a:rPr lang="cs-CZ" sz="2400" dirty="0" err="1"/>
              <a:t>pdf</a:t>
            </a:r>
            <a:r>
              <a:rPr lang="cs-CZ" sz="2400" dirty="0"/>
              <a:t>, úschovna, …)</a:t>
            </a:r>
            <a:endParaRPr lang="cs-CZ" sz="2200" dirty="0"/>
          </a:p>
          <a:p>
            <a:pPr marL="0" indent="0">
              <a:buNone/>
            </a:pPr>
            <a:r>
              <a:rPr lang="cs-CZ" sz="2400" dirty="0"/>
              <a:t>Google</a:t>
            </a:r>
          </a:p>
          <a:p>
            <a:pPr lvl="1"/>
            <a:r>
              <a:rPr lang="cs-CZ" sz="2200" dirty="0" err="1"/>
              <a:t>Doodle</a:t>
            </a:r>
            <a:r>
              <a:rPr lang="cs-CZ" sz="2200" dirty="0"/>
              <a:t> - vybrat z možností, naplánovat událost</a:t>
            </a:r>
          </a:p>
          <a:p>
            <a:pPr lvl="1"/>
            <a:r>
              <a:rPr lang="cs-CZ" sz="2200" dirty="0" err="1"/>
              <a:t>Analytics</a:t>
            </a:r>
            <a:r>
              <a:rPr lang="cs-CZ" sz="2200" dirty="0"/>
              <a:t> – analýza činnosti webových stran</a:t>
            </a:r>
          </a:p>
          <a:p>
            <a:endParaRPr lang="cs-CZ" dirty="0"/>
          </a:p>
        </p:txBody>
      </p:sp>
    </p:spTree>
    <p:extLst>
      <p:ext uri="{BB962C8B-B14F-4D97-AF65-F5344CB8AC3E}">
        <p14:creationId xmlns:p14="http://schemas.microsoft.com/office/powerpoint/2010/main" val="298055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Různé 3</a:t>
            </a:r>
          </a:p>
        </p:txBody>
      </p:sp>
      <p:sp>
        <p:nvSpPr>
          <p:cNvPr id="3" name="Zástupný symbol pro obsah 2"/>
          <p:cNvSpPr>
            <a:spLocks noGrp="1"/>
          </p:cNvSpPr>
          <p:nvPr>
            <p:ph idx="1"/>
          </p:nvPr>
        </p:nvSpPr>
        <p:spPr/>
        <p:txBody>
          <a:bodyPr>
            <a:normAutofit lnSpcReduction="10000"/>
          </a:bodyPr>
          <a:lstStyle/>
          <a:p>
            <a:pPr marL="0" indent="0">
              <a:buNone/>
            </a:pPr>
            <a:r>
              <a:rPr lang="cs-CZ" sz="2400" dirty="0"/>
              <a:t>Internet</a:t>
            </a:r>
          </a:p>
          <a:p>
            <a:pPr lvl="1"/>
            <a:r>
              <a:rPr lang="cs-CZ" sz="2200" dirty="0"/>
              <a:t>Zjistit IF (</a:t>
            </a:r>
            <a:r>
              <a:rPr lang="cs-CZ" sz="2200" dirty="0" err="1"/>
              <a:t>impact</a:t>
            </a:r>
            <a:r>
              <a:rPr lang="cs-CZ" sz="2200" dirty="0"/>
              <a:t> </a:t>
            </a:r>
            <a:r>
              <a:rPr lang="cs-CZ" sz="2200" dirty="0" err="1"/>
              <a:t>factor</a:t>
            </a:r>
            <a:r>
              <a:rPr lang="cs-CZ" sz="2200" dirty="0"/>
              <a:t>) časopisu</a:t>
            </a:r>
          </a:p>
          <a:p>
            <a:pPr lvl="1"/>
            <a:r>
              <a:rPr lang="cs-CZ" sz="2200" dirty="0"/>
              <a:t>Zjistit H-index osoby</a:t>
            </a:r>
          </a:p>
          <a:p>
            <a:pPr lvl="1"/>
            <a:r>
              <a:rPr lang="cs-CZ" sz="2200" dirty="0"/>
              <a:t>Zjištění vlastní IP adresy</a:t>
            </a:r>
          </a:p>
          <a:p>
            <a:pPr lvl="1"/>
            <a:r>
              <a:rPr lang="cs-CZ" sz="2200" dirty="0"/>
              <a:t>Doménové jméno IP adresy</a:t>
            </a:r>
          </a:p>
          <a:p>
            <a:pPr lvl="1"/>
            <a:r>
              <a:rPr lang="cs-CZ" sz="2200" dirty="0"/>
              <a:t>Kudy putuje paket</a:t>
            </a:r>
          </a:p>
          <a:p>
            <a:pPr lvl="1"/>
            <a:r>
              <a:rPr lang="cs-CZ" sz="2200" dirty="0"/>
              <a:t>Rychlost internetu, rychlost připojení</a:t>
            </a:r>
          </a:p>
          <a:p>
            <a:pPr lvl="1"/>
            <a:r>
              <a:rPr lang="cs-CZ" sz="2200" dirty="0"/>
              <a:t>Nalezení ztraceného mobilu</a:t>
            </a:r>
          </a:p>
          <a:p>
            <a:pPr lvl="1"/>
            <a:r>
              <a:rPr lang="cs-CZ" sz="2200" dirty="0"/>
              <a:t>Vzdálené ovládání počítače</a:t>
            </a:r>
          </a:p>
          <a:p>
            <a:pPr lvl="1"/>
            <a:r>
              <a:rPr lang="cs-CZ" sz="2200" dirty="0"/>
              <a:t>Jak odhalit heslo ve Windows (uživatelské účty/profily)</a:t>
            </a:r>
          </a:p>
          <a:p>
            <a:pPr lvl="1"/>
            <a:r>
              <a:rPr lang="cs-CZ" sz="2200" dirty="0"/>
              <a:t>Heslo do </a:t>
            </a:r>
            <a:r>
              <a:rPr lang="cs-CZ" sz="2200" dirty="0" err="1"/>
              <a:t>BIOSu</a:t>
            </a:r>
            <a:endParaRPr lang="cs-CZ" sz="2200" dirty="0"/>
          </a:p>
          <a:p>
            <a:endParaRPr lang="cs-CZ" sz="2400" dirty="0"/>
          </a:p>
          <a:p>
            <a:endParaRPr lang="cs-CZ" dirty="0"/>
          </a:p>
        </p:txBody>
      </p:sp>
    </p:spTree>
    <p:extLst>
      <p:ext uri="{BB962C8B-B14F-4D97-AF65-F5344CB8AC3E}">
        <p14:creationId xmlns:p14="http://schemas.microsoft.com/office/powerpoint/2010/main" val="421480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snímek obrazovky, Písmo, Tisk&#10;&#10;Popis byl vytvořen automaticky">
            <a:extLst>
              <a:ext uri="{FF2B5EF4-FFF2-40B4-BE49-F238E27FC236}">
                <a16:creationId xmlns:a16="http://schemas.microsoft.com/office/drawing/2014/main" id="{F6751A0F-B6C1-C7A9-922F-861AD010C65A}"/>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81341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1086C-971D-B16B-9BFD-49FB61178940}"/>
              </a:ext>
            </a:extLst>
          </p:cNvPr>
          <p:cNvSpPr>
            <a:spLocks noGrp="1"/>
          </p:cNvSpPr>
          <p:nvPr>
            <p:ph type="title"/>
          </p:nvPr>
        </p:nvSpPr>
        <p:spPr>
          <a:xfrm>
            <a:off x="2405849" y="356000"/>
            <a:ext cx="9189128" cy="1293028"/>
          </a:xfrm>
        </p:spPr>
        <p:txBody>
          <a:bodyPr>
            <a:normAutofit/>
          </a:bodyPr>
          <a:lstStyle/>
          <a:p>
            <a:r>
              <a:rPr lang="cs-CZ" sz="3000" b="1" dirty="0">
                <a:latin typeface="Calibri" panose="020F0502020204030204" pitchFamily="34" charset="0"/>
                <a:cs typeface="Calibri" panose="020F0502020204030204" pitchFamily="34" charset="0"/>
              </a:rPr>
              <a:t>Nástroje AI pro podporu vědeckého psaní</a:t>
            </a:r>
          </a:p>
        </p:txBody>
      </p:sp>
      <p:sp>
        <p:nvSpPr>
          <p:cNvPr id="3" name="Zástupný obsah 2">
            <a:extLst>
              <a:ext uri="{FF2B5EF4-FFF2-40B4-BE49-F238E27FC236}">
                <a16:creationId xmlns:a16="http://schemas.microsoft.com/office/drawing/2014/main" id="{FFA230FB-CB1C-19AE-1361-BA93A25D0321}"/>
              </a:ext>
            </a:extLst>
          </p:cNvPr>
          <p:cNvSpPr>
            <a:spLocks noGrp="1"/>
          </p:cNvSpPr>
          <p:nvPr>
            <p:ph idx="1"/>
          </p:nvPr>
        </p:nvSpPr>
        <p:spPr>
          <a:xfrm>
            <a:off x="115411" y="1553592"/>
            <a:ext cx="11842810" cy="4665093"/>
          </a:xfrm>
        </p:spPr>
        <p:txBody>
          <a:bodyPr>
            <a:noAutofit/>
          </a:bodyPr>
          <a:lstStyle/>
          <a:p>
            <a:r>
              <a:rPr lang="cs-CZ" sz="2000" b="1" dirty="0">
                <a:latin typeface="Calibri" panose="020F0502020204030204" pitchFamily="34" charset="0"/>
                <a:cs typeface="Calibri" panose="020F0502020204030204" pitchFamily="34" charset="0"/>
              </a:rPr>
              <a:t>A. </a:t>
            </a:r>
            <a:r>
              <a:rPr lang="cs-CZ" sz="2000" b="1" dirty="0" err="1">
                <a:latin typeface="Calibri" panose="020F0502020204030204" pitchFamily="34" charset="0"/>
                <a:cs typeface="Calibri" panose="020F0502020204030204" pitchFamily="34" charset="0"/>
              </a:rPr>
              <a:t>SciSpace</a:t>
            </a:r>
            <a:r>
              <a:rPr lang="cs-CZ" sz="2000" b="1" dirty="0">
                <a:latin typeface="Calibri" panose="020F0502020204030204" pitchFamily="34" charset="0"/>
                <a:cs typeface="Calibri" panose="020F0502020204030204" pitchFamily="34" charset="0"/>
              </a:rPr>
              <a:t> - </a:t>
            </a:r>
            <a:r>
              <a:rPr lang="cs-CZ" sz="2000" b="1" dirty="0" err="1">
                <a:latin typeface="Calibri" panose="020F0502020204030204" pitchFamily="34" charset="0"/>
                <a:cs typeface="Calibri" panose="020F0502020204030204" pitchFamily="34" charset="0"/>
              </a:rPr>
              <a:t>Literature</a:t>
            </a:r>
            <a:r>
              <a:rPr lang="cs-CZ" sz="2000" b="1" dirty="0">
                <a:latin typeface="Calibri" panose="020F0502020204030204" pitchFamily="34" charset="0"/>
                <a:cs typeface="Calibri" panose="020F0502020204030204" pitchFamily="34" charset="0"/>
              </a:rPr>
              <a:t> </a:t>
            </a:r>
            <a:r>
              <a:rPr lang="cs-CZ" sz="2000" b="1" dirty="0" err="1">
                <a:latin typeface="Calibri" panose="020F0502020204030204" pitchFamily="34" charset="0"/>
                <a:cs typeface="Calibri" panose="020F0502020204030204" pitchFamily="34" charset="0"/>
              </a:rPr>
              <a:t>review</a:t>
            </a:r>
            <a:r>
              <a:rPr lang="cs-CZ" sz="2000" b="1" dirty="0">
                <a:latin typeface="Calibri" panose="020F0502020204030204" pitchFamily="34" charset="0"/>
                <a:cs typeface="Calibri" panose="020F0502020204030204" pitchFamily="34" charset="0"/>
              </a:rPr>
              <a:t> (rešerše)</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Tento nástroj pomáhá vědcům a výzkumníkům s rešerší dostupné literatury na konkrétní téma. Automatizuje proces vyhledávání a shrnutí vědeckých článků a relevantních zdrojů, čímž usnadňuje a zrychluje proces tvorby rešerší.</a:t>
            </a:r>
          </a:p>
          <a:p>
            <a:r>
              <a:rPr lang="cs-CZ" sz="2000" b="1" dirty="0">
                <a:latin typeface="Calibri" panose="020F0502020204030204" pitchFamily="34" charset="0"/>
                <a:cs typeface="Calibri" panose="020F0502020204030204" pitchFamily="34" charset="0"/>
              </a:rPr>
              <a:t>B. </a:t>
            </a:r>
            <a:r>
              <a:rPr lang="cs-CZ" sz="2000" b="1" dirty="0" err="1">
                <a:latin typeface="Calibri" panose="020F0502020204030204" pitchFamily="34" charset="0"/>
                <a:cs typeface="Calibri" panose="020F0502020204030204" pitchFamily="34" charset="0"/>
              </a:rPr>
              <a:t>SciSpace</a:t>
            </a:r>
            <a:r>
              <a:rPr lang="cs-CZ" sz="2000" b="1" dirty="0">
                <a:latin typeface="Calibri" panose="020F0502020204030204" pitchFamily="34" charset="0"/>
                <a:cs typeface="Calibri" panose="020F0502020204030204" pitchFamily="34" charset="0"/>
              </a:rPr>
              <a:t> - </a:t>
            </a:r>
            <a:r>
              <a:rPr lang="cs-CZ" sz="2000" b="1" dirty="0" err="1">
                <a:latin typeface="Calibri" panose="020F0502020204030204" pitchFamily="34" charset="0"/>
                <a:cs typeface="Calibri" panose="020F0502020204030204" pitchFamily="34" charset="0"/>
              </a:rPr>
              <a:t>Copilot</a:t>
            </a:r>
            <a:r>
              <a:rPr lang="cs-CZ" sz="2000" b="1" dirty="0">
                <a:latin typeface="Calibri" panose="020F0502020204030204" pitchFamily="34" charset="0"/>
                <a:cs typeface="Calibri" panose="020F0502020204030204" pitchFamily="34" charset="0"/>
              </a:rPr>
              <a:t> - </a:t>
            </a:r>
            <a:r>
              <a:rPr lang="cs-CZ" sz="2000" b="1" dirty="0" err="1">
                <a:latin typeface="Calibri" panose="020F0502020204030204" pitchFamily="34" charset="0"/>
                <a:cs typeface="Calibri" panose="020F0502020204030204" pitchFamily="34" charset="0"/>
              </a:rPr>
              <a:t>Read</a:t>
            </a:r>
            <a:r>
              <a:rPr lang="cs-CZ" sz="2000" b="1" dirty="0">
                <a:latin typeface="Calibri" panose="020F0502020204030204" pitchFamily="34" charset="0"/>
                <a:cs typeface="Calibri" panose="020F0502020204030204" pitchFamily="34" charset="0"/>
              </a:rPr>
              <a:t> </a:t>
            </a:r>
            <a:r>
              <a:rPr lang="cs-CZ" sz="2000" b="1" dirty="0" err="1">
                <a:latin typeface="Calibri" panose="020F0502020204030204" pitchFamily="34" charset="0"/>
                <a:cs typeface="Calibri" panose="020F0502020204030204" pitchFamily="34" charset="0"/>
              </a:rPr>
              <a:t>with</a:t>
            </a:r>
            <a:r>
              <a:rPr lang="cs-CZ" sz="2000" b="1" dirty="0">
                <a:latin typeface="Calibri" panose="020F0502020204030204" pitchFamily="34" charset="0"/>
                <a:cs typeface="Calibri" panose="020F0502020204030204" pitchFamily="34" charset="0"/>
              </a:rPr>
              <a:t> AI</a:t>
            </a:r>
            <a:br>
              <a:rPr lang="cs-CZ" sz="2000" dirty="0">
                <a:latin typeface="Calibri" panose="020F0502020204030204" pitchFamily="34" charset="0"/>
                <a:cs typeface="Calibri" panose="020F0502020204030204" pitchFamily="34" charset="0"/>
              </a:rPr>
            </a:br>
            <a:r>
              <a:rPr lang="cs-CZ" sz="2000" dirty="0" err="1">
                <a:latin typeface="Calibri" panose="020F0502020204030204" pitchFamily="34" charset="0"/>
                <a:cs typeface="Calibri" panose="020F0502020204030204" pitchFamily="34" charset="0"/>
              </a:rPr>
              <a:t>Copilot</a:t>
            </a:r>
            <a:r>
              <a:rPr lang="cs-CZ" sz="2000" dirty="0">
                <a:latin typeface="Calibri" panose="020F0502020204030204" pitchFamily="34" charset="0"/>
                <a:cs typeface="Calibri" panose="020F0502020204030204" pitchFamily="34" charset="0"/>
              </a:rPr>
              <a:t> slouží jako asistent pro čtení vědeckých článků. Pomocí AI tento nástroj dokáže články vysvětlovat, sumarizovat složité koncepty a odpovídat na otázky týkající se obsahu, což zjednodušuje porozumění technických a odborných textů.</a:t>
            </a:r>
          </a:p>
          <a:p>
            <a:r>
              <a:rPr lang="cs-CZ" sz="2000" b="1" dirty="0">
                <a:latin typeface="Calibri" panose="020F0502020204030204" pitchFamily="34" charset="0"/>
                <a:cs typeface="Calibri" panose="020F0502020204030204" pitchFamily="34" charset="0"/>
              </a:rPr>
              <a:t>C. </a:t>
            </a:r>
            <a:r>
              <a:rPr lang="cs-CZ" sz="2000" b="1" dirty="0" err="1">
                <a:latin typeface="Calibri" panose="020F0502020204030204" pitchFamily="34" charset="0"/>
                <a:cs typeface="Calibri" panose="020F0502020204030204" pitchFamily="34" charset="0"/>
              </a:rPr>
              <a:t>SciSpace</a:t>
            </a:r>
            <a:r>
              <a:rPr lang="cs-CZ" sz="2000" b="1" dirty="0">
                <a:latin typeface="Calibri" panose="020F0502020204030204" pitchFamily="34" charset="0"/>
                <a:cs typeface="Calibri" panose="020F0502020204030204" pitchFamily="34" charset="0"/>
              </a:rPr>
              <a:t> - </a:t>
            </a:r>
            <a:r>
              <a:rPr lang="cs-CZ" sz="2000" b="1" dirty="0" err="1">
                <a:latin typeface="Calibri" panose="020F0502020204030204" pitchFamily="34" charset="0"/>
                <a:cs typeface="Calibri" panose="020F0502020204030204" pitchFamily="34" charset="0"/>
              </a:rPr>
              <a:t>Citation</a:t>
            </a:r>
            <a:r>
              <a:rPr lang="cs-CZ" sz="2000" b="1" dirty="0">
                <a:latin typeface="Calibri" panose="020F0502020204030204" pitchFamily="34" charset="0"/>
                <a:cs typeface="Calibri" panose="020F0502020204030204" pitchFamily="34" charset="0"/>
              </a:rPr>
              <a:t> </a:t>
            </a:r>
            <a:r>
              <a:rPr lang="cs-CZ" sz="2000" b="1" dirty="0" err="1">
                <a:latin typeface="Calibri" panose="020F0502020204030204" pitchFamily="34" charset="0"/>
                <a:cs typeface="Calibri" panose="020F0502020204030204" pitchFamily="34" charset="0"/>
              </a:rPr>
              <a:t>generator</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Tento nástroj generuje citace podle různých citačních stylů (např. APA, MLA, Chicago). Uživatel zadá zdroj nebo informace o něm, a nástroj vytvoří správnou citaci, čímž šetří čas při správném formátování.</a:t>
            </a:r>
          </a:p>
          <a:p>
            <a:r>
              <a:rPr lang="cs-CZ" sz="2000" b="1" dirty="0">
                <a:latin typeface="Calibri" panose="020F0502020204030204" pitchFamily="34" charset="0"/>
                <a:cs typeface="Calibri" panose="020F0502020204030204" pitchFamily="34" charset="0"/>
              </a:rPr>
              <a:t>D. </a:t>
            </a:r>
            <a:r>
              <a:rPr lang="cs-CZ" sz="2000" b="1" dirty="0" err="1">
                <a:latin typeface="Calibri" panose="020F0502020204030204" pitchFamily="34" charset="0"/>
                <a:cs typeface="Calibri" panose="020F0502020204030204" pitchFamily="34" charset="0"/>
              </a:rPr>
              <a:t>SciSpace</a:t>
            </a:r>
            <a:r>
              <a:rPr lang="cs-CZ" sz="2000" b="1" dirty="0">
                <a:latin typeface="Calibri" panose="020F0502020204030204" pitchFamily="34" charset="0"/>
                <a:cs typeface="Calibri" panose="020F0502020204030204" pitchFamily="34" charset="0"/>
              </a:rPr>
              <a:t> - </a:t>
            </a:r>
            <a:r>
              <a:rPr lang="cs-CZ" sz="2000" b="1" dirty="0" err="1">
                <a:latin typeface="Calibri" panose="020F0502020204030204" pitchFamily="34" charset="0"/>
                <a:cs typeface="Calibri" panose="020F0502020204030204" pitchFamily="34" charset="0"/>
              </a:rPr>
              <a:t>Paraphraser</a:t>
            </a:r>
            <a:br>
              <a:rPr lang="cs-CZ" sz="2000" dirty="0">
                <a:latin typeface="Calibri" panose="020F0502020204030204" pitchFamily="34" charset="0"/>
                <a:cs typeface="Calibri" panose="020F0502020204030204" pitchFamily="34" charset="0"/>
              </a:rPr>
            </a:br>
            <a:r>
              <a:rPr lang="cs-CZ" sz="2000" dirty="0" err="1">
                <a:latin typeface="Calibri" panose="020F0502020204030204" pitchFamily="34" charset="0"/>
                <a:cs typeface="Calibri" panose="020F0502020204030204" pitchFamily="34" charset="0"/>
              </a:rPr>
              <a:t>Parafrázovací</a:t>
            </a:r>
            <a:r>
              <a:rPr lang="cs-CZ" sz="2000" dirty="0">
                <a:latin typeface="Calibri" panose="020F0502020204030204" pitchFamily="34" charset="0"/>
                <a:cs typeface="Calibri" panose="020F0502020204030204" pitchFamily="34" charset="0"/>
              </a:rPr>
              <a:t> nástroj přepisuje text tak, aby měl jinou formu, ale stejný význam. To je užitečné při přepisování vědeckých textů nebo při vytváření variací textů, aby se zabránilo plagiátorství.</a:t>
            </a:r>
          </a:p>
          <a:p>
            <a:r>
              <a:rPr lang="cs-CZ" sz="2000" b="1" dirty="0">
                <a:latin typeface="Calibri" panose="020F0502020204030204" pitchFamily="34" charset="0"/>
                <a:cs typeface="Calibri" panose="020F0502020204030204" pitchFamily="34" charset="0"/>
              </a:rPr>
              <a:t>E. </a:t>
            </a:r>
            <a:r>
              <a:rPr lang="cs-CZ" sz="2000" b="1" dirty="0" err="1">
                <a:latin typeface="Calibri" panose="020F0502020204030204" pitchFamily="34" charset="0"/>
                <a:cs typeface="Calibri" panose="020F0502020204030204" pitchFamily="34" charset="0"/>
              </a:rPr>
              <a:t>SciSpace</a:t>
            </a:r>
            <a:r>
              <a:rPr lang="cs-CZ" sz="2000" b="1" dirty="0">
                <a:latin typeface="Calibri" panose="020F0502020204030204" pitchFamily="34" charset="0"/>
                <a:cs typeface="Calibri" panose="020F0502020204030204" pitchFamily="34" charset="0"/>
              </a:rPr>
              <a:t> - AI </a:t>
            </a:r>
            <a:r>
              <a:rPr lang="cs-CZ" sz="2000" b="1" dirty="0" err="1">
                <a:latin typeface="Calibri" panose="020F0502020204030204" pitchFamily="34" charset="0"/>
                <a:cs typeface="Calibri" panose="020F0502020204030204" pitchFamily="34" charset="0"/>
              </a:rPr>
              <a:t>detector</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Tento nástroj analyzuje text a určuje, zda byl vytvořen pomocí AI (umělé inteligence). To může být užitečné pro kontrolu originality a autentičnosti textu, zvláště v akademických a profesionálních prostředích.</a:t>
            </a: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823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31C9FF7-467C-236D-47BE-849BE02E56E5}"/>
              </a:ext>
            </a:extLst>
          </p:cNvPr>
          <p:cNvSpPr>
            <a:spLocks noGrp="1"/>
          </p:cNvSpPr>
          <p:nvPr>
            <p:ph type="title"/>
          </p:nvPr>
        </p:nvSpPr>
        <p:spPr>
          <a:xfrm>
            <a:off x="2405849" y="356000"/>
            <a:ext cx="9189128" cy="1293028"/>
          </a:xfrm>
        </p:spPr>
        <p:txBody>
          <a:bodyPr>
            <a:normAutofit/>
          </a:bodyPr>
          <a:lstStyle/>
          <a:p>
            <a:r>
              <a:rPr lang="cs-CZ" sz="3000" b="1" dirty="0">
                <a:latin typeface="Calibri" panose="020F0502020204030204" pitchFamily="34" charset="0"/>
                <a:cs typeface="Calibri" panose="020F0502020204030204" pitchFamily="34" charset="0"/>
              </a:rPr>
              <a:t>Nástroje AI pro podporu vědeckého psaní</a:t>
            </a:r>
          </a:p>
        </p:txBody>
      </p:sp>
      <p:sp>
        <p:nvSpPr>
          <p:cNvPr id="5" name="Zástupný obsah 2">
            <a:extLst>
              <a:ext uri="{FF2B5EF4-FFF2-40B4-BE49-F238E27FC236}">
                <a16:creationId xmlns:a16="http://schemas.microsoft.com/office/drawing/2014/main" id="{7AB88C56-A956-0E91-31C3-A80EBFADB83A}"/>
              </a:ext>
            </a:extLst>
          </p:cNvPr>
          <p:cNvSpPr>
            <a:spLocks noGrp="1"/>
          </p:cNvSpPr>
          <p:nvPr>
            <p:ph idx="1"/>
          </p:nvPr>
        </p:nvSpPr>
        <p:spPr>
          <a:xfrm>
            <a:off x="115411" y="1553592"/>
            <a:ext cx="11842810" cy="4665093"/>
          </a:xfrm>
        </p:spPr>
        <p:txBody>
          <a:bodyPr>
            <a:noAutofit/>
          </a:bodyPr>
          <a:lstStyle/>
          <a:p>
            <a:pPr marL="0" indent="0">
              <a:buNone/>
            </a:pPr>
            <a:r>
              <a:rPr lang="cs-CZ" sz="2000" b="0" i="0" dirty="0">
                <a:solidFill>
                  <a:srgbClr val="111111"/>
                </a:solidFill>
                <a:effectLst/>
                <a:latin typeface="Calibri" panose="020F0502020204030204" pitchFamily="34" charset="0"/>
                <a:cs typeface="Calibri" panose="020F0502020204030204" pitchFamily="34" charset="0"/>
              </a:rPr>
              <a:t>K dalším zajímavých nástrojům využívajícím AI patří </a:t>
            </a:r>
          </a:p>
          <a:p>
            <a:pPr marL="0" indent="0">
              <a:buNone/>
            </a:pPr>
            <a:r>
              <a:rPr lang="cs-CZ" sz="2000" b="1" i="0" dirty="0" err="1">
                <a:solidFill>
                  <a:srgbClr val="111111"/>
                </a:solidFill>
                <a:effectLst/>
                <a:latin typeface="Calibri" panose="020F0502020204030204" pitchFamily="34" charset="0"/>
                <a:cs typeface="Calibri" panose="020F0502020204030204" pitchFamily="34" charset="0"/>
              </a:rPr>
              <a:t>Semantic</a:t>
            </a:r>
            <a:r>
              <a:rPr lang="cs-CZ" sz="2000" b="1" i="0" dirty="0">
                <a:solidFill>
                  <a:srgbClr val="111111"/>
                </a:solidFill>
                <a:effectLst/>
                <a:latin typeface="Calibri" panose="020F0502020204030204" pitchFamily="34" charset="0"/>
                <a:cs typeface="Calibri" panose="020F0502020204030204" pitchFamily="34" charset="0"/>
              </a:rPr>
              <a:t> </a:t>
            </a:r>
            <a:r>
              <a:rPr lang="cs-CZ" sz="2000" b="1" i="0" dirty="0" err="1">
                <a:solidFill>
                  <a:srgbClr val="111111"/>
                </a:solidFill>
                <a:effectLst/>
                <a:latin typeface="Calibri" panose="020F0502020204030204" pitchFamily="34" charset="0"/>
                <a:cs typeface="Calibri" panose="020F0502020204030204" pitchFamily="34" charset="0"/>
              </a:rPr>
              <a:t>Scholar</a:t>
            </a:r>
            <a:r>
              <a:rPr lang="cs-CZ" sz="2000" b="0" i="0" dirty="0">
                <a:solidFill>
                  <a:srgbClr val="111111"/>
                </a:solidFill>
                <a:effectLst/>
                <a:latin typeface="Calibri" panose="020F0502020204030204" pitchFamily="34" charset="0"/>
                <a:cs typeface="Calibri" panose="020F0502020204030204" pitchFamily="34" charset="0"/>
              </a:rPr>
              <a:t> (</a:t>
            </a:r>
            <a:r>
              <a:rPr lang="cs-CZ" sz="2000" b="0" i="0" u="sng" dirty="0">
                <a:solidFill>
                  <a:srgbClr val="676767"/>
                </a:solidFill>
                <a:effectLst/>
                <a:latin typeface="Calibri" panose="020F0502020204030204" pitchFamily="34" charset="0"/>
                <a:cs typeface="Calibri" panose="020F0502020204030204" pitchFamily="34" charset="0"/>
                <a:hlinkClick r:id="rId2"/>
              </a:rPr>
              <a:t>https://www.semanticscholar.org</a:t>
            </a:r>
            <a:r>
              <a:rPr lang="cs-CZ" sz="2000" b="0" i="0" dirty="0">
                <a:solidFill>
                  <a:srgbClr val="111111"/>
                </a:solidFill>
                <a:effectLst/>
                <a:latin typeface="Calibri" panose="020F0502020204030204" pitchFamily="34" charset="0"/>
                <a:cs typeface="Calibri" panose="020F0502020204030204" pitchFamily="34" charset="0"/>
              </a:rPr>
              <a:t>), který aktuálně obsahuje databází více než 210 milionů vědeckých článků. </a:t>
            </a:r>
            <a:r>
              <a:rPr lang="cs-CZ" sz="2000" b="0" i="0" dirty="0" err="1">
                <a:solidFill>
                  <a:srgbClr val="111111"/>
                </a:solidFill>
                <a:effectLst/>
                <a:latin typeface="Calibri" panose="020F0502020204030204" pitchFamily="34" charset="0"/>
                <a:cs typeface="Calibri" panose="020F0502020204030204" pitchFamily="34" charset="0"/>
              </a:rPr>
              <a:t>Semantic</a:t>
            </a:r>
            <a:r>
              <a:rPr lang="cs-CZ" sz="2000" b="0" i="0" dirty="0">
                <a:solidFill>
                  <a:srgbClr val="111111"/>
                </a:solidFill>
                <a:effectLst/>
                <a:latin typeface="Calibri" panose="020F0502020204030204" pitchFamily="34" charset="0"/>
                <a:cs typeface="Calibri" panose="020F0502020204030204" pitchFamily="34" charset="0"/>
              </a:rPr>
              <a:t> </a:t>
            </a:r>
            <a:r>
              <a:rPr lang="cs-CZ" sz="2000" b="0" i="0" dirty="0" err="1">
                <a:solidFill>
                  <a:srgbClr val="111111"/>
                </a:solidFill>
                <a:effectLst/>
                <a:latin typeface="Calibri" panose="020F0502020204030204" pitchFamily="34" charset="0"/>
                <a:cs typeface="Calibri" panose="020F0502020204030204" pitchFamily="34" charset="0"/>
              </a:rPr>
              <a:t>Scholar</a:t>
            </a:r>
            <a:r>
              <a:rPr lang="cs-CZ" sz="2000" b="0" i="0" dirty="0">
                <a:solidFill>
                  <a:srgbClr val="111111"/>
                </a:solidFill>
                <a:effectLst/>
                <a:latin typeface="Calibri" panose="020F0502020204030204" pitchFamily="34" charset="0"/>
                <a:cs typeface="Calibri" panose="020F0502020204030204" pitchFamily="34" charset="0"/>
              </a:rPr>
              <a:t> má vysokou úspěšnost při generování požadovaných tematických rešerší dle zadání a určitě stojí za to ho vyzkoušet. </a:t>
            </a:r>
          </a:p>
          <a:p>
            <a:pPr marL="0" indent="0">
              <a:buNone/>
            </a:pPr>
            <a:r>
              <a:rPr lang="cs-CZ" sz="2000" b="0" i="0" dirty="0">
                <a:solidFill>
                  <a:srgbClr val="111111"/>
                </a:solidFill>
                <a:effectLst/>
                <a:latin typeface="Calibri" panose="020F0502020204030204" pitchFamily="34" charset="0"/>
                <a:cs typeface="Calibri" panose="020F0502020204030204" pitchFamily="34" charset="0"/>
              </a:rPr>
              <a:t>Podobně pak funguje např. nástroj </a:t>
            </a:r>
            <a:r>
              <a:rPr lang="cs-CZ" sz="2000" b="1" i="0" dirty="0">
                <a:solidFill>
                  <a:srgbClr val="111111"/>
                </a:solidFill>
                <a:effectLst/>
                <a:latin typeface="Calibri" panose="020F0502020204030204" pitchFamily="34" charset="0"/>
                <a:cs typeface="Calibri" panose="020F0502020204030204" pitchFamily="34" charset="0"/>
              </a:rPr>
              <a:t>Scite.ai</a:t>
            </a:r>
            <a:r>
              <a:rPr lang="cs-CZ" sz="2000" b="0" i="0" dirty="0">
                <a:solidFill>
                  <a:srgbClr val="111111"/>
                </a:solidFill>
                <a:effectLst/>
                <a:latin typeface="Calibri" panose="020F0502020204030204" pitchFamily="34" charset="0"/>
                <a:cs typeface="Calibri" panose="020F0502020204030204" pitchFamily="34" charset="0"/>
              </a:rPr>
              <a:t> (</a:t>
            </a:r>
            <a:r>
              <a:rPr lang="cs-CZ" sz="2000" b="0" i="0" u="sng" dirty="0">
                <a:solidFill>
                  <a:srgbClr val="676767"/>
                </a:solidFill>
                <a:effectLst/>
                <a:latin typeface="Calibri" panose="020F0502020204030204" pitchFamily="34" charset="0"/>
                <a:cs typeface="Calibri" panose="020F0502020204030204" pitchFamily="34" charset="0"/>
                <a:hlinkClick r:id="rId3"/>
              </a:rPr>
              <a:t>https://scite.ai/</a:t>
            </a:r>
            <a:r>
              <a:rPr lang="cs-CZ" sz="2000" b="0" i="0" dirty="0">
                <a:solidFill>
                  <a:srgbClr val="111111"/>
                </a:solidFill>
                <a:effectLst/>
                <a:latin typeface="Calibri" panose="020F0502020204030204" pitchFamily="34" charset="0"/>
                <a:cs typeface="Calibri" panose="020F0502020204030204" pitchFamily="34" charset="0"/>
              </a:rPr>
              <a:t>) s více než 185 miliony odborných textů s citacemi, které lze sofistikovaně vyhledávat a využívat.</a:t>
            </a:r>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36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5600" y="427944"/>
            <a:ext cx="8610600" cy="1293028"/>
          </a:xfrm>
        </p:spPr>
        <p:txBody>
          <a:bodyPr/>
          <a:lstStyle/>
          <a:p>
            <a:r>
              <a:rPr lang="cs-CZ" dirty="0"/>
              <a:t>Obsah</a:t>
            </a:r>
          </a:p>
        </p:txBody>
      </p:sp>
      <p:sp>
        <p:nvSpPr>
          <p:cNvPr id="3" name="Zástupný symbol pro obsah 2"/>
          <p:cNvSpPr>
            <a:spLocks noGrp="1"/>
          </p:cNvSpPr>
          <p:nvPr>
            <p:ph idx="1"/>
          </p:nvPr>
        </p:nvSpPr>
        <p:spPr>
          <a:xfrm>
            <a:off x="685800" y="1419047"/>
            <a:ext cx="10820400" cy="5214666"/>
          </a:xfrm>
        </p:spPr>
        <p:txBody>
          <a:bodyPr>
            <a:noAutofit/>
          </a:bodyPr>
          <a:lstStyle/>
          <a:p>
            <a:pPr lvl="0"/>
            <a:r>
              <a:rPr lang="cs-CZ" dirty="0"/>
              <a:t>Publikování, citování, citační manažery</a:t>
            </a:r>
          </a:p>
          <a:p>
            <a:pPr lvl="0"/>
            <a:r>
              <a:rPr lang="cs-CZ" dirty="0"/>
              <a:t>Rešerše, systematické přehledy</a:t>
            </a:r>
          </a:p>
          <a:p>
            <a:pPr lvl="0"/>
            <a:r>
              <a:rPr lang="cs-CZ" dirty="0"/>
              <a:t>Hodnocení kvality publikační činnosti</a:t>
            </a:r>
          </a:p>
          <a:p>
            <a:pPr lvl="0"/>
            <a:r>
              <a:rPr lang="cs-CZ" dirty="0"/>
              <a:t>Problematika predátorských časopisů</a:t>
            </a:r>
          </a:p>
          <a:p>
            <a:pPr lvl="0"/>
            <a:r>
              <a:rPr lang="cs-CZ" dirty="0"/>
              <a:t>Efektivní tvorba dokumentů v Office (styly, automatické rejstříky)</a:t>
            </a:r>
          </a:p>
          <a:p>
            <a:pPr lvl="0"/>
            <a:r>
              <a:rPr lang="cs-CZ" dirty="0"/>
              <a:t>Efektivní prezentace (jiné sw)</a:t>
            </a:r>
          </a:p>
          <a:p>
            <a:pPr lvl="0"/>
            <a:r>
              <a:rPr lang="cs-CZ" dirty="0"/>
              <a:t>Internet a jeho služby</a:t>
            </a:r>
          </a:p>
          <a:p>
            <a:r>
              <a:rPr lang="cs-CZ" dirty="0"/>
              <a:t>Bezpečnost na internetu</a:t>
            </a:r>
          </a:p>
          <a:p>
            <a:r>
              <a:rPr lang="cs-CZ" dirty="0"/>
              <a:t>Elektronický podpis</a:t>
            </a:r>
          </a:p>
          <a:p>
            <a:r>
              <a:rPr lang="cs-CZ" dirty="0"/>
              <a:t>Různé </a:t>
            </a:r>
            <a:r>
              <a:rPr lang="cs-CZ" dirty="0">
                <a:sym typeface="Wingdings" panose="05000000000000000000" pitchFamily="2" charset="2"/>
              </a:rPr>
              <a:t></a:t>
            </a:r>
          </a:p>
          <a:p>
            <a:pPr marL="0" indent="0">
              <a:buNone/>
            </a:pPr>
            <a:endParaRPr lang="cs-CZ" dirty="0"/>
          </a:p>
          <a:p>
            <a:pPr marL="0" indent="0">
              <a:buNone/>
            </a:pPr>
            <a:r>
              <a:rPr lang="cs-CZ" dirty="0"/>
              <a:t>www.fsps.muni.cz/impact/informatika-a-vedecke-databaze/</a:t>
            </a:r>
          </a:p>
        </p:txBody>
      </p:sp>
    </p:spTree>
    <p:extLst>
      <p:ext uri="{BB962C8B-B14F-4D97-AF65-F5344CB8AC3E}">
        <p14:creationId xmlns:p14="http://schemas.microsoft.com/office/powerpoint/2010/main" val="147290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Požadavky na ukončení</a:t>
            </a:r>
          </a:p>
        </p:txBody>
      </p:sp>
      <p:sp>
        <p:nvSpPr>
          <p:cNvPr id="3" name="Zástupný symbol pro obsah 2"/>
          <p:cNvSpPr>
            <a:spLocks noGrp="1"/>
          </p:cNvSpPr>
          <p:nvPr>
            <p:ph idx="1"/>
          </p:nvPr>
        </p:nvSpPr>
        <p:spPr/>
        <p:txBody>
          <a:bodyPr/>
          <a:lstStyle/>
          <a:p>
            <a:r>
              <a:rPr lang="cs-CZ" dirty="0"/>
              <a:t>Vytvořit ORCID, </a:t>
            </a:r>
            <a:r>
              <a:rPr lang="cs-CZ" dirty="0" err="1"/>
              <a:t>Scopus</a:t>
            </a:r>
            <a:r>
              <a:rPr lang="cs-CZ" dirty="0"/>
              <a:t> ID, </a:t>
            </a:r>
            <a:r>
              <a:rPr lang="cs-CZ" dirty="0" err="1"/>
              <a:t>Researcher</a:t>
            </a:r>
            <a:r>
              <a:rPr lang="cs-CZ" dirty="0"/>
              <a:t> ID</a:t>
            </a:r>
          </a:p>
          <a:p>
            <a:r>
              <a:rPr lang="cs-CZ" dirty="0"/>
              <a:t>Systematický přehled 10 zahraničních zdrojů max. 3 roky starých</a:t>
            </a:r>
          </a:p>
          <a:p>
            <a:pPr lvl="1">
              <a:buFont typeface="Courier New" panose="02070309020205020404" pitchFamily="49" charset="0"/>
              <a:buChar char="o"/>
            </a:pPr>
            <a:r>
              <a:rPr lang="cs-CZ" dirty="0"/>
              <a:t>Slovensko není pro tyto potřeby zahraničí</a:t>
            </a:r>
          </a:p>
          <a:p>
            <a:pPr lvl="1">
              <a:buFont typeface="Courier New" panose="02070309020205020404" pitchFamily="49" charset="0"/>
              <a:buChar char="o"/>
            </a:pPr>
            <a:r>
              <a:rPr lang="cs-CZ" dirty="0"/>
              <a:t>Výsledek ve Wordu za použití stylů – automatický obsah a rejstřík</a:t>
            </a:r>
          </a:p>
          <a:p>
            <a:pPr lvl="1">
              <a:buFont typeface="Courier New" panose="02070309020205020404" pitchFamily="49" charset="0"/>
              <a:buChar char="o"/>
            </a:pPr>
            <a:r>
              <a:rPr lang="cs-CZ" dirty="0"/>
              <a:t>Vloženy obrázky zdarma (s citačním záznamem zdroje)</a:t>
            </a:r>
          </a:p>
          <a:p>
            <a:pPr lvl="1">
              <a:buFont typeface="Courier New" panose="02070309020205020404" pitchFamily="49" charset="0"/>
              <a:buChar char="o"/>
            </a:pPr>
            <a:r>
              <a:rPr lang="cs-CZ" dirty="0"/>
              <a:t>V příslušné citační normě</a:t>
            </a:r>
          </a:p>
          <a:p>
            <a:pPr lvl="1">
              <a:buFont typeface="Courier New" panose="02070309020205020404" pitchFamily="49" charset="0"/>
              <a:buChar char="o"/>
            </a:pPr>
            <a:r>
              <a:rPr lang="cs-CZ" dirty="0"/>
              <a:t>Dokument mi </a:t>
            </a:r>
            <a:r>
              <a:rPr lang="cs-CZ" dirty="0" err="1"/>
              <a:t>nasdílíte</a:t>
            </a:r>
            <a:r>
              <a:rPr lang="cs-CZ" dirty="0"/>
              <a:t> v libovolném </a:t>
            </a:r>
            <a:r>
              <a:rPr lang="cs-CZ" dirty="0" err="1"/>
              <a:t>cloud</a:t>
            </a:r>
            <a:r>
              <a:rPr lang="cs-CZ" dirty="0"/>
              <a:t> řešení (emailem poslat jen odkaz)</a:t>
            </a:r>
          </a:p>
          <a:p>
            <a:r>
              <a:rPr lang="cs-CZ" dirty="0"/>
              <a:t>Znalost algoritmu RSA na </a:t>
            </a:r>
            <a:r>
              <a:rPr lang="cs-CZ" dirty="0" err="1"/>
              <a:t>příkladě</a:t>
            </a:r>
            <a:endParaRPr lang="cs-CZ" dirty="0"/>
          </a:p>
          <a:p>
            <a:r>
              <a:rPr lang="cs-CZ" dirty="0"/>
              <a:t>Prezentace v jiném sw než </a:t>
            </a:r>
            <a:r>
              <a:rPr lang="cs-CZ" dirty="0" err="1"/>
              <a:t>powerpoint</a:t>
            </a:r>
            <a:r>
              <a:rPr lang="cs-CZ" dirty="0"/>
              <a:t> (prezi.com, …)</a:t>
            </a:r>
          </a:p>
          <a:p>
            <a:pPr marL="0" indent="0">
              <a:buNone/>
            </a:pPr>
            <a:endParaRPr lang="cs-CZ" dirty="0"/>
          </a:p>
          <a:p>
            <a:endParaRPr lang="cs-CZ" dirty="0"/>
          </a:p>
        </p:txBody>
      </p:sp>
    </p:spTree>
    <p:extLst>
      <p:ext uri="{BB962C8B-B14F-4D97-AF65-F5344CB8AC3E}">
        <p14:creationId xmlns:p14="http://schemas.microsoft.com/office/powerpoint/2010/main" val="265756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5600" y="919646"/>
            <a:ext cx="8610600" cy="1293028"/>
          </a:xfrm>
        </p:spPr>
        <p:txBody>
          <a:bodyPr/>
          <a:lstStyle/>
          <a:p>
            <a:r>
              <a:rPr lang="cs-CZ" dirty="0"/>
              <a:t>Publikování</a:t>
            </a:r>
          </a:p>
        </p:txBody>
      </p:sp>
      <p:sp>
        <p:nvSpPr>
          <p:cNvPr id="3" name="Zástupný symbol pro obsah 2"/>
          <p:cNvSpPr>
            <a:spLocks noGrp="1"/>
          </p:cNvSpPr>
          <p:nvPr>
            <p:ph idx="1"/>
          </p:nvPr>
        </p:nvSpPr>
        <p:spPr>
          <a:xfrm>
            <a:off x="685800" y="2461978"/>
            <a:ext cx="10820400" cy="4024125"/>
          </a:xfrm>
        </p:spPr>
        <p:txBody>
          <a:bodyPr/>
          <a:lstStyle/>
          <a:p>
            <a:pPr lvl="1"/>
            <a:r>
              <a:rPr lang="cs-CZ" dirty="0" err="1"/>
              <a:t>ORCiD</a:t>
            </a:r>
            <a:r>
              <a:rPr lang="cs-CZ" dirty="0"/>
              <a:t> - spravován neziskovou organizací a je podporován mezinárodní komunitou</a:t>
            </a:r>
          </a:p>
          <a:p>
            <a:pPr lvl="2">
              <a:buFont typeface="Courier New" panose="02070309020205020404" pitchFamily="49" charset="0"/>
              <a:buChar char="o"/>
            </a:pPr>
            <a:r>
              <a:rPr lang="cs-CZ" dirty="0"/>
              <a:t>proč? lepší viditelnost vašeho výzkumu, vše na jednom místě, problém změny jmen (kulturní, svatba, zkratky, shoda jmen)</a:t>
            </a:r>
          </a:p>
          <a:p>
            <a:pPr lvl="1"/>
            <a:r>
              <a:rPr lang="cs-CZ" dirty="0" err="1"/>
              <a:t>ResearcherID</a:t>
            </a:r>
            <a:endParaRPr lang="cs-CZ" dirty="0"/>
          </a:p>
          <a:p>
            <a:pPr lvl="2">
              <a:buFont typeface="Courier New" panose="02070309020205020404" pitchFamily="49" charset="0"/>
              <a:buChar char="o"/>
            </a:pPr>
            <a:r>
              <a:rPr lang="cs-CZ" dirty="0"/>
              <a:t>identifikátor v rámci Web </a:t>
            </a:r>
            <a:r>
              <a:rPr lang="cs-CZ" dirty="0" err="1"/>
              <a:t>of</a:t>
            </a:r>
            <a:r>
              <a:rPr lang="cs-CZ" dirty="0"/>
              <a:t> Science. </a:t>
            </a:r>
          </a:p>
          <a:p>
            <a:pPr lvl="2">
              <a:buFont typeface="Courier New" panose="02070309020205020404" pitchFamily="49" charset="0"/>
              <a:buChar char="o"/>
            </a:pPr>
            <a:r>
              <a:rPr lang="cs-CZ" dirty="0"/>
              <a:t>máte veřejný profil s výsledky</a:t>
            </a:r>
          </a:p>
          <a:p>
            <a:pPr lvl="1"/>
            <a:r>
              <a:rPr lang="cs-CZ" dirty="0" err="1"/>
              <a:t>ScopusID</a:t>
            </a:r>
            <a:endParaRPr lang="cs-CZ" dirty="0"/>
          </a:p>
          <a:p>
            <a:pPr lvl="2">
              <a:buFont typeface="Courier New" panose="02070309020205020404" pitchFamily="49" charset="0"/>
              <a:buChar char="o"/>
            </a:pPr>
            <a:r>
              <a:rPr lang="cs-CZ" dirty="0"/>
              <a:t>identifikátor fungující v rámci citační databáze </a:t>
            </a:r>
            <a:r>
              <a:rPr lang="cs-CZ" dirty="0" err="1"/>
              <a:t>Scopus</a:t>
            </a:r>
            <a:endParaRPr lang="cs-CZ" dirty="0"/>
          </a:p>
        </p:txBody>
      </p:sp>
    </p:spTree>
    <p:extLst>
      <p:ext uri="{BB962C8B-B14F-4D97-AF65-F5344CB8AC3E}">
        <p14:creationId xmlns:p14="http://schemas.microsoft.com/office/powerpoint/2010/main" val="4535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5600" y="919646"/>
            <a:ext cx="8610600" cy="1293028"/>
          </a:xfrm>
        </p:spPr>
        <p:txBody>
          <a:bodyPr/>
          <a:lstStyle/>
          <a:p>
            <a:r>
              <a:rPr lang="cs-CZ" dirty="0"/>
              <a:t>citování, citační manažery</a:t>
            </a:r>
          </a:p>
        </p:txBody>
      </p:sp>
      <p:sp>
        <p:nvSpPr>
          <p:cNvPr id="3" name="Zástupný symbol pro obsah 2"/>
          <p:cNvSpPr>
            <a:spLocks noGrp="1"/>
          </p:cNvSpPr>
          <p:nvPr>
            <p:ph idx="1"/>
          </p:nvPr>
        </p:nvSpPr>
        <p:spPr>
          <a:xfrm>
            <a:off x="685800" y="2461978"/>
            <a:ext cx="10820400" cy="4024125"/>
          </a:xfrm>
        </p:spPr>
        <p:txBody>
          <a:bodyPr/>
          <a:lstStyle/>
          <a:p>
            <a:r>
              <a:rPr lang="cs-CZ" dirty="0"/>
              <a:t>Znalost citační normy je stěžejní</a:t>
            </a:r>
          </a:p>
          <a:p>
            <a:pPr lvl="1">
              <a:buFont typeface="Courier New" panose="02070309020205020404" pitchFamily="49" charset="0"/>
              <a:buChar char="o"/>
            </a:pPr>
            <a:r>
              <a:rPr lang="cs-CZ" dirty="0"/>
              <a:t>aleph.muni.cz</a:t>
            </a:r>
          </a:p>
          <a:p>
            <a:pPr lvl="1">
              <a:buFont typeface="Courier New" panose="02070309020205020404" pitchFamily="49" charset="0"/>
              <a:buChar char="o"/>
            </a:pPr>
            <a:r>
              <a:rPr lang="cs-CZ" dirty="0"/>
              <a:t>citace PRO</a:t>
            </a:r>
          </a:p>
          <a:p>
            <a:pPr lvl="1">
              <a:buFont typeface="Courier New" panose="02070309020205020404" pitchFamily="49" charset="0"/>
              <a:buChar char="o"/>
            </a:pPr>
            <a:r>
              <a:rPr lang="cs-CZ" dirty="0"/>
              <a:t>discovery.muni.cz</a:t>
            </a:r>
          </a:p>
          <a:p>
            <a:pPr lvl="1">
              <a:buFont typeface="Courier New" panose="02070309020205020404" pitchFamily="49" charset="0"/>
              <a:buChar char="o"/>
            </a:pPr>
            <a:r>
              <a:rPr lang="cs-CZ" dirty="0"/>
              <a:t>citační manažery: ZOTERO, </a:t>
            </a:r>
            <a:r>
              <a:rPr lang="cs-CZ" dirty="0" err="1"/>
              <a:t>Mendeley</a:t>
            </a:r>
            <a:r>
              <a:rPr lang="cs-CZ" dirty="0"/>
              <a:t>, …</a:t>
            </a:r>
          </a:p>
          <a:p>
            <a:pPr lvl="1">
              <a:buFont typeface="Courier New" panose="02070309020205020404" pitchFamily="49" charset="0"/>
              <a:buChar char="o"/>
            </a:pPr>
            <a:endParaRPr lang="cs-CZ" dirty="0"/>
          </a:p>
          <a:p>
            <a:r>
              <a:rPr lang="cs-CZ" dirty="0"/>
              <a:t>Kvalita vědecká práce (IF, h-index)</a:t>
            </a:r>
          </a:p>
          <a:p>
            <a:pPr lvl="1">
              <a:buFont typeface="Courier New" panose="02070309020205020404" pitchFamily="49" charset="0"/>
              <a:buChar char="o"/>
            </a:pPr>
            <a:r>
              <a:rPr lang="cs-CZ" dirty="0"/>
              <a:t>algoritmus výpočtu, výhody, nevýhody</a:t>
            </a:r>
          </a:p>
          <a:p>
            <a:pPr lvl="1">
              <a:buFont typeface="Courier New" panose="02070309020205020404" pitchFamily="49" charset="0"/>
              <a:buChar char="o"/>
            </a:pPr>
            <a:r>
              <a:rPr lang="cs-CZ" dirty="0"/>
              <a:t>problematika predátorských časopisů</a:t>
            </a:r>
          </a:p>
        </p:txBody>
      </p:sp>
    </p:spTree>
    <p:extLst>
      <p:ext uri="{BB962C8B-B14F-4D97-AF65-F5344CB8AC3E}">
        <p14:creationId xmlns:p14="http://schemas.microsoft.com/office/powerpoint/2010/main" val="307770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95600" y="921236"/>
            <a:ext cx="8610600" cy="1293028"/>
          </a:xfrm>
        </p:spPr>
        <p:txBody>
          <a:bodyPr/>
          <a:lstStyle/>
          <a:p>
            <a:r>
              <a:rPr lang="cs-CZ" dirty="0"/>
              <a:t>Rešerše, systematické přehledy</a:t>
            </a:r>
            <a:br>
              <a:rPr lang="cs-CZ" sz="3600" dirty="0"/>
            </a:br>
            <a:endParaRPr lang="cs-CZ" dirty="0"/>
          </a:p>
        </p:txBody>
      </p:sp>
      <p:sp>
        <p:nvSpPr>
          <p:cNvPr id="3" name="Zástupný symbol pro obsah 2"/>
          <p:cNvSpPr>
            <a:spLocks noGrp="1"/>
          </p:cNvSpPr>
          <p:nvPr>
            <p:ph idx="1"/>
          </p:nvPr>
        </p:nvSpPr>
        <p:spPr>
          <a:xfrm>
            <a:off x="221941" y="1748902"/>
            <a:ext cx="11532093" cy="4927106"/>
          </a:xfrm>
        </p:spPr>
        <p:txBody>
          <a:bodyPr>
            <a:normAutofit lnSpcReduction="10000"/>
          </a:bodyPr>
          <a:lstStyle/>
          <a:p>
            <a:pPr marL="542925" lvl="1" indent="-457200"/>
            <a:r>
              <a:rPr lang="cs-CZ" sz="2200" dirty="0"/>
              <a:t>Portály</a:t>
            </a:r>
          </a:p>
          <a:p>
            <a:pPr marL="1000125" lvl="2" indent="-457200">
              <a:buFont typeface="Courier New" panose="02070309020205020404" pitchFamily="49" charset="0"/>
              <a:buChar char="o"/>
            </a:pPr>
            <a:r>
              <a:rPr lang="cs-CZ" sz="2000" dirty="0"/>
              <a:t>library.muni.cz</a:t>
            </a:r>
          </a:p>
          <a:p>
            <a:pPr marL="1000125" lvl="2" indent="-457200">
              <a:buFont typeface="Courier New" panose="02070309020205020404" pitchFamily="49" charset="0"/>
              <a:buChar char="o"/>
            </a:pPr>
            <a:r>
              <a:rPr lang="cs-CZ" sz="2000" dirty="0"/>
              <a:t>ezdroje.muni.cz(seznam databází – </a:t>
            </a:r>
            <a:r>
              <a:rPr lang="cs-CZ" sz="2000" dirty="0" err="1"/>
              <a:t>PubMed</a:t>
            </a:r>
            <a:r>
              <a:rPr lang="cs-CZ" sz="2000" dirty="0"/>
              <a:t>, </a:t>
            </a:r>
            <a:r>
              <a:rPr lang="cs-CZ" sz="2000" dirty="0" err="1"/>
              <a:t>Scopus</a:t>
            </a:r>
            <a:r>
              <a:rPr lang="cs-CZ" sz="2000" dirty="0"/>
              <a:t>, Web </a:t>
            </a:r>
            <a:r>
              <a:rPr lang="cs-CZ" sz="2000" dirty="0" err="1"/>
              <a:t>of</a:t>
            </a:r>
            <a:r>
              <a:rPr lang="cs-CZ" sz="2000" dirty="0"/>
              <a:t> Science, </a:t>
            </a:r>
            <a:r>
              <a:rPr lang="cs-CZ" sz="2000" dirty="0" err="1"/>
              <a:t>SportDiscus</a:t>
            </a:r>
            <a:r>
              <a:rPr lang="cs-CZ" sz="2000" dirty="0"/>
              <a:t>, …)</a:t>
            </a:r>
            <a:endParaRPr lang="cs-CZ" sz="2000" b="1" dirty="0"/>
          </a:p>
          <a:p>
            <a:pPr marL="1000125" lvl="2" indent="-457200">
              <a:buFont typeface="Courier New" panose="02070309020205020404" pitchFamily="49" charset="0"/>
              <a:buChar char="o"/>
            </a:pPr>
            <a:r>
              <a:rPr lang="cs-CZ" sz="2000" dirty="0"/>
              <a:t>discovery.muni.cz – služba, která umí projít všechny databáze najednou</a:t>
            </a:r>
          </a:p>
          <a:p>
            <a:pPr marL="1000125" lvl="2" indent="-457200">
              <a:buFont typeface="Courier New" panose="02070309020205020404" pitchFamily="49" charset="0"/>
              <a:buChar char="o"/>
            </a:pPr>
            <a:endParaRPr lang="cs-CZ" sz="2000" dirty="0"/>
          </a:p>
          <a:p>
            <a:pPr marL="542925" lvl="1" indent="-457200"/>
            <a:r>
              <a:rPr lang="cs-CZ" sz="2200" dirty="0"/>
              <a:t>SW na MU</a:t>
            </a:r>
          </a:p>
          <a:p>
            <a:pPr marL="1000125" lvl="2" indent="-457200">
              <a:buFont typeface="Courier New" panose="02070309020205020404" pitchFamily="49" charset="0"/>
              <a:buChar char="o"/>
            </a:pPr>
            <a:r>
              <a:rPr lang="cs-CZ" sz="2000" dirty="0"/>
              <a:t>přístup z domácího počítače: vpn.muni.cz, TeamViewer.cz</a:t>
            </a:r>
          </a:p>
          <a:p>
            <a:pPr marL="1000125" lvl="2" indent="-457200">
              <a:buFont typeface="Courier New" panose="02070309020205020404" pitchFamily="49" charset="0"/>
              <a:buChar char="o"/>
            </a:pPr>
            <a:r>
              <a:rPr lang="cs-CZ" sz="2000" dirty="0"/>
              <a:t>sw a licence pro studenty a zaměstnance MU: </a:t>
            </a:r>
            <a:r>
              <a:rPr lang="cs-CZ" sz="2000" dirty="0">
                <a:hlinkClick r:id="rId2"/>
              </a:rPr>
              <a:t>https://inet.muni.cz/app/soft/licence</a:t>
            </a:r>
            <a:endParaRPr lang="cs-CZ" sz="2000" dirty="0"/>
          </a:p>
          <a:p>
            <a:pPr marL="1000125" lvl="2" indent="-457200">
              <a:buFont typeface="Courier New" panose="02070309020205020404" pitchFamily="49" charset="0"/>
              <a:buChar char="o"/>
            </a:pPr>
            <a:r>
              <a:rPr lang="cs-CZ" sz="2000" dirty="0">
                <a:hlinkClick r:id="rId3"/>
              </a:rPr>
              <a:t>https://is.muni.cz/auth/extservices/</a:t>
            </a:r>
            <a:endParaRPr lang="cs-CZ" sz="2000" dirty="0"/>
          </a:p>
          <a:p>
            <a:pPr marL="542925" lvl="1" indent="-457200">
              <a:buFont typeface="Courier New" panose="02070309020205020404" pitchFamily="49" charset="0"/>
              <a:buChar char="o"/>
            </a:pPr>
            <a:endParaRPr lang="cs-CZ" sz="2200" b="1" dirty="0"/>
          </a:p>
          <a:p>
            <a:pPr marL="542925" lvl="1" indent="-457200">
              <a:buFont typeface="Courier New" panose="02070309020205020404" pitchFamily="49" charset="0"/>
              <a:buChar char="o"/>
            </a:pPr>
            <a:r>
              <a:rPr lang="cs-CZ" sz="2200" b="1" dirty="0"/>
              <a:t>Systematické </a:t>
            </a:r>
            <a:r>
              <a:rPr lang="cs-CZ" sz="2200" b="1" dirty="0" err="1"/>
              <a:t>review</a:t>
            </a:r>
            <a:endParaRPr lang="cs-CZ" sz="2200" b="1" dirty="0"/>
          </a:p>
          <a:p>
            <a:pPr marL="1000125" lvl="2" indent="-457200">
              <a:buFont typeface="Courier New" panose="02070309020205020404" pitchFamily="49" charset="0"/>
              <a:buChar char="o"/>
            </a:pPr>
            <a:r>
              <a:rPr lang="cs-CZ" sz="2000" dirty="0"/>
              <a:t>Nástroj Rayyan.ai, metodika PRISMA (soubor doporučení, pokyny  k metodologii a intepretaci výsledků), PROSPERO (online databáze pro registraci systematických </a:t>
            </a:r>
            <a:r>
              <a:rPr lang="cs-CZ" sz="2000" dirty="0" err="1"/>
              <a:t>review</a:t>
            </a:r>
            <a:r>
              <a:rPr lang="cs-CZ" sz="2000" dirty="0"/>
              <a:t>)</a:t>
            </a:r>
          </a:p>
        </p:txBody>
      </p:sp>
    </p:spTree>
    <p:extLst>
      <p:ext uri="{BB962C8B-B14F-4D97-AF65-F5344CB8AC3E}">
        <p14:creationId xmlns:p14="http://schemas.microsoft.com/office/powerpoint/2010/main" val="291916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Efektivní tvorba dokumentů v Office (Word)</a:t>
            </a:r>
          </a:p>
        </p:txBody>
      </p:sp>
      <p:sp>
        <p:nvSpPr>
          <p:cNvPr id="3" name="Zástupný symbol pro obsah 2"/>
          <p:cNvSpPr>
            <a:spLocks noGrp="1"/>
          </p:cNvSpPr>
          <p:nvPr>
            <p:ph idx="1"/>
          </p:nvPr>
        </p:nvSpPr>
        <p:spPr/>
        <p:txBody>
          <a:bodyPr/>
          <a:lstStyle/>
          <a:p>
            <a:r>
              <a:rPr lang="cs-CZ" dirty="0"/>
              <a:t>Používání stylů</a:t>
            </a:r>
          </a:p>
          <a:p>
            <a:pPr lvl="1">
              <a:buFont typeface="Courier New" panose="02070309020205020404" pitchFamily="49" charset="0"/>
              <a:buChar char="o"/>
            </a:pPr>
            <a:r>
              <a:rPr lang="cs-CZ" dirty="0"/>
              <a:t>automatický obsah</a:t>
            </a:r>
          </a:p>
          <a:p>
            <a:pPr lvl="1">
              <a:buFont typeface="Courier New" panose="02070309020205020404" pitchFamily="49" charset="0"/>
              <a:buChar char="o"/>
            </a:pPr>
            <a:r>
              <a:rPr lang="cs-CZ" dirty="0"/>
              <a:t>tvorba rejstříku</a:t>
            </a:r>
          </a:p>
          <a:p>
            <a:pPr lvl="1">
              <a:buFont typeface="Courier New" panose="02070309020205020404" pitchFamily="49" charset="0"/>
              <a:buChar char="o"/>
            </a:pPr>
            <a:r>
              <a:rPr lang="cs-CZ" dirty="0"/>
              <a:t>křížové odkazy</a:t>
            </a:r>
          </a:p>
          <a:p>
            <a:r>
              <a:rPr lang="cs-CZ" dirty="0"/>
              <a:t>Typografické zásady</a:t>
            </a:r>
          </a:p>
          <a:p>
            <a:pPr lvl="1"/>
            <a:r>
              <a:rPr lang="cs-CZ" dirty="0"/>
              <a:t>Nejčastější chyby (mezery za oddělovači, jednopísmenné předložky, pomlčky)</a:t>
            </a:r>
          </a:p>
          <a:p>
            <a:r>
              <a:rPr lang="cs-CZ" dirty="0"/>
              <a:t>Zobrazení netisknutelných znaků</a:t>
            </a:r>
          </a:p>
        </p:txBody>
      </p:sp>
    </p:spTree>
    <p:extLst>
      <p:ext uri="{BB962C8B-B14F-4D97-AF65-F5344CB8AC3E}">
        <p14:creationId xmlns:p14="http://schemas.microsoft.com/office/powerpoint/2010/main" val="225481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Internet a jeho služby</a:t>
            </a:r>
          </a:p>
        </p:txBody>
      </p:sp>
      <p:sp>
        <p:nvSpPr>
          <p:cNvPr id="3" name="Zástupný symbol pro obsah 2"/>
          <p:cNvSpPr>
            <a:spLocks noGrp="1"/>
          </p:cNvSpPr>
          <p:nvPr>
            <p:ph idx="1"/>
          </p:nvPr>
        </p:nvSpPr>
        <p:spPr>
          <a:xfrm>
            <a:off x="685800" y="1915064"/>
            <a:ext cx="10820400" cy="4641011"/>
          </a:xfrm>
        </p:spPr>
        <p:txBody>
          <a:bodyPr>
            <a:normAutofit/>
          </a:bodyPr>
          <a:lstStyle/>
          <a:p>
            <a:r>
              <a:rPr lang="cs-CZ" dirty="0"/>
              <a:t>Vyhledávání</a:t>
            </a:r>
          </a:p>
          <a:p>
            <a:pPr lvl="1"/>
            <a:r>
              <a:rPr lang="cs-CZ" dirty="0"/>
              <a:t>Google, Google </a:t>
            </a:r>
            <a:r>
              <a:rPr lang="cs-CZ" dirty="0" err="1"/>
              <a:t>Scholar</a:t>
            </a:r>
            <a:r>
              <a:rPr lang="cs-CZ" dirty="0"/>
              <a:t>, discovery.muni.cz</a:t>
            </a:r>
          </a:p>
          <a:p>
            <a:pPr lvl="1"/>
            <a:r>
              <a:rPr lang="cs-CZ" dirty="0"/>
              <a:t>Filtrování výsledků</a:t>
            </a:r>
          </a:p>
          <a:p>
            <a:r>
              <a:rPr lang="cs-CZ" dirty="0" err="1"/>
              <a:t>Cloudová</a:t>
            </a:r>
            <a:r>
              <a:rPr lang="cs-CZ" dirty="0"/>
              <a:t> řešení, přenos velkého objemu dat</a:t>
            </a:r>
          </a:p>
          <a:p>
            <a:pPr lvl="1"/>
            <a:r>
              <a:rPr lang="cs-CZ" dirty="0"/>
              <a:t>Úschovna v </a:t>
            </a:r>
            <a:r>
              <a:rPr lang="cs-CZ" dirty="0" err="1"/>
              <a:t>ISu</a:t>
            </a:r>
            <a:endParaRPr lang="cs-CZ" dirty="0"/>
          </a:p>
          <a:p>
            <a:pPr lvl="1"/>
            <a:r>
              <a:rPr lang="cs-CZ" dirty="0"/>
              <a:t>Uschovna.cz</a:t>
            </a:r>
          </a:p>
          <a:p>
            <a:pPr lvl="1"/>
            <a:r>
              <a:rPr lang="cs-CZ" dirty="0" err="1"/>
              <a:t>dropbox</a:t>
            </a:r>
            <a:endParaRPr lang="cs-CZ" dirty="0"/>
          </a:p>
          <a:p>
            <a:pPr lvl="1"/>
            <a:r>
              <a:rPr lang="cs-CZ" dirty="0"/>
              <a:t>Sdílení – </a:t>
            </a:r>
            <a:r>
              <a:rPr lang="cs-CZ" dirty="0" err="1"/>
              <a:t>google</a:t>
            </a:r>
            <a:r>
              <a:rPr lang="cs-CZ" dirty="0"/>
              <a:t> </a:t>
            </a:r>
            <a:r>
              <a:rPr lang="cs-CZ" dirty="0" err="1"/>
              <a:t>documents</a:t>
            </a:r>
            <a:endParaRPr lang="cs-CZ" dirty="0"/>
          </a:p>
          <a:p>
            <a:r>
              <a:rPr lang="cs-CZ" dirty="0"/>
              <a:t>SW</a:t>
            </a:r>
          </a:p>
          <a:p>
            <a:pPr lvl="1"/>
            <a:r>
              <a:rPr lang="cs-CZ" dirty="0"/>
              <a:t>DOODLE – plánování schůzek</a:t>
            </a:r>
          </a:p>
          <a:p>
            <a:pPr lvl="1"/>
            <a:r>
              <a:rPr lang="cs-CZ" dirty="0"/>
              <a:t>Problematika sociálních sítí – </a:t>
            </a:r>
            <a:r>
              <a:rPr lang="cs-CZ" dirty="0" err="1"/>
              <a:t>facebook</a:t>
            </a:r>
            <a:r>
              <a:rPr lang="cs-CZ" dirty="0"/>
              <a:t>, </a:t>
            </a:r>
            <a:r>
              <a:rPr lang="cs-CZ" dirty="0" err="1"/>
              <a:t>instagram</a:t>
            </a:r>
            <a:r>
              <a:rPr lang="cs-CZ" dirty="0"/>
              <a:t>, …</a:t>
            </a:r>
          </a:p>
          <a:p>
            <a:pPr lvl="1"/>
            <a:r>
              <a:rPr lang="cs-CZ" dirty="0"/>
              <a:t>Obrázky zdarma - licence</a:t>
            </a:r>
          </a:p>
        </p:txBody>
      </p:sp>
    </p:spTree>
    <p:extLst>
      <p:ext uri="{BB962C8B-B14F-4D97-AF65-F5344CB8AC3E}">
        <p14:creationId xmlns:p14="http://schemas.microsoft.com/office/powerpoint/2010/main" val="369880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Internet a jeho služby</a:t>
            </a:r>
          </a:p>
        </p:txBody>
      </p:sp>
      <p:sp>
        <p:nvSpPr>
          <p:cNvPr id="3" name="Zástupný symbol pro obsah 2"/>
          <p:cNvSpPr>
            <a:spLocks noGrp="1"/>
          </p:cNvSpPr>
          <p:nvPr>
            <p:ph idx="1"/>
          </p:nvPr>
        </p:nvSpPr>
        <p:spPr/>
        <p:txBody>
          <a:bodyPr/>
          <a:lstStyle/>
          <a:p>
            <a:r>
              <a:rPr lang="cs-CZ" dirty="0"/>
              <a:t>Prezentační nástroje</a:t>
            </a:r>
          </a:p>
          <a:p>
            <a:pPr lvl="1"/>
            <a:r>
              <a:rPr lang="cs-CZ" dirty="0" err="1"/>
              <a:t>Powerpoint</a:t>
            </a:r>
            <a:r>
              <a:rPr lang="cs-CZ" dirty="0"/>
              <a:t> (pozor - je to Microsoft)</a:t>
            </a:r>
          </a:p>
          <a:p>
            <a:pPr lvl="1"/>
            <a:r>
              <a:rPr lang="cs-CZ" dirty="0" err="1"/>
              <a:t>Prezi</a:t>
            </a:r>
            <a:r>
              <a:rPr lang="cs-CZ" dirty="0"/>
              <a:t> (pozor - je to Adobe </a:t>
            </a:r>
            <a:r>
              <a:rPr lang="cs-CZ" dirty="0" err="1"/>
              <a:t>Flash</a:t>
            </a:r>
            <a:r>
              <a:rPr lang="cs-CZ" dirty="0"/>
              <a:t> </a:t>
            </a:r>
            <a:r>
              <a:rPr lang="cs-CZ" dirty="0">
                <a:sym typeface="Wingdings" panose="05000000000000000000" pitchFamily="2" charset="2"/>
              </a:rPr>
              <a:t>)</a:t>
            </a:r>
            <a:endParaRPr lang="cs-CZ" dirty="0"/>
          </a:p>
          <a:p>
            <a:pPr lvl="1"/>
            <a:r>
              <a:rPr lang="cs-CZ" dirty="0" err="1"/>
              <a:t>Empressr</a:t>
            </a:r>
            <a:endParaRPr lang="cs-CZ" dirty="0"/>
          </a:p>
          <a:p>
            <a:r>
              <a:rPr lang="cs-CZ" dirty="0"/>
              <a:t>Dotazníky</a:t>
            </a:r>
          </a:p>
          <a:p>
            <a:pPr lvl="1"/>
            <a:r>
              <a:rPr lang="cs-CZ" dirty="0"/>
              <a:t>Google </a:t>
            </a:r>
            <a:r>
              <a:rPr lang="cs-CZ" dirty="0" err="1"/>
              <a:t>documents</a:t>
            </a:r>
            <a:endParaRPr lang="cs-CZ" dirty="0"/>
          </a:p>
          <a:p>
            <a:pPr lvl="1"/>
            <a:r>
              <a:rPr lang="cs-CZ" dirty="0"/>
              <a:t>Vyplnto.cz (licence, ceník)</a:t>
            </a:r>
          </a:p>
          <a:p>
            <a:r>
              <a:rPr lang="cs-CZ" dirty="0"/>
              <a:t>SW zdarma, dle licence!!!</a:t>
            </a:r>
          </a:p>
          <a:p>
            <a:endParaRPr lang="cs-CZ" dirty="0"/>
          </a:p>
        </p:txBody>
      </p:sp>
    </p:spTree>
    <p:extLst>
      <p:ext uri="{BB962C8B-B14F-4D97-AF65-F5344CB8AC3E}">
        <p14:creationId xmlns:p14="http://schemas.microsoft.com/office/powerpoint/2010/main" val="3889122977"/>
      </p:ext>
    </p:extLst>
  </p:cSld>
  <p:clrMapOvr>
    <a:masterClrMapping/>
  </p:clrMapOvr>
</p:sld>
</file>

<file path=ppt/theme/theme1.xml><?xml version="1.0" encoding="utf-8"?>
<a:theme xmlns:a="http://schemas.openxmlformats.org/drawingml/2006/main" name="Kondenzační stopa">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TM04033937[[fn=Kondenzační stopa]]</Template>
  <TotalTime>186</TotalTime>
  <Words>1338</Words>
  <Application>Microsoft Office PowerPoint</Application>
  <PresentationFormat>Širokoúhlá obrazovka</PresentationFormat>
  <Paragraphs>163</Paragraphs>
  <Slides>18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Century Gothic</vt:lpstr>
      <vt:lpstr>Courier New</vt:lpstr>
      <vt:lpstr>Wingdings</vt:lpstr>
      <vt:lpstr>Kondenzační stopa</vt:lpstr>
      <vt:lpstr>dc4905 Informatika  a vědecké databáze </vt:lpstr>
      <vt:lpstr>Obsah</vt:lpstr>
      <vt:lpstr>Požadavky na ukončení</vt:lpstr>
      <vt:lpstr>Publikování</vt:lpstr>
      <vt:lpstr>citování, citační manažery</vt:lpstr>
      <vt:lpstr>Rešerše, systematické přehledy </vt:lpstr>
      <vt:lpstr>Efektivní tvorba dokumentů v Office (Word)</vt:lpstr>
      <vt:lpstr>Internet a jeho služby</vt:lpstr>
      <vt:lpstr>Internet a jeho služby</vt:lpstr>
      <vt:lpstr>Licence</vt:lpstr>
      <vt:lpstr>Bezpečnost na internetu</vt:lpstr>
      <vt:lpstr>Elektronický podpis</vt:lpstr>
      <vt:lpstr>Různé 1</vt:lpstr>
      <vt:lpstr>Různé 2</vt:lpstr>
      <vt:lpstr>Různé 3</vt:lpstr>
      <vt:lpstr>Prezentace aplikace PowerPoint</vt:lpstr>
      <vt:lpstr>Nástroje AI pro podporu vědeckého psaní</vt:lpstr>
      <vt:lpstr>Nástroje AI pro podporu vědeckého psaní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D003 Informatika</dc:title>
  <dc:creator>Martin Sebera</dc:creator>
  <cp:lastModifiedBy>Martin Sebera</cp:lastModifiedBy>
  <cp:revision>21</cp:revision>
  <dcterms:created xsi:type="dcterms:W3CDTF">2018-10-10T19:00:01Z</dcterms:created>
  <dcterms:modified xsi:type="dcterms:W3CDTF">2024-10-10T07:27:37Z</dcterms:modified>
</cp:coreProperties>
</file>