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5" r:id="rId6"/>
    <p:sldId id="269" r:id="rId7"/>
    <p:sldId id="263" r:id="rId8"/>
    <p:sldId id="268" r:id="rId9"/>
    <p:sldId id="272" r:id="rId10"/>
    <p:sldId id="264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cir.38800601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55/s-2007-10214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045788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183485"/>
            <a:ext cx="8825658" cy="484734"/>
          </a:xfrm>
        </p:spPr>
        <p:txBody>
          <a:bodyPr/>
          <a:lstStyle/>
          <a:p>
            <a:r>
              <a:rPr lang="en-GB" dirty="0" smtClean="0"/>
              <a:t>II - On </a:t>
            </a:r>
            <a:r>
              <a:rPr lang="en-GB" dirty="0"/>
              <a:t>the physiology of stress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631" r="2680" b="16756"/>
          <a:stretch/>
        </p:blipFill>
        <p:spPr>
          <a:xfrm>
            <a:off x="2445605" y="187079"/>
            <a:ext cx="6241195" cy="35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2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(nor-)adrenaline / (nor-)epinephrine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890681"/>
          </a:xfrm>
        </p:spPr>
        <p:txBody>
          <a:bodyPr>
            <a:normAutofit/>
          </a:bodyPr>
          <a:lstStyle/>
          <a:p>
            <a:r>
              <a:rPr lang="en-GB" dirty="0" smtClean="0"/>
              <a:t>Setting the system up for movement</a:t>
            </a:r>
          </a:p>
          <a:p>
            <a:pPr lvl="1"/>
            <a:r>
              <a:rPr lang="en-GB" dirty="0" smtClean="0"/>
              <a:t>Blood pressure / heart-rate</a:t>
            </a:r>
          </a:p>
          <a:p>
            <a:pPr lvl="1"/>
            <a:r>
              <a:rPr lang="en-GB" dirty="0" smtClean="0"/>
              <a:t>Respiration rate</a:t>
            </a:r>
          </a:p>
          <a:p>
            <a:pPr lvl="1"/>
            <a:r>
              <a:rPr lang="en-GB" dirty="0" smtClean="0"/>
              <a:t> Task related focus and memory</a:t>
            </a:r>
          </a:p>
          <a:p>
            <a:r>
              <a:rPr lang="en-GB" dirty="0" smtClean="0"/>
              <a:t>Heightened alertness &amp; stressor related memory</a:t>
            </a:r>
          </a:p>
          <a:p>
            <a:r>
              <a:rPr lang="en-GB" dirty="0" smtClean="0"/>
              <a:t>Three behavioural stages of nor-adrenaline </a:t>
            </a:r>
          </a:p>
          <a:p>
            <a:pPr lvl="1"/>
            <a:r>
              <a:rPr lang="en-GB" dirty="0" smtClean="0"/>
              <a:t>Movement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rratic movement (panic)</a:t>
            </a:r>
          </a:p>
          <a:p>
            <a:pPr lvl="1"/>
            <a:r>
              <a:rPr lang="en-GB" dirty="0" smtClean="0"/>
              <a:t>Shutdown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6137860"/>
            <a:ext cx="1130434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Ross, J. A., &amp; Van </a:t>
            </a:r>
            <a:r>
              <a:rPr lang="en-GB" sz="1400" dirty="0" err="1"/>
              <a:t>Bockstaele</a:t>
            </a:r>
            <a:r>
              <a:rPr lang="en-GB" sz="1400" dirty="0"/>
              <a:t>, E. J. (2021). The Locus </a:t>
            </a:r>
            <a:r>
              <a:rPr lang="en-GB" sz="1400" dirty="0" err="1"/>
              <a:t>Coeruleus</a:t>
            </a:r>
            <a:r>
              <a:rPr lang="en-GB" sz="1400" dirty="0"/>
              <a:t>- Norepinephrine System in Stress and Arousal: </a:t>
            </a:r>
            <a:r>
              <a:rPr lang="en-GB" sz="1400" dirty="0" err="1"/>
              <a:t>Unraveling</a:t>
            </a:r>
            <a:r>
              <a:rPr lang="en-GB" sz="1400" dirty="0"/>
              <a:t> Historical, Current, and Future Perspectives. </a:t>
            </a:r>
            <a:r>
              <a:rPr lang="en-GB" sz="1400" i="1" dirty="0"/>
              <a:t>Frontiers in Psychiatry</a:t>
            </a:r>
            <a:r>
              <a:rPr lang="en-GB" sz="1400" dirty="0"/>
              <a:t>, </a:t>
            </a:r>
            <a:r>
              <a:rPr lang="en-GB" sz="1400" i="1" dirty="0"/>
              <a:t>11</a:t>
            </a:r>
            <a:r>
              <a:rPr lang="en-GB" sz="1400" dirty="0"/>
              <a:t>(January), 1–23. https://doi.org/10.3389/fpsyt.2020.601519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532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Cortisol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Release glucose (fuel) from glycogen stores</a:t>
            </a:r>
          </a:p>
          <a:p>
            <a:pPr lvl="1"/>
            <a:r>
              <a:rPr lang="en-GB" dirty="0" smtClean="0"/>
              <a:t>Highest in the morning</a:t>
            </a:r>
          </a:p>
          <a:p>
            <a:pPr lvl="2"/>
            <a:r>
              <a:rPr lang="en-GB" dirty="0" smtClean="0"/>
              <a:t>Nightmares</a:t>
            </a:r>
          </a:p>
          <a:p>
            <a:pPr lvl="2"/>
            <a:r>
              <a:rPr lang="en-GB" dirty="0" smtClean="0"/>
              <a:t>Interaction with nutrition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Suppress inflammation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Blood pressure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56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dopamine do to the stress response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499"/>
            <a:ext cx="4331445" cy="3935323"/>
          </a:xfrm>
        </p:spPr>
        <p:txBody>
          <a:bodyPr/>
          <a:lstStyle/>
          <a:p>
            <a:r>
              <a:rPr lang="en-US" dirty="0" smtClean="0"/>
              <a:t>Dopamine: the great motivator (NO, it does not do reward!!)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Training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Uncertainty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5" y="1728751"/>
            <a:ext cx="2333589" cy="42514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6111" y="6297283"/>
            <a:ext cx="111979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Schultz, W. (2002). Getting formal with dopamine and reward. </a:t>
            </a:r>
            <a:r>
              <a:rPr lang="en-GB" sz="1200" i="1" dirty="0"/>
              <a:t>Neuron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(2), 241–263. https://doi.org/10.1016/S0896-6273(02)00967-4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1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5" b="12749"/>
          <a:stretch/>
        </p:blipFill>
        <p:spPr>
          <a:xfrm>
            <a:off x="624631" y="457200"/>
            <a:ext cx="9492384" cy="58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Nature selects for speed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574159"/>
          </a:xfrm>
        </p:spPr>
        <p:txBody>
          <a:bodyPr/>
          <a:lstStyle/>
          <a:p>
            <a:r>
              <a:rPr lang="en-GB" dirty="0" smtClean="0"/>
              <a:t>Speed over accuracy</a:t>
            </a:r>
          </a:p>
          <a:p>
            <a:pPr lvl="1"/>
            <a:r>
              <a:rPr lang="en-GB" dirty="0" smtClean="0"/>
              <a:t>It matter less where you run than that you run as quickly as possible</a:t>
            </a:r>
          </a:p>
          <a:p>
            <a:endParaRPr lang="en-GB" dirty="0"/>
          </a:p>
          <a:p>
            <a:r>
              <a:rPr lang="en-GB" dirty="0" smtClean="0"/>
              <a:t>Limited time frame (5 min)</a:t>
            </a:r>
          </a:p>
          <a:p>
            <a:pPr lvl="1"/>
            <a:r>
              <a:rPr lang="en-GB" dirty="0" smtClean="0"/>
              <a:t>Most negatives effects of stress are the result of turning on the system for way longer than the approximately 5 minutes it usually takes.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2" y="5521569"/>
            <a:ext cx="10714877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Sapolsky</a:t>
            </a:r>
            <a:r>
              <a:rPr lang="en-GB" sz="1400" dirty="0"/>
              <a:t>, R. M. (2004). Why zebras don’t get ulcers: A guide to stress, stress related diseases, and coping. In </a:t>
            </a:r>
            <a:r>
              <a:rPr lang="en-GB" sz="1400" i="1" dirty="0"/>
              <a:t>Natural History</a:t>
            </a:r>
            <a:r>
              <a:rPr lang="en-GB" sz="1400" dirty="0"/>
              <a:t>. </a:t>
            </a:r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doi.org/10.1002/cir.3880060119</a:t>
            </a:r>
            <a:endParaRPr lang="en-GB" sz="1400" dirty="0" smtClean="0"/>
          </a:p>
          <a:p>
            <a:r>
              <a:rPr lang="en-GB" sz="1400" dirty="0" err="1"/>
              <a:t>Heitz</a:t>
            </a:r>
            <a:r>
              <a:rPr lang="en-GB" sz="1400" dirty="0"/>
              <a:t>, R. P. (2014). The speed-accuracy </a:t>
            </a:r>
            <a:r>
              <a:rPr lang="en-GB" sz="1400" dirty="0" err="1"/>
              <a:t>tradeoff</a:t>
            </a:r>
            <a:r>
              <a:rPr lang="en-GB" sz="1400" dirty="0"/>
              <a:t>: History, physiology, methodology, and </a:t>
            </a:r>
            <a:r>
              <a:rPr lang="en-GB" sz="1400" dirty="0" err="1"/>
              <a:t>behavior</a:t>
            </a:r>
            <a:r>
              <a:rPr lang="en-GB" sz="1400" dirty="0"/>
              <a:t>. </a:t>
            </a:r>
            <a:r>
              <a:rPr lang="en-GB" sz="1400" i="1" dirty="0"/>
              <a:t>Frontiers in Neuroscience</a:t>
            </a:r>
            <a:r>
              <a:rPr lang="en-GB" sz="1400" dirty="0"/>
              <a:t>, </a:t>
            </a:r>
            <a:r>
              <a:rPr lang="en-GB" sz="1400" i="1" dirty="0"/>
              <a:t>8</a:t>
            </a:r>
            <a:r>
              <a:rPr lang="en-GB" sz="1400" dirty="0"/>
              <a:t>(8 JUN), 1–19. https://</a:t>
            </a:r>
            <a:r>
              <a:rPr lang="en-GB" sz="1400" dirty="0" smtClean="0"/>
              <a:t>doi.org/10.3389/fnins.2014.00150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27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Both the lion and the gazelle need the same acute processes to survive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Transport energy (fuel + oxygen) to those parts of the body that you need to survive</a:t>
            </a:r>
          </a:p>
          <a:p>
            <a:pPr lvl="1"/>
            <a:r>
              <a:rPr lang="en-US" dirty="0" smtClean="0"/>
              <a:t>Legs</a:t>
            </a:r>
          </a:p>
          <a:p>
            <a:pPr lvl="1"/>
            <a:r>
              <a:rPr lang="en-US" dirty="0" smtClean="0"/>
              <a:t>Upper body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Hyper cognitive focus on the task at hand (fight or flight)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Down-regulation of non-essential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3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Oxygen </a:t>
            </a:r>
            <a:r>
              <a:rPr lang="en-GB" dirty="0" smtClean="0"/>
              <a:t>in-take and transport </a:t>
            </a:r>
            <a:r>
              <a:rPr lang="en-GB" dirty="0"/>
              <a:t>to the relevant muscle groups</a:t>
            </a:r>
          </a:p>
          <a:p>
            <a:pPr lvl="1"/>
            <a:r>
              <a:rPr lang="en-GB" dirty="0"/>
              <a:t>Increased respiration rate</a:t>
            </a:r>
          </a:p>
          <a:p>
            <a:pPr lvl="1"/>
            <a:r>
              <a:rPr lang="en-GB" dirty="0"/>
              <a:t>Increased blood pressure / increased heart rate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Release of glucose from glycogen stores and transport </a:t>
            </a:r>
            <a:r>
              <a:rPr lang="en-GB" dirty="0"/>
              <a:t>to the relevant muscle groups</a:t>
            </a:r>
          </a:p>
          <a:p>
            <a:pPr lvl="1"/>
            <a:r>
              <a:rPr lang="en-GB" dirty="0" smtClean="0"/>
              <a:t>Cortisol</a:t>
            </a:r>
            <a:endParaRPr lang="en-GB" dirty="0"/>
          </a:p>
          <a:p>
            <a:pPr lvl="1"/>
            <a:r>
              <a:rPr lang="en-GB" dirty="0" smtClean="0"/>
              <a:t>Increased </a:t>
            </a:r>
            <a:r>
              <a:rPr lang="en-GB" dirty="0"/>
              <a:t>blood glucose levels</a:t>
            </a:r>
          </a:p>
          <a:p>
            <a:pPr lvl="1"/>
            <a:r>
              <a:rPr lang="en-GB" dirty="0"/>
              <a:t>Increased blood pressure / increased heart rate</a:t>
            </a:r>
          </a:p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71" y="1622059"/>
            <a:ext cx="3593460" cy="4791281"/>
          </a:xfrm>
        </p:spPr>
      </p:pic>
    </p:spTree>
    <p:extLst>
      <p:ext uri="{BB962C8B-B14F-4D97-AF65-F5344CB8AC3E}">
        <p14:creationId xmlns:p14="http://schemas.microsoft.com/office/powerpoint/2010/main" val="131235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cognitive changes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Mild stress</a:t>
            </a:r>
          </a:p>
          <a:p>
            <a:pPr lvl="1"/>
            <a:r>
              <a:rPr lang="en-GB" dirty="0" smtClean="0"/>
              <a:t>Enhanced cognitive function; implicit memory &amp; declarative tasks</a:t>
            </a:r>
          </a:p>
          <a:p>
            <a:pPr lvl="1"/>
            <a:r>
              <a:rPr lang="en-GB" dirty="0" smtClean="0"/>
              <a:t>Enhanced task oriented focus</a:t>
            </a:r>
          </a:p>
          <a:p>
            <a:pPr lvl="1"/>
            <a:endParaRPr lang="en-GB" dirty="0"/>
          </a:p>
          <a:p>
            <a:r>
              <a:rPr lang="en-GB" dirty="0" smtClean="0"/>
              <a:t>High acute or chronic stress</a:t>
            </a:r>
          </a:p>
          <a:p>
            <a:pPr lvl="1"/>
            <a:r>
              <a:rPr lang="en-GB" dirty="0" smtClean="0"/>
              <a:t>Impairs the formation of complex memories: enhances implicit memory</a:t>
            </a:r>
          </a:p>
          <a:p>
            <a:pPr lvl="1"/>
            <a:r>
              <a:rPr lang="en-GB" dirty="0" smtClean="0"/>
              <a:t>Repetitive tasks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03312" y="6294180"/>
            <a:ext cx="949280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/>
              <a:t>Sandi, C. (2013). Stress and cognition. </a:t>
            </a:r>
            <a:r>
              <a:rPr lang="en-GB" sz="1400" i="1"/>
              <a:t>WIREs Cogn Sci</a:t>
            </a:r>
            <a:r>
              <a:rPr lang="en-GB" sz="1400"/>
              <a:t>, </a:t>
            </a:r>
            <a:r>
              <a:rPr lang="en-GB" sz="1400" i="1"/>
              <a:t>4</a:t>
            </a:r>
            <a:r>
              <a:rPr lang="en-GB" sz="1400"/>
              <a:t>(June). https://doi.org/10.1002/wcs.1222</a:t>
            </a:r>
            <a:endParaRPr lang="en-GB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29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Downregulated functions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234190"/>
          </a:xfrm>
        </p:spPr>
        <p:txBody>
          <a:bodyPr/>
          <a:lstStyle/>
          <a:p>
            <a:r>
              <a:rPr lang="en-GB" dirty="0" smtClean="0"/>
              <a:t>Growth </a:t>
            </a:r>
          </a:p>
          <a:p>
            <a:endParaRPr lang="en-GB" dirty="0"/>
          </a:p>
          <a:p>
            <a:r>
              <a:rPr lang="en-GB" dirty="0" smtClean="0"/>
              <a:t>Reproduction</a:t>
            </a:r>
          </a:p>
          <a:p>
            <a:endParaRPr lang="en-GB" dirty="0"/>
          </a:p>
          <a:p>
            <a:r>
              <a:rPr lang="en-GB" dirty="0" smtClean="0"/>
              <a:t>Digestion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672" y="5099398"/>
            <a:ext cx="11691668" cy="1600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Yamamora</a:t>
            </a:r>
            <a:r>
              <a:rPr lang="en-GB" sz="1400" dirty="0"/>
              <a:t>, D. L. R., &amp; Reid, R. L. (1990). Psychological stress and the reproductive system. </a:t>
            </a:r>
            <a:r>
              <a:rPr lang="en-GB" sz="1400" i="1" dirty="0"/>
              <a:t>Seminars in Reproductive Endocrinology</a:t>
            </a:r>
            <a:r>
              <a:rPr lang="en-GB" sz="1400" dirty="0"/>
              <a:t>, </a:t>
            </a:r>
            <a:r>
              <a:rPr lang="en-GB" sz="1400" i="1" dirty="0"/>
              <a:t>8</a:t>
            </a:r>
            <a:r>
              <a:rPr lang="en-GB" sz="1400" dirty="0"/>
              <a:t>(1), 65–72. </a:t>
            </a:r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doi.org/10.1055/s-2007-1021424</a:t>
            </a:r>
            <a:endParaRPr lang="en-GB" sz="1400" dirty="0" smtClean="0"/>
          </a:p>
          <a:p>
            <a:r>
              <a:rPr lang="en-GB" sz="1400" dirty="0"/>
              <a:t>Toyoda, A., </a:t>
            </a:r>
            <a:r>
              <a:rPr lang="en-GB" sz="1400" dirty="0" err="1"/>
              <a:t>Iio</a:t>
            </a:r>
            <a:r>
              <a:rPr lang="en-GB" sz="1400" dirty="0"/>
              <a:t>, W., Matsukawa, N., &amp; </a:t>
            </a:r>
            <a:r>
              <a:rPr lang="en-GB" sz="1400" dirty="0" err="1"/>
              <a:t>Tsukahara</a:t>
            </a:r>
            <a:r>
              <a:rPr lang="en-GB" sz="1400" dirty="0"/>
              <a:t>, T. (2015). Influence of chronic social defeat stress on digestive system functioning in rats. </a:t>
            </a:r>
            <a:r>
              <a:rPr lang="en-GB" sz="1400" i="1" dirty="0"/>
              <a:t>Journal of Nutritional Science and </a:t>
            </a:r>
            <a:r>
              <a:rPr lang="en-GB" sz="1400" i="1" dirty="0" err="1"/>
              <a:t>Vitaminology</a:t>
            </a:r>
            <a:r>
              <a:rPr lang="en-GB" sz="1400" dirty="0"/>
              <a:t>, </a:t>
            </a:r>
            <a:r>
              <a:rPr lang="en-GB" sz="1400" i="1" dirty="0"/>
              <a:t>61</a:t>
            </a:r>
            <a:r>
              <a:rPr lang="en-GB" sz="1400" dirty="0"/>
              <a:t>(3), 280–284. https://doi.org/10.3177/jnsv.61.280</a:t>
            </a:r>
          </a:p>
          <a:p>
            <a:r>
              <a:rPr lang="en-GB" sz="1400" dirty="0" err="1"/>
              <a:t>Oroian</a:t>
            </a:r>
            <a:r>
              <a:rPr lang="en-GB" sz="1400" dirty="0"/>
              <a:t>, B. A., </a:t>
            </a:r>
            <a:r>
              <a:rPr lang="en-GB" sz="1400" dirty="0" err="1"/>
              <a:t>Ciobica</a:t>
            </a:r>
            <a:r>
              <a:rPr lang="en-GB" sz="1400" dirty="0"/>
              <a:t>, A., </a:t>
            </a:r>
            <a:r>
              <a:rPr lang="en-GB" sz="1400" dirty="0" err="1"/>
              <a:t>Timofte</a:t>
            </a:r>
            <a:r>
              <a:rPr lang="en-GB" sz="1400" dirty="0"/>
              <a:t>, D., </a:t>
            </a:r>
            <a:r>
              <a:rPr lang="en-GB" sz="1400" dirty="0" err="1"/>
              <a:t>Stefanescu</a:t>
            </a:r>
            <a:r>
              <a:rPr lang="en-GB" sz="1400" dirty="0"/>
              <a:t>, C., &amp; </a:t>
            </a:r>
            <a:r>
              <a:rPr lang="en-GB" sz="1400" dirty="0" err="1"/>
              <a:t>Serban</a:t>
            </a:r>
            <a:r>
              <a:rPr lang="en-GB" sz="1400" dirty="0"/>
              <a:t>, I. L. (2021). New Metabolic, Digestive, and Oxidative Stress-Related Manifestations Associated with Posttraumatic Stress Disorder. </a:t>
            </a:r>
            <a:r>
              <a:rPr lang="en-GB" sz="1400" i="1" dirty="0"/>
              <a:t>Oxidative Medicine and Cellular Longevity</a:t>
            </a:r>
            <a:r>
              <a:rPr lang="en-GB" sz="1400" dirty="0"/>
              <a:t>, </a:t>
            </a:r>
            <a:r>
              <a:rPr lang="en-GB" sz="1400" i="1" dirty="0"/>
              <a:t>2021</a:t>
            </a:r>
            <a:r>
              <a:rPr lang="en-GB" sz="1400" dirty="0"/>
              <a:t>. https://</a:t>
            </a:r>
            <a:r>
              <a:rPr lang="en-GB" sz="1400" dirty="0" smtClean="0"/>
              <a:t>doi.org/10.1155/2021/5599265</a:t>
            </a:r>
            <a:endParaRPr lang="en-GB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-1026" r="5021" b="1026"/>
          <a:stretch/>
        </p:blipFill>
        <p:spPr>
          <a:xfrm>
            <a:off x="7936523" y="1257686"/>
            <a:ext cx="3204006" cy="32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stimuli; the hardware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734780" cy="4195481"/>
          </a:xfrm>
        </p:spPr>
        <p:txBody>
          <a:bodyPr/>
          <a:lstStyle/>
          <a:p>
            <a:r>
              <a:rPr lang="en-GB" dirty="0"/>
              <a:t>A stimulus is detected by one of our senses</a:t>
            </a:r>
          </a:p>
          <a:p>
            <a:r>
              <a:rPr lang="en-GB" dirty="0"/>
              <a:t>The amygdala relays signals if the stimulus is threatening</a:t>
            </a:r>
          </a:p>
          <a:p>
            <a:pPr lvl="1"/>
            <a:r>
              <a:rPr lang="en-GB" dirty="0"/>
              <a:t>Locus </a:t>
            </a:r>
            <a:r>
              <a:rPr lang="en-GB" dirty="0" err="1"/>
              <a:t>coeruleus</a:t>
            </a:r>
            <a:r>
              <a:rPr lang="en-GB" dirty="0"/>
              <a:t> (Norepinephrine)</a:t>
            </a:r>
          </a:p>
          <a:p>
            <a:pPr lvl="1"/>
            <a:r>
              <a:rPr lang="en-GB" dirty="0"/>
              <a:t>Hypothalamic adrenal axis (Cortisol)</a:t>
            </a:r>
          </a:p>
          <a:p>
            <a:pPr lvl="1"/>
            <a:r>
              <a:rPr lang="en-GB" dirty="0"/>
              <a:t>Ventral tegmental area (Dopamine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Medial prefrontal </a:t>
            </a:r>
            <a:r>
              <a:rPr lang="en-GB" dirty="0" smtClean="0"/>
              <a:t>cortex (is this really a problem?)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17" y="1853248"/>
            <a:ext cx="3252706" cy="35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Autonomic nervous system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Sympathetic nervous system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Parasympathetic nervous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586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4992</TotalTime>
  <Words>657</Words>
  <Application>Microsoft Office PowerPoint</Application>
  <PresentationFormat>Širokoúhlá obrazovka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Prezentace aplikace PowerPoint</vt:lpstr>
      <vt:lpstr>Nature selects for speed</vt:lpstr>
      <vt:lpstr>Both the lion and the gazelle need the same acute processes to survive</vt:lpstr>
      <vt:lpstr>Energy</vt:lpstr>
      <vt:lpstr>Important cognitive changes</vt:lpstr>
      <vt:lpstr>Downregulated functions</vt:lpstr>
      <vt:lpstr>Processing stimuli; the hardware</vt:lpstr>
      <vt:lpstr>Autonomic nervous system </vt:lpstr>
      <vt:lpstr>(nor-)adrenaline / (nor-)epinephrine</vt:lpstr>
      <vt:lpstr>Cortisol</vt:lpstr>
      <vt:lpstr>What does dopamine do to the stress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26</cp:revision>
  <dcterms:created xsi:type="dcterms:W3CDTF">2022-12-12T12:28:24Z</dcterms:created>
  <dcterms:modified xsi:type="dcterms:W3CDTF">2023-05-20T18:16:24Z</dcterms:modified>
</cp:coreProperties>
</file>