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78" r:id="rId4"/>
    <p:sldId id="273" r:id="rId5"/>
    <p:sldId id="266" r:id="rId6"/>
    <p:sldId id="267" r:id="rId7"/>
    <p:sldId id="268" r:id="rId8"/>
    <p:sldId id="270" r:id="rId9"/>
    <p:sldId id="260" r:id="rId10"/>
    <p:sldId id="274" r:id="rId11"/>
    <p:sldId id="277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86295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4045788"/>
            <a:ext cx="10050758" cy="1827145"/>
          </a:xfrm>
        </p:spPr>
        <p:txBody>
          <a:bodyPr/>
          <a:lstStyle/>
          <a:p>
            <a:pPr algn="ctr"/>
            <a:r>
              <a:rPr lang="en-GB" sz="4000" dirty="0"/>
              <a:t>Performing under Pressure; on the Biology, Psychology and Sociology of stress in high-performance professions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6183485"/>
            <a:ext cx="8825658" cy="484734"/>
          </a:xfrm>
        </p:spPr>
        <p:txBody>
          <a:bodyPr/>
          <a:lstStyle/>
          <a:p>
            <a:r>
              <a:rPr lang="en-GB" dirty="0" smtClean="0"/>
              <a:t>VII – Performance under stress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67" y="312559"/>
            <a:ext cx="7308207" cy="34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movement: The nucleus </a:t>
            </a:r>
            <a:r>
              <a:rPr lang="en-GB" dirty="0" err="1" smtClean="0"/>
              <a:t>reuniens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5887423" cy="4195481"/>
          </a:xfrm>
        </p:spPr>
        <p:txBody>
          <a:bodyPr/>
          <a:lstStyle/>
          <a:p>
            <a:r>
              <a:rPr lang="en-GB" dirty="0" smtClean="0"/>
              <a:t>A small nucleus in the thalamus</a:t>
            </a:r>
          </a:p>
          <a:p>
            <a:endParaRPr lang="en-GB" dirty="0" smtClean="0"/>
          </a:p>
          <a:p>
            <a:r>
              <a:rPr lang="en-GB" dirty="0" smtClean="0"/>
              <a:t>Secretes dopamine in response to forward movement</a:t>
            </a:r>
          </a:p>
          <a:p>
            <a:endParaRPr lang="en-GB" dirty="0"/>
          </a:p>
          <a:p>
            <a:r>
              <a:rPr lang="en-GB" dirty="0" smtClean="0"/>
              <a:t>Behaviour effects</a:t>
            </a:r>
            <a:endParaRPr lang="en-GB" dirty="0"/>
          </a:p>
          <a:p>
            <a:pPr lvl="1"/>
            <a:r>
              <a:rPr lang="en-GB" dirty="0" smtClean="0"/>
              <a:t>In rats it increases willingness to fight harder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 people…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757" t="-285" r="9295" b="285"/>
          <a:stretch/>
        </p:blipFill>
        <p:spPr>
          <a:xfrm>
            <a:off x="7492181" y="1853248"/>
            <a:ext cx="4168878" cy="34511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57200" y="6217236"/>
            <a:ext cx="1111813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Zimmerman, E. C., &amp; Grace, A. A. (2016). The nucleus </a:t>
            </a:r>
            <a:r>
              <a:rPr lang="en-GB" sz="1200" dirty="0" err="1"/>
              <a:t>reuniens</a:t>
            </a:r>
            <a:r>
              <a:rPr lang="en-GB" sz="1200" dirty="0"/>
              <a:t> of the midline thalamus gates prefrontal-hippocampal modulation of ventral tegmental area dopamine neuron activity. </a:t>
            </a:r>
            <a:r>
              <a:rPr lang="en-GB" sz="1200" i="1" dirty="0"/>
              <a:t>Journal of Neuroscience</a:t>
            </a:r>
            <a:r>
              <a:rPr lang="en-GB" sz="1200" dirty="0"/>
              <a:t>, </a:t>
            </a:r>
            <a:r>
              <a:rPr lang="en-GB" sz="1200" i="1" dirty="0"/>
              <a:t>36</a:t>
            </a:r>
            <a:r>
              <a:rPr lang="en-GB" sz="1200" dirty="0"/>
              <a:t>(34), 8977–8984. https://doi.org/10.1523/JNEUROSCI.1402-16.2016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613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Nutrition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Certain foods stimulate the endorphin and dopamine systems. </a:t>
            </a:r>
          </a:p>
          <a:p>
            <a:pPr lvl="1"/>
            <a:r>
              <a:rPr lang="en-GB" dirty="0" smtClean="0"/>
              <a:t>Sugar</a:t>
            </a:r>
          </a:p>
          <a:p>
            <a:pPr lvl="1"/>
            <a:r>
              <a:rPr lang="en-GB" dirty="0" smtClean="0"/>
              <a:t>Alcohol</a:t>
            </a:r>
          </a:p>
          <a:p>
            <a:pPr lvl="1"/>
            <a:r>
              <a:rPr lang="en-GB" dirty="0" smtClean="0"/>
              <a:t>Cacao</a:t>
            </a:r>
            <a:endParaRPr lang="en-GB" dirty="0" smtClean="0"/>
          </a:p>
          <a:p>
            <a:pPr lvl="1"/>
            <a:r>
              <a:rPr lang="en-GB" dirty="0" smtClean="0"/>
              <a:t>Etc.</a:t>
            </a:r>
          </a:p>
          <a:p>
            <a:pPr lvl="1"/>
            <a:endParaRPr lang="en-GB" dirty="0"/>
          </a:p>
          <a:p>
            <a:r>
              <a:rPr lang="en-GB" dirty="0" smtClean="0"/>
              <a:t>Careful! Many have a secondary detrimental effect.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46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reward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External rewards seem to be transient and unreliable. There is significantly greater value in internal rewards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Slice time to fit your motivational needs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Connect reward to accomplishment not something you get upon finishing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Don’t engage in too many behaviours that release dopamine for little effort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99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Altruism: just a strange observation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5685677" cy="4195481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I have no data to support this, but there seems to be a strong link between resilience and altruism. Individuals who take up the responsibility to pull others through appear better at handling extreme stress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Special forces selection procedures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63" y="2143538"/>
            <a:ext cx="4572394" cy="40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How do you utilise the stress response to facilitate optimal performance?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269067"/>
            <a:ext cx="8946541" cy="3979332"/>
          </a:xfrm>
        </p:spPr>
        <p:txBody>
          <a:bodyPr>
            <a:normAutofit/>
          </a:bodyPr>
          <a:lstStyle/>
          <a:p>
            <a:r>
              <a:rPr lang="en-GB" dirty="0" smtClean="0"/>
              <a:t>Prepare the system for stress (See lecture 6)</a:t>
            </a:r>
          </a:p>
          <a:p>
            <a:endParaRPr lang="en-GB" dirty="0" smtClean="0"/>
          </a:p>
          <a:p>
            <a:r>
              <a:rPr lang="en-GB" dirty="0" smtClean="0"/>
              <a:t>Managing the acute stress response</a:t>
            </a:r>
          </a:p>
          <a:p>
            <a:endParaRPr lang="en-GB" dirty="0" smtClean="0"/>
          </a:p>
          <a:p>
            <a:r>
              <a:rPr lang="en-GB" dirty="0" smtClean="0"/>
              <a:t>Optimising </a:t>
            </a:r>
            <a:r>
              <a:rPr lang="en-GB" dirty="0"/>
              <a:t>the acute stress </a:t>
            </a:r>
            <a:r>
              <a:rPr lang="en-GB" dirty="0" smtClean="0"/>
              <a:t>response</a:t>
            </a:r>
            <a:endParaRPr lang="en-GB" dirty="0"/>
          </a:p>
          <a:p>
            <a:pPr lvl="2"/>
            <a:r>
              <a:rPr lang="en-GB" dirty="0" smtClean="0"/>
              <a:t>Increase </a:t>
            </a:r>
            <a:r>
              <a:rPr lang="en-GB" dirty="0"/>
              <a:t>dopamine</a:t>
            </a:r>
          </a:p>
          <a:p>
            <a:pPr lvl="2"/>
            <a:r>
              <a:rPr lang="en-GB" dirty="0"/>
              <a:t>Increase feelings of control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2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5445" y="486086"/>
            <a:ext cx="8911687" cy="192930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Almost all of t</a:t>
            </a:r>
            <a:r>
              <a:rPr lang="en-GB" dirty="0" smtClean="0"/>
              <a:t>he </a:t>
            </a:r>
            <a:r>
              <a:rPr lang="en-GB" dirty="0"/>
              <a:t>most effective mechanisms to reduce or control the acute stress response </a:t>
            </a:r>
            <a:r>
              <a:rPr lang="en-GB" dirty="0" smtClean="0"/>
              <a:t>involve </a:t>
            </a:r>
            <a:r>
              <a:rPr lang="en-GB" dirty="0" smtClean="0"/>
              <a:t>feedback loops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5445" y="3140015"/>
            <a:ext cx="8915400" cy="330391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It is hard to control</a:t>
            </a:r>
          </a:p>
          <a:p>
            <a:pPr lvl="1"/>
            <a:r>
              <a:rPr lang="en-GB" dirty="0" smtClean="0"/>
              <a:t>Thoughts</a:t>
            </a:r>
          </a:p>
          <a:p>
            <a:pPr lvl="1"/>
            <a:r>
              <a:rPr lang="en-GB" dirty="0" smtClean="0"/>
              <a:t>Emotions</a:t>
            </a:r>
          </a:p>
          <a:p>
            <a:pPr lvl="1"/>
            <a:r>
              <a:rPr lang="en-GB" dirty="0" smtClean="0"/>
              <a:t>Physiological states</a:t>
            </a:r>
          </a:p>
          <a:p>
            <a:pPr lvl="1"/>
            <a:endParaRPr lang="en-GB" dirty="0"/>
          </a:p>
          <a:p>
            <a:r>
              <a:rPr lang="en-GB" dirty="0" smtClean="0"/>
              <a:t>Behaviour is much easier and that will alter all the above</a:t>
            </a:r>
          </a:p>
          <a:p>
            <a:endParaRPr lang="en-GB" dirty="0"/>
          </a:p>
          <a:p>
            <a:r>
              <a:rPr lang="en-GB" dirty="0" smtClean="0"/>
              <a:t>Stress often requires an expression to movement (be that physiological or psychological – behaviour is the key!)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55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23" y="3064933"/>
            <a:ext cx="8825657" cy="1182602"/>
          </a:xfrm>
        </p:spPr>
        <p:txBody>
          <a:bodyPr/>
          <a:lstStyle/>
          <a:p>
            <a:pPr algn="ctr"/>
            <a:r>
              <a:rPr lang="en-GB" dirty="0" smtClean="0"/>
              <a:t>Managing the acute stress response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56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loops as a means to manipulate the stress system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Neurotropic substances</a:t>
            </a:r>
          </a:p>
          <a:p>
            <a:pPr lvl="1"/>
            <a:r>
              <a:rPr lang="en-GB" dirty="0" err="1" smtClean="0"/>
              <a:t>Benzodiazepams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Behavioural manipulations</a:t>
            </a:r>
          </a:p>
          <a:p>
            <a:pPr lvl="1"/>
            <a:r>
              <a:rPr lang="en-GB" dirty="0" smtClean="0"/>
              <a:t>Breath work</a:t>
            </a:r>
          </a:p>
          <a:p>
            <a:pPr lvl="1"/>
            <a:r>
              <a:rPr lang="en-US" dirty="0" smtClean="0"/>
              <a:t>Visual system control</a:t>
            </a:r>
            <a:endParaRPr lang="en-US" dirty="0"/>
          </a:p>
          <a:p>
            <a:pPr lvl="1"/>
            <a:r>
              <a:rPr lang="en-GB" smtClean="0"/>
              <a:t>Visualisation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18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 work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309757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Double sigh </a:t>
            </a:r>
          </a:p>
          <a:p>
            <a:pPr lvl="1"/>
            <a:r>
              <a:rPr lang="en-GB" dirty="0" smtClean="0"/>
              <a:t>Off load much more carbon dioxide </a:t>
            </a:r>
          </a:p>
          <a:p>
            <a:endParaRPr lang="en-GB" dirty="0"/>
          </a:p>
          <a:p>
            <a:r>
              <a:rPr lang="en-GB" dirty="0" smtClean="0"/>
              <a:t>Respiratory sinus arrhythmia</a:t>
            </a:r>
          </a:p>
          <a:p>
            <a:pPr lvl="1"/>
            <a:r>
              <a:rPr lang="en-GB" dirty="0" smtClean="0"/>
              <a:t>Inhales: diaphragm moves down, more space for the heart, brain sends a signal to speed up to keep blood pressure steady. </a:t>
            </a:r>
          </a:p>
          <a:p>
            <a:pPr lvl="1"/>
            <a:r>
              <a:rPr lang="en-GB" dirty="0" smtClean="0"/>
              <a:t>Basis for Heart Rave Variability (HRV)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73015" y="5369169"/>
            <a:ext cx="458372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Feldman JL. </a:t>
            </a:r>
            <a:r>
              <a:rPr lang="en-GB" sz="1200" dirty="0">
                <a:hlinkClick r:id="rId3"/>
              </a:rPr>
              <a:t>Neurobiology of breathing control. Where to look and what to look for.</a:t>
            </a:r>
            <a:r>
              <a:rPr lang="en-GB" sz="1200" dirty="0"/>
              <a:t>. Advances in experimental medicine and biology, 1995.</a:t>
            </a:r>
          </a:p>
        </p:txBody>
      </p:sp>
    </p:spTree>
    <p:extLst>
      <p:ext uri="{BB962C8B-B14F-4D97-AF65-F5344CB8AC3E}">
        <p14:creationId xmlns:p14="http://schemas.microsoft.com/office/powerpoint/2010/main" val="33341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280" y="440995"/>
            <a:ext cx="9404723" cy="1400530"/>
          </a:xfrm>
        </p:spPr>
        <p:txBody>
          <a:bodyPr/>
          <a:lstStyle/>
          <a:p>
            <a:r>
              <a:rPr lang="en-GB" dirty="0" smtClean="0"/>
              <a:t>Visual control: Can you use the eyes to control stress?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4863734" cy="4195481"/>
          </a:xfrm>
        </p:spPr>
        <p:txBody>
          <a:bodyPr/>
          <a:lstStyle/>
          <a:p>
            <a:r>
              <a:rPr lang="en-GB" dirty="0" smtClean="0"/>
              <a:t>Eyes – 2 functions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Detecting shapes, colours, etc. (vision)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Communicate to the brain – active or inactive (Cues about time of day, stressors, etc.) (YES! Another feedback loop!!)</a:t>
            </a:r>
          </a:p>
          <a:p>
            <a:pPr lvl="2"/>
            <a:r>
              <a:rPr lang="en-GB" dirty="0" smtClean="0"/>
              <a:t>Relaxed (panoramic vision)</a:t>
            </a:r>
          </a:p>
          <a:p>
            <a:pPr lvl="2"/>
            <a:r>
              <a:rPr lang="en-GB" dirty="0" smtClean="0"/>
              <a:t>Stressed (focussed vision)</a:t>
            </a:r>
            <a:endParaRPr lang="en-GB" dirty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778" r="2963"/>
          <a:stretch/>
        </p:blipFill>
        <p:spPr>
          <a:xfrm>
            <a:off x="6389077" y="2052918"/>
            <a:ext cx="5568461" cy="39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0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Left-brain / right brain cross talk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654021" cy="4195481"/>
          </a:xfrm>
        </p:spPr>
        <p:txBody>
          <a:bodyPr/>
          <a:lstStyle/>
          <a:p>
            <a:r>
              <a:rPr lang="en-GB" dirty="0" smtClean="0"/>
              <a:t>Over activity in the left side of the brain may lead to overthinking</a:t>
            </a:r>
          </a:p>
          <a:p>
            <a:endParaRPr lang="en-GB" dirty="0"/>
          </a:p>
          <a:p>
            <a:r>
              <a:rPr lang="en-GB" dirty="0" smtClean="0"/>
              <a:t>Activity with the left hand, which cross talks to the right hemisphere, leads to an overall downregulation of brain activity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853248"/>
            <a:ext cx="4972050" cy="43555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52450" y="5267325"/>
            <a:ext cx="5953125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Mesagno</a:t>
            </a:r>
            <a:r>
              <a:rPr lang="en-GB" sz="1200" dirty="0"/>
              <a:t>, C., Beckmann, J., </a:t>
            </a:r>
            <a:r>
              <a:rPr lang="en-GB" sz="1200" dirty="0" err="1"/>
              <a:t>Wergin</a:t>
            </a:r>
            <a:r>
              <a:rPr lang="en-GB" sz="1200" dirty="0"/>
              <a:t>, V. V., &amp; </a:t>
            </a:r>
            <a:r>
              <a:rPr lang="en-GB" sz="1200" dirty="0" err="1"/>
              <a:t>Gröpel</a:t>
            </a:r>
            <a:r>
              <a:rPr lang="en-GB" sz="1200" dirty="0"/>
              <a:t>, P. (2019). Primed to perform: Comparing different pre-performance routine interventions to improve accuracy in closed, self-paced motor tasks. </a:t>
            </a:r>
            <a:r>
              <a:rPr lang="en-GB" sz="1200" i="1" dirty="0"/>
              <a:t>Psychology of Sport and Exercise</a:t>
            </a:r>
            <a:r>
              <a:rPr lang="en-GB" sz="1200" dirty="0"/>
              <a:t>, </a:t>
            </a:r>
            <a:r>
              <a:rPr lang="en-GB" sz="1200" i="1" dirty="0"/>
              <a:t>43</a:t>
            </a:r>
            <a:r>
              <a:rPr lang="en-GB" sz="1200" dirty="0"/>
              <a:t>(January), 73–81. https://doi.org/10.1016/j.psychsport.2019.01.001</a:t>
            </a:r>
          </a:p>
          <a:p>
            <a:r>
              <a:rPr lang="en-GB" sz="1200" dirty="0" err="1"/>
              <a:t>Mesagno</a:t>
            </a:r>
            <a:r>
              <a:rPr lang="en-GB" sz="1200" dirty="0"/>
              <a:t>, C., &amp; Beckmann, J. (2017). Choking under pressure: theoretical models and interventions. </a:t>
            </a:r>
            <a:r>
              <a:rPr lang="en-GB" sz="1200" i="1" dirty="0"/>
              <a:t>Current Opinion in Psychology</a:t>
            </a:r>
            <a:r>
              <a:rPr lang="en-GB" sz="1200" dirty="0"/>
              <a:t>, </a:t>
            </a:r>
            <a:r>
              <a:rPr lang="en-GB" sz="1200" i="1" dirty="0"/>
              <a:t>16</a:t>
            </a:r>
            <a:r>
              <a:rPr lang="en-GB" sz="1200" dirty="0"/>
              <a:t>(June), 170–175. https://doi.org/10.1016/j.copsyc.2017.05.015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597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23" y="3064933"/>
            <a:ext cx="8825657" cy="1268942"/>
          </a:xfrm>
        </p:spPr>
        <p:txBody>
          <a:bodyPr/>
          <a:lstStyle/>
          <a:p>
            <a:r>
              <a:rPr lang="en-GB" dirty="0" smtClean="0"/>
              <a:t>Optimising the acute stress response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094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</TotalTime>
  <Words>605</Words>
  <Application>Microsoft Office PowerPoint</Application>
  <PresentationFormat>Širokoúhlá obrazovka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Performing under Pressure; on the Biology, Psychology and Sociology of stress in high-performance professions</vt:lpstr>
      <vt:lpstr>How do you utilise the stress response to facilitate optimal performance?</vt:lpstr>
      <vt:lpstr>Almost all of the most effective mechanisms to reduce or control the acute stress response involve feedback loops </vt:lpstr>
      <vt:lpstr>Managing the acute stress response</vt:lpstr>
      <vt:lpstr>Feedback loops as a means to manipulate the stress system</vt:lpstr>
      <vt:lpstr>Breath work</vt:lpstr>
      <vt:lpstr>Visual control: Can you use the eyes to control stress?</vt:lpstr>
      <vt:lpstr>Left-brain / right brain cross talk</vt:lpstr>
      <vt:lpstr>Optimising the acute stress response</vt:lpstr>
      <vt:lpstr>Forward movement: The nucleus reuniens</vt:lpstr>
      <vt:lpstr>Nutrition</vt:lpstr>
      <vt:lpstr>Internal reward </vt:lpstr>
      <vt:lpstr>Altruism: just a strange observation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under Pressure; on the Biology, Psychology and Sociology of stress in high-performance professions</dc:title>
  <dc:creator>Mac Gillavry David William</dc:creator>
  <cp:lastModifiedBy>Mac Gillavry David William</cp:lastModifiedBy>
  <cp:revision>12</cp:revision>
  <dcterms:created xsi:type="dcterms:W3CDTF">2023-01-02T13:02:59Z</dcterms:created>
  <dcterms:modified xsi:type="dcterms:W3CDTF">2023-01-15T21:51:37Z</dcterms:modified>
</cp:coreProperties>
</file>