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6" r:id="rId8"/>
    <p:sldId id="277" r:id="rId9"/>
    <p:sldId id="265" r:id="rId10"/>
    <p:sldId id="264" r:id="rId11"/>
    <p:sldId id="270" r:id="rId12"/>
    <p:sldId id="266" r:id="rId13"/>
    <p:sldId id="267" r:id="rId14"/>
    <p:sldId id="268" r:id="rId15"/>
    <p:sldId id="26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cub.2009.07.02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brv.1217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6939710325142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261927X145359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0564926155899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045788"/>
            <a:ext cx="10050758" cy="1827145"/>
          </a:xfrm>
        </p:spPr>
        <p:txBody>
          <a:bodyPr/>
          <a:lstStyle/>
          <a:p>
            <a:pPr algn="ctr"/>
            <a:r>
              <a:rPr lang="en-GB" sz="4000" dirty="0"/>
              <a:t>Performing under Pressure; on the Biology, Psychology and Sociology of stress in high-performance professions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6183485"/>
            <a:ext cx="8825658" cy="484734"/>
          </a:xfrm>
        </p:spPr>
        <p:txBody>
          <a:bodyPr>
            <a:normAutofit/>
          </a:bodyPr>
          <a:lstStyle/>
          <a:p>
            <a:r>
              <a:rPr lang="en-GB" dirty="0" smtClean="0"/>
              <a:t>VIII – Team-performance under stress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endParaRPr lang="en-GB" dirty="0">
              <a:solidFill>
                <a:schemeClr val="dk1"/>
              </a:solidFill>
            </a:endParaRPr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93" y="262207"/>
            <a:ext cx="7514906" cy="36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Leadership: an evolved behavioural solution to a specific problem 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Coordinated action</a:t>
            </a:r>
          </a:p>
          <a:p>
            <a:pPr lvl="1"/>
            <a:r>
              <a:rPr lang="en-GB" dirty="0" smtClean="0"/>
              <a:t>Leadership can only exist, where there is a problem to be solved, i.e. a stressor. </a:t>
            </a:r>
          </a:p>
          <a:p>
            <a:pPr lvl="1"/>
            <a:r>
              <a:rPr lang="en-GB" dirty="0" smtClean="0"/>
              <a:t>Leadership effectively modulates stress reactions</a:t>
            </a:r>
          </a:p>
          <a:p>
            <a:pPr lvl="1"/>
            <a:endParaRPr lang="en-GB" dirty="0"/>
          </a:p>
          <a:p>
            <a:r>
              <a:rPr lang="en-GB" dirty="0" smtClean="0"/>
              <a:t>The range of human crises, which require communal action, is so large, that it is not feasible that one behavioural action can produce effective leadership in all cases.</a:t>
            </a:r>
          </a:p>
          <a:p>
            <a:pPr lvl="1"/>
            <a:r>
              <a:rPr lang="en-GB" dirty="0" smtClean="0"/>
              <a:t>Observable behavioural and physiological changes in followers </a:t>
            </a:r>
          </a:p>
          <a:p>
            <a:pPr lvl="1"/>
            <a:r>
              <a:rPr lang="en-GB" dirty="0" smtClean="0"/>
              <a:t>Context related behavioural and physiological changes in leaders</a:t>
            </a:r>
          </a:p>
        </p:txBody>
      </p:sp>
    </p:spTree>
    <p:extLst>
      <p:ext uri="{BB962C8B-B14F-4D97-AF65-F5344CB8AC3E}">
        <p14:creationId xmlns:p14="http://schemas.microsoft.com/office/powerpoint/2010/main" val="23394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8287-6673-9F44-BF5F-3BF575F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evolutionary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2BA3-F6A0-9540-8C1B-6D3D19D2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183316"/>
          </a:xfrm>
        </p:spPr>
        <p:txBody>
          <a:bodyPr/>
          <a:lstStyle/>
          <a:p>
            <a:r>
              <a:rPr lang="en-GB" dirty="0" smtClean="0"/>
              <a:t>A means for coordinating action amongst individuals. For people this is extremely important for survival</a:t>
            </a:r>
          </a:p>
          <a:p>
            <a:endParaRPr lang="en-GB" dirty="0" smtClean="0"/>
          </a:p>
          <a:p>
            <a:r>
              <a:rPr lang="en-GB" dirty="0" smtClean="0"/>
              <a:t>Leadership occurs in all human, and some non-human cultures.</a:t>
            </a:r>
          </a:p>
          <a:p>
            <a:pPr lvl="1"/>
            <a:r>
              <a:rPr lang="en-GB" dirty="0" smtClean="0"/>
              <a:t>Follow the first to move</a:t>
            </a:r>
          </a:p>
          <a:p>
            <a:pPr lvl="1"/>
            <a:r>
              <a:rPr lang="en-GB" dirty="0" smtClean="0"/>
              <a:t>Follow the dominant male</a:t>
            </a:r>
          </a:p>
          <a:p>
            <a:pPr lvl="1"/>
            <a:r>
              <a:rPr lang="en-GB" dirty="0" smtClean="0"/>
              <a:t>Follow context related competence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6762" y="6064370"/>
            <a:ext cx="10532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King, A. J., Johnson, D. D. P., &amp; Van </a:t>
            </a:r>
            <a:r>
              <a:rPr lang="en-GB" sz="1200" dirty="0" err="1"/>
              <a:t>Vugt</a:t>
            </a:r>
            <a:r>
              <a:rPr lang="en-GB" sz="1200" dirty="0"/>
              <a:t>, M. (2009). The Origins and Evolution of Leadership. </a:t>
            </a:r>
            <a:r>
              <a:rPr lang="en-GB" sz="1200" i="1" dirty="0"/>
              <a:t>Current Biology</a:t>
            </a:r>
            <a:r>
              <a:rPr lang="en-GB" sz="1200" dirty="0"/>
              <a:t>, </a:t>
            </a:r>
            <a:r>
              <a:rPr lang="en-GB" sz="1200" i="1" dirty="0"/>
              <a:t>19</a:t>
            </a:r>
            <a:r>
              <a:rPr lang="en-GB" sz="1200" dirty="0"/>
              <a:t>(19), R911–R916.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doi.org/10.1016/j.cub.2009.07.027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0438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2D5A-1E88-504B-B918-0C9A05BD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FD01-A085-C942-8BD3-FF8EC436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leader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followers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Context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1" y="5995358"/>
            <a:ext cx="1065362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Slides 12-16 are based on ongoing research at the Czech University of Defence. For any further information, contact me directly.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4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A73C-F895-B142-A40D-0BC9F6F3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AF3B-6726-9646-BE4C-FDE2F0855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Perceived relevant competences</a:t>
            </a:r>
          </a:p>
          <a:p>
            <a:r>
              <a:rPr lang="en-US"/>
              <a:t>Perceived ressillience (if stress is an issue)</a:t>
            </a:r>
          </a:p>
          <a:p>
            <a:r>
              <a:rPr lang="en-US"/>
              <a:t>Perceived value to followers</a:t>
            </a:r>
          </a:p>
          <a:p>
            <a:pPr lvl="1"/>
            <a:r>
              <a:rPr lang="en-US"/>
              <a:t>Care</a:t>
            </a:r>
          </a:p>
          <a:p>
            <a:pPr lvl="1"/>
            <a:r>
              <a:rPr lang="en-US"/>
              <a:t>Reputation</a:t>
            </a:r>
          </a:p>
          <a:p>
            <a:r>
              <a:rPr lang="en-US"/>
              <a:t>Position in the hyrarchy</a:t>
            </a:r>
          </a:p>
          <a:p>
            <a:pPr lvl="1"/>
            <a:r>
              <a:rPr lang="en-US"/>
              <a:t>Endorsment by higher authority</a:t>
            </a:r>
          </a:p>
          <a:p>
            <a:pPr lvl="1"/>
            <a:r>
              <a:rPr lang="en-US"/>
              <a:t>Convention</a:t>
            </a:r>
          </a:p>
          <a:p>
            <a:pPr lvl="1"/>
            <a:r>
              <a:rPr lang="en-US"/>
              <a:t>Previous experience</a:t>
            </a:r>
          </a:p>
          <a:p>
            <a:pPr lvl="1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6553" r="1"/>
          <a:stretch/>
        </p:blipFill>
        <p:spPr>
          <a:xfrm>
            <a:off x="448572" y="1905000"/>
            <a:ext cx="5859373" cy="39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C4A5-9FEC-B64D-83B4-211B3118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followers</a:t>
            </a:r>
          </a:p>
        </p:txBody>
      </p:sp>
      <p:pic>
        <p:nvPicPr>
          <p:cNvPr id="2050" name="Picture 2" descr="Heroes - Bill Millin | Leger Holidays Battlefield Tours">
            <a:extLst>
              <a:ext uri="{FF2B5EF4-FFF2-40B4-BE49-F238E27FC236}">
                <a16:creationId xmlns:a16="http://schemas.microsoft.com/office/drawing/2014/main" id="{A06AB030-AD99-634E-96ED-102E265C23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40395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5D8A3-689C-8346-98DF-0DAAE0F7C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Can be more or less anyone, but must be willing to, temporarily, suspend their individual initiative, in </a:t>
            </a:r>
            <a:r>
              <a:rPr lang="en-US" dirty="0" err="1"/>
              <a:t>favour</a:t>
            </a:r>
            <a:r>
              <a:rPr lang="en-US" dirty="0"/>
              <a:t> of that of the leader.</a:t>
            </a:r>
          </a:p>
          <a:p>
            <a:pPr lvl="1"/>
            <a:r>
              <a:rPr lang="en-US" dirty="0"/>
              <a:t>Downregulation of critical faculties</a:t>
            </a:r>
          </a:p>
          <a:p>
            <a:pPr lvl="1"/>
            <a:r>
              <a:rPr lang="en-US" dirty="0"/>
              <a:t>Partially passive coping mechanisms</a:t>
            </a:r>
          </a:p>
          <a:p>
            <a:pPr lvl="1"/>
            <a:r>
              <a:rPr lang="en-US" dirty="0"/>
              <a:t>A perceived benefit of doing so for the follower, which cannot be achieved as easily in other ways.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C5EE-D5AE-4041-868A-AA7A89EC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829AB-247B-3049-8C30-5F3F4AFF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Culture</a:t>
            </a:r>
          </a:p>
          <a:p>
            <a:pPr lvl="1"/>
            <a:r>
              <a:rPr lang="en-GB" dirty="0" smtClean="0"/>
              <a:t>Meaningful symbols, behaviours and competences may be meaningless within other cultural contexts.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Immediate context</a:t>
            </a:r>
          </a:p>
          <a:p>
            <a:pPr lvl="1"/>
            <a:r>
              <a:rPr lang="en-GB" dirty="0" smtClean="0"/>
              <a:t>What is the immediate issue that is being addressed. 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Perceived risk</a:t>
            </a:r>
          </a:p>
          <a:p>
            <a:pPr lvl="1"/>
            <a:r>
              <a:rPr lang="en-GB" dirty="0" smtClean="0"/>
              <a:t>What are risk-levels involved in the activity at hand and how do followers perceive the behaviour of the leader in response to them.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 attributes of leadership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Competence</a:t>
            </a:r>
          </a:p>
          <a:p>
            <a:endParaRPr lang="en-GB" dirty="0"/>
          </a:p>
          <a:p>
            <a:r>
              <a:rPr lang="en-GB" dirty="0" smtClean="0"/>
              <a:t>Resilience</a:t>
            </a:r>
          </a:p>
          <a:p>
            <a:endParaRPr lang="en-GB" dirty="0"/>
          </a:p>
          <a:p>
            <a:r>
              <a:rPr lang="en-GB" dirty="0" smtClean="0"/>
              <a:t>Leadership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30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7532" y="1966823"/>
            <a:ext cx="9627079" cy="2958860"/>
          </a:xfrm>
        </p:spPr>
        <p:txBody>
          <a:bodyPr/>
          <a:lstStyle/>
          <a:p>
            <a:pPr algn="ctr"/>
            <a:r>
              <a:rPr lang="en-GB" sz="6000" dirty="0" smtClean="0"/>
              <a:t>Completion between individuals vs completion between groups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4650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 between individuals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529737" cy="38648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Internal struggle between individuals within the group</a:t>
            </a:r>
          </a:p>
          <a:p>
            <a:endParaRPr lang="en-GB" dirty="0" smtClean="0"/>
          </a:p>
          <a:p>
            <a:r>
              <a:rPr lang="en-GB" dirty="0" smtClean="0"/>
              <a:t>Struggle over excess to mates, recourses and position in the social hierarchy</a:t>
            </a:r>
          </a:p>
          <a:p>
            <a:endParaRPr lang="en-GB" dirty="0"/>
          </a:p>
          <a:p>
            <a:r>
              <a:rPr lang="en-GB" dirty="0" smtClean="0"/>
              <a:t>In its core, </a:t>
            </a:r>
            <a:r>
              <a:rPr lang="en-GB" dirty="0" smtClean="0"/>
              <a:t>egocentricity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Testosterone (its not aggression!!)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807" r="10715"/>
          <a:stretch/>
        </p:blipFill>
        <p:spPr>
          <a:xfrm>
            <a:off x="6202394" y="1668437"/>
            <a:ext cx="4994694" cy="42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3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Testosterone &amp; interpersonal  competition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107043" cy="357150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Non-linearity</a:t>
            </a:r>
          </a:p>
          <a:p>
            <a:endParaRPr lang="en-GB" dirty="0"/>
          </a:p>
          <a:p>
            <a:r>
              <a:rPr lang="en-GB" dirty="0" smtClean="0"/>
              <a:t>Testosterone &amp; competition, rather than aggression</a:t>
            </a:r>
          </a:p>
          <a:p>
            <a:endParaRPr lang="en-GB" dirty="0"/>
          </a:p>
          <a:p>
            <a:r>
              <a:rPr lang="en-GB" dirty="0" smtClean="0"/>
              <a:t>Low levels associated with lower position on the social hierarchy</a:t>
            </a:r>
          </a:p>
          <a:p>
            <a:endParaRPr lang="en-GB" dirty="0"/>
          </a:p>
          <a:p>
            <a:r>
              <a:rPr lang="en-GB" dirty="0" smtClean="0"/>
              <a:t>Posturing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37" y="2052918"/>
            <a:ext cx="4994694" cy="33297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6111" y="5736566"/>
            <a:ext cx="11084943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Crespi</a:t>
            </a:r>
            <a:r>
              <a:rPr lang="en-GB" sz="1200" dirty="0"/>
              <a:t>, B. J. (2016). Oxytocin, testosterone, and human social cognition. </a:t>
            </a:r>
            <a:r>
              <a:rPr lang="en-GB" sz="1200" i="1" dirty="0"/>
              <a:t>Biological Reviews</a:t>
            </a:r>
            <a:r>
              <a:rPr lang="en-GB" sz="1200" dirty="0"/>
              <a:t>, </a:t>
            </a:r>
            <a:r>
              <a:rPr lang="en-GB" sz="1200" i="1" dirty="0"/>
              <a:t>91</a:t>
            </a:r>
            <a:r>
              <a:rPr lang="en-GB" sz="1200" dirty="0"/>
              <a:t>(2), 390–408.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doi.org/10.1111/brv.12175</a:t>
            </a:r>
            <a:endParaRPr lang="en-GB" sz="1200" dirty="0" smtClean="0"/>
          </a:p>
          <a:p>
            <a:r>
              <a:rPr lang="en-GB" sz="1200" dirty="0" err="1"/>
              <a:t>Boksem</a:t>
            </a:r>
            <a:r>
              <a:rPr lang="en-GB" sz="1200" dirty="0"/>
              <a:t>, M. A. S., Mehta, P. H., Van den Bergh, B., van Son, V., </a:t>
            </a:r>
            <a:r>
              <a:rPr lang="en-GB" sz="1200" dirty="0" err="1"/>
              <a:t>Trautmann</a:t>
            </a:r>
            <a:r>
              <a:rPr lang="en-GB" sz="1200" dirty="0"/>
              <a:t>, S. T., </a:t>
            </a:r>
            <a:r>
              <a:rPr lang="en-GB" sz="1200" dirty="0" err="1"/>
              <a:t>Roelofs</a:t>
            </a:r>
            <a:r>
              <a:rPr lang="en-GB" sz="1200" dirty="0"/>
              <a:t>, K., … </a:t>
            </a:r>
            <a:r>
              <a:rPr lang="en-GB" sz="1200" dirty="0" err="1"/>
              <a:t>Sanfey</a:t>
            </a:r>
            <a:r>
              <a:rPr lang="en-GB" sz="1200" dirty="0"/>
              <a:t>, A. G. (2013). Testosterone Inhibits Trust but Promotes Reciprocity. </a:t>
            </a:r>
            <a:r>
              <a:rPr lang="en-GB" sz="1200" i="1" dirty="0"/>
              <a:t>Psychological Science</a:t>
            </a:r>
            <a:r>
              <a:rPr lang="en-GB" sz="1200" dirty="0"/>
              <a:t>, </a:t>
            </a:r>
            <a:r>
              <a:rPr lang="en-GB" sz="1200" i="1" dirty="0"/>
              <a:t>24</a:t>
            </a:r>
            <a:r>
              <a:rPr lang="en-GB" sz="1200" dirty="0"/>
              <a:t>(11), 2306–2314. https://doi.org/10.1177/0956797613495063</a:t>
            </a:r>
          </a:p>
          <a:p>
            <a:r>
              <a:rPr lang="en-GB" sz="1200" dirty="0"/>
              <a:t>Edwards, D. A. (2006). Competition and testosterone. </a:t>
            </a:r>
            <a:r>
              <a:rPr lang="en-GB" sz="1200" i="1" dirty="0"/>
              <a:t>Hormones and </a:t>
            </a:r>
            <a:r>
              <a:rPr lang="en-GB" sz="1200" i="1" dirty="0" err="1"/>
              <a:t>Behavior</a:t>
            </a:r>
            <a:r>
              <a:rPr lang="en-GB" sz="1200" dirty="0"/>
              <a:t>, </a:t>
            </a:r>
            <a:r>
              <a:rPr lang="en-GB" sz="1200" i="1" dirty="0"/>
              <a:t>50</a:t>
            </a:r>
            <a:r>
              <a:rPr lang="en-GB" sz="1200" dirty="0"/>
              <a:t>(5), 681–683. https://doi.org/10.1016/j.yhbeh.2006.09.005</a:t>
            </a:r>
          </a:p>
          <a:p>
            <a:r>
              <a:rPr lang="en-GB" sz="1200" dirty="0" err="1"/>
              <a:t>Sapolsky</a:t>
            </a:r>
            <a:r>
              <a:rPr lang="en-GB" sz="1200" dirty="0"/>
              <a:t>, R., &amp; </a:t>
            </a:r>
            <a:r>
              <a:rPr lang="en-GB" sz="1200" dirty="0" err="1"/>
              <a:t>Balt</a:t>
            </a:r>
            <a:r>
              <a:rPr lang="en-GB" sz="1200" dirty="0"/>
              <a:t>, S. (1996). Reductionism and variability in data: a meta-analysis. </a:t>
            </a:r>
            <a:r>
              <a:rPr lang="en-GB" sz="1200" i="1" dirty="0"/>
              <a:t>Perspectives in Biology and Medicine</a:t>
            </a:r>
            <a:r>
              <a:rPr lang="en-GB" sz="1200" dirty="0"/>
              <a:t>, </a:t>
            </a:r>
            <a:r>
              <a:rPr lang="en-GB" sz="1200" i="1" dirty="0"/>
              <a:t>39</a:t>
            </a:r>
            <a:r>
              <a:rPr lang="en-GB" sz="1200" dirty="0"/>
              <a:t>(2</a:t>
            </a:r>
            <a:r>
              <a:rPr lang="en-GB" sz="1200" dirty="0" smtClean="0"/>
              <a:t>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2686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Intra-group conflict as a backdrop for inter-group </a:t>
            </a:r>
            <a:r>
              <a:rPr lang="en-GB" dirty="0"/>
              <a:t>competition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702265" cy="4195481"/>
          </a:xfrm>
        </p:spPr>
        <p:txBody>
          <a:bodyPr/>
          <a:lstStyle/>
          <a:p>
            <a:r>
              <a:rPr lang="en-GB" dirty="0" smtClean="0"/>
              <a:t>Inter-group competition can, and often does, involve efforts to outdo one another in the extend to which victories are gained against otherwise anonymous members of targeted outgroups.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627" r="7171"/>
          <a:stretch/>
        </p:blipFill>
        <p:spPr>
          <a:xfrm>
            <a:off x="6495690" y="2052918"/>
            <a:ext cx="5293144" cy="31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Intra-group competition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3874129" cy="4195481"/>
          </a:xfrm>
        </p:spPr>
        <p:txBody>
          <a:bodyPr/>
          <a:lstStyle/>
          <a:p>
            <a:r>
              <a:rPr lang="en-GB" dirty="0" smtClean="0"/>
              <a:t>In-group coordination</a:t>
            </a:r>
          </a:p>
          <a:p>
            <a:pPr lvl="1"/>
            <a:r>
              <a:rPr lang="en-GB" dirty="0" smtClean="0"/>
              <a:t>Teamwork</a:t>
            </a:r>
          </a:p>
          <a:p>
            <a:pPr lvl="1"/>
            <a:r>
              <a:rPr lang="en-GB" dirty="0" smtClean="0"/>
              <a:t>Cooperation</a:t>
            </a:r>
          </a:p>
          <a:p>
            <a:pPr lvl="1"/>
            <a:r>
              <a:rPr lang="en-GB" dirty="0" smtClean="0"/>
              <a:t>Leadership</a:t>
            </a:r>
            <a:endParaRPr lang="en-GB" dirty="0"/>
          </a:p>
          <a:p>
            <a:pPr lvl="1"/>
            <a:r>
              <a:rPr lang="en-GB" dirty="0" smtClean="0"/>
              <a:t>Group-identity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299" y="2052918"/>
            <a:ext cx="6511506" cy="3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Costly signalling and the free rider problem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685013" cy="359674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Humans are extremely vulnerable alone but united, we dominate almost any environment we enter.</a:t>
            </a:r>
          </a:p>
          <a:p>
            <a:pPr lvl="1"/>
            <a:r>
              <a:rPr lang="en-GB" dirty="0" smtClean="0"/>
              <a:t>Teamwork serves the group</a:t>
            </a:r>
          </a:p>
          <a:p>
            <a:pPr lvl="1"/>
            <a:r>
              <a:rPr lang="en-GB" dirty="0" smtClean="0"/>
              <a:t>But abstaining from cooperation, while reaping the benefits of the team effort serves the individual most</a:t>
            </a:r>
          </a:p>
          <a:p>
            <a:pPr lvl="1"/>
            <a:r>
              <a:rPr lang="en-GB" dirty="0" smtClean="0"/>
              <a:t>Groups need to control for free riding</a:t>
            </a:r>
          </a:p>
          <a:p>
            <a:pPr lvl="2"/>
            <a:r>
              <a:rPr lang="en-GB" dirty="0" smtClean="0"/>
              <a:t>Costly signalling</a:t>
            </a:r>
          </a:p>
          <a:p>
            <a:pPr lvl="3"/>
            <a:r>
              <a:rPr lang="en-GB" dirty="0" smtClean="0"/>
              <a:t>Hard to fake</a:t>
            </a:r>
          </a:p>
          <a:p>
            <a:pPr lvl="2"/>
            <a:endParaRPr lang="en-GB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147" y="2022232"/>
            <a:ext cx="4390126" cy="36274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6111" y="5818651"/>
            <a:ext cx="1118933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Sosis</a:t>
            </a:r>
            <a:r>
              <a:rPr lang="en-GB" sz="1200" dirty="0"/>
              <a:t>, R., &amp; </a:t>
            </a:r>
            <a:r>
              <a:rPr lang="en-GB" sz="1200" dirty="0" err="1"/>
              <a:t>Bressler</a:t>
            </a:r>
            <a:r>
              <a:rPr lang="en-GB" sz="1200" dirty="0"/>
              <a:t>, E. R. (2003). </a:t>
            </a:r>
            <a:r>
              <a:rPr lang="en-GB" sz="1200" dirty="0" err="1"/>
              <a:t>Signaling</a:t>
            </a:r>
            <a:r>
              <a:rPr lang="en-GB" sz="1200" dirty="0"/>
              <a:t> Theory of Religion. </a:t>
            </a:r>
            <a:r>
              <a:rPr lang="en-GB" sz="1200" i="1" dirty="0" err="1"/>
              <a:t>CrossCultural</a:t>
            </a:r>
            <a:r>
              <a:rPr lang="en-GB" sz="1200" i="1" dirty="0"/>
              <a:t> Research</a:t>
            </a:r>
            <a:r>
              <a:rPr lang="en-GB" sz="1200" dirty="0"/>
              <a:t>, </a:t>
            </a:r>
            <a:r>
              <a:rPr lang="en-GB" sz="1200" i="1" dirty="0"/>
              <a:t>37</a:t>
            </a:r>
            <a:r>
              <a:rPr lang="en-GB" sz="1200" dirty="0"/>
              <a:t>(2), 211–239.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doi.org/10.1177/1069397103251426</a:t>
            </a:r>
            <a:endParaRPr lang="en-GB" sz="1200" dirty="0" smtClean="0"/>
          </a:p>
          <a:p>
            <a:r>
              <a:rPr lang="en-GB" sz="1200" dirty="0"/>
              <a:t>Dunbar, R., Barrett, L., &amp; </a:t>
            </a:r>
            <a:r>
              <a:rPr lang="en-GB" sz="1200" dirty="0" err="1"/>
              <a:t>Lycett</a:t>
            </a:r>
            <a:r>
              <a:rPr lang="en-GB" sz="1200" dirty="0"/>
              <a:t>, J. (2007). </a:t>
            </a:r>
            <a:r>
              <a:rPr lang="en-GB" sz="1200" i="1" dirty="0"/>
              <a:t>Evolutionary Psychology</a:t>
            </a:r>
            <a:r>
              <a:rPr lang="en-GB" sz="1200" dirty="0"/>
              <a:t>.</a:t>
            </a:r>
          </a:p>
          <a:p>
            <a:r>
              <a:rPr lang="en-GB" sz="1200" dirty="0"/>
              <a:t>Sun, S., </a:t>
            </a:r>
            <a:r>
              <a:rPr lang="en-GB" sz="1200" dirty="0" err="1"/>
              <a:t>Johanis</a:t>
            </a:r>
            <a:r>
              <a:rPr lang="en-GB" sz="1200" dirty="0"/>
              <a:t>, M., &amp; </a:t>
            </a:r>
            <a:r>
              <a:rPr lang="en-GB" sz="1200" dirty="0" err="1"/>
              <a:t>Rychtář</a:t>
            </a:r>
            <a:r>
              <a:rPr lang="en-GB" sz="1200" dirty="0"/>
              <a:t>, J. (2020). Costly signalling theory and dishonest signalling. </a:t>
            </a:r>
            <a:r>
              <a:rPr lang="en-GB" sz="1200" i="1" dirty="0"/>
              <a:t>Theoretical Ecology</a:t>
            </a:r>
            <a:r>
              <a:rPr lang="en-GB" sz="1200" dirty="0"/>
              <a:t>, </a:t>
            </a:r>
            <a:r>
              <a:rPr lang="en-GB" sz="1200" i="1" dirty="0"/>
              <a:t>13</a:t>
            </a:r>
            <a:r>
              <a:rPr lang="en-GB" sz="1200" dirty="0"/>
              <a:t>(1), 85–92. https://</a:t>
            </a:r>
            <a:r>
              <a:rPr lang="en-GB" sz="1200" dirty="0" smtClean="0"/>
              <a:t>doi.org/10.1007/s12080-019-0429-0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0431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Lying and deceit as an attempt to fake cooperation and health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562878"/>
          </a:xfrm>
        </p:spPr>
        <p:txBody>
          <a:bodyPr/>
          <a:lstStyle/>
          <a:p>
            <a:r>
              <a:rPr lang="en-GB" dirty="0" smtClean="0"/>
              <a:t>Stigmatisation</a:t>
            </a:r>
          </a:p>
          <a:p>
            <a:pPr lvl="1"/>
            <a:r>
              <a:rPr lang="en-GB" dirty="0" smtClean="0"/>
              <a:t>Health cues: Infection, parasites, etc.</a:t>
            </a:r>
          </a:p>
          <a:p>
            <a:pPr lvl="1"/>
            <a:r>
              <a:rPr lang="en-GB" dirty="0" smtClean="0"/>
              <a:t>Social cues: willingness to invest in the collective</a:t>
            </a:r>
          </a:p>
          <a:p>
            <a:pPr lvl="1"/>
            <a:endParaRPr lang="en-GB" dirty="0"/>
          </a:p>
          <a:p>
            <a:r>
              <a:rPr lang="en-GB" dirty="0" smtClean="0"/>
              <a:t>We are NOT naturally truthful!!!!</a:t>
            </a:r>
          </a:p>
          <a:p>
            <a:pPr lvl="1"/>
            <a:r>
              <a:rPr lang="en-GB" dirty="0" smtClean="0"/>
              <a:t>Ad hoc cost / benefit analysis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2694" y="5615797"/>
            <a:ext cx="1143862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Levine, T. R. (2014). Truth-Default Theory (TDT): A Theory of Human Deception and Deception Detection. </a:t>
            </a:r>
            <a:r>
              <a:rPr lang="en-GB" sz="1200" i="1" dirty="0"/>
              <a:t>Journal of Language and Social Psychology</a:t>
            </a:r>
            <a:r>
              <a:rPr lang="en-GB" sz="1200" dirty="0"/>
              <a:t>, </a:t>
            </a:r>
            <a:r>
              <a:rPr lang="en-GB" sz="1200" i="1" dirty="0"/>
              <a:t>33</a:t>
            </a:r>
            <a:r>
              <a:rPr lang="en-GB" sz="1200" dirty="0"/>
              <a:t>(4), 378–392.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doi.org/10.1177/0261927X14535916</a:t>
            </a:r>
            <a:endParaRPr lang="en-GB" sz="1200" dirty="0" smtClean="0"/>
          </a:p>
          <a:p>
            <a:r>
              <a:rPr lang="en-GB" sz="1200" dirty="0" err="1"/>
              <a:t>Verschuere</a:t>
            </a:r>
            <a:r>
              <a:rPr lang="en-GB" sz="1200" dirty="0"/>
              <a:t>, B., &amp; </a:t>
            </a:r>
            <a:r>
              <a:rPr lang="en-GB" sz="1200" dirty="0" err="1"/>
              <a:t>Shalvi</a:t>
            </a:r>
            <a:r>
              <a:rPr lang="en-GB" sz="1200" dirty="0"/>
              <a:t>, S. (2014). The Truth Comes Naturally! Does It? </a:t>
            </a:r>
            <a:r>
              <a:rPr lang="en-GB" sz="1200" i="1" dirty="0"/>
              <a:t>Journal of Language and Social Psychology</a:t>
            </a:r>
            <a:r>
              <a:rPr lang="en-GB" sz="1200" dirty="0"/>
              <a:t>, </a:t>
            </a:r>
            <a:r>
              <a:rPr lang="en-GB" sz="1200" i="1" dirty="0"/>
              <a:t>33</a:t>
            </a:r>
            <a:r>
              <a:rPr lang="en-GB" sz="1200" dirty="0"/>
              <a:t>(4), 417–423. https://doi.org/10.1177/0261927X14535394</a:t>
            </a:r>
          </a:p>
          <a:p>
            <a:r>
              <a:rPr lang="en-GB" sz="1200" dirty="0" err="1"/>
              <a:t>McCornack</a:t>
            </a:r>
            <a:r>
              <a:rPr lang="en-GB" sz="1200" dirty="0"/>
              <a:t>, S. A., </a:t>
            </a:r>
            <a:r>
              <a:rPr lang="en-GB" sz="1200" dirty="0" smtClean="0"/>
              <a:t>Morrison</a:t>
            </a:r>
            <a:r>
              <a:rPr lang="en-GB" sz="1200" dirty="0"/>
              <a:t>, K., Paik, J. E., Wisner, A. M., &amp; Zhu, X. (2014). Information Manipulation Theory 2: A Propositional Theory of Deceptive Discourse Production. </a:t>
            </a:r>
            <a:r>
              <a:rPr lang="en-GB" sz="1200" i="1" dirty="0"/>
              <a:t>Journal of Language and Social Psychology</a:t>
            </a:r>
            <a:r>
              <a:rPr lang="en-GB" sz="1200" dirty="0"/>
              <a:t>, </a:t>
            </a:r>
            <a:r>
              <a:rPr lang="en-GB" sz="1200" i="1" dirty="0"/>
              <a:t>33</a:t>
            </a:r>
            <a:r>
              <a:rPr lang="en-GB" sz="1200" dirty="0"/>
              <a:t>(4), 348–377. https://</a:t>
            </a:r>
            <a:r>
              <a:rPr lang="en-GB" sz="1200" dirty="0" smtClean="0"/>
              <a:t>doi.org/10.1177/0261927X14534656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5583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Leadership, the great undefinable 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58875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minimum of 66 different theories on leadership in the expert literature</a:t>
            </a:r>
          </a:p>
          <a:p>
            <a:r>
              <a:rPr lang="en-GB" dirty="0" smtClean="0"/>
              <a:t>Massive methodological issues in the field</a:t>
            </a:r>
          </a:p>
          <a:p>
            <a:endParaRPr lang="en-GB" dirty="0" smtClean="0"/>
          </a:p>
          <a:p>
            <a:r>
              <a:rPr lang="en-GB" dirty="0" smtClean="0"/>
              <a:t>The main problem</a:t>
            </a:r>
          </a:p>
          <a:p>
            <a:pPr lvl="1"/>
            <a:r>
              <a:rPr lang="en-GB" dirty="0" smtClean="0"/>
              <a:t>Philosophical reflection upon phenomenological observations of behaviour in search of universal tendencies </a:t>
            </a:r>
          </a:p>
          <a:p>
            <a:pPr lvl="2"/>
            <a:r>
              <a:rPr lang="en-GB" dirty="0" smtClean="0"/>
              <a:t>Ethics?</a:t>
            </a:r>
            <a:endParaRPr lang="en-GB" dirty="0"/>
          </a:p>
          <a:p>
            <a:pPr lvl="2"/>
            <a:r>
              <a:rPr lang="en-GB" dirty="0" smtClean="0"/>
              <a:t>Transformation?</a:t>
            </a:r>
            <a:endParaRPr lang="en-GB" dirty="0"/>
          </a:p>
          <a:p>
            <a:pPr lvl="2"/>
            <a:r>
              <a:rPr lang="en-GB" dirty="0" smtClean="0"/>
              <a:t>Service?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1" y="5900468"/>
            <a:ext cx="1108494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Alvesson</a:t>
            </a:r>
            <a:r>
              <a:rPr lang="en-GB" sz="1200" dirty="0"/>
              <a:t>, M., &amp; </a:t>
            </a:r>
            <a:r>
              <a:rPr lang="en-GB" sz="1200" dirty="0" err="1"/>
              <a:t>Kärreman</a:t>
            </a:r>
            <a:r>
              <a:rPr lang="en-GB" sz="1200" dirty="0"/>
              <a:t>, D. (2016). Intellectual Failure and Ideological Success in Organization Studies: The Case of Transformational Leadership. </a:t>
            </a:r>
            <a:r>
              <a:rPr lang="en-GB" sz="1200" i="1" dirty="0"/>
              <a:t>Journal of Management Inquiry</a:t>
            </a:r>
            <a:r>
              <a:rPr lang="en-GB" sz="1200" dirty="0"/>
              <a:t>, </a:t>
            </a:r>
            <a:r>
              <a:rPr lang="en-GB" sz="1200" i="1" dirty="0"/>
              <a:t>25</a:t>
            </a:r>
            <a:r>
              <a:rPr lang="en-GB" sz="1200" dirty="0"/>
              <a:t>(2), 139–152.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doi.org/10.1177/1056492615589974</a:t>
            </a:r>
            <a:endParaRPr lang="en-GB" sz="1200" dirty="0" smtClean="0"/>
          </a:p>
          <a:p>
            <a:r>
              <a:rPr lang="en-GB" sz="1200" dirty="0"/>
              <a:t>Atwater, L. E., Mumford, M. D., </a:t>
            </a:r>
            <a:r>
              <a:rPr lang="en-GB" sz="1200" dirty="0" err="1"/>
              <a:t>Schriesheim</a:t>
            </a:r>
            <a:r>
              <a:rPr lang="en-GB" sz="1200" dirty="0"/>
              <a:t>, C. A., &amp; </a:t>
            </a:r>
            <a:r>
              <a:rPr lang="en-GB" sz="1200" dirty="0" err="1"/>
              <a:t>Yammarino</a:t>
            </a:r>
            <a:r>
              <a:rPr lang="en-GB" sz="1200" dirty="0"/>
              <a:t>, F. J. (2014). Retraction of leadership articles: Causes and prevention. </a:t>
            </a:r>
            <a:r>
              <a:rPr lang="en-GB" sz="1200" i="1" dirty="0"/>
              <a:t>Leadership Quarterly</a:t>
            </a:r>
            <a:r>
              <a:rPr lang="en-GB" sz="1200" dirty="0"/>
              <a:t>, </a:t>
            </a:r>
            <a:r>
              <a:rPr lang="en-GB" sz="1200" i="1" dirty="0"/>
              <a:t>25</a:t>
            </a:r>
            <a:r>
              <a:rPr lang="en-GB" sz="1200" dirty="0"/>
              <a:t>(6), 1174–1180. https://</a:t>
            </a:r>
            <a:r>
              <a:rPr lang="en-GB" sz="1200" dirty="0" smtClean="0"/>
              <a:t>doi.org/10.1016/j.leaqua.2014.10.006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085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3489</TotalTime>
  <Words>1064</Words>
  <Application>Microsoft Office PowerPoint</Application>
  <PresentationFormat>Širokoúhlá obrazovka</PresentationFormat>
  <Paragraphs>116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Performing under Pressure; on the Biology, Psychology and Sociology of stress in high-performance professions</vt:lpstr>
      <vt:lpstr>Completion between individuals vs completion between groups</vt:lpstr>
      <vt:lpstr>Competition between individuals</vt:lpstr>
      <vt:lpstr>Testosterone &amp; interpersonal  competition</vt:lpstr>
      <vt:lpstr>Intra-group conflict as a backdrop for inter-group competition</vt:lpstr>
      <vt:lpstr>Intra-group competition</vt:lpstr>
      <vt:lpstr>Costly signalling and the free rider problem</vt:lpstr>
      <vt:lpstr>Lying and deceit as an attempt to fake cooperation and health</vt:lpstr>
      <vt:lpstr>Leadership, the great undefinable !</vt:lpstr>
      <vt:lpstr>Leadership: an evolved behavioural solution to a specific problem </vt:lpstr>
      <vt:lpstr>Leadership as an evolutionary tool</vt:lpstr>
      <vt:lpstr>Three levels of analysis</vt:lpstr>
      <vt:lpstr>The leader</vt:lpstr>
      <vt:lpstr>The followers</vt:lpstr>
      <vt:lpstr>Context</vt:lpstr>
      <vt:lpstr>The main attributes of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under Pressure; on the Biology, Psychology and Sociology of stress in high-performance professions</dc:title>
  <dc:creator>Mac Gillavry David William</dc:creator>
  <cp:lastModifiedBy>Mac Gillavry David William</cp:lastModifiedBy>
  <cp:revision>29</cp:revision>
  <dcterms:created xsi:type="dcterms:W3CDTF">2023-01-02T13:04:24Z</dcterms:created>
  <dcterms:modified xsi:type="dcterms:W3CDTF">2023-01-15T21:53:00Z</dcterms:modified>
</cp:coreProperties>
</file>