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67" r:id="rId13"/>
    <p:sldId id="275" r:id="rId14"/>
    <p:sldId id="276" r:id="rId15"/>
    <p:sldId id="271" r:id="rId16"/>
    <p:sldId id="273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6/70147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arr.2016.10.00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4045788"/>
            <a:ext cx="10050758" cy="1827145"/>
          </a:xfrm>
        </p:spPr>
        <p:txBody>
          <a:bodyPr/>
          <a:lstStyle/>
          <a:p>
            <a:pPr algn="ctr"/>
            <a:r>
              <a:rPr lang="en-GB" sz="4000" dirty="0"/>
              <a:t>Performing under Pressure; on the Biology, Psychology and Sociology of stress in high-performance professions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6183485"/>
            <a:ext cx="8825658" cy="484734"/>
          </a:xfrm>
        </p:spPr>
        <p:txBody>
          <a:bodyPr/>
          <a:lstStyle/>
          <a:p>
            <a:r>
              <a:rPr lang="en-GB" dirty="0" smtClean="0"/>
              <a:t>IX – Nutrition, stress and performance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-1" t="3531" r="-131" b="9100"/>
          <a:stretch/>
        </p:blipFill>
        <p:spPr>
          <a:xfrm>
            <a:off x="2283027" y="138022"/>
            <a:ext cx="6569513" cy="38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7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 of meat eating</a:t>
            </a:r>
            <a:endParaRPr lang="nl-N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2838259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Climate change: more grass lands.</a:t>
            </a:r>
          </a:p>
          <a:p>
            <a:r>
              <a:rPr lang="en-GB" dirty="0" smtClean="0"/>
              <a:t>Hunting is dangerous and hard. How do you start eating meat? </a:t>
            </a:r>
          </a:p>
          <a:p>
            <a:pPr lvl="1"/>
            <a:r>
              <a:rPr lang="en-GB" dirty="0" smtClean="0"/>
              <a:t>Scavenging (also rather dangerous but….. BONE MARROW!!!!)</a:t>
            </a:r>
          </a:p>
          <a:p>
            <a:pPr lvl="2"/>
            <a:r>
              <a:rPr lang="en-GB" dirty="0" smtClean="0"/>
              <a:t>Remains fresh for a few days because its encaged in a handy little box (bone)</a:t>
            </a:r>
          </a:p>
          <a:p>
            <a:pPr lvl="2"/>
            <a:r>
              <a:rPr lang="en-GB" dirty="0" smtClean="0"/>
              <a:t>Doesn’t take complicated tools (a stone)</a:t>
            </a:r>
          </a:p>
          <a:p>
            <a:pPr lvl="2"/>
            <a:r>
              <a:rPr lang="en-GB" dirty="0" smtClean="0"/>
              <a:t>High in fat </a:t>
            </a:r>
          </a:p>
          <a:p>
            <a:pPr marL="914400" lvl="2" indent="0">
              <a:buNone/>
            </a:pPr>
            <a:r>
              <a:rPr lang="en-GB" dirty="0" smtClean="0"/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46111" y="5865962"/>
            <a:ext cx="10670876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Thompson, J. C., </a:t>
            </a:r>
            <a:r>
              <a:rPr lang="en-GB" sz="1200" dirty="0" err="1"/>
              <a:t>Carvalho</a:t>
            </a:r>
            <a:r>
              <a:rPr lang="en-GB" sz="1200" dirty="0"/>
              <a:t>, S., </a:t>
            </a:r>
            <a:r>
              <a:rPr lang="en-GB" sz="1200" dirty="0" err="1"/>
              <a:t>Marean</a:t>
            </a:r>
            <a:r>
              <a:rPr lang="en-GB" sz="1200" dirty="0"/>
              <a:t>, C. W., &amp; </a:t>
            </a:r>
            <a:r>
              <a:rPr lang="en-GB" sz="1200" dirty="0" err="1"/>
              <a:t>Alemseged</a:t>
            </a:r>
            <a:r>
              <a:rPr lang="en-GB" sz="1200" dirty="0"/>
              <a:t>, Z. (2019). Origins of the human predatory pattern: The transition to large-animal exploitation by early hominins. </a:t>
            </a:r>
            <a:r>
              <a:rPr lang="en-GB" sz="1200" i="1" dirty="0"/>
              <a:t>Current Anthropology</a:t>
            </a:r>
            <a:r>
              <a:rPr lang="en-GB" sz="1200" dirty="0"/>
              <a:t>, </a:t>
            </a:r>
            <a:r>
              <a:rPr lang="en-GB" sz="1200" i="1" dirty="0"/>
              <a:t>60</a:t>
            </a:r>
            <a:r>
              <a:rPr lang="en-GB" sz="1200" dirty="0"/>
              <a:t>(1), 1–23. </a:t>
            </a:r>
            <a:r>
              <a:rPr lang="en-GB" sz="1200" dirty="0">
                <a:hlinkClick r:id="rId2"/>
              </a:rPr>
              <a:t>https://</a:t>
            </a:r>
            <a:r>
              <a:rPr lang="en-GB" sz="1200" dirty="0" smtClean="0">
                <a:hlinkClick r:id="rId2"/>
              </a:rPr>
              <a:t>doi.org/10.1086/701477</a:t>
            </a:r>
            <a:endParaRPr lang="en-GB" sz="1200" dirty="0" smtClean="0"/>
          </a:p>
          <a:p>
            <a:r>
              <a:rPr lang="en-GB" sz="1200" dirty="0"/>
              <a:t>Thompson, J. C., </a:t>
            </a:r>
            <a:r>
              <a:rPr lang="en-GB" sz="1200" dirty="0" err="1"/>
              <a:t>McPherron</a:t>
            </a:r>
            <a:r>
              <a:rPr lang="en-GB" sz="1200" dirty="0"/>
              <a:t>, S. P., </a:t>
            </a:r>
            <a:r>
              <a:rPr lang="en-GB" sz="1200" dirty="0" err="1"/>
              <a:t>Bobe</a:t>
            </a:r>
            <a:r>
              <a:rPr lang="en-GB" sz="1200" dirty="0"/>
              <a:t>, R., Reed, D., Barr, W. A., Wynn, J. G., … </a:t>
            </a:r>
            <a:r>
              <a:rPr lang="en-GB" sz="1200" dirty="0" err="1"/>
              <a:t>Alemseged</a:t>
            </a:r>
            <a:r>
              <a:rPr lang="en-GB" sz="1200" dirty="0"/>
              <a:t>, Z. (2015). </a:t>
            </a:r>
            <a:r>
              <a:rPr lang="en-GB" sz="1200" dirty="0" err="1"/>
              <a:t>Taphonomy</a:t>
            </a:r>
            <a:r>
              <a:rPr lang="en-GB" sz="1200" dirty="0"/>
              <a:t> of fossils from the hominin-bearing deposits at </a:t>
            </a:r>
            <a:r>
              <a:rPr lang="en-GB" sz="1200" dirty="0" err="1"/>
              <a:t>Dikika</a:t>
            </a:r>
            <a:r>
              <a:rPr lang="en-GB" sz="1200" dirty="0"/>
              <a:t>, Ethiopia. </a:t>
            </a:r>
            <a:r>
              <a:rPr lang="en-GB" sz="1200" i="1" dirty="0"/>
              <a:t>Journal of Human Evolution</a:t>
            </a:r>
            <a:r>
              <a:rPr lang="en-GB" sz="1200" dirty="0"/>
              <a:t>, </a:t>
            </a:r>
            <a:r>
              <a:rPr lang="en-GB" sz="1200" i="1" dirty="0"/>
              <a:t>86</a:t>
            </a:r>
            <a:r>
              <a:rPr lang="en-GB" sz="1200" dirty="0"/>
              <a:t>, 112–135. https://</a:t>
            </a:r>
            <a:r>
              <a:rPr lang="en-GB" sz="1200" dirty="0" smtClean="0"/>
              <a:t>doi.org/10.1016/j.jhevol.2015.06.013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7002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Hunting &amp; endurance running</a:t>
            </a:r>
            <a:endParaRPr lang="nl-N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3554252"/>
          </a:xfrm>
        </p:spPr>
        <p:txBody>
          <a:bodyPr/>
          <a:lstStyle/>
          <a:p>
            <a:r>
              <a:rPr lang="en-GB" dirty="0" smtClean="0"/>
              <a:t>Big game overheats quicker </a:t>
            </a:r>
          </a:p>
          <a:p>
            <a:endParaRPr lang="en-GB" dirty="0" smtClean="0"/>
          </a:p>
          <a:p>
            <a:r>
              <a:rPr lang="en-GB" dirty="0" smtClean="0"/>
              <a:t>If you can cool more easily, hunting becomes easy. </a:t>
            </a:r>
            <a:endParaRPr lang="en-GB" dirty="0"/>
          </a:p>
          <a:p>
            <a:pPr lvl="1"/>
            <a:r>
              <a:rPr lang="en-GB" dirty="0" smtClean="0"/>
              <a:t>No need for sophisticated tools</a:t>
            </a:r>
          </a:p>
          <a:p>
            <a:pPr lvl="1"/>
            <a:r>
              <a:rPr lang="en-GB" dirty="0" smtClean="0"/>
              <a:t>No need for extreme physical output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46111" y="6202393"/>
            <a:ext cx="9790981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Pickering, T. R., &amp; Bunn, H. T. (2007). The endurance running hypothesis and hunting and scavenging in </a:t>
            </a:r>
            <a:r>
              <a:rPr lang="en-GB" sz="1200" dirty="0" err="1"/>
              <a:t>savanna</a:t>
            </a:r>
            <a:r>
              <a:rPr lang="en-GB" sz="1200" dirty="0"/>
              <a:t>-woodlands. </a:t>
            </a:r>
            <a:r>
              <a:rPr lang="en-GB" sz="1200" i="1" dirty="0"/>
              <a:t>Journal of Human Evolution</a:t>
            </a:r>
            <a:r>
              <a:rPr lang="en-GB" sz="1200" dirty="0"/>
              <a:t>, </a:t>
            </a:r>
            <a:r>
              <a:rPr lang="en-GB" sz="1200" i="1" dirty="0"/>
              <a:t>53</a:t>
            </a:r>
            <a:r>
              <a:rPr lang="en-GB" sz="1200" dirty="0"/>
              <a:t>, 434–437. https://doi.org/10.1016/j.jhevol.2007.01.012</a:t>
            </a:r>
            <a:endParaRPr lang="en-GB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77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nutrients </a:t>
            </a:r>
            <a:endParaRPr lang="nl-N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Macronutrients</a:t>
            </a:r>
          </a:p>
          <a:p>
            <a:endParaRPr lang="en-GB" dirty="0"/>
          </a:p>
          <a:p>
            <a:r>
              <a:rPr lang="en-GB" dirty="0" smtClean="0"/>
              <a:t>Carbohydrates (4cal/gram)</a:t>
            </a:r>
          </a:p>
          <a:p>
            <a:r>
              <a:rPr lang="en-GB" dirty="0" smtClean="0"/>
              <a:t>Protein (4cal/gram)*</a:t>
            </a:r>
          </a:p>
          <a:p>
            <a:r>
              <a:rPr lang="en-GB" dirty="0" smtClean="0"/>
              <a:t>Fat (9cal/gram)*</a:t>
            </a:r>
          </a:p>
          <a:p>
            <a:endParaRPr lang="nl-N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Micronutrients </a:t>
            </a:r>
          </a:p>
          <a:p>
            <a:endParaRPr lang="en-GB" dirty="0"/>
          </a:p>
          <a:p>
            <a:r>
              <a:rPr lang="en-GB" dirty="0" smtClean="0"/>
              <a:t>Vitamins</a:t>
            </a:r>
          </a:p>
          <a:p>
            <a:r>
              <a:rPr lang="en-GB" dirty="0" smtClean="0"/>
              <a:t>Minerals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916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Micronutrients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Deficiencies, and in some cases excess, of a micronutrient may affect both the stress response and resilience. Regular bloodwork should tell you if you are deficient in anything. </a:t>
            </a:r>
            <a:endParaRPr lang="en-GB" dirty="0"/>
          </a:p>
          <a:p>
            <a:pPr lvl="1"/>
            <a:r>
              <a:rPr lang="en-GB" dirty="0" smtClean="0"/>
              <a:t>Common deficiencies</a:t>
            </a:r>
          </a:p>
          <a:p>
            <a:pPr lvl="2"/>
            <a:r>
              <a:rPr lang="en-GB" dirty="0" smtClean="0"/>
              <a:t>Iodine</a:t>
            </a:r>
          </a:p>
          <a:p>
            <a:pPr lvl="2"/>
            <a:r>
              <a:rPr lang="en-GB" dirty="0" smtClean="0"/>
              <a:t>Calcium</a:t>
            </a:r>
          </a:p>
          <a:p>
            <a:pPr lvl="2"/>
            <a:r>
              <a:rPr lang="en-GB" dirty="0" smtClean="0"/>
              <a:t>Magnesium</a:t>
            </a:r>
          </a:p>
          <a:p>
            <a:pPr lvl="2"/>
            <a:r>
              <a:rPr lang="en-GB" dirty="0" smtClean="0"/>
              <a:t>Vitamins A, B12, D</a:t>
            </a:r>
          </a:p>
          <a:p>
            <a:pPr lvl="2"/>
            <a:r>
              <a:rPr lang="en-GB" dirty="0" smtClean="0"/>
              <a:t>Iron</a:t>
            </a:r>
          </a:p>
          <a:p>
            <a:pPr lvl="1"/>
            <a:r>
              <a:rPr lang="en-GB" dirty="0" smtClean="0"/>
              <a:t>Others to pay attention to: </a:t>
            </a:r>
          </a:p>
          <a:p>
            <a:pPr lvl="2"/>
            <a:r>
              <a:rPr lang="en-GB" dirty="0" smtClean="0"/>
              <a:t>Omega 3 fatty acids (anti-inflammatory)</a:t>
            </a:r>
          </a:p>
          <a:p>
            <a:pPr lvl="2"/>
            <a:r>
              <a:rPr lang="en-GB" dirty="0" smtClean="0"/>
              <a:t>Antioxidants </a:t>
            </a:r>
          </a:p>
          <a:p>
            <a:pPr marL="457200" lvl="1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3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Macronutrients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main sources of fuel and building materials</a:t>
            </a:r>
          </a:p>
          <a:p>
            <a:endParaRPr lang="en-GB" dirty="0"/>
          </a:p>
          <a:p>
            <a:pPr lvl="1"/>
            <a:r>
              <a:rPr lang="en-GB" dirty="0" smtClean="0"/>
              <a:t>Fat and protein are essential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We can survive without carbohydrates</a:t>
            </a:r>
          </a:p>
          <a:p>
            <a:pPr lvl="2"/>
            <a:r>
              <a:rPr lang="en-GB" dirty="0" smtClean="0"/>
              <a:t>Endogenous production of glucose for the brain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858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digestive system has specific sensors for different nutrients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Sugars</a:t>
            </a:r>
          </a:p>
          <a:p>
            <a:pPr lvl="1"/>
            <a:r>
              <a:rPr lang="en-GB" dirty="0" smtClean="0"/>
              <a:t>We like sweet things even if you numb taste buds</a:t>
            </a:r>
          </a:p>
          <a:p>
            <a:pPr lvl="1"/>
            <a:r>
              <a:rPr lang="en-GB" dirty="0" smtClean="0"/>
              <a:t>Stimulates endorphin secretion</a:t>
            </a:r>
          </a:p>
          <a:p>
            <a:r>
              <a:rPr lang="en-GB" dirty="0" smtClean="0"/>
              <a:t>Amino acids (building blocks of protein)</a:t>
            </a:r>
          </a:p>
          <a:p>
            <a:pPr lvl="1"/>
            <a:r>
              <a:rPr lang="en-GB" dirty="0" smtClean="0"/>
              <a:t>We will eat until we have enough, not until we are full</a:t>
            </a:r>
          </a:p>
          <a:p>
            <a:pPr lvl="2"/>
            <a:r>
              <a:rPr lang="en-GB" dirty="0" smtClean="0"/>
              <a:t>L-</a:t>
            </a:r>
            <a:r>
              <a:rPr lang="en-GB" dirty="0" err="1" smtClean="0"/>
              <a:t>tyrocine</a:t>
            </a:r>
            <a:r>
              <a:rPr lang="en-GB" dirty="0" smtClean="0"/>
              <a:t> (dopamine precursor)</a:t>
            </a:r>
          </a:p>
          <a:p>
            <a:pPr lvl="3"/>
            <a:r>
              <a:rPr lang="en-GB" dirty="0" smtClean="0"/>
              <a:t>Chicken, turkey, fish, milk, yoghurt and </a:t>
            </a:r>
            <a:r>
              <a:rPr lang="en-GB" dirty="0" smtClean="0"/>
              <a:t>almonds</a:t>
            </a:r>
          </a:p>
          <a:p>
            <a:pPr lvl="2"/>
            <a:r>
              <a:rPr lang="en-GB" dirty="0" smtClean="0"/>
              <a:t>Tryptophan (serotonin precursor)</a:t>
            </a:r>
            <a:endParaRPr lang="en-GB" dirty="0" smtClean="0"/>
          </a:p>
          <a:p>
            <a:r>
              <a:rPr lang="en-GB" dirty="0" smtClean="0"/>
              <a:t>Fats (lipids)</a:t>
            </a:r>
            <a:endParaRPr lang="en-GB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211" y="2250064"/>
            <a:ext cx="3786997" cy="41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73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system simplified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What you do not use, you store. But, not all macronutrients are stored the same way.</a:t>
            </a:r>
          </a:p>
          <a:p>
            <a:pPr lvl="1"/>
            <a:r>
              <a:rPr lang="en-GB" dirty="0" smtClean="0"/>
              <a:t>Insulin</a:t>
            </a:r>
          </a:p>
          <a:p>
            <a:pPr lvl="1"/>
            <a:r>
              <a:rPr lang="en-GB" dirty="0" smtClean="0"/>
              <a:t>Fat metabolism</a:t>
            </a:r>
          </a:p>
          <a:p>
            <a:endParaRPr lang="en-GB" dirty="0" smtClean="0"/>
          </a:p>
          <a:p>
            <a:r>
              <a:rPr lang="en-GB" dirty="0" smtClean="0"/>
              <a:t>Stress releases stored energy</a:t>
            </a:r>
          </a:p>
          <a:p>
            <a:pPr lvl="1"/>
            <a:r>
              <a:rPr lang="en-GB" dirty="0" smtClean="0"/>
              <a:t>Cortisol</a:t>
            </a:r>
          </a:p>
          <a:p>
            <a:pPr lvl="1"/>
            <a:endParaRPr lang="en-GB" dirty="0"/>
          </a:p>
          <a:p>
            <a:r>
              <a:rPr lang="en-GB" dirty="0" smtClean="0"/>
              <a:t>Stress for no real reason </a:t>
            </a:r>
          </a:p>
          <a:p>
            <a:pPr lvl="1"/>
            <a:r>
              <a:rPr lang="en-GB" dirty="0" smtClean="0"/>
              <a:t>You dump a lot of energy on the system, remove it, dump it back in, remove it, etc. 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546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Serotonin: the relax neuromodulator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Carbohydrates stimulate serotonin secretion</a:t>
            </a:r>
          </a:p>
          <a:p>
            <a:pPr lvl="1"/>
            <a:r>
              <a:rPr lang="en-GB" dirty="0" smtClean="0"/>
              <a:t>Rest and digest – relax</a:t>
            </a:r>
          </a:p>
          <a:p>
            <a:pPr lvl="1"/>
            <a:r>
              <a:rPr lang="en-GB" dirty="0" smtClean="0"/>
              <a:t>SSRIs – Common anti-depressants but serious side-effects</a:t>
            </a:r>
          </a:p>
          <a:p>
            <a:pPr lvl="2"/>
            <a:r>
              <a:rPr lang="en-GB" dirty="0" smtClean="0"/>
              <a:t>Blunted emotions</a:t>
            </a:r>
          </a:p>
          <a:p>
            <a:pPr lvl="2"/>
            <a:r>
              <a:rPr lang="en-GB" dirty="0" smtClean="0"/>
              <a:t>Diminished motivation</a:t>
            </a:r>
          </a:p>
          <a:p>
            <a:pPr lvl="2"/>
            <a:r>
              <a:rPr lang="en-GB" dirty="0" smtClean="0"/>
              <a:t>Diminished hunger</a:t>
            </a:r>
          </a:p>
          <a:p>
            <a:pPr lvl="2"/>
            <a:r>
              <a:rPr lang="en-GB" dirty="0" smtClean="0"/>
              <a:t>Diminished sex-drive</a:t>
            </a:r>
          </a:p>
        </p:txBody>
      </p:sp>
    </p:spTree>
    <p:extLst>
      <p:ext uri="{BB962C8B-B14F-4D97-AF65-F5344CB8AC3E}">
        <p14:creationId xmlns:p14="http://schemas.microsoft.com/office/powerpoint/2010/main" val="839977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Fasting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281238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Autophagy</a:t>
            </a:r>
          </a:p>
          <a:p>
            <a:pPr lvl="1"/>
            <a:r>
              <a:rPr lang="en-GB" dirty="0" smtClean="0"/>
              <a:t>ketosis</a:t>
            </a:r>
          </a:p>
          <a:p>
            <a:endParaRPr lang="en-GB" dirty="0" smtClean="0"/>
          </a:p>
          <a:p>
            <a:r>
              <a:rPr lang="en-GB" dirty="0" smtClean="0"/>
              <a:t>Longevity</a:t>
            </a:r>
          </a:p>
          <a:p>
            <a:endParaRPr lang="en-GB" dirty="0"/>
          </a:p>
          <a:p>
            <a:r>
              <a:rPr lang="en-GB" dirty="0" smtClean="0"/>
              <a:t>Regulation of insulin levels</a:t>
            </a:r>
          </a:p>
          <a:p>
            <a:endParaRPr lang="en-GB" dirty="0"/>
          </a:p>
          <a:p>
            <a:r>
              <a:rPr lang="en-GB" dirty="0" smtClean="0"/>
              <a:t>Neurogenesis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ovéPole 3"/>
          <p:cNvSpPr txBox="1"/>
          <p:nvPr/>
        </p:nvSpPr>
        <p:spPr>
          <a:xfrm>
            <a:off x="724619" y="5857336"/>
            <a:ext cx="1063637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Mattson, M. P., Longo, V. D., &amp; </a:t>
            </a:r>
            <a:r>
              <a:rPr lang="en-GB" sz="1200" dirty="0" err="1"/>
              <a:t>Harvie</a:t>
            </a:r>
            <a:r>
              <a:rPr lang="en-GB" sz="1200" dirty="0"/>
              <a:t>, M. (2017). Impact of intermittent fasting on health and disease processes. </a:t>
            </a:r>
            <a:r>
              <a:rPr lang="en-GB" sz="1200" i="1" dirty="0"/>
              <a:t>Ageing Research Reviews</a:t>
            </a:r>
            <a:r>
              <a:rPr lang="en-GB" sz="1200" dirty="0"/>
              <a:t>, </a:t>
            </a:r>
            <a:r>
              <a:rPr lang="en-GB" sz="1200" i="1" dirty="0"/>
              <a:t>39</a:t>
            </a:r>
            <a:r>
              <a:rPr lang="en-GB" sz="1200" dirty="0"/>
              <a:t>, 46–58. </a:t>
            </a:r>
            <a:r>
              <a:rPr lang="en-GB" sz="1200" dirty="0">
                <a:hlinkClick r:id="rId2"/>
              </a:rPr>
              <a:t>https://</a:t>
            </a:r>
            <a:r>
              <a:rPr lang="en-GB" sz="1200" dirty="0" smtClean="0">
                <a:hlinkClick r:id="rId2"/>
              </a:rPr>
              <a:t>doi.org/10.1016/j.arr.2016.10.005</a:t>
            </a:r>
            <a:endParaRPr lang="en-GB" sz="1200" dirty="0" smtClean="0"/>
          </a:p>
          <a:p>
            <a:r>
              <a:rPr lang="en-GB" sz="1200" dirty="0"/>
              <a:t>Longo, V. D., </a:t>
            </a:r>
            <a:r>
              <a:rPr lang="en-GB" sz="1200" dirty="0" err="1"/>
              <a:t>Mitteldorf</a:t>
            </a:r>
            <a:r>
              <a:rPr lang="en-GB" sz="1200" dirty="0"/>
              <a:t>, J., &amp; </a:t>
            </a:r>
            <a:r>
              <a:rPr lang="en-GB" sz="1200" dirty="0" err="1"/>
              <a:t>Skulachev</a:t>
            </a:r>
            <a:r>
              <a:rPr lang="en-GB" sz="1200" dirty="0"/>
              <a:t>, V. P. (2005). Opinion: Programmed and altruistic ageing. </a:t>
            </a:r>
            <a:r>
              <a:rPr lang="en-GB" sz="1200" i="1" dirty="0"/>
              <a:t>Nature Reviews Genetics</a:t>
            </a:r>
            <a:r>
              <a:rPr lang="en-GB" sz="1200" dirty="0"/>
              <a:t>, </a:t>
            </a:r>
            <a:r>
              <a:rPr lang="en-GB" sz="1200" i="1" dirty="0"/>
              <a:t>6</a:t>
            </a:r>
            <a:r>
              <a:rPr lang="en-GB" sz="1200" dirty="0"/>
              <a:t>(11), 866–872. https://</a:t>
            </a:r>
            <a:r>
              <a:rPr lang="en-GB" sz="1200" dirty="0" smtClean="0"/>
              <a:t>doi.org/10.1038/nrg1706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6201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 the chaos that is Nutrition Science</a:t>
            </a:r>
            <a:endParaRPr lang="nl-N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Everyone has their favourite diet and tests it against the standard American diet (MacDonald’s, Burger king and worse).</a:t>
            </a:r>
          </a:p>
          <a:p>
            <a:pPr lvl="1"/>
            <a:r>
              <a:rPr lang="en-GB" dirty="0" smtClean="0"/>
              <a:t>Very few randomised trails</a:t>
            </a:r>
          </a:p>
          <a:p>
            <a:pPr lvl="2"/>
            <a:r>
              <a:rPr lang="en-GB" dirty="0" smtClean="0"/>
              <a:t>Extremely complicated to get people to follow a diet</a:t>
            </a:r>
          </a:p>
          <a:p>
            <a:pPr lvl="2"/>
            <a:r>
              <a:rPr lang="en-GB" dirty="0" smtClean="0"/>
              <a:t>Animal studies usually do not translate well</a:t>
            </a:r>
          </a:p>
          <a:p>
            <a:pPr lvl="1"/>
            <a:r>
              <a:rPr lang="en-GB" dirty="0" smtClean="0"/>
              <a:t>Mostly self-report data (highly unreliable)</a:t>
            </a:r>
          </a:p>
          <a:p>
            <a:pPr marL="457200" lvl="1" indent="0">
              <a:buNone/>
            </a:pPr>
            <a:endParaRPr lang="en-GB" dirty="0" smtClean="0"/>
          </a:p>
          <a:p>
            <a:r>
              <a:rPr lang="en-GB" dirty="0" smtClean="0"/>
              <a:t>Mostly aimed at the treatment of disease rather than optimum function</a:t>
            </a:r>
          </a:p>
          <a:p>
            <a:pPr lvl="1"/>
            <a:r>
              <a:rPr lang="en-GB" dirty="0" smtClean="0"/>
              <a:t>Heart disease, obesity, diabetes </a:t>
            </a:r>
          </a:p>
          <a:p>
            <a:pPr lvl="1"/>
            <a:r>
              <a:rPr lang="en-GB" dirty="0" smtClean="0"/>
              <a:t>With the exception of sport’s science, longevity research</a:t>
            </a:r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06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first question to ask:</a:t>
            </a:r>
            <a:r>
              <a:rPr lang="nl-NL" dirty="0" smtClean="0"/>
              <a:t>What are you aims?</a:t>
            </a:r>
            <a:endParaRPr lang="nl-N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Nutrition is probably not a question of ‘optimal’ function, but of optimisation for a specific outcome. </a:t>
            </a:r>
          </a:p>
          <a:p>
            <a:pPr lvl="1"/>
            <a:r>
              <a:rPr lang="en-GB" dirty="0" smtClean="0"/>
              <a:t>Longevity</a:t>
            </a:r>
          </a:p>
          <a:p>
            <a:pPr lvl="1"/>
            <a:r>
              <a:rPr lang="en-GB" dirty="0" smtClean="0"/>
              <a:t>Peak performance </a:t>
            </a:r>
          </a:p>
          <a:p>
            <a:pPr lvl="1"/>
            <a:r>
              <a:rPr lang="en-GB" dirty="0" smtClean="0"/>
              <a:t>Psychological stability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 smtClean="0"/>
              <a:t>Stress resilience and peak performance?</a:t>
            </a:r>
            <a:endParaRPr lang="nl-NL" dirty="0"/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1337094" y="4744527"/>
            <a:ext cx="845388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4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second question: what else are you doing/willing to do? </a:t>
            </a:r>
            <a:endParaRPr lang="nl-N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Nutrition does not exist in a vacuum. </a:t>
            </a:r>
            <a:r>
              <a:rPr lang="nl-NL" dirty="0"/>
              <a:t>	</a:t>
            </a:r>
            <a:endParaRPr lang="nl-NL" dirty="0" smtClean="0"/>
          </a:p>
          <a:p>
            <a:pPr lvl="1"/>
            <a:r>
              <a:rPr lang="en-GB" dirty="0" smtClean="0"/>
              <a:t>Physical exercise</a:t>
            </a:r>
          </a:p>
          <a:p>
            <a:pPr lvl="2"/>
            <a:r>
              <a:rPr lang="en-GB" dirty="0" smtClean="0"/>
              <a:t>Link with carbohydrate consumption</a:t>
            </a:r>
          </a:p>
          <a:p>
            <a:pPr lvl="1"/>
            <a:r>
              <a:rPr lang="en-GB" dirty="0" smtClean="0"/>
              <a:t>Sleep</a:t>
            </a:r>
          </a:p>
          <a:p>
            <a:pPr lvl="2"/>
            <a:r>
              <a:rPr lang="en-GB" dirty="0" smtClean="0"/>
              <a:t>Affects leptin levels, amongst other endocrine and neuroendocrine systems. </a:t>
            </a:r>
          </a:p>
          <a:p>
            <a:pPr lvl="1"/>
            <a:r>
              <a:rPr lang="en-GB" dirty="0" smtClean="0"/>
              <a:t>Mental health</a:t>
            </a:r>
          </a:p>
          <a:p>
            <a:pPr lvl="2"/>
            <a:r>
              <a:rPr lang="en-GB" dirty="0" smtClean="0"/>
              <a:t>Your mental state may influence metabolism and vice versa. 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94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natural starting point:</a:t>
            </a:r>
            <a:br>
              <a:rPr lang="en-GB" dirty="0" smtClean="0"/>
            </a:br>
            <a:r>
              <a:rPr lang="en-GB" dirty="0" smtClean="0"/>
              <a:t>What did we evolve to eat?</a:t>
            </a:r>
            <a:endParaRPr lang="nl-NL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14" y="2086364"/>
            <a:ext cx="9247681" cy="4291872"/>
          </a:xfrm>
        </p:spPr>
      </p:pic>
    </p:spTree>
    <p:extLst>
      <p:ext uri="{BB962C8B-B14F-4D97-AF65-F5344CB8AC3E}">
        <p14:creationId xmlns:p14="http://schemas.microsoft.com/office/powerpoint/2010/main" val="14192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far back do we go?</a:t>
            </a:r>
            <a:endParaRPr lang="nl-N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Which ancestral species?</a:t>
            </a:r>
          </a:p>
          <a:p>
            <a:pPr lvl="1"/>
            <a:r>
              <a:rPr lang="en-GB" dirty="0" smtClean="0"/>
              <a:t>The further back you go the more fruit and leaves based diet gets (humans are believed to have first appeared between 300 and 500 thousand years ago). </a:t>
            </a:r>
          </a:p>
          <a:p>
            <a:pPr lvl="2"/>
            <a:r>
              <a:rPr lang="en-GB" dirty="0" smtClean="0"/>
              <a:t>After the advent of meat eating (at least 2.6 million years ago)</a:t>
            </a:r>
          </a:p>
          <a:p>
            <a:pPr lvl="3"/>
            <a:r>
              <a:rPr lang="en-GB" dirty="0" smtClean="0"/>
              <a:t>Energy surplus</a:t>
            </a:r>
          </a:p>
          <a:p>
            <a:pPr lvl="2"/>
            <a:r>
              <a:rPr lang="en-GB" dirty="0" smtClean="0"/>
              <a:t>After the advent of cooking (300 000 – 2 million years ago)</a:t>
            </a:r>
          </a:p>
          <a:p>
            <a:pPr lvl="3"/>
            <a:r>
              <a:rPr lang="en-GB" dirty="0" smtClean="0"/>
              <a:t>Energy surplus + gut-size reduction</a:t>
            </a:r>
          </a:p>
          <a:p>
            <a:pPr lvl="2"/>
            <a:r>
              <a:rPr lang="en-GB" dirty="0" smtClean="0"/>
              <a:t>After the agricultural revolution (+/- 11 700 years ago)</a:t>
            </a:r>
          </a:p>
          <a:p>
            <a:pPr lvl="3"/>
            <a:r>
              <a:rPr lang="en-GB" dirty="0" smtClean="0"/>
              <a:t>Rise in population, organisation and culture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31653" y="5848709"/>
            <a:ext cx="10653622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/>
              <a:t>Wrangham</a:t>
            </a:r>
            <a:r>
              <a:rPr lang="en-GB" sz="1200" dirty="0"/>
              <a:t>, R. (2009). </a:t>
            </a:r>
            <a:r>
              <a:rPr lang="en-GB" sz="1200" i="1" dirty="0"/>
              <a:t>Catching Fire: How Cooking Made Us Human</a:t>
            </a:r>
            <a:r>
              <a:rPr lang="en-GB" sz="1200" dirty="0"/>
              <a:t>. New York: Basic Books</a:t>
            </a:r>
            <a:r>
              <a:rPr lang="en-GB" sz="1200" dirty="0" smtClean="0"/>
              <a:t>.</a:t>
            </a:r>
          </a:p>
          <a:p>
            <a:r>
              <a:rPr lang="en-GB" sz="1200" dirty="0"/>
              <a:t>Thompson, J. C., </a:t>
            </a:r>
            <a:r>
              <a:rPr lang="en-GB" sz="1200" dirty="0" err="1"/>
              <a:t>Carvalho</a:t>
            </a:r>
            <a:r>
              <a:rPr lang="en-GB" sz="1200" dirty="0"/>
              <a:t>, S., </a:t>
            </a:r>
            <a:r>
              <a:rPr lang="en-GB" sz="1200" dirty="0" err="1"/>
              <a:t>Marean</a:t>
            </a:r>
            <a:r>
              <a:rPr lang="en-GB" sz="1200" dirty="0"/>
              <a:t>, C. W., &amp; </a:t>
            </a:r>
            <a:r>
              <a:rPr lang="en-GB" sz="1200" dirty="0" err="1"/>
              <a:t>Alemseged</a:t>
            </a:r>
            <a:r>
              <a:rPr lang="en-GB" sz="1200" dirty="0"/>
              <a:t>, Z. (2019). Origins of the human predatory pattern: The transition to large-animal exploitation by early hominins. </a:t>
            </a:r>
            <a:r>
              <a:rPr lang="en-GB" sz="1200" i="1" dirty="0"/>
              <a:t>Current Anthropology</a:t>
            </a:r>
            <a:r>
              <a:rPr lang="en-GB" sz="1200" dirty="0"/>
              <a:t>, </a:t>
            </a:r>
            <a:r>
              <a:rPr lang="en-GB" sz="1200" i="1" dirty="0"/>
              <a:t>60</a:t>
            </a:r>
            <a:r>
              <a:rPr lang="en-GB" sz="1200" dirty="0"/>
              <a:t>(1), 1–23. https://doi.org/10.1086/701477</a:t>
            </a:r>
          </a:p>
          <a:p>
            <a:r>
              <a:rPr lang="en-GB" sz="1200" dirty="0"/>
              <a:t>Diamond, J. (2003). Guns, Germs, and Steel in 2003. </a:t>
            </a:r>
            <a:r>
              <a:rPr lang="en-GB" sz="1200" i="1" dirty="0"/>
              <a:t>Antipode</a:t>
            </a:r>
            <a:r>
              <a:rPr lang="en-GB" sz="1200" dirty="0"/>
              <a:t>, </a:t>
            </a:r>
            <a:r>
              <a:rPr lang="en-GB" sz="1200" i="1" dirty="0"/>
              <a:t>35</a:t>
            </a:r>
            <a:r>
              <a:rPr lang="en-GB" sz="1200" dirty="0"/>
              <a:t>(4), 829–831. https://</a:t>
            </a:r>
            <a:r>
              <a:rPr lang="en-GB" sz="1200" dirty="0" smtClean="0"/>
              <a:t>doi.org/10.1046/j.1467-8330.2003.00357.x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7340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Changes in the food supply</a:t>
            </a:r>
            <a:endParaRPr lang="nl-N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3" y="2052918"/>
            <a:ext cx="5297488" cy="4195481"/>
          </a:xfrm>
        </p:spPr>
        <p:txBody>
          <a:bodyPr/>
          <a:lstStyle/>
          <a:p>
            <a:r>
              <a:rPr lang="en-GB" dirty="0" smtClean="0"/>
              <a:t>Many of the foods of the time do no longer exist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Selective breeding of food stuffs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All year round access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Climate change &amp; the disappearance of species</a:t>
            </a:r>
          </a:p>
          <a:p>
            <a:pPr lvl="1"/>
            <a:endParaRPr lang="nl-NL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07" y="1853247"/>
            <a:ext cx="4741066" cy="439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Changes in consumption culture</a:t>
            </a:r>
            <a:endParaRPr lang="nl-N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 meals a day with snacks</a:t>
            </a:r>
          </a:p>
          <a:p>
            <a:pPr lvl="1"/>
            <a:r>
              <a:rPr lang="en-GB" dirty="0" smtClean="0"/>
              <a:t>Throughout most of pre-agricultural history people went often through short periods (a few days) of food deprivation, but rarely through starvation.</a:t>
            </a:r>
          </a:p>
          <a:p>
            <a:pPr marL="0" indent="0">
              <a:buNone/>
            </a:pPr>
            <a:r>
              <a:rPr lang="en-GB" dirty="0" smtClean="0"/>
              <a:t>	</a:t>
            </a:r>
          </a:p>
          <a:p>
            <a:r>
              <a:rPr lang="en-GB" dirty="0" smtClean="0"/>
              <a:t>Non-stop availability</a:t>
            </a:r>
          </a:p>
          <a:p>
            <a:pPr lvl="1"/>
            <a:r>
              <a:rPr lang="en-GB" dirty="0" smtClean="0"/>
              <a:t>Obesity and diabetes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High levels of food-processing</a:t>
            </a:r>
          </a:p>
          <a:p>
            <a:pPr lvl="1"/>
            <a:r>
              <a:rPr lang="en-GB" dirty="0" smtClean="0"/>
              <a:t>Excess levels of salt, sugar and unhealthy fats</a:t>
            </a:r>
          </a:p>
          <a:p>
            <a:endParaRPr lang="en-GB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65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we actually know about prehistoric diet?</a:t>
            </a:r>
            <a:endParaRPr lang="nl-N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Atkins, paleo, raw, vegan, carnivore, </a:t>
            </a:r>
            <a:r>
              <a:rPr lang="en-GB" dirty="0" err="1" smtClean="0"/>
              <a:t>keto</a:t>
            </a:r>
            <a:r>
              <a:rPr lang="en-GB" dirty="0"/>
              <a:t> </a:t>
            </a:r>
            <a:r>
              <a:rPr lang="en-GB" dirty="0" smtClean="0"/>
              <a:t>… ????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We actually know surprisingly little</a:t>
            </a:r>
          </a:p>
          <a:p>
            <a:pPr lvl="1"/>
            <a:r>
              <a:rPr lang="en-GB" dirty="0" smtClean="0"/>
              <a:t>Generalist (all types of food stuffs)</a:t>
            </a:r>
          </a:p>
          <a:p>
            <a:pPr lvl="1"/>
            <a:r>
              <a:rPr lang="en-GB" dirty="0" smtClean="0"/>
              <a:t>An aim at </a:t>
            </a:r>
            <a:r>
              <a:rPr lang="en-GB" dirty="0" smtClean="0"/>
              <a:t>digestibility (cooking) </a:t>
            </a:r>
            <a:endParaRPr lang="en-GB" dirty="0" smtClean="0"/>
          </a:p>
          <a:p>
            <a:pPr lvl="1"/>
            <a:endParaRPr lang="en-GB" dirty="0"/>
          </a:p>
          <a:p>
            <a:r>
              <a:rPr lang="en-GB" dirty="0" smtClean="0"/>
              <a:t>But!!!! This diet was consumed in a highly physically active context!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341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455</TotalTime>
  <Words>1134</Words>
  <Application>Microsoft Office PowerPoint</Application>
  <PresentationFormat>Širokoúhlá obrazovka</PresentationFormat>
  <Paragraphs>152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Ion</vt:lpstr>
      <vt:lpstr>Performing under Pressure; on the Biology, Psychology and Sociology of stress in high-performance professions</vt:lpstr>
      <vt:lpstr>On the chaos that is Nutrition Science</vt:lpstr>
      <vt:lpstr>The first question to ask:What are you aims?</vt:lpstr>
      <vt:lpstr>The second question: what else are you doing/willing to do? </vt:lpstr>
      <vt:lpstr>The natural starting point: What did we evolve to eat?</vt:lpstr>
      <vt:lpstr>How far back do we go?</vt:lpstr>
      <vt:lpstr>Changes in the food supply</vt:lpstr>
      <vt:lpstr>Changes in consumption culture</vt:lpstr>
      <vt:lpstr>What do we actually know about prehistoric diet?</vt:lpstr>
      <vt:lpstr>Start of meat eating</vt:lpstr>
      <vt:lpstr>Hunting &amp; endurance running</vt:lpstr>
      <vt:lpstr>Key nutrients </vt:lpstr>
      <vt:lpstr>Micronutrients</vt:lpstr>
      <vt:lpstr>Macronutrients</vt:lpstr>
      <vt:lpstr>The digestive system has specific sensors for different nutrients</vt:lpstr>
      <vt:lpstr>The system simplified</vt:lpstr>
      <vt:lpstr>Serotonin: the relax neuromodulator</vt:lpstr>
      <vt:lpstr>Fasting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Performing under Pressure; on the Biology, Psychology and Sociology of stress in high-performance professions</dc:title>
  <dc:creator>Mac Gillavry David William</dc:creator>
  <cp:lastModifiedBy>Mac Gillavry David William</cp:lastModifiedBy>
  <cp:revision>15</cp:revision>
  <dcterms:created xsi:type="dcterms:W3CDTF">2023-01-02T11:35:55Z</dcterms:created>
  <dcterms:modified xsi:type="dcterms:W3CDTF">2023-01-15T22:03:53Z</dcterms:modified>
</cp:coreProperties>
</file>