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9" r:id="rId6"/>
    <p:sldId id="257" r:id="rId7"/>
    <p:sldId id="258" r:id="rId8"/>
    <p:sldId id="260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32" autoAdjust="0"/>
    <p:restoredTop sz="96270" autoAdjust="0"/>
  </p:normalViewPr>
  <p:slideViewPr>
    <p:cSldViewPr snapToGrid="0">
      <p:cViewPr>
        <p:scale>
          <a:sx n="78" d="100"/>
          <a:sy n="78" d="100"/>
        </p:scale>
        <p:origin x="1144" y="8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325600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C325C92B-7342-614B-ABC3-C4E6105CA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71494FD7-CAF8-004E-ADFE-08CDEA5A0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D00748B3-F5A4-FB48-805D-01AC9D1C8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325600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223ECA3D-B199-3745-ACBD-EB8B1ED79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2" y="414000"/>
            <a:ext cx="2325596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1EF6D47-D32B-5648-9FC1-3B87177A0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2" y="414000"/>
            <a:ext cx="2325596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599" y="6130800"/>
            <a:ext cx="1119600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ogo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000" y="2618764"/>
            <a:ext cx="5598000" cy="16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C75AA29B-958D-C041-B808-388CF1FC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AB521CC-890E-E94A-B9B6-F766BF65A7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125DB29D-15CC-D548-915B-7DC1F471F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A73E9BB-013B-7E4B-B6D9-F6A92A0E3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CA4AE97B-8102-6545-B9AC-7E0BD8637C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6E813B2E-B4CB-944F-9BB6-0756FAC564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032F6978-A9EF-1E40-A998-4424F452B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B40E85D3-DF9C-544A-817D-1D57B2B656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7602" y="6130800"/>
            <a:ext cx="1119594" cy="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a pohybový systém v ontogenezi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Involuční změny ve stáří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		Mgr. Pavlína Bazalová 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4A031F-5499-4597-D8C8-499F0C337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1CA974-F4BD-791C-88A2-03E84C7A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Kardiovaskulární systém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850C42-E936-23C6-C774-2C0167654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Pokles srdeční výkonnosti </a:t>
            </a:r>
          </a:p>
          <a:p>
            <a:r>
              <a:rPr lang="cs-CZ" dirty="0"/>
              <a:t>Zvyšuje se obsah pojivové tkáně </a:t>
            </a:r>
          </a:p>
          <a:p>
            <a:r>
              <a:rPr lang="cs-CZ" dirty="0"/>
              <a:t>Klesá schopnost plnění komor (silnější stahy předsíní) </a:t>
            </a:r>
          </a:p>
          <a:p>
            <a:r>
              <a:rPr lang="cs-CZ" dirty="0"/>
              <a:t>Oslabení srdečních chlopní – dušnost při PA </a:t>
            </a:r>
          </a:p>
          <a:p>
            <a:r>
              <a:rPr lang="cs-CZ" b="1" dirty="0"/>
              <a:t>Cévy – klesá elasticita </a:t>
            </a:r>
            <a:r>
              <a:rPr lang="cs-CZ" dirty="0"/>
              <a:t>(narušení regulace TK)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u="sng" dirty="0"/>
              <a:t>PA:</a:t>
            </a:r>
          </a:p>
          <a:p>
            <a:pPr lvl="1"/>
            <a:r>
              <a:rPr lang="cs-CZ" dirty="0"/>
              <a:t>! Častější výskyt hypertenze, aterosklerózy </a:t>
            </a:r>
          </a:p>
          <a:p>
            <a:pPr lvl="1"/>
            <a:r>
              <a:rPr lang="cs-CZ" dirty="0"/>
              <a:t>Ideálně zátěžový test (EKG) a individuální nastavení TF pro PA </a:t>
            </a:r>
          </a:p>
          <a:p>
            <a:pPr lvl="1"/>
            <a:r>
              <a:rPr lang="cs-CZ" dirty="0"/>
              <a:t>Cílí především na zvýšení aerobní zdatnosti </a:t>
            </a:r>
          </a:p>
        </p:txBody>
      </p:sp>
      <p:pic>
        <p:nvPicPr>
          <p:cNvPr id="6" name="Zástupný obsah 4" descr="Srdce s pulsem obrys">
            <a:extLst>
              <a:ext uri="{FF2B5EF4-FFF2-40B4-BE49-F238E27FC236}">
                <a16:creationId xmlns:a16="http://schemas.microsoft.com/office/drawing/2014/main" id="{F8448CBF-E2B5-C209-7487-DCF6A9F40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4082" y="270787"/>
            <a:ext cx="2246781" cy="22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81ED00-ABA3-2B8B-A97A-6CA4F4422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32898F-2B42-14DF-19C0-4DE4AF5C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Respirační systém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9834E8-F4E6-3A52-AF92-C87E59884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6371"/>
            <a:ext cx="8064900" cy="4139998"/>
          </a:xfrm>
        </p:spPr>
        <p:txBody>
          <a:bodyPr/>
          <a:lstStyle/>
          <a:p>
            <a:r>
              <a:rPr lang="cs-CZ" b="1" dirty="0"/>
              <a:t>Zvyšuje se tuhost hrudníku, hrudní stěny i plic </a:t>
            </a:r>
          </a:p>
          <a:p>
            <a:r>
              <a:rPr lang="cs-CZ" dirty="0"/>
              <a:t>Klesá podíl elastické tkáně v plicích – navyšuje se reziduální objem </a:t>
            </a:r>
          </a:p>
          <a:p>
            <a:r>
              <a:rPr lang="cs-CZ" b="1" dirty="0"/>
              <a:t>Pokles vitální kapacity plic</a:t>
            </a:r>
          </a:p>
          <a:p>
            <a:r>
              <a:rPr lang="cs-CZ" b="1" dirty="0"/>
              <a:t>Pokles maximální aerobní kapacity (VO2max) </a:t>
            </a:r>
            <a:r>
              <a:rPr lang="cs-CZ" dirty="0"/>
              <a:t>– podmíněno IZ v KVS, RS, snížení sycení krve kyslíkem </a:t>
            </a:r>
          </a:p>
          <a:p>
            <a:endParaRPr lang="cs-CZ" dirty="0"/>
          </a:p>
          <a:p>
            <a:pPr marL="54000" indent="0">
              <a:buNone/>
            </a:pPr>
            <a:endParaRPr lang="cs-CZ" dirty="0"/>
          </a:p>
          <a:p>
            <a:r>
              <a:rPr lang="cs-CZ" u="sng" dirty="0"/>
              <a:t>PA: </a:t>
            </a:r>
          </a:p>
          <a:p>
            <a:pPr lvl="1"/>
            <a:r>
              <a:rPr lang="cs-CZ" dirty="0"/>
              <a:t>Problém s aerobním energetickým krytím i při nižší intenzitách zátěže </a:t>
            </a:r>
          </a:p>
          <a:p>
            <a:pPr lvl="1"/>
            <a:r>
              <a:rPr lang="cs-CZ" dirty="0"/>
              <a:t>Cíl: navýšení aerobní kapacity systému </a:t>
            </a:r>
          </a:p>
          <a:p>
            <a:pPr lvl="1"/>
            <a:r>
              <a:rPr lang="cs-CZ" dirty="0"/>
              <a:t>Cíl: pružnost hrudníku, udržování plicních objemů a kapacit, hygiena dýchacích cest </a:t>
            </a:r>
          </a:p>
        </p:txBody>
      </p:sp>
      <p:pic>
        <p:nvPicPr>
          <p:cNvPr id="6" name="Grafický objekt 5" descr="Plíce s virem obrys">
            <a:extLst>
              <a:ext uri="{FF2B5EF4-FFF2-40B4-BE49-F238E27FC236}">
                <a16:creationId xmlns:a16="http://schemas.microsoft.com/office/drawing/2014/main" id="{05C3F725-0AB4-C18A-C8A5-FD3D79A55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5859" y="-51582"/>
            <a:ext cx="2053451" cy="20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5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91575C-1774-553D-7AEB-1B42337BA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16A0EF-76A1-69C2-9861-C2D0D0062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0F9567-ADAD-A026-41AF-327947677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Kosti</a:t>
            </a:r>
            <a:r>
              <a:rPr lang="cs-CZ" dirty="0"/>
              <a:t> – snižuje se </a:t>
            </a:r>
            <a:r>
              <a:rPr lang="cs-CZ" b="1" dirty="0"/>
              <a:t>kostní </a:t>
            </a:r>
            <a:r>
              <a:rPr lang="cs-CZ" b="1" dirty="0" err="1"/>
              <a:t>denzita</a:t>
            </a:r>
            <a:r>
              <a:rPr lang="cs-CZ" b="1" dirty="0"/>
              <a:t>, mění </a:t>
            </a:r>
            <a:r>
              <a:rPr lang="cs-CZ" b="1" dirty="0" err="1"/>
              <a:t>mikroarchitektura</a:t>
            </a:r>
            <a:r>
              <a:rPr lang="cs-CZ" b="1" dirty="0"/>
              <a:t> kosti </a:t>
            </a:r>
            <a:r>
              <a:rPr lang="cs-CZ" dirty="0"/>
              <a:t>(roste výskyt </a:t>
            </a:r>
            <a:r>
              <a:rPr lang="cs-CZ" dirty="0" err="1"/>
              <a:t>osteopenie</a:t>
            </a:r>
            <a:r>
              <a:rPr lang="cs-CZ" dirty="0"/>
              <a:t>, osteoporóza)</a:t>
            </a:r>
          </a:p>
          <a:p>
            <a:endParaRPr lang="cs-CZ" dirty="0"/>
          </a:p>
          <a:p>
            <a:r>
              <a:rPr lang="cs-CZ" b="1" dirty="0"/>
              <a:t>Klouby</a:t>
            </a:r>
            <a:r>
              <a:rPr lang="cs-CZ" dirty="0"/>
              <a:t> – degenerativní změny na chrupavkách (artrózy, osteofyty)</a:t>
            </a:r>
          </a:p>
          <a:p>
            <a:endParaRPr lang="cs-CZ" dirty="0"/>
          </a:p>
          <a:p>
            <a:r>
              <a:rPr lang="cs-CZ" b="1" dirty="0"/>
              <a:t>Vazivo, šlachy </a:t>
            </a:r>
            <a:r>
              <a:rPr lang="cs-CZ" dirty="0"/>
              <a:t>– snižuje se elasticita tkání (omezení ROM v kloubech, vyšší riziko úrazu) </a:t>
            </a:r>
          </a:p>
          <a:p>
            <a:endParaRPr lang="cs-CZ" dirty="0"/>
          </a:p>
          <a:p>
            <a:r>
              <a:rPr lang="cs-CZ" b="1" dirty="0"/>
              <a:t>Svaly</a:t>
            </a:r>
            <a:r>
              <a:rPr lang="cs-CZ" dirty="0"/>
              <a:t> – progresivní úbytek svalové tkáně - </a:t>
            </a:r>
            <a:r>
              <a:rPr lang="cs-CZ" dirty="0" err="1"/>
              <a:t>sarkopenie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Snižuje se podíl elastické tkáně ve svalech </a:t>
            </a:r>
          </a:p>
          <a:p>
            <a:pPr lvl="1"/>
            <a:r>
              <a:rPr lang="cs-CZ" dirty="0"/>
              <a:t>udává se, že do věku 50 roků se sníží průřez svalem asi o 10%, v šestém a sedmém </a:t>
            </a:r>
            <a:r>
              <a:rPr lang="cs-CZ" dirty="0" err="1"/>
              <a:t>deceniu</a:t>
            </a:r>
            <a:r>
              <a:rPr lang="cs-CZ" dirty="0"/>
              <a:t> klesá svalová síla vždy asi o 15% a v dalších dekádách o 30% (Máček, 2003)</a:t>
            </a:r>
          </a:p>
        </p:txBody>
      </p:sp>
      <p:pic>
        <p:nvPicPr>
          <p:cNvPr id="6" name="Grafický objekt 5" descr="Kost obrys">
            <a:extLst>
              <a:ext uri="{FF2B5EF4-FFF2-40B4-BE49-F238E27FC236}">
                <a16:creationId xmlns:a16="http://schemas.microsoft.com/office/drawing/2014/main" id="{9A8FB80F-3EB7-0F81-8818-0BC9C5E6E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9008" y="84604"/>
            <a:ext cx="1607398" cy="160739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C727D22-3FFC-51A4-B44D-FE53D4AF23D4}"/>
              </a:ext>
            </a:extLst>
          </p:cNvPr>
          <p:cNvSpPr txBox="1"/>
          <p:nvPr/>
        </p:nvSpPr>
        <p:spPr>
          <a:xfrm>
            <a:off x="2286000" y="6138000"/>
            <a:ext cx="45720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0" i="0" u="none" strike="noStrike" dirty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„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osteopenia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follows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 </a:t>
            </a:r>
            <a:r>
              <a:rPr lang="cs-CZ" b="0" i="0" u="none" strike="noStrike" dirty="0" err="1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sarcopenia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426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9DD867-B8D5-7E49-68D3-B0F763B6C7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DCA34B-BB3D-DFF4-C2FD-06FFC374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systém </a:t>
            </a:r>
          </a:p>
        </p:txBody>
      </p:sp>
      <p:pic>
        <p:nvPicPr>
          <p:cNvPr id="1026" name="Picture 2" descr="Medical illustration of the symptoms of arthrosis of the knee Stock Vector  Image &amp; Art - Alamy">
            <a:extLst>
              <a:ext uri="{FF2B5EF4-FFF2-40B4-BE49-F238E27FC236}">
                <a16:creationId xmlns:a16="http://schemas.microsoft.com/office/drawing/2014/main" id="{EF4EB0BD-3531-7305-F457-7E5E6006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1484416"/>
            <a:ext cx="4015783" cy="27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ídelníček při osteoporóze | Vím, co jím">
            <a:extLst>
              <a:ext uri="{FF2B5EF4-FFF2-40B4-BE49-F238E27FC236}">
                <a16:creationId xmlns:a16="http://schemas.microsoft.com/office/drawing/2014/main" id="{439FB5A2-1BD1-F367-D381-F28575E28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19" y="1484416"/>
            <a:ext cx="4147551" cy="27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45B01C-33D7-CA9A-4618-0F6BFE79AFEF}"/>
              </a:ext>
            </a:extLst>
          </p:cNvPr>
          <p:cNvSpPr txBox="1"/>
          <p:nvPr/>
        </p:nvSpPr>
        <p:spPr>
          <a:xfrm>
            <a:off x="777834" y="4623172"/>
            <a:ext cx="75883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u="sng" dirty="0">
                <a:latin typeface="+mn-lt"/>
              </a:rPr>
              <a:t>PA: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Se změnami v pohybovém systém souvisí i změny spojené s aferentní informací z těchto tkání – </a:t>
            </a:r>
            <a:r>
              <a:rPr lang="cs-CZ" sz="1800" b="1" dirty="0" err="1">
                <a:latin typeface="+mn-lt"/>
              </a:rPr>
              <a:t>exterocepce</a:t>
            </a:r>
            <a:r>
              <a:rPr lang="cs-CZ" sz="1800" b="1" dirty="0">
                <a:latin typeface="+mn-lt"/>
              </a:rPr>
              <a:t>, </a:t>
            </a:r>
            <a:r>
              <a:rPr lang="cs-CZ" sz="1800" b="1" dirty="0" err="1">
                <a:latin typeface="+mn-lt"/>
              </a:rPr>
              <a:t>propriocepce</a:t>
            </a:r>
            <a:r>
              <a:rPr lang="cs-CZ" sz="1800" b="1" dirty="0">
                <a:latin typeface="+mn-lt"/>
              </a:rPr>
              <a:t>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Kombinace: odporový trénink, mobilita, rovnováha </a:t>
            </a:r>
          </a:p>
        </p:txBody>
      </p:sp>
    </p:spTree>
    <p:extLst>
      <p:ext uri="{BB962C8B-B14F-4D97-AF65-F5344CB8AC3E}">
        <p14:creationId xmlns:p14="http://schemas.microsoft.com/office/powerpoint/2010/main" val="4036333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D688B9-F6EC-EB1E-7988-B5887ADA45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80CCAE-8986-213E-8625-0E9045FA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GIT, </a:t>
            </a:r>
            <a:r>
              <a:rPr lang="cs-CZ" dirty="0" err="1"/>
              <a:t>Uropoetický</a:t>
            </a:r>
            <a:r>
              <a:rPr lang="cs-CZ" dirty="0"/>
              <a:t>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4DC4410-6B7F-0AC1-8C96-2CBC29C35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Pokles motility žaludku a střev</a:t>
            </a:r>
            <a:r>
              <a:rPr lang="cs-CZ" dirty="0"/>
              <a:t> (zažívání, obstipace)</a:t>
            </a:r>
          </a:p>
          <a:p>
            <a:r>
              <a:rPr lang="cs-CZ" b="1" dirty="0"/>
              <a:t>Snižuje se produkce trávicích šťáv </a:t>
            </a:r>
            <a:r>
              <a:rPr lang="cs-CZ" dirty="0"/>
              <a:t>– problematika vstřebávání potravy (malnutrice)</a:t>
            </a:r>
          </a:p>
          <a:p>
            <a:r>
              <a:rPr lang="cs-CZ" dirty="0"/>
              <a:t>Pokles počtu ledvinových klubíček – snižuje se detoxikační funkce ledvin, ? Vstřebávání látek z prvotní moči </a:t>
            </a:r>
          </a:p>
          <a:p>
            <a:r>
              <a:rPr lang="cs-CZ" b="1" dirty="0"/>
              <a:t>Snižuje se motilita i elasticita močového měchýře</a:t>
            </a:r>
          </a:p>
          <a:p>
            <a:endParaRPr lang="cs-CZ" dirty="0"/>
          </a:p>
          <a:p>
            <a:r>
              <a:rPr lang="cs-CZ" u="sng" dirty="0"/>
              <a:t>PA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Myslet na problematiku – zažívání, trávení po jídle </a:t>
            </a:r>
          </a:p>
          <a:p>
            <a:pPr lvl="1"/>
            <a:r>
              <a:rPr lang="cs-CZ" dirty="0"/>
              <a:t>Důsledná, pravidelná hydratace </a:t>
            </a:r>
          </a:p>
          <a:p>
            <a:pPr lvl="1"/>
            <a:r>
              <a:rPr lang="cs-CZ" dirty="0"/>
              <a:t>Pozitivní vliv PA na motilitu střev a vnitřních orgánů </a:t>
            </a:r>
          </a:p>
        </p:txBody>
      </p:sp>
      <p:pic>
        <p:nvPicPr>
          <p:cNvPr id="6" name="Grafický objekt 5" descr="Žaludek obrys">
            <a:extLst>
              <a:ext uri="{FF2B5EF4-FFF2-40B4-BE49-F238E27FC236}">
                <a16:creationId xmlns:a16="http://schemas.microsoft.com/office/drawing/2014/main" id="{8B25F2DE-F698-66F8-DDF1-D4140DD42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5412" y="200442"/>
            <a:ext cx="1332000" cy="1332000"/>
          </a:xfrm>
          <a:prstGeom prst="rect">
            <a:avLst/>
          </a:prstGeom>
        </p:spPr>
      </p:pic>
      <p:pic>
        <p:nvPicPr>
          <p:cNvPr id="7" name="Grafický objekt 6" descr="Ledviny obrys">
            <a:extLst>
              <a:ext uri="{FF2B5EF4-FFF2-40B4-BE49-F238E27FC236}">
                <a16:creationId xmlns:a16="http://schemas.microsoft.com/office/drawing/2014/main" id="{DBBB2587-0191-8E8D-5A3D-88F8F598E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4356" y="200442"/>
            <a:ext cx="1353600" cy="13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9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B6F1F0-2ED3-8EBC-7C0C-28055266B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7E31EC-F9AC-5510-22BF-F1A4444C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Endokrinní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E905131-F500-65CF-4281-C30877F9A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Pokles objemu svalové tkáně – </a:t>
            </a:r>
            <a:r>
              <a:rPr lang="cs-CZ" b="1" dirty="0"/>
              <a:t>negativní dopad na metabolismus </a:t>
            </a:r>
            <a:r>
              <a:rPr lang="cs-CZ" b="1" dirty="0" err="1"/>
              <a:t>Glu</a:t>
            </a:r>
            <a:r>
              <a:rPr lang="cs-CZ" b="1" dirty="0"/>
              <a:t> </a:t>
            </a:r>
            <a:r>
              <a:rPr lang="cs-CZ" dirty="0"/>
              <a:t>(glukozová tolerance, DM II. Typu) </a:t>
            </a:r>
          </a:p>
          <a:p>
            <a:r>
              <a:rPr lang="cs-CZ" dirty="0"/>
              <a:t>Roste výskyt snížené funkce štítné žlázy (</a:t>
            </a:r>
            <a:r>
              <a:rPr lang="cs-CZ" b="1" dirty="0" err="1"/>
              <a:t>hypothyreóza</a:t>
            </a:r>
            <a:r>
              <a:rPr lang="cs-CZ" dirty="0"/>
              <a:t>) </a:t>
            </a:r>
          </a:p>
          <a:p>
            <a:r>
              <a:rPr lang="cs-CZ" b="1" dirty="0"/>
              <a:t>Menopauza </a:t>
            </a:r>
          </a:p>
          <a:p>
            <a:r>
              <a:rPr lang="cs-CZ" b="1" dirty="0"/>
              <a:t>Andropauza </a:t>
            </a:r>
          </a:p>
          <a:p>
            <a:endParaRPr lang="cs-CZ" dirty="0"/>
          </a:p>
          <a:p>
            <a:r>
              <a:rPr lang="cs-CZ" u="sng" dirty="0"/>
              <a:t>PA: </a:t>
            </a:r>
          </a:p>
          <a:p>
            <a:pPr lvl="1"/>
            <a:r>
              <a:rPr lang="cs-CZ" dirty="0"/>
              <a:t>Cílí na důsledky hormonálních změn </a:t>
            </a:r>
          </a:p>
          <a:p>
            <a:pPr lvl="1"/>
            <a:r>
              <a:rPr lang="cs-CZ" dirty="0"/>
              <a:t>! DM II. Typu! </a:t>
            </a:r>
          </a:p>
        </p:txBody>
      </p:sp>
      <p:pic>
        <p:nvPicPr>
          <p:cNvPr id="6" name="Grafický objekt 5" descr="Přibývání na váze obrys">
            <a:extLst>
              <a:ext uri="{FF2B5EF4-FFF2-40B4-BE49-F238E27FC236}">
                <a16:creationId xmlns:a16="http://schemas.microsoft.com/office/drawing/2014/main" id="{ED988E17-E2C3-5319-58C7-1B722E3E2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9050" y="0"/>
            <a:ext cx="1605688" cy="16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72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0E7B92-EAF6-B605-1D15-DFF31F9CC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889EB6-92F7-CCE6-8CD8-2F8FEC53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Smysly – zrak, sluch, čich, chuť i hmat! </a:t>
            </a:r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F9113C-B40C-F344-9DEB-55AB1FFC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Zrak:</a:t>
            </a:r>
          </a:p>
          <a:p>
            <a:pPr lvl="1"/>
            <a:r>
              <a:rPr lang="cs-CZ" dirty="0"/>
              <a:t>degenerace žluté skvrny (místo nejostřejšího vidění), </a:t>
            </a:r>
          </a:p>
          <a:p>
            <a:pPr lvl="1"/>
            <a:r>
              <a:rPr lang="cs-CZ" dirty="0"/>
              <a:t>snižuje se výkon zrakového orgánu – zhoršená elasticita čočky (nelze korigovat brýlemi)</a:t>
            </a:r>
          </a:p>
          <a:p>
            <a:pPr lvl="1"/>
            <a:r>
              <a:rPr lang="cs-CZ" dirty="0"/>
              <a:t>snižuje se funkčnost okohybných svalů, ale dají se „trénovat“</a:t>
            </a:r>
          </a:p>
          <a:p>
            <a:pPr lvl="1"/>
            <a:r>
              <a:rPr lang="cs-CZ" b="0" i="0" u="none" strike="noStrike" dirty="0">
                <a:solidFill>
                  <a:srgbClr val="000000"/>
                </a:solidFill>
                <a:effectLst/>
                <a:latin typeface="HelveticaNeueLTProRoman"/>
              </a:rPr>
              <a:t>Stařecká slabozrakost nebo presbyopie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Sluch:</a:t>
            </a:r>
          </a:p>
          <a:p>
            <a:pPr lvl="1"/>
            <a:r>
              <a:rPr lang="cs-CZ" dirty="0"/>
              <a:t>klinicky významná porucha sluchu u 1/3 osob nad 65 let, u ½ osob nad 75 let</a:t>
            </a:r>
          </a:p>
          <a:p>
            <a:endParaRPr lang="cs-CZ" dirty="0"/>
          </a:p>
          <a:p>
            <a:r>
              <a:rPr lang="cs-CZ" dirty="0"/>
              <a:t>Čich, chuť </a:t>
            </a:r>
          </a:p>
          <a:p>
            <a:pPr lvl="1"/>
            <a:r>
              <a:rPr lang="cs-CZ" dirty="0"/>
              <a:t>Vztah spíše k nutričním obtížím – malnutrice, snížená chuť k jídlu, změna preferencí </a:t>
            </a:r>
          </a:p>
          <a:p>
            <a:pPr lvl="1"/>
            <a:endParaRPr lang="cs-CZ" dirty="0"/>
          </a:p>
          <a:p>
            <a:r>
              <a:rPr lang="cs-CZ" dirty="0"/>
              <a:t>Hmat (+</a:t>
            </a:r>
            <a:r>
              <a:rPr lang="cs-CZ" dirty="0" err="1"/>
              <a:t>propriocepce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Vstupní informace pro řízení pohybu – rovnováha, orientace v prostoru, koordinace pohybů </a:t>
            </a:r>
          </a:p>
        </p:txBody>
      </p:sp>
      <p:pic>
        <p:nvPicPr>
          <p:cNvPr id="6" name="Grafický objekt 5" descr="Brýle obrys">
            <a:extLst>
              <a:ext uri="{FF2B5EF4-FFF2-40B4-BE49-F238E27FC236}">
                <a16:creationId xmlns:a16="http://schemas.microsoft.com/office/drawing/2014/main" id="{57E68C3A-41FF-95BF-E788-FDBDB03E0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9173" y="831712"/>
            <a:ext cx="1350000" cy="1350000"/>
          </a:xfrm>
          <a:prstGeom prst="rect">
            <a:avLst/>
          </a:prstGeom>
        </p:spPr>
      </p:pic>
      <p:pic>
        <p:nvPicPr>
          <p:cNvPr id="7" name="Grafický objekt 6" descr="Ucho obrys">
            <a:extLst>
              <a:ext uri="{FF2B5EF4-FFF2-40B4-BE49-F238E27FC236}">
                <a16:creationId xmlns:a16="http://schemas.microsoft.com/office/drawing/2014/main" id="{B3389DE0-E94D-E273-81CF-E610DD652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9173" y="45000"/>
            <a:ext cx="135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94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0E7B92-EAF6-B605-1D15-DFF31F9CC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889EB6-92F7-CCE6-8CD8-2F8FEC53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Smysly – zrak, sluch, čich, chuť i hmat! </a:t>
            </a:r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F9113C-B40C-F344-9DEB-55AB1FFC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PA</a:t>
            </a:r>
            <a:r>
              <a:rPr lang="cs-CZ" dirty="0"/>
              <a:t>: </a:t>
            </a:r>
          </a:p>
          <a:p>
            <a:pPr lvl="1"/>
            <a:r>
              <a:rPr lang="cs-CZ" sz="1800" dirty="0"/>
              <a:t>Co lze trénovat - </a:t>
            </a:r>
            <a:r>
              <a:rPr lang="cs-CZ" sz="1800" b="1" dirty="0"/>
              <a:t>trénujeme</a:t>
            </a:r>
            <a:r>
              <a:rPr lang="cs-CZ" sz="1800" dirty="0"/>
              <a:t> – okohybné svaly, pády, reakční rychlost </a:t>
            </a:r>
          </a:p>
          <a:p>
            <a:pPr lvl="1"/>
            <a:r>
              <a:rPr lang="cs-CZ" sz="1800" dirty="0"/>
              <a:t>Co lze korigovat – </a:t>
            </a:r>
            <a:r>
              <a:rPr lang="cs-CZ" sz="1800" b="1" dirty="0"/>
              <a:t>korigujeme</a:t>
            </a:r>
            <a:r>
              <a:rPr lang="cs-CZ" sz="1800" dirty="0"/>
              <a:t> – brýle, naslouchátka </a:t>
            </a:r>
          </a:p>
          <a:p>
            <a:pPr lvl="1"/>
            <a:r>
              <a:rPr lang="cs-CZ" sz="1800" dirty="0"/>
              <a:t>Důležité vědět a znát </a:t>
            </a:r>
            <a:r>
              <a:rPr lang="cs-CZ" sz="1800" b="1" dirty="0"/>
              <a:t>zásady komunikace </a:t>
            </a:r>
            <a:r>
              <a:rPr lang="cs-CZ" sz="1800" dirty="0"/>
              <a:t>– mluvit srozumitelně a nahlas, musí mě být vidět, co lze předvést – ukázat na sobě </a:t>
            </a:r>
          </a:p>
          <a:p>
            <a:pPr lvl="1"/>
            <a:r>
              <a:rPr lang="cs-CZ" sz="1800" dirty="0"/>
              <a:t>Snížené množství vstupních informací do CNS – </a:t>
            </a:r>
            <a:r>
              <a:rPr lang="cs-CZ" sz="1800" b="1" dirty="0"/>
              <a:t>zhoršená orientace v prostoru, koordinace pohybů, rovnováha, vyšší riziko pádů </a:t>
            </a:r>
            <a:r>
              <a:rPr lang="cs-CZ" sz="1800" dirty="0"/>
              <a:t>– úprava terénu + preventivní vliv PA </a:t>
            </a:r>
          </a:p>
        </p:txBody>
      </p:sp>
      <p:pic>
        <p:nvPicPr>
          <p:cNvPr id="6" name="Grafický objekt 5" descr="Brýle obrys">
            <a:extLst>
              <a:ext uri="{FF2B5EF4-FFF2-40B4-BE49-F238E27FC236}">
                <a16:creationId xmlns:a16="http://schemas.microsoft.com/office/drawing/2014/main" id="{57E68C3A-41FF-95BF-E788-FDBDB03E0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9173" y="831712"/>
            <a:ext cx="1350000" cy="1350000"/>
          </a:xfrm>
          <a:prstGeom prst="rect">
            <a:avLst/>
          </a:prstGeom>
        </p:spPr>
      </p:pic>
      <p:pic>
        <p:nvPicPr>
          <p:cNvPr id="7" name="Grafický objekt 6" descr="Ucho obrys">
            <a:extLst>
              <a:ext uri="{FF2B5EF4-FFF2-40B4-BE49-F238E27FC236}">
                <a16:creationId xmlns:a16="http://schemas.microsoft.com/office/drawing/2014/main" id="{B3389DE0-E94D-E273-81CF-E610DD652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9173" y="45000"/>
            <a:ext cx="1350000" cy="1350000"/>
          </a:xfrm>
          <a:prstGeom prst="rect">
            <a:avLst/>
          </a:prstGeom>
        </p:spPr>
      </p:pic>
      <p:pic>
        <p:nvPicPr>
          <p:cNvPr id="9" name="Obrázek 8" descr="Zkosená brýle">
            <a:extLst>
              <a:ext uri="{FF2B5EF4-FFF2-40B4-BE49-F238E27FC236}">
                <a16:creationId xmlns:a16="http://schemas.microsoft.com/office/drawing/2014/main" id="{05BFE037-5FEE-661A-B8A3-5DF2D5CF5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64" y="4032739"/>
            <a:ext cx="4106309" cy="273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3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E80100-7C5D-BBB0-DA89-E7B482FA76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37322E-35FE-0412-328C-E211016C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Nervový systém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D05F11-B1F6-FC28-E585-B9805384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projevy procesu stárnutí jak v </a:t>
            </a:r>
            <a:r>
              <a:rPr lang="cs-CZ" b="1" dirty="0"/>
              <a:t>periferní části </a:t>
            </a:r>
            <a:r>
              <a:rPr lang="cs-CZ" dirty="0"/>
              <a:t>(nervová vlákna dostředivá i odstředivá), tak i </a:t>
            </a:r>
            <a:r>
              <a:rPr lang="cs-CZ" b="1" dirty="0"/>
              <a:t>centrální části </a:t>
            </a:r>
            <a:r>
              <a:rPr lang="cs-CZ" dirty="0"/>
              <a:t>(mozek)</a:t>
            </a:r>
          </a:p>
          <a:p>
            <a:r>
              <a:rPr lang="cs-CZ" b="1" dirty="0"/>
              <a:t>neuropatie</a:t>
            </a:r>
            <a:r>
              <a:rPr lang="cs-CZ" dirty="0"/>
              <a:t> jsou stavy na úrovni periferní části nervové soustavy:</a:t>
            </a:r>
          </a:p>
          <a:p>
            <a:pPr lvl="1"/>
            <a:r>
              <a:rPr lang="cs-CZ" dirty="0"/>
              <a:t>ateroskleróza může zhoršit výživu nervových vláken – převádějí zkreslené informace (pocit brnění, pálení)</a:t>
            </a:r>
          </a:p>
          <a:p>
            <a:pPr lvl="1"/>
            <a:r>
              <a:rPr lang="cs-CZ" dirty="0"/>
              <a:t>Impulzy pro pohyb mohou být převáděny z centra zpomaleně, vede to ke zpomalení reakční doby</a:t>
            </a:r>
          </a:p>
          <a:p>
            <a:r>
              <a:rPr lang="cs-CZ" b="1" dirty="0"/>
              <a:t>CNS: </a:t>
            </a:r>
          </a:p>
          <a:p>
            <a:pPr lvl="1"/>
            <a:r>
              <a:rPr lang="cs-CZ" dirty="0"/>
              <a:t>Snižuje se počet neuronů </a:t>
            </a:r>
          </a:p>
          <a:p>
            <a:pPr lvl="1"/>
            <a:r>
              <a:rPr lang="cs-CZ" dirty="0"/>
              <a:t>Neurodegenerativní onemocnění – ovlivnění kognitivních funkcí – ovlivnění samostatnosti a soběstačnosti jedince </a:t>
            </a:r>
          </a:p>
          <a:p>
            <a:pPr lvl="1"/>
            <a:r>
              <a:rPr lang="cs-CZ" b="1" dirty="0"/>
              <a:t>Kognitivní funkce = </a:t>
            </a:r>
            <a:r>
              <a:rPr lang="cs-CZ" dirty="0"/>
              <a:t>funkce poznávací = psychické procesy a operace, na základě, kterých jedinec poznává okolí, sebe a také jedná, reaguje a zvládá činnosti a úkoly běžného dne. (paměť, pozornost, koncentraci, schopnost rychlého myšlení a porozumění, dále pak vyšší exekutivní funkce - ty jedinci umožňují plánování, organizování a reagování na nové skutečnosti.)</a:t>
            </a:r>
          </a:p>
        </p:txBody>
      </p:sp>
      <p:pic>
        <p:nvPicPr>
          <p:cNvPr id="6" name="Grafický objekt 5" descr="Pravá a levá hemisféra obrys">
            <a:extLst>
              <a:ext uri="{FF2B5EF4-FFF2-40B4-BE49-F238E27FC236}">
                <a16:creationId xmlns:a16="http://schemas.microsoft.com/office/drawing/2014/main" id="{8D176685-C04D-8A50-52C1-D15FC4677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9367" y="270788"/>
            <a:ext cx="135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35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3F92EF-FB2F-78EF-29D5-AC5887B4E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31C5AA-D922-0630-8F76-C50D8247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Nervový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D3DF20-B815-7335-F5EB-467C1676A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PA</a:t>
            </a:r>
          </a:p>
          <a:p>
            <a:pPr lvl="1"/>
            <a:r>
              <a:rPr lang="cs-CZ" sz="1800" dirty="0"/>
              <a:t>Rovnováha </a:t>
            </a:r>
          </a:p>
          <a:p>
            <a:pPr lvl="1"/>
            <a:r>
              <a:rPr lang="cs-CZ" sz="1800" dirty="0"/>
              <a:t>Reakční rychlost </a:t>
            </a:r>
          </a:p>
          <a:p>
            <a:pPr lvl="1"/>
            <a:r>
              <a:rPr lang="cs-CZ" sz="1800" dirty="0" err="1"/>
              <a:t>Senzomotorika</a:t>
            </a:r>
            <a:r>
              <a:rPr lang="cs-CZ" sz="1800" dirty="0"/>
              <a:t> </a:t>
            </a:r>
          </a:p>
          <a:p>
            <a:pPr lvl="1"/>
            <a:r>
              <a:rPr lang="cs-CZ" sz="1800" dirty="0"/>
              <a:t>Kognitivní funkce: kognitivní trénink + pohybová aktivita (zvýšená saturace CNS kyslíkem, zvýšení hladin neurotransmiterů a růstových faktorů, </a:t>
            </a:r>
            <a:r>
              <a:rPr lang="cs-CZ" sz="1800" dirty="0" err="1"/>
              <a:t>neuroplasticita</a:t>
            </a:r>
            <a:r>
              <a:rPr lang="cs-CZ" sz="1800" dirty="0"/>
              <a:t> mozku) </a:t>
            </a:r>
          </a:p>
          <a:p>
            <a:pPr lvl="1"/>
            <a:r>
              <a:rPr lang="cs-CZ" sz="1800" dirty="0"/>
              <a:t>Nejefektivnější je pravděpodobně kombinace aerobní a anaerobní aktivity </a:t>
            </a:r>
          </a:p>
          <a:p>
            <a:pPr lvl="1"/>
            <a:endParaRPr lang="cs-CZ" dirty="0"/>
          </a:p>
        </p:txBody>
      </p:sp>
      <p:pic>
        <p:nvPicPr>
          <p:cNvPr id="6" name="Grafický objekt 5" descr="Pravá a levá hemisféra obrys">
            <a:extLst>
              <a:ext uri="{FF2B5EF4-FFF2-40B4-BE49-F238E27FC236}">
                <a16:creationId xmlns:a16="http://schemas.microsoft.com/office/drawing/2014/main" id="{7D02F1D9-64EE-780B-20D4-CF337CD2E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3982" y="569473"/>
            <a:ext cx="1724633" cy="17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9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38E67D-5DE6-64FC-054C-BF1A4B0C62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6C0E94-D52A-651E-DC1E-CB403315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880584"/>
            <a:ext cx="8064900" cy="451576"/>
          </a:xfrm>
        </p:spPr>
        <p:txBody>
          <a:bodyPr/>
          <a:lstStyle/>
          <a:p>
            <a:r>
              <a:rPr lang="cs-CZ" dirty="0"/>
              <a:t>Jaký je rozdíl mezi stářím a stárnutím? 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Kdy řekneme, že už je někdo starý? </a:t>
            </a:r>
          </a:p>
        </p:txBody>
      </p:sp>
    </p:spTree>
    <p:extLst>
      <p:ext uri="{BB962C8B-B14F-4D97-AF65-F5344CB8AC3E}">
        <p14:creationId xmlns:p14="http://schemas.microsoft.com/office/powerpoint/2010/main" val="4069244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A2D500-09C7-2D2F-D0EF-DFA53C4A72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5A2DD34-71E2-227F-1290-F2D0BA5A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Inovluční</a:t>
            </a:r>
            <a:r>
              <a:rPr lang="cs-CZ" dirty="0"/>
              <a:t> změny – psychologické a sociální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7E38187-5A00-3415-65DA-81C64C7DC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441569" cy="4139998"/>
          </a:xfrm>
        </p:spPr>
        <p:txBody>
          <a:bodyPr/>
          <a:lstStyle/>
          <a:p>
            <a:r>
              <a:rPr lang="cs-CZ" dirty="0"/>
              <a:t>Hlavní skupiny </a:t>
            </a:r>
            <a:r>
              <a:rPr lang="cs-CZ" dirty="0" err="1"/>
              <a:t>psychických</a:t>
            </a:r>
            <a:r>
              <a:rPr lang="cs-CZ" dirty="0"/>
              <a:t> </a:t>
            </a:r>
            <a:r>
              <a:rPr lang="cs-CZ" dirty="0" err="1"/>
              <a:t>změn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Psychicke</a:t>
            </a:r>
            <a:r>
              <a:rPr lang="cs-CZ" dirty="0"/>
              <a:t>́ </a:t>
            </a:r>
            <a:r>
              <a:rPr lang="cs-CZ" dirty="0" err="1"/>
              <a:t>činnosti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Emočni</a:t>
            </a:r>
            <a:r>
              <a:rPr lang="cs-CZ" dirty="0"/>
              <a:t>́</a:t>
            </a:r>
          </a:p>
          <a:p>
            <a:pPr lvl="1"/>
            <a:r>
              <a:rPr lang="cs-CZ" dirty="0" err="1"/>
              <a:t>Kognitivni</a:t>
            </a:r>
            <a:r>
              <a:rPr lang="cs-CZ" dirty="0"/>
              <a:t>́ </a:t>
            </a:r>
          </a:p>
          <a:p>
            <a:pPr lvl="1"/>
            <a:endParaRPr lang="cs-CZ" dirty="0"/>
          </a:p>
          <a:p>
            <a:pPr marL="54000" indent="0">
              <a:buNone/>
            </a:pPr>
            <a:r>
              <a:rPr lang="cs-CZ" dirty="0"/>
              <a:t>Sociální změny: </a:t>
            </a:r>
          </a:p>
          <a:p>
            <a:pPr lvl="1"/>
            <a:r>
              <a:rPr lang="cs-CZ" dirty="0" err="1"/>
              <a:t>Úbytek</a:t>
            </a:r>
            <a:r>
              <a:rPr lang="cs-CZ" dirty="0"/>
              <a:t> </a:t>
            </a:r>
            <a:r>
              <a:rPr lang="cs-CZ" dirty="0" err="1"/>
              <a:t>sociálního</a:t>
            </a:r>
            <a:r>
              <a:rPr lang="cs-CZ" dirty="0"/>
              <a:t> kontaktu – </a:t>
            </a:r>
            <a:r>
              <a:rPr lang="cs-CZ" dirty="0" err="1"/>
              <a:t>ztráta</a:t>
            </a:r>
            <a:r>
              <a:rPr lang="cs-CZ" dirty="0"/>
              <a:t> </a:t>
            </a:r>
            <a:r>
              <a:rPr lang="cs-CZ" dirty="0" err="1"/>
              <a:t>profesni</a:t>
            </a:r>
            <a:r>
              <a:rPr lang="cs-CZ" dirty="0"/>
              <a:t>́ role </a:t>
            </a:r>
          </a:p>
          <a:p>
            <a:pPr lvl="1"/>
            <a:r>
              <a:rPr lang="cs-CZ" dirty="0"/>
              <a:t>Odchod do </a:t>
            </a:r>
            <a:r>
              <a:rPr lang="cs-CZ" dirty="0" err="1"/>
              <a:t>důchodu</a:t>
            </a:r>
            <a:r>
              <a:rPr lang="cs-CZ" dirty="0"/>
              <a:t> – organizace </a:t>
            </a:r>
            <a:r>
              <a:rPr lang="cs-CZ" dirty="0" err="1"/>
              <a:t>volného</a:t>
            </a:r>
            <a:r>
              <a:rPr lang="cs-CZ" dirty="0"/>
              <a:t> </a:t>
            </a:r>
            <a:r>
              <a:rPr lang="cs-CZ" dirty="0" err="1"/>
              <a:t>času</a:t>
            </a:r>
            <a:r>
              <a:rPr lang="cs-CZ" dirty="0"/>
              <a:t>, nový smysl </a:t>
            </a:r>
            <a:r>
              <a:rPr lang="cs-CZ" dirty="0" err="1"/>
              <a:t>života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Změna</a:t>
            </a:r>
            <a:r>
              <a:rPr lang="cs-CZ" dirty="0"/>
              <a:t> </a:t>
            </a:r>
            <a:r>
              <a:rPr lang="cs-CZ" dirty="0" err="1"/>
              <a:t>rodinných</a:t>
            </a:r>
            <a:r>
              <a:rPr lang="cs-CZ" dirty="0"/>
              <a:t> vztahů – </a:t>
            </a:r>
            <a:r>
              <a:rPr lang="cs-CZ" dirty="0" err="1"/>
              <a:t>prarodiče</a:t>
            </a:r>
            <a:r>
              <a:rPr lang="cs-CZ" dirty="0"/>
              <a:t>, </a:t>
            </a:r>
            <a:r>
              <a:rPr lang="cs-CZ" dirty="0" err="1"/>
              <a:t>praprarodiče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Nesoběstačnost</a:t>
            </a:r>
            <a:r>
              <a:rPr lang="cs-CZ" dirty="0"/>
              <a:t> a </a:t>
            </a:r>
            <a:r>
              <a:rPr lang="cs-CZ" dirty="0" err="1"/>
              <a:t>závislost</a:t>
            </a:r>
            <a:r>
              <a:rPr lang="cs-CZ" dirty="0"/>
              <a:t> na </a:t>
            </a:r>
            <a:r>
              <a:rPr lang="cs-CZ" dirty="0" err="1"/>
              <a:t>jiných</a:t>
            </a:r>
            <a:r>
              <a:rPr lang="cs-CZ" dirty="0"/>
              <a:t> – pocit </a:t>
            </a:r>
            <a:r>
              <a:rPr lang="cs-CZ" dirty="0" err="1"/>
              <a:t>býti</a:t>
            </a:r>
            <a:r>
              <a:rPr lang="cs-CZ" dirty="0"/>
              <a:t> na </a:t>
            </a:r>
            <a:r>
              <a:rPr lang="cs-CZ" dirty="0" err="1"/>
              <a:t>obtíz</a:t>
            </a:r>
            <a:r>
              <a:rPr lang="cs-CZ" dirty="0"/>
              <a:t>̌ 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7" name="Obrázek 6" descr="Skupina senioři">
            <a:extLst>
              <a:ext uri="{FF2B5EF4-FFF2-40B4-BE49-F238E27FC236}">
                <a16:creationId xmlns:a16="http://schemas.microsoft.com/office/drawing/2014/main" id="{F6D075AF-363E-C834-A072-96B79903F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69" y="2362200"/>
            <a:ext cx="3622431" cy="24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4A437F-D2FC-36B3-963F-08D25F573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4A25A3-DC1A-14F2-B28C-F380C24D6FEB}"/>
              </a:ext>
            </a:extLst>
          </p:cNvPr>
          <p:cNvSpPr txBox="1"/>
          <p:nvPr/>
        </p:nvSpPr>
        <p:spPr>
          <a:xfrm>
            <a:off x="644769" y="1547446"/>
            <a:ext cx="43813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A to je pro dnešek vše</a:t>
            </a:r>
            <a:r>
              <a:rPr lang="cs-CZ" sz="2800" dirty="0">
                <a:latin typeface="+mn-lt"/>
                <a:sym typeface="Wingdings" pitchFamily="2" charset="2"/>
              </a:rPr>
              <a:t> </a:t>
            </a:r>
          </a:p>
          <a:p>
            <a:pPr algn="l"/>
            <a:endParaRPr lang="cs-CZ" sz="2800" dirty="0">
              <a:latin typeface="+mn-lt"/>
              <a:sym typeface="Wingdings" pitchFamily="2" charset="2"/>
            </a:endParaRPr>
          </a:p>
          <a:p>
            <a:pPr algn="l"/>
            <a:r>
              <a:rPr lang="cs-CZ" sz="2800" dirty="0">
                <a:latin typeface="+mn-lt"/>
                <a:sym typeface="Wingdings" pitchFamily="2" charset="2"/>
              </a:rPr>
              <a:t>Děkuji Vám za pozornost! </a:t>
            </a:r>
            <a:endParaRPr lang="cs-CZ" sz="2800" dirty="0">
              <a:latin typeface="+mn-lt"/>
            </a:endParaRPr>
          </a:p>
        </p:txBody>
      </p:sp>
      <p:pic>
        <p:nvPicPr>
          <p:cNvPr id="12" name="Obrázek 11" descr="Stará žena pózující společně">
            <a:extLst>
              <a:ext uri="{FF2B5EF4-FFF2-40B4-BE49-F238E27FC236}">
                <a16:creationId xmlns:a16="http://schemas.microsoft.com/office/drawing/2014/main" id="{5F4AF0F0-2ABB-0C59-4DB3-7C076065E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08" y="3265809"/>
            <a:ext cx="4466492" cy="30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15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9BB9BC-9D0A-4643-85A0-F002E522F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DC9552-E4CC-8C70-39D7-E195D03969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3A5D47-A2DC-1EE9-6220-C46DE4D6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07BC336-83B5-3AF2-5159-DB517D507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4139998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ALLALI, G., ANNWEILER, C., PREDOVAN, D., BHERER, L., BEAUCHET, O. 2016. Brain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volume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changes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gait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compared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cognitively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healthy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GAIT study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Gerontology [online]. 2016(76), 72-79. ISSN 0531-5565. Dostupné z: https://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doi.org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/10.1016/j.exger.2015.12.007.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ALOSCO, ML., SPITZNAGEL, MB., COHEN, R., RAZ, N., SWEET, LH., JOSEPHSON, R., HUGHES, J., ROSNECK, J., GUNSTAD, J. 2014.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Decreased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Predicts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Dysfunction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Reduced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Cerebral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Blood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Flow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Heart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Failure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neurological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science [online]. 339(1-2), 169-175. ISSN 1878-5883. Dostupné z: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10.1016/j.jns.2014.02.008.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BARTOS,A., a RAISOVA, M.,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Mini-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Mental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Examination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Czech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Norms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Cutoffs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Alzheimer's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Dement Geriatr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Disord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2016;42(1-2):50-7.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10.1159/000446426.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Epub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2016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Aug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19. PMID: 27536904</a:t>
            </a:r>
            <a:endParaRPr lang="cs-CZ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BEAUCHET, O., MONTEMBEAULT, M., ALLALI, G. 2020. Brain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Gray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Matter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Vollume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Abnormal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Gait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Imagery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Cross-Sectional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Study.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Frontiers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Aging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Neuroscience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[online], 11(364), 1-4. ISSN 1663-4365. Dostupné z: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10.3389/fnagi.2019.00364.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CIESIELSKA N, SOKOŁOWSKI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MAZUR E, PODHORECKA M, POLAK-SZABELA A, KEDZIORA-KORNATOWSKA K.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Montreal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MoCA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test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suited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Mini-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Mental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Examination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(MMSE) in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(MCI)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detection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among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60? Meta-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Psychiatr Pol. 2016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Oct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31;50(5):1039-1052.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English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Polish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10.12740/PP/45368. PMID: 27992895.</a:t>
            </a:r>
            <a:endParaRPr lang="cs-CZ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COLCOMBE, SJ., ERICKSON, KI., SCALF, PE., KIM, JS., PRAKASH, R., MCAULEY, E., ELAVSKY, S., MARQUEZ, DX., HU, L., KRAMER, AF. 2006. Aerobic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Brain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Volume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Aging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Humans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Gerontology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Series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A: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Biological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Sciences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61(11), 1166-1170. ISSN 1758- 535X. Dostupné z: doi:10.1093/</a:t>
            </a:r>
            <a:r>
              <a:rPr lang="cs-CZ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gerona</a:t>
            </a:r>
            <a:r>
              <a:rPr lang="cs-CZ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/61.11.1166.</a:t>
            </a:r>
          </a:p>
          <a:p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2946072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A376C0-E7F5-3221-0F45-9688410F7F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DE9CEB-D30F-310F-F8A6-AF6D2CA97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ADB3A17-DDB3-3EB0-0FDE-9467F0378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378000"/>
            <a:ext cx="8064900" cy="64800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ERICKSON, KI., KRAMER, AF., 2009. Aerobic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plasticity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Br J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Med 2009;43(1);22-24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FALBO, S., CONDELLO, G., CAPRANICA, L., FORTE, R., PESCE, C. 2016.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Physical-Cognitive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Task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Executive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Gait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Performance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Randomized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Controlled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Trial.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BioMed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 [online]. 2016, 5812092 – 12. ISSN 2314-6141. Dostupné z: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10.1155/2016/5812092.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HENSKENS, M., NAUTA, IM., EEKEREN, MCA., SCHERDER, JAE. 2018.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Nursing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Residents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Randomized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Controlled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Trial.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Geriatric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Disorders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46(1-2), 60-80. ISSN. 1421-9824. Dostupné z: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10.1159/000491818.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KARSSEMEIJER, EGA., AARONSON, JA., BOSSERS, WJ., SMITS, T., OLDE RIKKERT, MGM., KESSELS, RPC. 2017. Positive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meta-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Reviews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40, 75-83. ISSN 1872- 9649. Dostupné z: 10.1016/j.arr.2017.09.003.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KLEVETOVÁ, D., &amp; DLABALOVÁ, I. Motivační prvky při práci se seniory. 1. vyd. Praha: Grada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2008. 202 s. ISBN 978-80-247-2169-9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KOPŘIVOVÁ, Jitka a Roman GRMELA. Psychomotorika v práci se seniory. Tělesná kultura. Olomouc: Fakulta tělesné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kultiry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Univrzity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Palackého v Olomouci, 2015. roč. 38, č. 2. str. 25-35. Dostupné z: http://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www.telesnakultura.upol.cz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artkey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/tek-201502-0002_PSYCHOMOTORIKA_V_PRACI_SE_SENIORY.php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NIKOLAI, T., ŠTĚPÁNKOVÁ, H., BEZDÍČEK, O. 2014. Mírná kognitivní porucha a syndrom demence – vyšetření kognitivních funkcí. Medicína pro praxi [online]. 11(6), 275-277. ISSN 1803-5310. Dostupné z: https://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www.medicinapropraxi.cz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artkey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/med201406-0008_Mirna_kognitivni_porucha_a_syndrom_demence-vysetreni_kognitivnich_funkci.php.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16299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1EDAB8-574B-9BD3-FBA8-0C78F30E6E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312F732-6E08-88FA-9DBB-E96BF5A4C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378000"/>
            <a:ext cx="8064900" cy="4139998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NOKIA, MS., LENSU, S., AHTIAINEN, JP., JOHANSSON, PP., LAUREN, GK., BRITTON, SL., KAINULAINEN, H. 2016.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hippocampal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neurogenesis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male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provided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aerobic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sustained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Physiology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594(7), 1855–1873. ISSN 1469-7793. Dostupné z: doi:10.1113/jp271552.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PIDRMAN, V. 2007. Farmakoterapie demence. Psychiatrie pro praxi [online]. 8(5), 202-205. ISSN 1803-5272. Dostupné z: https://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www.psychiatriepropraxi.cz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pdfs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/psy/2007/05/02.pdf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PLOUGHMAN, M. 2008.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brain food: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aktivity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Neurorehabil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2008;11(3); 236-240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SHEARDOVÁ, K. 2011. Současné možnosti terapie demencí, význam nefarmakologických intervencí.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Psychiatria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prax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12(3), 124-126, [cit. 2019-09-25]. ISSN 1339-4258. Dostupné z: http://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www.solen.sk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pdf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/20aaac7790f0e21866bc963ce666dc72.pdf.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STUART-HAMILTON, I. Psychologie stárnutí. 1. vyd. Praha: Portál, 1999. 319 s. ISBN 80-7178-274-2.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TOOTS, A., LITTBRAND, H., LINDELӦF, N., WIKLUND, R., HOLMBERG, H., NORDSTRӦM, P., LUNDIN-OLSSON, L., GUSTAFSON,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ROSENHADL, E. 2016.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-Intensity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Program on Dependence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Daily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Balance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Dementia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American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Geriatrics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Society [online]. 64(1), 55-64. ISSN 1532-5415. Dostupné z: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10.1111/jgs.13880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TREPACZ PT, HOCHSTETLER H, WANG S, WALKER B, SAYKIN AJ.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Alzheimer’s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Neuroimaging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Initiative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Relationship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Montreal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Mini-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mental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Examination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mild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impairment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BMC Geriatr. 2015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7;15:107.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10.1186/s12877-015-0103-3. PMID: 26346644; PMCID: PMC4562190.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VÁLKOVÁ, L. 2015. Rehabilitace kognitivních funkcí v ošetřovatelské praxi. Praha: Grada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ISBN 978-80-247-5571-7.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81395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A5727D-663E-4762-29D6-492CC39D3E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6C26F4-8799-262E-58E4-CE9CE64F8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VÁGNEROVÁ, M. Vývojová psychologie: dětství, dospělost, stáří. 1. vyd. Praha: Portál, 2000. 522 s. ISBN 80-7178-308-0.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VAŘEKOVÁ, J., DAĎOVÁ, K. 2014. Pohybová aktivita a kognitivní funkce.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Medicina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sportiva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bohemica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23(4), 210-215, [cit. 2019-09-24]. ISSN 1210-5481. Dostupné z: https://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www.medvik.cz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bmc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view.do?gid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=8737.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VAUGHAN, S., WALIS, M., POLIT, D. 2014.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multimodal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brain-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derived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neutrophic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factor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women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randomed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contrelled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trial. Age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2014;0;1-6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YOON, DH., LEE, JY., SONG, W. 2018.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resistence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performancein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frailty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randomized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controlled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trial.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nutrition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2018(8), 1-8. ISSN 1760-4788. Dostupné z: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10.1007/s12603-018-1090-9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WILLIS, S., TENNSTEDT, SL., MARSISKE, M., BALL, K., ELIAS, J., KOEPKE, KM. 2006. Long-term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Everyday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Ouutcomes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Adults</a:t>
            </a: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JAMA [online]. 296(23), 2805-2814. ISSN 1538-3598. Dostupné z: doi:10.1001/jama.296.23.2805.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26713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10E65F-9988-4005-AB15-409245E8B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9601F2-7346-5ABB-3D8C-A09C8BA7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Stárnutí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87E6BA9-7CD6-7B15-F166-74AFEF7C2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Proces stárnutí začíná v podstatě od narození. </a:t>
            </a:r>
          </a:p>
          <a:p>
            <a:r>
              <a:rPr lang="cs-CZ" sz="2000" dirty="0"/>
              <a:t>Existuje několik teorií/pohledů: </a:t>
            </a:r>
          </a:p>
          <a:p>
            <a:pPr lvl="1"/>
            <a:r>
              <a:rPr lang="cs-CZ" sz="1800" dirty="0"/>
              <a:t> </a:t>
            </a:r>
            <a:r>
              <a:rPr lang="cs-CZ" sz="1800" b="1" dirty="0"/>
              <a:t>Biologická teorie: </a:t>
            </a:r>
          </a:p>
          <a:p>
            <a:pPr lvl="2"/>
            <a:r>
              <a:rPr lang="cs-CZ" sz="1600" dirty="0"/>
              <a:t>teorie volných radikálů a jejich kumulativního škodlivého efektu. </a:t>
            </a:r>
          </a:p>
          <a:p>
            <a:pPr lvl="2"/>
            <a:r>
              <a:rPr lang="cs-CZ" sz="1600" dirty="0"/>
              <a:t>primární stárnutí - je geneticky podmíněné</a:t>
            </a:r>
          </a:p>
          <a:p>
            <a:pPr lvl="2"/>
            <a:r>
              <a:rPr lang="cs-CZ" sz="1600" dirty="0"/>
              <a:t>sekundární stárnutí – k tomu dochází na podkladě vnějších faktorů a exogenních vlivů</a:t>
            </a:r>
          </a:p>
          <a:p>
            <a:pPr lvl="1"/>
            <a:r>
              <a:rPr lang="cs-CZ" sz="1800" b="1" dirty="0"/>
              <a:t>Psychologická teorie </a:t>
            </a:r>
          </a:p>
          <a:p>
            <a:pPr lvl="2"/>
            <a:r>
              <a:rPr lang="cs-CZ" sz="1600" dirty="0"/>
              <a:t>se zabývá především kognitivními funkcemi, které umožňují provádění všedních denních činností (</a:t>
            </a:r>
            <a:r>
              <a:rPr lang="cs-CZ" sz="1600" dirty="0" err="1"/>
              <a:t>activity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daily</a:t>
            </a:r>
            <a:r>
              <a:rPr lang="cs-CZ" sz="1600" dirty="0"/>
              <a:t> </a:t>
            </a:r>
            <a:r>
              <a:rPr lang="cs-CZ" sz="1600" dirty="0" err="1"/>
              <a:t>living</a:t>
            </a:r>
            <a:r>
              <a:rPr lang="cs-CZ" sz="1600" dirty="0"/>
              <a:t> = ADL). </a:t>
            </a:r>
          </a:p>
          <a:p>
            <a:pPr lvl="1"/>
            <a:r>
              <a:rPr lang="cs-CZ" sz="1800" b="1" dirty="0"/>
              <a:t>Sociologická teorie:</a:t>
            </a:r>
          </a:p>
          <a:p>
            <a:pPr lvl="2"/>
            <a:r>
              <a:rPr lang="cs-CZ" sz="1600" dirty="0"/>
              <a:t>se zabývá věkovou strukturou společnosti, sociálním životem v různých věkových kategoriích, provázanost jednotlivých generací a také mírou sociální podpory a péče.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537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4F5C7E-3863-B91E-EBC2-7E9D66ADD0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8DE9A1-3E10-8274-1538-1E5263A5A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Stáří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8D29E8-C7C2-D0BB-1299-6294E216F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Stáří je poslední etapou ontogenetického vývoje jedince. Jedná se o důsledek procesu stárnutí. </a:t>
            </a:r>
          </a:p>
          <a:p>
            <a:endParaRPr lang="cs-CZ" dirty="0"/>
          </a:p>
          <a:p>
            <a:r>
              <a:rPr lang="cs-CZ" dirty="0"/>
              <a:t>Pohled na stáří:</a:t>
            </a:r>
          </a:p>
          <a:p>
            <a:pPr lvl="1"/>
            <a:r>
              <a:rPr lang="cs-CZ" dirty="0"/>
              <a:t>Kalendářní </a:t>
            </a:r>
          </a:p>
          <a:p>
            <a:pPr lvl="1"/>
            <a:r>
              <a:rPr lang="cs-CZ" dirty="0"/>
              <a:t>Biologický </a:t>
            </a:r>
          </a:p>
          <a:p>
            <a:pPr lvl="1"/>
            <a:r>
              <a:rPr lang="cs-CZ" dirty="0"/>
              <a:t>Sociální  </a:t>
            </a:r>
          </a:p>
        </p:txBody>
      </p:sp>
      <p:pic>
        <p:nvPicPr>
          <p:cNvPr id="7" name="Obrázek 6" descr="Stará žena na pláži při západu slunce">
            <a:extLst>
              <a:ext uri="{FF2B5EF4-FFF2-40B4-BE49-F238E27FC236}">
                <a16:creationId xmlns:a16="http://schemas.microsoft.com/office/drawing/2014/main" id="{D3A5F3A9-307B-460C-3C39-775595C4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73" y="2728582"/>
            <a:ext cx="4655127" cy="31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06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B3775E-A5E3-E6B8-208C-18BD46D71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27C940-69EE-640F-3C36-3997D34C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Stáří – pohled kalendářní </a:t>
            </a:r>
            <a:br>
              <a:rPr lang="cs-CZ" dirty="0"/>
            </a:br>
            <a:r>
              <a:rPr lang="cs-CZ" dirty="0"/>
              <a:t>(periodizace stáří)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1AED0AD-1168-B1E0-7AB2-0D0A22B4B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98002"/>
            <a:ext cx="3777008" cy="4139998"/>
          </a:xfrm>
        </p:spPr>
        <p:txBody>
          <a:bodyPr/>
          <a:lstStyle/>
          <a:p>
            <a:pPr marL="54000" indent="0" algn="l">
              <a:buNone/>
            </a:pPr>
            <a:r>
              <a:rPr lang="cs-CZ" sz="2400" u="sng" dirty="0">
                <a:latin typeface="+mn-lt"/>
              </a:rPr>
              <a:t>Stáří od 60 let </a:t>
            </a:r>
          </a:p>
          <a:p>
            <a:pPr marL="54000" indent="0" algn="l">
              <a:buNone/>
            </a:pPr>
            <a:endParaRPr lang="cs-CZ" sz="2400" u="sng" dirty="0">
              <a:latin typeface="+mn-lt"/>
            </a:endParaRPr>
          </a:p>
          <a:p>
            <a:pPr algn="l"/>
            <a:r>
              <a:rPr lang="cs-CZ" sz="2400" b="1" dirty="0">
                <a:latin typeface="+mn-lt"/>
              </a:rPr>
              <a:t>Rané stáří </a:t>
            </a:r>
            <a:r>
              <a:rPr lang="cs-CZ" sz="2400" dirty="0">
                <a:latin typeface="+mn-lt"/>
              </a:rPr>
              <a:t>60–75 let</a:t>
            </a:r>
          </a:p>
          <a:p>
            <a:pPr algn="l"/>
            <a:r>
              <a:rPr lang="cs-CZ" sz="2400" b="1" dirty="0">
                <a:latin typeface="+mn-lt"/>
              </a:rPr>
              <a:t>Pokročilé stáří </a:t>
            </a:r>
            <a:r>
              <a:rPr lang="cs-CZ" sz="2400" dirty="0">
                <a:latin typeface="+mn-lt"/>
              </a:rPr>
              <a:t>75–90 let</a:t>
            </a:r>
          </a:p>
          <a:p>
            <a:pPr algn="l"/>
            <a:r>
              <a:rPr lang="cs-CZ" sz="2400" b="1" dirty="0">
                <a:latin typeface="+mn-lt"/>
              </a:rPr>
              <a:t>Krajní stáří </a:t>
            </a:r>
            <a:r>
              <a:rPr lang="cs-CZ" sz="2400" dirty="0">
                <a:latin typeface="+mn-lt"/>
              </a:rPr>
              <a:t>(kmetský věk) nad 90 let</a:t>
            </a:r>
          </a:p>
          <a:p>
            <a:endParaRPr lang="cs-CZ" dirty="0"/>
          </a:p>
        </p:txBody>
      </p:sp>
      <p:pic>
        <p:nvPicPr>
          <p:cNvPr id="7" name="Obrázek 6" descr="Překlopení kalendáře">
            <a:extLst>
              <a:ext uri="{FF2B5EF4-FFF2-40B4-BE49-F238E27FC236}">
                <a16:creationId xmlns:a16="http://schemas.microsoft.com/office/drawing/2014/main" id="{7F9396D0-8223-E627-0053-95B78E1F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08" y="1575661"/>
            <a:ext cx="4286992" cy="28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6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8A5550-682C-9A2A-0D2A-FAA7E1BC8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A1431DE-6D99-F547-5A17-2FBD39F6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Stáří – pohled sociální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527866-43D8-FB79-ABD8-FB90F62C9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spojován s </a:t>
            </a:r>
            <a:r>
              <a:rPr lang="cs-CZ" b="1" dirty="0"/>
              <a:t>odchodem do důchodu </a:t>
            </a:r>
            <a:r>
              <a:rPr lang="cs-CZ" dirty="0"/>
              <a:t>– významná změny pracovní, sociální i ekonomická</a:t>
            </a:r>
          </a:p>
          <a:p>
            <a:r>
              <a:rPr lang="cs-CZ" dirty="0"/>
              <a:t>Periodizace života: </a:t>
            </a:r>
            <a:r>
              <a:rPr lang="cs-CZ" b="1" dirty="0"/>
              <a:t>třetí věk (postproduktivní) a čtvrtý věk (fáze závislosti). </a:t>
            </a:r>
          </a:p>
          <a:p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i="1" dirty="0"/>
              <a:t>Důležitým bodem v oblasti sociální je i vnímání a přístup společnosti ke stáří a stárnutí, často společnost od seniorů očekává sedavý způsob života a nutnou dávku závislosti. Nicméně jedna z definici třetí věku, popisuje toto období jako období aktivního a samostatného životního stylu v pozdějším věku </a:t>
            </a:r>
          </a:p>
        </p:txBody>
      </p:sp>
    </p:spTree>
    <p:extLst>
      <p:ext uri="{BB962C8B-B14F-4D97-AF65-F5344CB8AC3E}">
        <p14:creationId xmlns:p14="http://schemas.microsoft.com/office/powerpoint/2010/main" val="289152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E80A5F-77F0-0989-D2A5-4CB2B26EB1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8AB3FB-A699-8E61-0484-67E430A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Stáří – pohled biologický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18B26E5-B6DE-EFA9-1857-5FAAE114C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330301"/>
            <a:ext cx="8064900" cy="1098699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Biologické hledisko popisuje hodnotu </a:t>
            </a:r>
            <a:r>
              <a:rPr lang="cs-CZ" b="1" u="sng" dirty="0"/>
              <a:t>involučních procesů</a:t>
            </a:r>
            <a:r>
              <a:rPr lang="cs-CZ" dirty="0"/>
              <a:t>, úzce tak souvisí s vitalitou a kondicí jedince.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746C09-94C1-C3F2-3CC9-B9181BE35FC3}"/>
              </a:ext>
            </a:extLst>
          </p:cNvPr>
          <p:cNvSpPr txBox="1"/>
          <p:nvPr/>
        </p:nvSpPr>
        <p:spPr>
          <a:xfrm>
            <a:off x="641267" y="3926005"/>
            <a:ext cx="374072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>
                <a:latin typeface="+mn-lt"/>
              </a:rPr>
              <a:t>Involuční =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přirozeně stárnoucí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zhoršující 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zanikající, zánikový</a:t>
            </a:r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5828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AEB38C-8ADF-B3E3-B5DB-02CD4A39F0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C9BB7F-9F84-87AA-7C25-01933DCF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634" y="3203212"/>
            <a:ext cx="3390732" cy="451576"/>
          </a:xfrm>
        </p:spPr>
        <p:txBody>
          <a:bodyPr/>
          <a:lstStyle/>
          <a:p>
            <a:r>
              <a:rPr lang="cs-CZ" dirty="0"/>
              <a:t>Involuční procesy </a:t>
            </a:r>
          </a:p>
        </p:txBody>
      </p:sp>
    </p:spTree>
    <p:extLst>
      <p:ext uri="{BB962C8B-B14F-4D97-AF65-F5344CB8AC3E}">
        <p14:creationId xmlns:p14="http://schemas.microsoft.com/office/powerpoint/2010/main" val="339221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AEB38C-8ADF-B3E3-B5DB-02CD4A39F0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C9BB7F-9F84-87AA-7C25-01933DCF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634" y="3203212"/>
            <a:ext cx="3390732" cy="451576"/>
          </a:xfrm>
        </p:spPr>
        <p:txBody>
          <a:bodyPr/>
          <a:lstStyle/>
          <a:p>
            <a:r>
              <a:rPr lang="cs-CZ" dirty="0"/>
              <a:t>Involuční procesy </a:t>
            </a:r>
          </a:p>
        </p:txBody>
      </p:sp>
      <p:pic>
        <p:nvPicPr>
          <p:cNvPr id="5" name="Zástupný obsah 4" descr="Srdce s pulsem obrys">
            <a:extLst>
              <a:ext uri="{FF2B5EF4-FFF2-40B4-BE49-F238E27FC236}">
                <a16:creationId xmlns:a16="http://schemas.microsoft.com/office/drawing/2014/main" id="{70932A79-7647-E290-01C7-F6DBF4B69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7081" y="1323102"/>
            <a:ext cx="1350000" cy="1350000"/>
          </a:xfrm>
        </p:spPr>
      </p:pic>
      <p:pic>
        <p:nvPicPr>
          <p:cNvPr id="6" name="Grafický objekt 5" descr="Plíce s virem obrys">
            <a:extLst>
              <a:ext uri="{FF2B5EF4-FFF2-40B4-BE49-F238E27FC236}">
                <a16:creationId xmlns:a16="http://schemas.microsoft.com/office/drawing/2014/main" id="{C2CEDAAA-82A8-26BF-7605-5E076D500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2005" y="740521"/>
            <a:ext cx="1350000" cy="1350000"/>
          </a:xfrm>
          <a:prstGeom prst="rect">
            <a:avLst/>
          </a:prstGeom>
        </p:spPr>
      </p:pic>
      <p:pic>
        <p:nvPicPr>
          <p:cNvPr id="7" name="Grafický objekt 6" descr="Kost obrys">
            <a:extLst>
              <a:ext uri="{FF2B5EF4-FFF2-40B4-BE49-F238E27FC236}">
                <a16:creationId xmlns:a16="http://schemas.microsoft.com/office/drawing/2014/main" id="{7B40E28F-3A50-36FB-3618-8A0C55B96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5901" y="984059"/>
            <a:ext cx="1350000" cy="1350000"/>
          </a:xfrm>
          <a:prstGeom prst="rect">
            <a:avLst/>
          </a:prstGeom>
        </p:spPr>
      </p:pic>
      <p:pic>
        <p:nvPicPr>
          <p:cNvPr id="8" name="Grafický objekt 7" descr="Brýle obrys">
            <a:extLst>
              <a:ext uri="{FF2B5EF4-FFF2-40B4-BE49-F238E27FC236}">
                <a16:creationId xmlns:a16="http://schemas.microsoft.com/office/drawing/2014/main" id="{0829110A-82C8-8C23-FBAA-F625C4C697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7000" y="4767479"/>
            <a:ext cx="1350000" cy="1350000"/>
          </a:xfrm>
          <a:prstGeom prst="rect">
            <a:avLst/>
          </a:prstGeom>
        </p:spPr>
      </p:pic>
      <p:pic>
        <p:nvPicPr>
          <p:cNvPr id="9" name="Grafický objekt 8" descr="Ucho obrys">
            <a:extLst>
              <a:ext uri="{FF2B5EF4-FFF2-40B4-BE49-F238E27FC236}">
                <a16:creationId xmlns:a16="http://schemas.microsoft.com/office/drawing/2014/main" id="{CE384CBE-0741-22A5-818A-B9D8DC9F05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48312" y="4320192"/>
            <a:ext cx="1350000" cy="1350000"/>
          </a:xfrm>
          <a:prstGeom prst="rect">
            <a:avLst/>
          </a:prstGeom>
        </p:spPr>
      </p:pic>
      <p:pic>
        <p:nvPicPr>
          <p:cNvPr id="11" name="Grafický objekt 10" descr="Přibývání na váze obrys">
            <a:extLst>
              <a:ext uri="{FF2B5EF4-FFF2-40B4-BE49-F238E27FC236}">
                <a16:creationId xmlns:a16="http://schemas.microsoft.com/office/drawing/2014/main" id="{F24CFB4A-7928-9536-E3FB-211CD1ADA1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98312" y="3214555"/>
            <a:ext cx="1350000" cy="1350000"/>
          </a:xfrm>
          <a:prstGeom prst="rect">
            <a:avLst/>
          </a:prstGeom>
        </p:spPr>
      </p:pic>
      <p:pic>
        <p:nvPicPr>
          <p:cNvPr id="12" name="Grafický objekt 11" descr="Pravá a levá hemisféra obrys">
            <a:extLst>
              <a:ext uri="{FF2B5EF4-FFF2-40B4-BE49-F238E27FC236}">
                <a16:creationId xmlns:a16="http://schemas.microsoft.com/office/drawing/2014/main" id="{DA8544FF-F6C9-3576-D2BC-5D66489424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69798" y="1742374"/>
            <a:ext cx="1350000" cy="1350000"/>
          </a:xfrm>
          <a:prstGeom prst="rect">
            <a:avLst/>
          </a:prstGeom>
        </p:spPr>
      </p:pic>
      <p:pic>
        <p:nvPicPr>
          <p:cNvPr id="14" name="Grafický objekt 13" descr="Žaludek obrys">
            <a:extLst>
              <a:ext uri="{FF2B5EF4-FFF2-40B4-BE49-F238E27FC236}">
                <a16:creationId xmlns:a16="http://schemas.microsoft.com/office/drawing/2014/main" id="{6FE32D49-B0A9-3814-D6E2-6F9C9D812F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8243" y="2896750"/>
            <a:ext cx="1332000" cy="1332000"/>
          </a:xfrm>
          <a:prstGeom prst="rect">
            <a:avLst/>
          </a:prstGeom>
        </p:spPr>
      </p:pic>
      <p:pic>
        <p:nvPicPr>
          <p:cNvPr id="16" name="Grafický objekt 15" descr="Ledviny obrys">
            <a:extLst>
              <a:ext uri="{FF2B5EF4-FFF2-40B4-BE49-F238E27FC236}">
                <a16:creationId xmlns:a16="http://schemas.microsoft.com/office/drawing/2014/main" id="{0DC0311B-2B11-D8D2-CC28-1F1E04122B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40426" y="4470971"/>
            <a:ext cx="1353600" cy="13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493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rezentace-4-3-cz.potx" id="{8F8DA1EA-732C-4591-A318-D67C56097C9A}" vid="{CE0F374A-338F-43D0-ACBB-868ED842B946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61A250-C70F-4DE2-A850-981F1F0C10F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F310FB1-4653-4075-836E-7FB0A448F9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AB0D27-4F8F-4E28-B97F-F522A21F2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117</TotalTime>
  <Words>2651</Words>
  <Application>Microsoft Macintosh PowerPoint</Application>
  <PresentationFormat>Předvádění na obrazovce (4:3)</PresentationFormat>
  <Paragraphs>208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HelveticaNeueLTProRoman</vt:lpstr>
      <vt:lpstr>PT Serif</vt:lpstr>
      <vt:lpstr>Tahoma</vt:lpstr>
      <vt:lpstr>Times New Roman</vt:lpstr>
      <vt:lpstr>Wingdings</vt:lpstr>
      <vt:lpstr>Prezentace_MU_CZ</vt:lpstr>
      <vt:lpstr>Diagnostika a pohybový systém v ontogenezi</vt:lpstr>
      <vt:lpstr>Jaký je rozdíl mezi stářím a stárnutím?     Kdy řekneme, že už je někdo starý? </vt:lpstr>
      <vt:lpstr>Stárnutí</vt:lpstr>
      <vt:lpstr>Stáří</vt:lpstr>
      <vt:lpstr>Stáří – pohled kalendářní  (periodizace stáří)</vt:lpstr>
      <vt:lpstr>Stáří – pohled sociální</vt:lpstr>
      <vt:lpstr>Stáří – pohled biologický </vt:lpstr>
      <vt:lpstr>Involuční procesy </vt:lpstr>
      <vt:lpstr>Involuční procesy </vt:lpstr>
      <vt:lpstr>Kardiovaskulární systém </vt:lpstr>
      <vt:lpstr>Respirační systém </vt:lpstr>
      <vt:lpstr>Pohybový systém</vt:lpstr>
      <vt:lpstr>Pohybový systém </vt:lpstr>
      <vt:lpstr>GIT, Uropoetický systém</vt:lpstr>
      <vt:lpstr>Endokrinní systém</vt:lpstr>
      <vt:lpstr>Smysly – zrak, sluch, čich, chuť i hmat!   </vt:lpstr>
      <vt:lpstr>Smysly – zrak, sluch, čich, chuť i hmat!   </vt:lpstr>
      <vt:lpstr>Nervový systém </vt:lpstr>
      <vt:lpstr>Nervový systém</vt:lpstr>
      <vt:lpstr>Inovluční změny – psychologické a sociální</vt:lpstr>
      <vt:lpstr>Prezentace aplikace PowerPoint</vt:lpstr>
      <vt:lpstr>Zdroje: 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pohybový systém v ontogenezi</dc:title>
  <dc:creator>Pavlína Bazalová</dc:creator>
  <cp:lastModifiedBy>Pavlína Bazalová</cp:lastModifiedBy>
  <cp:revision>1</cp:revision>
  <dcterms:created xsi:type="dcterms:W3CDTF">2022-11-16T05:42:26Z</dcterms:created>
  <dcterms:modified xsi:type="dcterms:W3CDTF">2022-11-16T07:39:55Z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