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103"/>
  </p:notesMasterIdLst>
  <p:handoutMasterIdLst>
    <p:handoutMasterId r:id="rId104"/>
  </p:handoutMasterIdLst>
  <p:sldIdLst>
    <p:sldId id="257" r:id="rId5"/>
    <p:sldId id="258" r:id="rId6"/>
    <p:sldId id="288" r:id="rId7"/>
    <p:sldId id="259" r:id="rId8"/>
    <p:sldId id="260" r:id="rId9"/>
    <p:sldId id="262" r:id="rId10"/>
    <p:sldId id="278" r:id="rId11"/>
    <p:sldId id="261" r:id="rId12"/>
    <p:sldId id="263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6" r:id="rId22"/>
    <p:sldId id="275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9" r:id="rId31"/>
    <p:sldId id="300" r:id="rId32"/>
    <p:sldId id="296" r:id="rId33"/>
    <p:sldId id="303" r:id="rId34"/>
    <p:sldId id="302" r:id="rId35"/>
    <p:sldId id="304" r:id="rId36"/>
    <p:sldId id="305" r:id="rId37"/>
    <p:sldId id="297" r:id="rId38"/>
    <p:sldId id="298" r:id="rId39"/>
    <p:sldId id="306" r:id="rId40"/>
    <p:sldId id="308" r:id="rId41"/>
    <p:sldId id="309" r:id="rId42"/>
    <p:sldId id="274" r:id="rId43"/>
    <p:sldId id="312" r:id="rId44"/>
    <p:sldId id="314" r:id="rId45"/>
    <p:sldId id="315" r:id="rId46"/>
    <p:sldId id="316" r:id="rId47"/>
    <p:sldId id="317" r:id="rId48"/>
    <p:sldId id="321" r:id="rId49"/>
    <p:sldId id="322" r:id="rId50"/>
    <p:sldId id="318" r:id="rId51"/>
    <p:sldId id="319" r:id="rId52"/>
    <p:sldId id="320" r:id="rId53"/>
    <p:sldId id="323" r:id="rId54"/>
    <p:sldId id="311" r:id="rId55"/>
    <p:sldId id="324" r:id="rId56"/>
    <p:sldId id="279" r:id="rId57"/>
    <p:sldId id="325" r:id="rId58"/>
    <p:sldId id="280" r:id="rId59"/>
    <p:sldId id="326" r:id="rId60"/>
    <p:sldId id="327" r:id="rId61"/>
    <p:sldId id="328" r:id="rId62"/>
    <p:sldId id="329" r:id="rId63"/>
    <p:sldId id="282" r:id="rId64"/>
    <p:sldId id="330" r:id="rId65"/>
    <p:sldId id="331" r:id="rId66"/>
    <p:sldId id="332" r:id="rId67"/>
    <p:sldId id="333" r:id="rId68"/>
    <p:sldId id="334" r:id="rId69"/>
    <p:sldId id="335" r:id="rId70"/>
    <p:sldId id="336" r:id="rId71"/>
    <p:sldId id="337" r:id="rId72"/>
    <p:sldId id="338" r:id="rId73"/>
    <p:sldId id="339" r:id="rId74"/>
    <p:sldId id="340" r:id="rId75"/>
    <p:sldId id="341" r:id="rId76"/>
    <p:sldId id="342" r:id="rId77"/>
    <p:sldId id="343" r:id="rId78"/>
    <p:sldId id="344" r:id="rId79"/>
    <p:sldId id="284" r:id="rId80"/>
    <p:sldId id="346" r:id="rId81"/>
    <p:sldId id="347" r:id="rId82"/>
    <p:sldId id="348" r:id="rId83"/>
    <p:sldId id="349" r:id="rId84"/>
    <p:sldId id="350" r:id="rId85"/>
    <p:sldId id="352" r:id="rId86"/>
    <p:sldId id="353" r:id="rId87"/>
    <p:sldId id="354" r:id="rId88"/>
    <p:sldId id="355" r:id="rId89"/>
    <p:sldId id="356" r:id="rId90"/>
    <p:sldId id="357" r:id="rId91"/>
    <p:sldId id="358" r:id="rId92"/>
    <p:sldId id="301" r:id="rId93"/>
    <p:sldId id="359" r:id="rId94"/>
    <p:sldId id="360" r:id="rId95"/>
    <p:sldId id="310" r:id="rId96"/>
    <p:sldId id="265" r:id="rId97"/>
    <p:sldId id="361" r:id="rId98"/>
    <p:sldId id="313" r:id="rId99"/>
    <p:sldId id="277" r:id="rId100"/>
    <p:sldId id="281" r:id="rId101"/>
    <p:sldId id="307" r:id="rId10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1" autoAdjust="0"/>
    <p:restoredTop sz="95781" autoAdjust="0"/>
  </p:normalViewPr>
  <p:slideViewPr>
    <p:cSldViewPr snapToGrid="0">
      <p:cViewPr varScale="1">
        <p:scale>
          <a:sx n="111" d="100"/>
          <a:sy n="111" d="100"/>
        </p:scale>
        <p:origin x="1320" y="19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theme" Target="theme/theme1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microsoft.com/office/2016/11/relationships/changesInfo" Target="changesInfos/changesInfo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240D4A23-4D18-1944-9F04-5059ACD0F6BC}"/>
    <pc:docChg chg="delSld modSld">
      <pc:chgData name="Pavlína Bazalová" userId="e219d983-eaf7-45be-b67d-109fd92f69b5" providerId="ADAL" clId="{240D4A23-4D18-1944-9F04-5059ACD0F6BC}" dt="2024-10-25T12:19:41.041" v="4" actId="2696"/>
      <pc:docMkLst>
        <pc:docMk/>
      </pc:docMkLst>
      <pc:sldChg chg="modSp mod">
        <pc:chgData name="Pavlína Bazalová" userId="e219d983-eaf7-45be-b67d-109fd92f69b5" providerId="ADAL" clId="{240D4A23-4D18-1944-9F04-5059ACD0F6BC}" dt="2024-10-25T12:19:19.441" v="1" actId="20577"/>
        <pc:sldMkLst>
          <pc:docMk/>
          <pc:sldMk cId="257116750" sldId="257"/>
        </pc:sldMkLst>
        <pc:spChg chg="mod">
          <ac:chgData name="Pavlína Bazalová" userId="e219d983-eaf7-45be-b67d-109fd92f69b5" providerId="ADAL" clId="{240D4A23-4D18-1944-9F04-5059ACD0F6BC}" dt="2024-10-25T12:19:19.441" v="1" actId="20577"/>
          <ac:spMkLst>
            <pc:docMk/>
            <pc:sldMk cId="257116750" sldId="257"/>
            <ac:spMk id="4" creationId="{A34D29B1-67E8-81EF-6AE1-4262F913BD68}"/>
          </ac:spMkLst>
        </pc:spChg>
      </pc:sldChg>
      <pc:sldChg chg="del">
        <pc:chgData name="Pavlína Bazalová" userId="e219d983-eaf7-45be-b67d-109fd92f69b5" providerId="ADAL" clId="{240D4A23-4D18-1944-9F04-5059ACD0F6BC}" dt="2024-10-25T12:19:39.891" v="2" actId="2696"/>
        <pc:sldMkLst>
          <pc:docMk/>
          <pc:sldMk cId="4277281012" sldId="285"/>
        </pc:sldMkLst>
      </pc:sldChg>
      <pc:sldChg chg="del">
        <pc:chgData name="Pavlína Bazalová" userId="e219d983-eaf7-45be-b67d-109fd92f69b5" providerId="ADAL" clId="{240D4A23-4D18-1944-9F04-5059ACD0F6BC}" dt="2024-10-25T12:19:40.515" v="3" actId="2696"/>
        <pc:sldMkLst>
          <pc:docMk/>
          <pc:sldMk cId="1055292943" sldId="286"/>
        </pc:sldMkLst>
      </pc:sldChg>
      <pc:sldChg chg="del">
        <pc:chgData name="Pavlína Bazalová" userId="e219d983-eaf7-45be-b67d-109fd92f69b5" providerId="ADAL" clId="{240D4A23-4D18-1944-9F04-5059ACD0F6BC}" dt="2024-10-25T12:19:41.041" v="4" actId="2696"/>
        <pc:sldMkLst>
          <pc:docMk/>
          <pc:sldMk cId="1568939829" sldId="28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068313-7C00-44B6-8408-049A2C98126B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65150FE1-2A7C-4496-8D8A-74E6C9D52B9A}">
      <dgm:prSet/>
      <dgm:spPr/>
      <dgm:t>
        <a:bodyPr/>
        <a:lstStyle/>
        <a:p>
          <a:r>
            <a:rPr lang="cs-CZ"/>
            <a:t>Klinická kineziologie </a:t>
          </a:r>
          <a:endParaRPr lang="en-US"/>
        </a:p>
      </dgm:t>
    </dgm:pt>
    <dgm:pt modelId="{0DBC0438-9BC7-452C-97B1-8D291763AF93}" type="parTrans" cxnId="{0F78AC9A-051F-499D-B6BA-48403FE3D295}">
      <dgm:prSet/>
      <dgm:spPr/>
      <dgm:t>
        <a:bodyPr/>
        <a:lstStyle/>
        <a:p>
          <a:endParaRPr lang="en-US"/>
        </a:p>
      </dgm:t>
    </dgm:pt>
    <dgm:pt modelId="{D4D241F0-1154-4A38-88C5-838165A41A7B}" type="sibTrans" cxnId="{0F78AC9A-051F-499D-B6BA-48403FE3D295}">
      <dgm:prSet/>
      <dgm:spPr/>
      <dgm:t>
        <a:bodyPr/>
        <a:lstStyle/>
        <a:p>
          <a:endParaRPr lang="en-US"/>
        </a:p>
      </dgm:t>
    </dgm:pt>
    <dgm:pt modelId="{95DDD765-61D1-415F-9D88-5242D227C3A8}">
      <dgm:prSet/>
      <dgm:spPr/>
      <dgm:t>
        <a:bodyPr/>
        <a:lstStyle/>
        <a:p>
          <a:r>
            <a:rPr lang="cs-CZ"/>
            <a:t>Vývojová kineziologie </a:t>
          </a:r>
          <a:endParaRPr lang="en-US"/>
        </a:p>
      </dgm:t>
    </dgm:pt>
    <dgm:pt modelId="{EE18892D-E6FC-4CDE-9117-8D417845BF6A}" type="parTrans" cxnId="{52D445C8-C47C-4F4B-83E2-EADE3BFB7E7D}">
      <dgm:prSet/>
      <dgm:spPr/>
      <dgm:t>
        <a:bodyPr/>
        <a:lstStyle/>
        <a:p>
          <a:endParaRPr lang="en-US"/>
        </a:p>
      </dgm:t>
    </dgm:pt>
    <dgm:pt modelId="{B77CEDA1-4162-42E8-8D9A-514D8C95EF55}" type="sibTrans" cxnId="{52D445C8-C47C-4F4B-83E2-EADE3BFB7E7D}">
      <dgm:prSet/>
      <dgm:spPr/>
      <dgm:t>
        <a:bodyPr/>
        <a:lstStyle/>
        <a:p>
          <a:endParaRPr lang="en-US"/>
        </a:p>
      </dgm:t>
    </dgm:pt>
    <dgm:pt modelId="{A15274AC-E4F8-49B9-A924-6F8654D547C4}">
      <dgm:prSet/>
      <dgm:spPr/>
      <dgm:t>
        <a:bodyPr/>
        <a:lstStyle/>
        <a:p>
          <a:r>
            <a:rPr lang="cs-CZ"/>
            <a:t>Patokineziologie </a:t>
          </a:r>
          <a:endParaRPr lang="en-US"/>
        </a:p>
      </dgm:t>
    </dgm:pt>
    <dgm:pt modelId="{75B71F5C-63DB-4C4C-A370-C79E09D79CDE}" type="parTrans" cxnId="{E348D804-C908-4F51-9422-7C75D1907FBC}">
      <dgm:prSet/>
      <dgm:spPr/>
      <dgm:t>
        <a:bodyPr/>
        <a:lstStyle/>
        <a:p>
          <a:endParaRPr lang="en-US"/>
        </a:p>
      </dgm:t>
    </dgm:pt>
    <dgm:pt modelId="{0458C6DF-E752-4567-8F78-C1557B65DBF6}" type="sibTrans" cxnId="{E348D804-C908-4F51-9422-7C75D1907FBC}">
      <dgm:prSet/>
      <dgm:spPr/>
      <dgm:t>
        <a:bodyPr/>
        <a:lstStyle/>
        <a:p>
          <a:endParaRPr lang="en-US"/>
        </a:p>
      </dgm:t>
    </dgm:pt>
    <dgm:pt modelId="{7D7510AC-0941-453D-B2E4-11F240BBA7AB}">
      <dgm:prSet/>
      <dgm:spPr/>
      <dgm:t>
        <a:bodyPr/>
        <a:lstStyle/>
        <a:p>
          <a:r>
            <a:rPr lang="cs-CZ"/>
            <a:t>Pracovní kineziologie </a:t>
          </a:r>
          <a:endParaRPr lang="en-US"/>
        </a:p>
      </dgm:t>
    </dgm:pt>
    <dgm:pt modelId="{22439956-7AAA-415F-B856-81E56D45D3AF}" type="parTrans" cxnId="{B6299EDF-91F9-4FA5-B113-F2FAD35DDF86}">
      <dgm:prSet/>
      <dgm:spPr/>
      <dgm:t>
        <a:bodyPr/>
        <a:lstStyle/>
        <a:p>
          <a:endParaRPr lang="en-US"/>
        </a:p>
      </dgm:t>
    </dgm:pt>
    <dgm:pt modelId="{27C3A3B9-3D72-4882-A5C1-7CC5417276B0}" type="sibTrans" cxnId="{B6299EDF-91F9-4FA5-B113-F2FAD35DDF86}">
      <dgm:prSet/>
      <dgm:spPr/>
      <dgm:t>
        <a:bodyPr/>
        <a:lstStyle/>
        <a:p>
          <a:endParaRPr lang="en-US"/>
        </a:p>
      </dgm:t>
    </dgm:pt>
    <dgm:pt modelId="{2A27A661-4F23-48E8-AD86-D823FAA2BF8A}">
      <dgm:prSet/>
      <dgm:spPr/>
      <dgm:t>
        <a:bodyPr/>
        <a:lstStyle/>
        <a:p>
          <a:r>
            <a:rPr lang="cs-CZ"/>
            <a:t>Sportovní kineziologie </a:t>
          </a:r>
          <a:endParaRPr lang="en-US"/>
        </a:p>
      </dgm:t>
    </dgm:pt>
    <dgm:pt modelId="{9A96529F-963F-4747-B426-9EB42D884E6E}" type="parTrans" cxnId="{A482E50B-4FFE-461F-A9E9-E5C8B9515A77}">
      <dgm:prSet/>
      <dgm:spPr/>
      <dgm:t>
        <a:bodyPr/>
        <a:lstStyle/>
        <a:p>
          <a:endParaRPr lang="en-US"/>
        </a:p>
      </dgm:t>
    </dgm:pt>
    <dgm:pt modelId="{B353B0A3-B6D3-47A1-8974-D539542A3A60}" type="sibTrans" cxnId="{A482E50B-4FFE-461F-A9E9-E5C8B9515A77}">
      <dgm:prSet/>
      <dgm:spPr/>
      <dgm:t>
        <a:bodyPr/>
        <a:lstStyle/>
        <a:p>
          <a:endParaRPr lang="en-US"/>
        </a:p>
      </dgm:t>
    </dgm:pt>
    <dgm:pt modelId="{2073FDE6-9F91-4B5F-961A-B82CCB3E02E9}" type="pres">
      <dgm:prSet presAssocID="{62068313-7C00-44B6-8408-049A2C98126B}" presName="linear" presStyleCnt="0">
        <dgm:presLayoutVars>
          <dgm:dir/>
          <dgm:animLvl val="lvl"/>
          <dgm:resizeHandles val="exact"/>
        </dgm:presLayoutVars>
      </dgm:prSet>
      <dgm:spPr/>
    </dgm:pt>
    <dgm:pt modelId="{310E3CF2-FD12-4B35-BAEF-E8EE330CD96D}" type="pres">
      <dgm:prSet presAssocID="{65150FE1-2A7C-4496-8D8A-74E6C9D52B9A}" presName="parentLin" presStyleCnt="0"/>
      <dgm:spPr/>
    </dgm:pt>
    <dgm:pt modelId="{BD69628B-94CD-46E4-882E-C4C20F06BBD7}" type="pres">
      <dgm:prSet presAssocID="{65150FE1-2A7C-4496-8D8A-74E6C9D52B9A}" presName="parentLeftMargin" presStyleLbl="node1" presStyleIdx="0" presStyleCnt="5"/>
      <dgm:spPr/>
    </dgm:pt>
    <dgm:pt modelId="{038568BF-D06F-44FE-AEB3-B5CF2C622544}" type="pres">
      <dgm:prSet presAssocID="{65150FE1-2A7C-4496-8D8A-74E6C9D52B9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3387C87-456C-41C8-8F7F-1059E220FEE4}" type="pres">
      <dgm:prSet presAssocID="{65150FE1-2A7C-4496-8D8A-74E6C9D52B9A}" presName="negativeSpace" presStyleCnt="0"/>
      <dgm:spPr/>
    </dgm:pt>
    <dgm:pt modelId="{1E0A2542-41CB-4B26-B6C0-7B4646FAB4CD}" type="pres">
      <dgm:prSet presAssocID="{65150FE1-2A7C-4496-8D8A-74E6C9D52B9A}" presName="childText" presStyleLbl="conFgAcc1" presStyleIdx="0" presStyleCnt="5">
        <dgm:presLayoutVars>
          <dgm:bulletEnabled val="1"/>
        </dgm:presLayoutVars>
      </dgm:prSet>
      <dgm:spPr/>
    </dgm:pt>
    <dgm:pt modelId="{896153D3-A478-4D9C-A43F-1B7BEF1DCB2A}" type="pres">
      <dgm:prSet presAssocID="{D4D241F0-1154-4A38-88C5-838165A41A7B}" presName="spaceBetweenRectangles" presStyleCnt="0"/>
      <dgm:spPr/>
    </dgm:pt>
    <dgm:pt modelId="{A879EE99-993C-4302-A2A3-F0DF35296F28}" type="pres">
      <dgm:prSet presAssocID="{95DDD765-61D1-415F-9D88-5242D227C3A8}" presName="parentLin" presStyleCnt="0"/>
      <dgm:spPr/>
    </dgm:pt>
    <dgm:pt modelId="{C3E2EDEF-890C-4B5E-9F98-B57A9B68C003}" type="pres">
      <dgm:prSet presAssocID="{95DDD765-61D1-415F-9D88-5242D227C3A8}" presName="parentLeftMargin" presStyleLbl="node1" presStyleIdx="0" presStyleCnt="5"/>
      <dgm:spPr/>
    </dgm:pt>
    <dgm:pt modelId="{62E8C0EF-92C1-440A-A08F-2A0F2466DABF}" type="pres">
      <dgm:prSet presAssocID="{95DDD765-61D1-415F-9D88-5242D227C3A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CDF0DF5-0C36-4687-8BC7-CE63BE990EED}" type="pres">
      <dgm:prSet presAssocID="{95DDD765-61D1-415F-9D88-5242D227C3A8}" presName="negativeSpace" presStyleCnt="0"/>
      <dgm:spPr/>
    </dgm:pt>
    <dgm:pt modelId="{6C97D21D-313A-41D1-9441-9B55AA9C13F7}" type="pres">
      <dgm:prSet presAssocID="{95DDD765-61D1-415F-9D88-5242D227C3A8}" presName="childText" presStyleLbl="conFgAcc1" presStyleIdx="1" presStyleCnt="5">
        <dgm:presLayoutVars>
          <dgm:bulletEnabled val="1"/>
        </dgm:presLayoutVars>
      </dgm:prSet>
      <dgm:spPr/>
    </dgm:pt>
    <dgm:pt modelId="{75E7665F-BAAE-40E3-BEDC-37103115AB80}" type="pres">
      <dgm:prSet presAssocID="{B77CEDA1-4162-42E8-8D9A-514D8C95EF55}" presName="spaceBetweenRectangles" presStyleCnt="0"/>
      <dgm:spPr/>
    </dgm:pt>
    <dgm:pt modelId="{9CD81AC5-700C-4F0E-B0E8-C194CB4640F2}" type="pres">
      <dgm:prSet presAssocID="{A15274AC-E4F8-49B9-A924-6F8654D547C4}" presName="parentLin" presStyleCnt="0"/>
      <dgm:spPr/>
    </dgm:pt>
    <dgm:pt modelId="{B56465B4-CDAE-43CA-B54C-4670EE843F88}" type="pres">
      <dgm:prSet presAssocID="{A15274AC-E4F8-49B9-A924-6F8654D547C4}" presName="parentLeftMargin" presStyleLbl="node1" presStyleIdx="1" presStyleCnt="5"/>
      <dgm:spPr/>
    </dgm:pt>
    <dgm:pt modelId="{A98C6A81-B71D-4824-9C20-A5D19FA7A235}" type="pres">
      <dgm:prSet presAssocID="{A15274AC-E4F8-49B9-A924-6F8654D547C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B711CFC-7484-4053-87BC-04128A67E30A}" type="pres">
      <dgm:prSet presAssocID="{A15274AC-E4F8-49B9-A924-6F8654D547C4}" presName="negativeSpace" presStyleCnt="0"/>
      <dgm:spPr/>
    </dgm:pt>
    <dgm:pt modelId="{F7D9DEC6-B7BF-472E-B011-1400FCF799BC}" type="pres">
      <dgm:prSet presAssocID="{A15274AC-E4F8-49B9-A924-6F8654D547C4}" presName="childText" presStyleLbl="conFgAcc1" presStyleIdx="2" presStyleCnt="5">
        <dgm:presLayoutVars>
          <dgm:bulletEnabled val="1"/>
        </dgm:presLayoutVars>
      </dgm:prSet>
      <dgm:spPr/>
    </dgm:pt>
    <dgm:pt modelId="{9BF55895-855E-4062-B3B5-75E85D51A29A}" type="pres">
      <dgm:prSet presAssocID="{0458C6DF-E752-4567-8F78-C1557B65DBF6}" presName="spaceBetweenRectangles" presStyleCnt="0"/>
      <dgm:spPr/>
    </dgm:pt>
    <dgm:pt modelId="{F8692654-82A7-4C2C-B6D1-94C462394795}" type="pres">
      <dgm:prSet presAssocID="{7D7510AC-0941-453D-B2E4-11F240BBA7AB}" presName="parentLin" presStyleCnt="0"/>
      <dgm:spPr/>
    </dgm:pt>
    <dgm:pt modelId="{50D7EB0E-0A1D-4F83-8D72-74FC7CADC53E}" type="pres">
      <dgm:prSet presAssocID="{7D7510AC-0941-453D-B2E4-11F240BBA7AB}" presName="parentLeftMargin" presStyleLbl="node1" presStyleIdx="2" presStyleCnt="5"/>
      <dgm:spPr/>
    </dgm:pt>
    <dgm:pt modelId="{885B41AA-9FCA-40F3-BC63-E9CF692EC511}" type="pres">
      <dgm:prSet presAssocID="{7D7510AC-0941-453D-B2E4-11F240BBA7A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0470E49-7F4D-451B-9091-381FDE515A24}" type="pres">
      <dgm:prSet presAssocID="{7D7510AC-0941-453D-B2E4-11F240BBA7AB}" presName="negativeSpace" presStyleCnt="0"/>
      <dgm:spPr/>
    </dgm:pt>
    <dgm:pt modelId="{9B4725A8-CB6B-4481-99F3-777127F394BE}" type="pres">
      <dgm:prSet presAssocID="{7D7510AC-0941-453D-B2E4-11F240BBA7AB}" presName="childText" presStyleLbl="conFgAcc1" presStyleIdx="3" presStyleCnt="5">
        <dgm:presLayoutVars>
          <dgm:bulletEnabled val="1"/>
        </dgm:presLayoutVars>
      </dgm:prSet>
      <dgm:spPr/>
    </dgm:pt>
    <dgm:pt modelId="{B3F29A83-195C-489C-8ECA-BAD1FE43F3BC}" type="pres">
      <dgm:prSet presAssocID="{27C3A3B9-3D72-4882-A5C1-7CC5417276B0}" presName="spaceBetweenRectangles" presStyleCnt="0"/>
      <dgm:spPr/>
    </dgm:pt>
    <dgm:pt modelId="{8DC61950-78F7-4665-ADA1-5C0B216BF601}" type="pres">
      <dgm:prSet presAssocID="{2A27A661-4F23-48E8-AD86-D823FAA2BF8A}" presName="parentLin" presStyleCnt="0"/>
      <dgm:spPr/>
    </dgm:pt>
    <dgm:pt modelId="{43AAA2ED-EA07-4B05-8E5E-E7DFCEA49A7F}" type="pres">
      <dgm:prSet presAssocID="{2A27A661-4F23-48E8-AD86-D823FAA2BF8A}" presName="parentLeftMargin" presStyleLbl="node1" presStyleIdx="3" presStyleCnt="5"/>
      <dgm:spPr/>
    </dgm:pt>
    <dgm:pt modelId="{2D0A88C2-97E7-48CB-B7FB-DF86F40B7F34}" type="pres">
      <dgm:prSet presAssocID="{2A27A661-4F23-48E8-AD86-D823FAA2BF8A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CBC83546-0CC8-49CE-AB47-101A8D8E410E}" type="pres">
      <dgm:prSet presAssocID="{2A27A661-4F23-48E8-AD86-D823FAA2BF8A}" presName="negativeSpace" presStyleCnt="0"/>
      <dgm:spPr/>
    </dgm:pt>
    <dgm:pt modelId="{22FA099D-7D8E-4F40-AAC7-932DDF6BAD3B}" type="pres">
      <dgm:prSet presAssocID="{2A27A661-4F23-48E8-AD86-D823FAA2BF8A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348D804-C908-4F51-9422-7C75D1907FBC}" srcId="{62068313-7C00-44B6-8408-049A2C98126B}" destId="{A15274AC-E4F8-49B9-A924-6F8654D547C4}" srcOrd="2" destOrd="0" parTransId="{75B71F5C-63DB-4C4C-A370-C79E09D79CDE}" sibTransId="{0458C6DF-E752-4567-8F78-C1557B65DBF6}"/>
    <dgm:cxn modelId="{A482E50B-4FFE-461F-A9E9-E5C8B9515A77}" srcId="{62068313-7C00-44B6-8408-049A2C98126B}" destId="{2A27A661-4F23-48E8-AD86-D823FAA2BF8A}" srcOrd="4" destOrd="0" parTransId="{9A96529F-963F-4747-B426-9EB42D884E6E}" sibTransId="{B353B0A3-B6D3-47A1-8974-D539542A3A60}"/>
    <dgm:cxn modelId="{614A120C-6140-4519-9E58-58C5EDE7E7DD}" type="presOf" srcId="{A15274AC-E4F8-49B9-A924-6F8654D547C4}" destId="{A98C6A81-B71D-4824-9C20-A5D19FA7A235}" srcOrd="1" destOrd="0" presId="urn:microsoft.com/office/officeart/2005/8/layout/list1"/>
    <dgm:cxn modelId="{F944C30E-EB67-4B2D-896F-855108148B42}" type="presOf" srcId="{65150FE1-2A7C-4496-8D8A-74E6C9D52B9A}" destId="{038568BF-D06F-44FE-AEB3-B5CF2C622544}" srcOrd="1" destOrd="0" presId="urn:microsoft.com/office/officeart/2005/8/layout/list1"/>
    <dgm:cxn modelId="{2C160436-A58A-492A-B116-12B2078D723D}" type="presOf" srcId="{A15274AC-E4F8-49B9-A924-6F8654D547C4}" destId="{B56465B4-CDAE-43CA-B54C-4670EE843F88}" srcOrd="0" destOrd="0" presId="urn:microsoft.com/office/officeart/2005/8/layout/list1"/>
    <dgm:cxn modelId="{C390B04A-A1A7-4486-BFFE-5B37D53293E3}" type="presOf" srcId="{65150FE1-2A7C-4496-8D8A-74E6C9D52B9A}" destId="{BD69628B-94CD-46E4-882E-C4C20F06BBD7}" srcOrd="0" destOrd="0" presId="urn:microsoft.com/office/officeart/2005/8/layout/list1"/>
    <dgm:cxn modelId="{BE835753-3F5C-4A9B-AD41-57A94727BCBE}" type="presOf" srcId="{2A27A661-4F23-48E8-AD86-D823FAA2BF8A}" destId="{43AAA2ED-EA07-4B05-8E5E-E7DFCEA49A7F}" srcOrd="0" destOrd="0" presId="urn:microsoft.com/office/officeart/2005/8/layout/list1"/>
    <dgm:cxn modelId="{4629736B-0051-430D-858C-783A551DEA2A}" type="presOf" srcId="{2A27A661-4F23-48E8-AD86-D823FAA2BF8A}" destId="{2D0A88C2-97E7-48CB-B7FB-DF86F40B7F34}" srcOrd="1" destOrd="0" presId="urn:microsoft.com/office/officeart/2005/8/layout/list1"/>
    <dgm:cxn modelId="{BFDF2E83-760B-4E9F-9E9E-F8C158A93F43}" type="presOf" srcId="{95DDD765-61D1-415F-9D88-5242D227C3A8}" destId="{62E8C0EF-92C1-440A-A08F-2A0F2466DABF}" srcOrd="1" destOrd="0" presId="urn:microsoft.com/office/officeart/2005/8/layout/list1"/>
    <dgm:cxn modelId="{D2FEC096-9F13-4910-A6F5-1C324D83691F}" type="presOf" srcId="{7D7510AC-0941-453D-B2E4-11F240BBA7AB}" destId="{885B41AA-9FCA-40F3-BC63-E9CF692EC511}" srcOrd="1" destOrd="0" presId="urn:microsoft.com/office/officeart/2005/8/layout/list1"/>
    <dgm:cxn modelId="{0F78AC9A-051F-499D-B6BA-48403FE3D295}" srcId="{62068313-7C00-44B6-8408-049A2C98126B}" destId="{65150FE1-2A7C-4496-8D8A-74E6C9D52B9A}" srcOrd="0" destOrd="0" parTransId="{0DBC0438-9BC7-452C-97B1-8D291763AF93}" sibTransId="{D4D241F0-1154-4A38-88C5-838165A41A7B}"/>
    <dgm:cxn modelId="{52D445C8-C47C-4F4B-83E2-EADE3BFB7E7D}" srcId="{62068313-7C00-44B6-8408-049A2C98126B}" destId="{95DDD765-61D1-415F-9D88-5242D227C3A8}" srcOrd="1" destOrd="0" parTransId="{EE18892D-E6FC-4CDE-9117-8D417845BF6A}" sibTransId="{B77CEDA1-4162-42E8-8D9A-514D8C95EF55}"/>
    <dgm:cxn modelId="{E2EC10CF-149D-4739-9EBD-F5FE2F4A683C}" type="presOf" srcId="{95DDD765-61D1-415F-9D88-5242D227C3A8}" destId="{C3E2EDEF-890C-4B5E-9F98-B57A9B68C003}" srcOrd="0" destOrd="0" presId="urn:microsoft.com/office/officeart/2005/8/layout/list1"/>
    <dgm:cxn modelId="{B6299EDF-91F9-4FA5-B113-F2FAD35DDF86}" srcId="{62068313-7C00-44B6-8408-049A2C98126B}" destId="{7D7510AC-0941-453D-B2E4-11F240BBA7AB}" srcOrd="3" destOrd="0" parTransId="{22439956-7AAA-415F-B856-81E56D45D3AF}" sibTransId="{27C3A3B9-3D72-4882-A5C1-7CC5417276B0}"/>
    <dgm:cxn modelId="{1689EFE9-210A-42F1-9CBE-7365D87ACE8D}" type="presOf" srcId="{7D7510AC-0941-453D-B2E4-11F240BBA7AB}" destId="{50D7EB0E-0A1D-4F83-8D72-74FC7CADC53E}" srcOrd="0" destOrd="0" presId="urn:microsoft.com/office/officeart/2005/8/layout/list1"/>
    <dgm:cxn modelId="{791B47EB-A2EA-456E-A920-831810FFF1E2}" type="presOf" srcId="{62068313-7C00-44B6-8408-049A2C98126B}" destId="{2073FDE6-9F91-4B5F-961A-B82CCB3E02E9}" srcOrd="0" destOrd="0" presId="urn:microsoft.com/office/officeart/2005/8/layout/list1"/>
    <dgm:cxn modelId="{11AC3111-564C-4509-815E-E15EF43C20F6}" type="presParOf" srcId="{2073FDE6-9F91-4B5F-961A-B82CCB3E02E9}" destId="{310E3CF2-FD12-4B35-BAEF-E8EE330CD96D}" srcOrd="0" destOrd="0" presId="urn:microsoft.com/office/officeart/2005/8/layout/list1"/>
    <dgm:cxn modelId="{ADB46E88-1302-4186-B46F-9B83CEFF6C6B}" type="presParOf" srcId="{310E3CF2-FD12-4B35-BAEF-E8EE330CD96D}" destId="{BD69628B-94CD-46E4-882E-C4C20F06BBD7}" srcOrd="0" destOrd="0" presId="urn:microsoft.com/office/officeart/2005/8/layout/list1"/>
    <dgm:cxn modelId="{EA11A840-BC39-40D5-803D-0A314C258AAA}" type="presParOf" srcId="{310E3CF2-FD12-4B35-BAEF-E8EE330CD96D}" destId="{038568BF-D06F-44FE-AEB3-B5CF2C622544}" srcOrd="1" destOrd="0" presId="urn:microsoft.com/office/officeart/2005/8/layout/list1"/>
    <dgm:cxn modelId="{88F369FA-9530-49A0-A1A1-17524C350CCE}" type="presParOf" srcId="{2073FDE6-9F91-4B5F-961A-B82CCB3E02E9}" destId="{A3387C87-456C-41C8-8F7F-1059E220FEE4}" srcOrd="1" destOrd="0" presId="urn:microsoft.com/office/officeart/2005/8/layout/list1"/>
    <dgm:cxn modelId="{3EC85F52-011D-429E-9133-420545302B6F}" type="presParOf" srcId="{2073FDE6-9F91-4B5F-961A-B82CCB3E02E9}" destId="{1E0A2542-41CB-4B26-B6C0-7B4646FAB4CD}" srcOrd="2" destOrd="0" presId="urn:microsoft.com/office/officeart/2005/8/layout/list1"/>
    <dgm:cxn modelId="{643D4AB5-9273-4552-AF93-B047F49BB40F}" type="presParOf" srcId="{2073FDE6-9F91-4B5F-961A-B82CCB3E02E9}" destId="{896153D3-A478-4D9C-A43F-1B7BEF1DCB2A}" srcOrd="3" destOrd="0" presId="urn:microsoft.com/office/officeart/2005/8/layout/list1"/>
    <dgm:cxn modelId="{EDD4DF4E-EF7F-437A-ACBD-F18C5E5D8E45}" type="presParOf" srcId="{2073FDE6-9F91-4B5F-961A-B82CCB3E02E9}" destId="{A879EE99-993C-4302-A2A3-F0DF35296F28}" srcOrd="4" destOrd="0" presId="urn:microsoft.com/office/officeart/2005/8/layout/list1"/>
    <dgm:cxn modelId="{41276E28-CCEB-4A21-8D66-39439DE120BA}" type="presParOf" srcId="{A879EE99-993C-4302-A2A3-F0DF35296F28}" destId="{C3E2EDEF-890C-4B5E-9F98-B57A9B68C003}" srcOrd="0" destOrd="0" presId="urn:microsoft.com/office/officeart/2005/8/layout/list1"/>
    <dgm:cxn modelId="{6B7D98E7-0E3F-471C-8915-E8527569DBE9}" type="presParOf" srcId="{A879EE99-993C-4302-A2A3-F0DF35296F28}" destId="{62E8C0EF-92C1-440A-A08F-2A0F2466DABF}" srcOrd="1" destOrd="0" presId="urn:microsoft.com/office/officeart/2005/8/layout/list1"/>
    <dgm:cxn modelId="{E02B343D-0778-49DE-8E21-B54F6856D358}" type="presParOf" srcId="{2073FDE6-9F91-4B5F-961A-B82CCB3E02E9}" destId="{CCDF0DF5-0C36-4687-8BC7-CE63BE990EED}" srcOrd="5" destOrd="0" presId="urn:microsoft.com/office/officeart/2005/8/layout/list1"/>
    <dgm:cxn modelId="{F5F2ACDD-816E-4789-87C1-D73BA057C415}" type="presParOf" srcId="{2073FDE6-9F91-4B5F-961A-B82CCB3E02E9}" destId="{6C97D21D-313A-41D1-9441-9B55AA9C13F7}" srcOrd="6" destOrd="0" presId="urn:microsoft.com/office/officeart/2005/8/layout/list1"/>
    <dgm:cxn modelId="{47D07732-009F-4CDA-A41B-A949A06BACC2}" type="presParOf" srcId="{2073FDE6-9F91-4B5F-961A-B82CCB3E02E9}" destId="{75E7665F-BAAE-40E3-BEDC-37103115AB80}" srcOrd="7" destOrd="0" presId="urn:microsoft.com/office/officeart/2005/8/layout/list1"/>
    <dgm:cxn modelId="{BACD2D8D-32F8-45CA-962D-91A5CED2A891}" type="presParOf" srcId="{2073FDE6-9F91-4B5F-961A-B82CCB3E02E9}" destId="{9CD81AC5-700C-4F0E-B0E8-C194CB4640F2}" srcOrd="8" destOrd="0" presId="urn:microsoft.com/office/officeart/2005/8/layout/list1"/>
    <dgm:cxn modelId="{59425F33-1358-46C2-80FB-411B2C85C3FD}" type="presParOf" srcId="{9CD81AC5-700C-4F0E-B0E8-C194CB4640F2}" destId="{B56465B4-CDAE-43CA-B54C-4670EE843F88}" srcOrd="0" destOrd="0" presId="urn:microsoft.com/office/officeart/2005/8/layout/list1"/>
    <dgm:cxn modelId="{706E417E-AD4E-4DD1-85F1-9E79CDD1F181}" type="presParOf" srcId="{9CD81AC5-700C-4F0E-B0E8-C194CB4640F2}" destId="{A98C6A81-B71D-4824-9C20-A5D19FA7A235}" srcOrd="1" destOrd="0" presId="urn:microsoft.com/office/officeart/2005/8/layout/list1"/>
    <dgm:cxn modelId="{9EC14819-FDA4-4592-8948-C3B10BC24A98}" type="presParOf" srcId="{2073FDE6-9F91-4B5F-961A-B82CCB3E02E9}" destId="{5B711CFC-7484-4053-87BC-04128A67E30A}" srcOrd="9" destOrd="0" presId="urn:microsoft.com/office/officeart/2005/8/layout/list1"/>
    <dgm:cxn modelId="{54AD5B39-A8DD-4FA4-B591-022CBEE11122}" type="presParOf" srcId="{2073FDE6-9F91-4B5F-961A-B82CCB3E02E9}" destId="{F7D9DEC6-B7BF-472E-B011-1400FCF799BC}" srcOrd="10" destOrd="0" presId="urn:microsoft.com/office/officeart/2005/8/layout/list1"/>
    <dgm:cxn modelId="{DE8D40E1-B485-4499-A1E9-B4C35EAEA727}" type="presParOf" srcId="{2073FDE6-9F91-4B5F-961A-B82CCB3E02E9}" destId="{9BF55895-855E-4062-B3B5-75E85D51A29A}" srcOrd="11" destOrd="0" presId="urn:microsoft.com/office/officeart/2005/8/layout/list1"/>
    <dgm:cxn modelId="{54BB53A0-2168-4F8A-BDDE-BC1E1D02FA7E}" type="presParOf" srcId="{2073FDE6-9F91-4B5F-961A-B82CCB3E02E9}" destId="{F8692654-82A7-4C2C-B6D1-94C462394795}" srcOrd="12" destOrd="0" presId="urn:microsoft.com/office/officeart/2005/8/layout/list1"/>
    <dgm:cxn modelId="{6C11225B-323A-4494-B076-86895669FD1F}" type="presParOf" srcId="{F8692654-82A7-4C2C-B6D1-94C462394795}" destId="{50D7EB0E-0A1D-4F83-8D72-74FC7CADC53E}" srcOrd="0" destOrd="0" presId="urn:microsoft.com/office/officeart/2005/8/layout/list1"/>
    <dgm:cxn modelId="{594F1209-087D-4EF2-83AE-B5592659E4AC}" type="presParOf" srcId="{F8692654-82A7-4C2C-B6D1-94C462394795}" destId="{885B41AA-9FCA-40F3-BC63-E9CF692EC511}" srcOrd="1" destOrd="0" presId="urn:microsoft.com/office/officeart/2005/8/layout/list1"/>
    <dgm:cxn modelId="{02C00F14-D2DF-4FDC-BBD1-29BFF5544F69}" type="presParOf" srcId="{2073FDE6-9F91-4B5F-961A-B82CCB3E02E9}" destId="{A0470E49-7F4D-451B-9091-381FDE515A24}" srcOrd="13" destOrd="0" presId="urn:microsoft.com/office/officeart/2005/8/layout/list1"/>
    <dgm:cxn modelId="{9D332CDF-A172-4599-9E6E-CB26D4DAB2D9}" type="presParOf" srcId="{2073FDE6-9F91-4B5F-961A-B82CCB3E02E9}" destId="{9B4725A8-CB6B-4481-99F3-777127F394BE}" srcOrd="14" destOrd="0" presId="urn:microsoft.com/office/officeart/2005/8/layout/list1"/>
    <dgm:cxn modelId="{192CA8D0-0F96-47A0-9F92-9940A4588543}" type="presParOf" srcId="{2073FDE6-9F91-4B5F-961A-B82CCB3E02E9}" destId="{B3F29A83-195C-489C-8ECA-BAD1FE43F3BC}" srcOrd="15" destOrd="0" presId="urn:microsoft.com/office/officeart/2005/8/layout/list1"/>
    <dgm:cxn modelId="{EE4DD880-D3E6-4410-B41B-1510B092DB87}" type="presParOf" srcId="{2073FDE6-9F91-4B5F-961A-B82CCB3E02E9}" destId="{8DC61950-78F7-4665-ADA1-5C0B216BF601}" srcOrd="16" destOrd="0" presId="urn:microsoft.com/office/officeart/2005/8/layout/list1"/>
    <dgm:cxn modelId="{58649056-1895-4A0D-BEB6-170823E4E30F}" type="presParOf" srcId="{8DC61950-78F7-4665-ADA1-5C0B216BF601}" destId="{43AAA2ED-EA07-4B05-8E5E-E7DFCEA49A7F}" srcOrd="0" destOrd="0" presId="urn:microsoft.com/office/officeart/2005/8/layout/list1"/>
    <dgm:cxn modelId="{7AC0955D-A14C-406D-8D57-FD439B9FC992}" type="presParOf" srcId="{8DC61950-78F7-4665-ADA1-5C0B216BF601}" destId="{2D0A88C2-97E7-48CB-B7FB-DF86F40B7F34}" srcOrd="1" destOrd="0" presId="urn:microsoft.com/office/officeart/2005/8/layout/list1"/>
    <dgm:cxn modelId="{CD1FEFB7-1079-4AE4-B6DB-1CEFAB065882}" type="presParOf" srcId="{2073FDE6-9F91-4B5F-961A-B82CCB3E02E9}" destId="{CBC83546-0CC8-49CE-AB47-101A8D8E410E}" srcOrd="17" destOrd="0" presId="urn:microsoft.com/office/officeart/2005/8/layout/list1"/>
    <dgm:cxn modelId="{23E37243-660E-41AF-BFF9-1A84C778EBAD}" type="presParOf" srcId="{2073FDE6-9F91-4B5F-961A-B82CCB3E02E9}" destId="{22FA099D-7D8E-4F40-AAC7-932DDF6BAD3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0A2542-41CB-4B26-B6C0-7B4646FAB4CD}">
      <dsp:nvSpPr>
        <dsp:cNvPr id="0" name=""/>
        <dsp:cNvSpPr/>
      </dsp:nvSpPr>
      <dsp:spPr>
        <a:xfrm>
          <a:off x="0" y="343078"/>
          <a:ext cx="39149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8568BF-D06F-44FE-AEB3-B5CF2C622544}">
      <dsp:nvSpPr>
        <dsp:cNvPr id="0" name=""/>
        <dsp:cNvSpPr/>
      </dsp:nvSpPr>
      <dsp:spPr>
        <a:xfrm>
          <a:off x="195749" y="77398"/>
          <a:ext cx="2740499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584" tIns="0" rIns="10358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Klinická kineziologie </a:t>
          </a:r>
          <a:endParaRPr lang="en-US" sz="1800" kern="1200"/>
        </a:p>
      </dsp:txBody>
      <dsp:txXfrm>
        <a:off x="221688" y="103337"/>
        <a:ext cx="2688621" cy="479482"/>
      </dsp:txXfrm>
    </dsp:sp>
    <dsp:sp modelId="{6C97D21D-313A-41D1-9441-9B55AA9C13F7}">
      <dsp:nvSpPr>
        <dsp:cNvPr id="0" name=""/>
        <dsp:cNvSpPr/>
      </dsp:nvSpPr>
      <dsp:spPr>
        <a:xfrm>
          <a:off x="0" y="1159559"/>
          <a:ext cx="39149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8C0EF-92C1-440A-A08F-2A0F2466DABF}">
      <dsp:nvSpPr>
        <dsp:cNvPr id="0" name=""/>
        <dsp:cNvSpPr/>
      </dsp:nvSpPr>
      <dsp:spPr>
        <a:xfrm>
          <a:off x="195749" y="893878"/>
          <a:ext cx="2740499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584" tIns="0" rIns="10358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Vývojová kineziologie </a:t>
          </a:r>
          <a:endParaRPr lang="en-US" sz="1800" kern="1200"/>
        </a:p>
      </dsp:txBody>
      <dsp:txXfrm>
        <a:off x="221688" y="919817"/>
        <a:ext cx="2688621" cy="479482"/>
      </dsp:txXfrm>
    </dsp:sp>
    <dsp:sp modelId="{F7D9DEC6-B7BF-472E-B011-1400FCF799BC}">
      <dsp:nvSpPr>
        <dsp:cNvPr id="0" name=""/>
        <dsp:cNvSpPr/>
      </dsp:nvSpPr>
      <dsp:spPr>
        <a:xfrm>
          <a:off x="0" y="1976038"/>
          <a:ext cx="39149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C6A81-B71D-4824-9C20-A5D19FA7A235}">
      <dsp:nvSpPr>
        <dsp:cNvPr id="0" name=""/>
        <dsp:cNvSpPr/>
      </dsp:nvSpPr>
      <dsp:spPr>
        <a:xfrm>
          <a:off x="195749" y="1710358"/>
          <a:ext cx="2740499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584" tIns="0" rIns="10358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Patokineziologie </a:t>
          </a:r>
          <a:endParaRPr lang="en-US" sz="1800" kern="1200"/>
        </a:p>
      </dsp:txBody>
      <dsp:txXfrm>
        <a:off x="221688" y="1736297"/>
        <a:ext cx="2688621" cy="479482"/>
      </dsp:txXfrm>
    </dsp:sp>
    <dsp:sp modelId="{9B4725A8-CB6B-4481-99F3-777127F394BE}">
      <dsp:nvSpPr>
        <dsp:cNvPr id="0" name=""/>
        <dsp:cNvSpPr/>
      </dsp:nvSpPr>
      <dsp:spPr>
        <a:xfrm>
          <a:off x="0" y="2792519"/>
          <a:ext cx="39149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5B41AA-9FCA-40F3-BC63-E9CF692EC511}">
      <dsp:nvSpPr>
        <dsp:cNvPr id="0" name=""/>
        <dsp:cNvSpPr/>
      </dsp:nvSpPr>
      <dsp:spPr>
        <a:xfrm>
          <a:off x="195749" y="2526838"/>
          <a:ext cx="2740499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584" tIns="0" rIns="10358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Pracovní kineziologie </a:t>
          </a:r>
          <a:endParaRPr lang="en-US" sz="1800" kern="1200"/>
        </a:p>
      </dsp:txBody>
      <dsp:txXfrm>
        <a:off x="221688" y="2552777"/>
        <a:ext cx="2688621" cy="479482"/>
      </dsp:txXfrm>
    </dsp:sp>
    <dsp:sp modelId="{22FA099D-7D8E-4F40-AAC7-932DDF6BAD3B}">
      <dsp:nvSpPr>
        <dsp:cNvPr id="0" name=""/>
        <dsp:cNvSpPr/>
      </dsp:nvSpPr>
      <dsp:spPr>
        <a:xfrm>
          <a:off x="0" y="3608999"/>
          <a:ext cx="39149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A88C2-97E7-48CB-B7FB-DF86F40B7F34}">
      <dsp:nvSpPr>
        <dsp:cNvPr id="0" name=""/>
        <dsp:cNvSpPr/>
      </dsp:nvSpPr>
      <dsp:spPr>
        <a:xfrm>
          <a:off x="195749" y="3343318"/>
          <a:ext cx="2740499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584" tIns="0" rIns="10358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Sportovní kineziologie </a:t>
          </a:r>
          <a:endParaRPr lang="en-US" sz="1800" kern="1200"/>
        </a:p>
      </dsp:txBody>
      <dsp:txXfrm>
        <a:off x="221688" y="3369257"/>
        <a:ext cx="2688621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6A09EE1D-83AA-0845-937E-1AE67E6C4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CB35D92-D29B-3146-9611-5C6D08A96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F739C49A-2754-B34F-887F-DB0B6C7FE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AD3602B-143C-9941-B297-40F5CE0AE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F3500E4-D17A-554A-8F33-305045D9D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DAA1A8A-524E-644B-B0AF-51411DA79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B4D4E801-FF72-8844-8AD5-63FB20258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F883A8A2-A2CB-1C44-9EE7-C8EC2B49A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4D748FC-9EE4-7249-93AA-8B20FF89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97DE4E81-77F5-2840-B51A-ABFA42B1D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3B83724A-CCE0-7C4E-A0DB-C689F6D00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576A8657-DBEB-4A49-B538-360785996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A1DA44D0-A644-7041-8A44-D0B2BE45C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fyzmatik.pise.cz/371-teziste-lidskeho-tel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academic.oup.com/jbcr/article-abstract/28/3/460/4636876?redirectedFrom=PDF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aCBeQ-gXfs" TargetMode="External"/><Relationship Id="rId2" Type="http://schemas.openxmlformats.org/officeDocument/2006/relationships/hyperlink" Target="https://www.youtube.com/watch?v=nNhKqwDbyyo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Kost#/media/Soubor:Lidska_kostra.svg" TargetMode="External"/><Relationship Id="rId2" Type="http://schemas.openxmlformats.org/officeDocument/2006/relationships/hyperlink" Target="https://is.muni.cz/do/1451/e-learning/kineziologie/elportal/pages/zakladni_slozky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.wikipedia.org/wiki/Lidsk%C3%A1_kostra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aCBeQ-gXfs" TargetMode="External"/><Relationship Id="rId2" Type="http://schemas.openxmlformats.org/officeDocument/2006/relationships/hyperlink" Target="https://www.youtube.com/watch?v=nNhKqwDbyyo" TargetMode="Externa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4752665/" TargetMode="External"/><Relationship Id="rId2" Type="http://schemas.openxmlformats.org/officeDocument/2006/relationships/hyperlink" Target="https://www.ncbi.nlm.nih.gov/pmc/articles/PMC4637912/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International_Standard_Book_Number" TargetMode="External"/><Relationship Id="rId2" Type="http://schemas.openxmlformats.org/officeDocument/2006/relationships/hyperlink" Target="https://www.researchgate.net/publication/280087667_Posturalni_stabilita_Cast_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s.muni.cz/do/1451/e-learning/kineziologie/elportal/index.html" TargetMode="External"/><Relationship Id="rId4" Type="http://schemas.openxmlformats.org/officeDocument/2006/relationships/hyperlink" Target="https://cs.wikipedia.org/wiki/Speci%C3%A1ln%C3%AD:Zdroje_knih/978-80-248-4263-9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6178143_From_space_to_Earth_Advances_in_human_physiology_from_20_years_of_bed_rest_studies_1986-2006/figures?lo=1" TargetMode="External"/><Relationship Id="rId2" Type="http://schemas.openxmlformats.org/officeDocument/2006/relationships/hyperlink" Target="https://www.ncbi.nlm.nih.gov/pmc/articles/PMC6179512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Aplikovaná kineziologie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Pavlína Bazalová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34D29B1-67E8-81EF-6AE1-4262F913BD68}"/>
              </a:ext>
            </a:extLst>
          </p:cNvPr>
          <p:cNvSpPr txBox="1"/>
          <p:nvPr/>
        </p:nvSpPr>
        <p:spPr>
          <a:xfrm>
            <a:off x="6452171" y="6185043"/>
            <a:ext cx="22846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Podzim 2024</a:t>
            </a:r>
          </a:p>
          <a:p>
            <a:pPr algn="l"/>
            <a:endParaRPr lang="cs-CZ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116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471BD5B-69C9-18B9-86DE-6E5B216812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Aplikovaná kineziologie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9448291-1E77-67D7-CBB8-252D3F1911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10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A81FF00-715A-BA48-8D65-203756B5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Opakování pojmů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611D0EA-8413-EB88-5536-CF7F3BB58C32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 err="1"/>
              <a:t>Postura</a:t>
            </a:r>
            <a:r>
              <a:rPr lang="cs-CZ" dirty="0"/>
              <a:t> 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Těžiště těla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Anatomické roviny a směry 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Pohyby  </a:t>
            </a:r>
            <a:endParaRPr lang="cs-CZ"/>
          </a:p>
          <a:p>
            <a:pPr>
              <a:spcAft>
                <a:spcPts val="600"/>
              </a:spcAft>
            </a:pPr>
            <a:endParaRPr lang="cs-CZ"/>
          </a:p>
        </p:txBody>
      </p:sp>
      <p:pic>
        <p:nvPicPr>
          <p:cNvPr id="7" name="Obrázek 6" descr="Usmívající se žena provádějící jógu">
            <a:extLst>
              <a:ext uri="{FF2B5EF4-FFF2-40B4-BE49-F238E27FC236}">
                <a16:creationId xmlns:a16="http://schemas.microsoft.com/office/drawing/2014/main" id="{23FA9874-0707-A6AD-8B05-45331386F7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r="15679" b="3"/>
          <a:stretch/>
        </p:blipFill>
        <p:spPr>
          <a:xfrm>
            <a:off x="4689001" y="1629789"/>
            <a:ext cx="3914999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9984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078DADA-BDE1-523E-2EA5-759179B82C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Aplikovaná kineziologie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7EA1D7-3B92-438B-B9D9-39A9C1AA77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416A292-85B9-4919-527E-F40F668C2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Postura</a:t>
            </a:r>
            <a:r>
              <a:rPr lang="cs-CZ" dirty="0"/>
              <a:t>, atituda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13D285C-F833-6CAC-8723-F974E615A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0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Podle Gutha (2004)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posturou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označujeme všechny motorické schopnosti člověka, jejichž cílem je udržování polohy. Pojmem držení těla chápeme vzájemnou polohu končetin, trupu a hlavy v postojích, polohách nebo při činnosti.</a:t>
            </a:r>
          </a:p>
          <a:p>
            <a:pPr marL="0" lvl="0" indent="0">
              <a:lnSpc>
                <a:spcPct val="100000"/>
              </a:lnSpc>
              <a:buNone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buFont typeface="Calibri" panose="020F0502020204030204" pitchFamily="34" charset="0"/>
              <a:buChar char="-"/>
            </a:pPr>
            <a:r>
              <a:rPr lang="cs-CZ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Atituda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postura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nastavená tak, aby bylo možné provést plánovaný  pohyb</a:t>
            </a:r>
          </a:p>
          <a:p>
            <a:pPr marL="0" lvl="0" indent="0">
              <a:lnSpc>
                <a:spcPct val="100000"/>
              </a:lnSpc>
              <a:buNone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Postura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aktivní držení segmentů těla proti působení zevních sil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ze kterých má v běžném životě největší význam síla tíhová.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Postura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zajištěna vnitřními silami, hlavní úlohu hraje svalová aktivita řízená centrálním nervovým systémem. K provedení optimálního pohybu je nutné zaujmout a udržet optimální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posturu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(vzpřímené držení).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Postura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není synonymem pro stoj na dvou nohách, ale je součástí např. sedu nebo jen zvednutí hlavy v lehu na břiše, je nutnou součástí chůze a dalších způsobů aktivní lokomoce (Vařeka, 2002). </a:t>
            </a:r>
          </a:p>
        </p:txBody>
      </p:sp>
    </p:spTree>
    <p:extLst>
      <p:ext uri="{BB962C8B-B14F-4D97-AF65-F5344CB8AC3E}">
        <p14:creationId xmlns:p14="http://schemas.microsoft.com/office/powerpoint/2010/main" val="4082668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3CCC372-BAA3-986F-D764-EC7620E642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Aplikovaná kineziologie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12CAFE-13DF-E17F-1476-C9AAC84E1D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3D9B71B-6BA2-4DDE-EAD9-5D44FA737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Těžiště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8405DEF-37A6-26C9-7C42-BAC284FD2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76447"/>
            <a:ext cx="8064900" cy="4139998"/>
          </a:xfrm>
        </p:spPr>
        <p:txBody>
          <a:bodyPr/>
          <a:lstStyle/>
          <a:p>
            <a:r>
              <a:rPr lang="cs-CZ" dirty="0"/>
              <a:t>Těžiště (COM = Centre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Mass</a:t>
            </a:r>
            <a:r>
              <a:rPr lang="cs-CZ" dirty="0"/>
              <a:t>)je hypoteticky hmotný bod, do kterého je soustředěna hmotnost celého těla v globálním vztažném systému. Ženy stejné tělesné výšky mají těžiště těla níže než muži (Balatka, 2002).</a:t>
            </a:r>
          </a:p>
          <a:p>
            <a:endParaRPr lang="cs-CZ" dirty="0"/>
          </a:p>
          <a:p>
            <a:r>
              <a:rPr lang="cs-CZ" dirty="0"/>
              <a:t>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Poloha těžiště rozhoduje o stabilitě těla. Jakákoliv nestabilní poloha vyžaduje totiž silovou korekci, tj. aktivní svalové úsilí, a tím také příslušnou spotřebu energie.</a:t>
            </a:r>
          </a:p>
          <a:p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/>
              <a:t>Základní anatomické nastavení: těžiště se nachází v malé pánvi ve výšce 2. nebo 3. křížového obratle, asi 4 až 6 cm před </a:t>
            </a:r>
            <a:r>
              <a:rPr lang="cs-CZ" dirty="0" err="1"/>
              <a:t>promontoriem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5271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3F0B3DA-615F-8BAC-F1F0-B6CF587D8D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Aplikovaná kineziologie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6E37D3-EEEA-D057-45C6-E5A3927A1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E9E4A37-6AFF-5BB4-F6D1-27896BB9A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00" y="5306831"/>
            <a:ext cx="8064900" cy="447191"/>
          </a:xfrm>
        </p:spPr>
        <p:txBody>
          <a:bodyPr/>
          <a:lstStyle/>
          <a:p>
            <a:r>
              <a:rPr lang="cs-CZ" sz="1100" dirty="0">
                <a:hlinkClick r:id="rId2"/>
              </a:rPr>
              <a:t>https://fyzmatik.pise.cz/371-teziste-lidskeho-tela.html</a:t>
            </a:r>
            <a:r>
              <a:rPr lang="cs-CZ" sz="1100" dirty="0"/>
              <a:t>                  https://ftvs.cuni.cz/FTVS-1377-version1-2.gif</a:t>
            </a: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D914245-3AF2-C23E-0B54-0A19002B2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42" t="17584" r="20642" b="16229"/>
          <a:stretch/>
        </p:blipFill>
        <p:spPr>
          <a:xfrm>
            <a:off x="813732" y="1064099"/>
            <a:ext cx="6691235" cy="42427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B085136-6AEF-1220-4239-3186672C6C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91" t="37645" r="38257" b="31366"/>
          <a:stretch/>
        </p:blipFill>
        <p:spPr>
          <a:xfrm>
            <a:off x="6249797" y="556564"/>
            <a:ext cx="2328543" cy="17839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6557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F6D61A8-B289-4E12-BAE4-2FDD4F4BD1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Aplikovaná kineziologie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A688B3-17B7-2D73-E3A4-1206B1E30B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A30C8089-4A0D-04F7-5CD0-D79DF5F4A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Anatomické roviny 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BFDADC32-8BD5-F8EE-E4AA-8B2E9E4FADA9}"/>
              </a:ext>
            </a:extLst>
          </p:cNvPr>
          <p:cNvGrpSpPr/>
          <p:nvPr/>
        </p:nvGrpSpPr>
        <p:grpSpPr>
          <a:xfrm>
            <a:off x="2510870" y="1267407"/>
            <a:ext cx="4122260" cy="4870593"/>
            <a:chOff x="0" y="0"/>
            <a:chExt cx="3675380" cy="3716020"/>
          </a:xfrm>
        </p:grpSpPr>
        <p:pic>
          <p:nvPicPr>
            <p:cNvPr id="7" name="obrázek 4" descr="3+1 ZPŮSOBY JAK TRÉNOVAT STŘED TĚLA">
              <a:extLst>
                <a:ext uri="{FF2B5EF4-FFF2-40B4-BE49-F238E27FC236}">
                  <a16:creationId xmlns:a16="http://schemas.microsoft.com/office/drawing/2014/main" id="{694A8882-87EC-C929-1D42-56BCDDB7A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75380" cy="3390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 pole 1">
              <a:extLst>
                <a:ext uri="{FF2B5EF4-FFF2-40B4-BE49-F238E27FC236}">
                  <a16:creationId xmlns:a16="http://schemas.microsoft.com/office/drawing/2014/main" id="{BEACA24A-11B3-FBAF-40DE-5C6A98A8FDF0}"/>
                </a:ext>
              </a:extLst>
            </p:cNvPr>
            <p:cNvSpPr txBox="1"/>
            <p:nvPr/>
          </p:nvSpPr>
          <p:spPr>
            <a:xfrm>
              <a:off x="0" y="3449320"/>
              <a:ext cx="3675380" cy="2667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https://www.athletesprep.eu/-trenink-stredu-tela/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4676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C408905-4AE2-73DB-00CC-C571DC13C8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Aplikovaná kineziologie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A46663-1B02-B6AD-96E7-C4BC67A252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9E2C523-DB59-AB67-3060-1422F194B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Pohyby v rovinách 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0BA5F457-8040-22F0-05B6-6262883FB84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9750" y="1753299"/>
          <a:ext cx="8064499" cy="2543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4000">
                  <a:extLst>
                    <a:ext uri="{9D8B030D-6E8A-4147-A177-3AD203B41FA5}">
                      <a16:colId xmlns:a16="http://schemas.microsoft.com/office/drawing/2014/main" val="219918285"/>
                    </a:ext>
                  </a:extLst>
                </a:gridCol>
                <a:gridCol w="3315989">
                  <a:extLst>
                    <a:ext uri="{9D8B030D-6E8A-4147-A177-3AD203B41FA5}">
                      <a16:colId xmlns:a16="http://schemas.microsoft.com/office/drawing/2014/main" val="1000452596"/>
                    </a:ext>
                  </a:extLst>
                </a:gridCol>
                <a:gridCol w="2964510">
                  <a:extLst>
                    <a:ext uri="{9D8B030D-6E8A-4147-A177-3AD203B41FA5}">
                      <a16:colId xmlns:a16="http://schemas.microsoft.com/office/drawing/2014/main" val="1909447147"/>
                    </a:ext>
                  </a:extLst>
                </a:gridCol>
              </a:tblGrid>
              <a:tr h="2348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Rovina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Popis roviny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Pohyby 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extLst>
                  <a:ext uri="{0D108BD9-81ED-4DB2-BD59-A6C34878D82A}">
                    <a16:rowId xmlns:a16="http://schemas.microsoft.com/office/drawing/2014/main" val="4091730633"/>
                  </a:ext>
                </a:extLst>
              </a:tr>
              <a:tr h="2806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Frontální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Dělí tělo na přední a zadní část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Abdukce, addukce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extLst>
                  <a:ext uri="{0D108BD9-81ED-4DB2-BD59-A6C34878D82A}">
                    <a16:rowId xmlns:a16="http://schemas.microsoft.com/office/drawing/2014/main" val="187413133"/>
                  </a:ext>
                </a:extLst>
              </a:tr>
              <a:tr h="2958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Sagitální 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Dělí tělo na levou a pravou část 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Flexe, extenze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extLst>
                  <a:ext uri="{0D108BD9-81ED-4DB2-BD59-A6C34878D82A}">
                    <a16:rowId xmlns:a16="http://schemas.microsoft.com/office/drawing/2014/main" val="2833372036"/>
                  </a:ext>
                </a:extLst>
              </a:tr>
              <a:tr h="3492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Transverzální 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Dělí tělo na horní a dolní polovinu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Horizontální flexe a extenze, rotace* (pronace, supinace)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extLst>
                  <a:ext uri="{0D108BD9-81ED-4DB2-BD59-A6C34878D82A}">
                    <a16:rowId xmlns:a16="http://schemas.microsoft.com/office/drawing/2014/main" val="2193703643"/>
                  </a:ext>
                </a:extLst>
              </a:tr>
            </a:tbl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9F9497A3-DDA8-BA97-430F-194A0F55839D}"/>
              </a:ext>
            </a:extLst>
          </p:cNvPr>
          <p:cNvSpPr txBox="1"/>
          <p:nvPr/>
        </p:nvSpPr>
        <p:spPr>
          <a:xfrm>
            <a:off x="641757" y="4453556"/>
            <a:ext cx="7747233" cy="86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*Rotace – většina rotací probíhá v rovině transverzální, některé také v rovině frontální nebo sagitální</a:t>
            </a:r>
          </a:p>
        </p:txBody>
      </p:sp>
    </p:spTree>
    <p:extLst>
      <p:ext uri="{BB962C8B-B14F-4D97-AF65-F5344CB8AC3E}">
        <p14:creationId xmlns:p14="http://schemas.microsoft.com/office/powerpoint/2010/main" val="505316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4FB7387-2E9D-DE15-1960-671FDA6368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Aplikovaná kineziologie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2A38A7-7168-212F-8B7B-5EA28DEA4A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58B5A38-CAC0-84E5-CAD5-AA16F4DED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Anatomické směry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54151A67-26E7-4039-D802-5486AFA38C4B}"/>
              </a:ext>
            </a:extLst>
          </p:cNvPr>
          <p:cNvGrpSpPr/>
          <p:nvPr/>
        </p:nvGrpSpPr>
        <p:grpSpPr>
          <a:xfrm>
            <a:off x="2100881" y="1270881"/>
            <a:ext cx="4942238" cy="4469100"/>
            <a:chOff x="-287167" y="-672575"/>
            <a:chExt cx="3559433" cy="3186510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B110CA3D-018B-E099-2806-F1D776D49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7167" y="-672575"/>
              <a:ext cx="3261360" cy="29375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 pole 8">
              <a:extLst>
                <a:ext uri="{FF2B5EF4-FFF2-40B4-BE49-F238E27FC236}">
                  <a16:creationId xmlns:a16="http://schemas.microsoft.com/office/drawing/2014/main" id="{83960B0C-2367-FE91-02B5-077F4C684B0A}"/>
                </a:ext>
              </a:extLst>
            </p:cNvPr>
            <p:cNvSpPr txBox="1"/>
            <p:nvPr/>
          </p:nvSpPr>
          <p:spPr>
            <a:xfrm>
              <a:off x="-241824" y="2316432"/>
              <a:ext cx="3514090" cy="197503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https://www.wikiskripta.eu/w/Anatomick%C3%A9_n%C3%A1zvoslov%C3%AD#/media/Soubor:Blausen_0019_AnatomicalDirectionalReferences.png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818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AF6622-7736-74B2-9545-E97F6D30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POHYBOVÝ SYSTÉM </a:t>
            </a:r>
          </a:p>
        </p:txBody>
      </p:sp>
    </p:spTree>
    <p:extLst>
      <p:ext uri="{BB962C8B-B14F-4D97-AF65-F5344CB8AC3E}">
        <p14:creationId xmlns:p14="http://schemas.microsoft.com/office/powerpoint/2010/main" val="4039871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AF6622-7736-74B2-9545-E97F6D30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POHYBOVÝ SYSTÉM </a:t>
            </a:r>
          </a:p>
        </p:txBody>
      </p:sp>
      <p:pic>
        <p:nvPicPr>
          <p:cNvPr id="3" name="Zástupný obsah 6" descr="Srdce (orgán) obrys">
            <a:extLst>
              <a:ext uri="{FF2B5EF4-FFF2-40B4-BE49-F238E27FC236}">
                <a16:creationId xmlns:a16="http://schemas.microsoft.com/office/drawing/2014/main" id="{4AE92D0C-B9F5-C440-7095-3002E6D6B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7086" y="3876706"/>
            <a:ext cx="914400" cy="914400"/>
          </a:xfrm>
          <a:prstGeom prst="rect">
            <a:avLst/>
          </a:prstGeom>
        </p:spPr>
      </p:pic>
      <p:pic>
        <p:nvPicPr>
          <p:cNvPr id="4" name="Grafický objekt 3" descr="Mozek v hlavě obrys">
            <a:extLst>
              <a:ext uri="{FF2B5EF4-FFF2-40B4-BE49-F238E27FC236}">
                <a16:creationId xmlns:a16="http://schemas.microsoft.com/office/drawing/2014/main" id="{4C7E60CC-90D9-D43F-3C8A-AB10A9CC2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5156" y="4842636"/>
            <a:ext cx="914400" cy="914400"/>
          </a:xfrm>
          <a:prstGeom prst="rect">
            <a:avLst/>
          </a:prstGeom>
        </p:spPr>
      </p:pic>
      <p:pic>
        <p:nvPicPr>
          <p:cNvPr id="5" name="Grafický objekt 4" descr="Svalnatá paže obrys">
            <a:extLst>
              <a:ext uri="{FF2B5EF4-FFF2-40B4-BE49-F238E27FC236}">
                <a16:creationId xmlns:a16="http://schemas.microsoft.com/office/drawing/2014/main" id="{15388293-A5A0-0E44-5EC1-137DAAFCEC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7086" y="2367950"/>
            <a:ext cx="914400" cy="914400"/>
          </a:xfrm>
          <a:prstGeom prst="rect">
            <a:avLst/>
          </a:prstGeom>
        </p:spPr>
      </p:pic>
      <p:pic>
        <p:nvPicPr>
          <p:cNvPr id="6" name="Grafický objekt 5" descr="Kostra obrys">
            <a:extLst>
              <a:ext uri="{FF2B5EF4-FFF2-40B4-BE49-F238E27FC236}">
                <a16:creationId xmlns:a16="http://schemas.microsoft.com/office/drawing/2014/main" id="{1F105558-B9A8-1794-F998-547D0A39B0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15156" y="154366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08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AF7BCBF-3067-031B-459D-F90332DEFA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Aplikovaná kineziologie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BB656B5-CA84-0DEA-D1E4-DE3982B464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AD29B44D-ADF1-B140-D33A-1820236EC723}"/>
              </a:ext>
            </a:extLst>
          </p:cNvPr>
          <p:cNvGrpSpPr/>
          <p:nvPr/>
        </p:nvGrpSpPr>
        <p:grpSpPr>
          <a:xfrm>
            <a:off x="1013667" y="998862"/>
            <a:ext cx="7116666" cy="3640250"/>
            <a:chOff x="0" y="-190278"/>
            <a:chExt cx="5777474" cy="2627511"/>
          </a:xfrm>
        </p:grpSpPr>
        <p:sp>
          <p:nvSpPr>
            <p:cNvPr id="7" name="Textové pole 2">
              <a:extLst>
                <a:ext uri="{FF2B5EF4-FFF2-40B4-BE49-F238E27FC236}">
                  <a16:creationId xmlns:a16="http://schemas.microsoft.com/office/drawing/2014/main" id="{A7015093-4730-9062-4EA2-997F276476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96" y="735576"/>
              <a:ext cx="1383030" cy="655955"/>
            </a:xfrm>
            <a:prstGeom prst="rect">
              <a:avLst/>
            </a:prstGeom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OPĚRNÁ SLOŽKA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(kosti, klouby, vazy)</a:t>
              </a:r>
            </a:p>
          </p:txBody>
        </p:sp>
        <p:sp>
          <p:nvSpPr>
            <p:cNvPr id="8" name="Textové pole 2">
              <a:extLst>
                <a:ext uri="{FF2B5EF4-FFF2-40B4-BE49-F238E27FC236}">
                  <a16:creationId xmlns:a16="http://schemas.microsoft.com/office/drawing/2014/main" id="{9451289D-0752-16E2-5E14-F854BEB5E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7812" y="735576"/>
              <a:ext cx="1383030" cy="655955"/>
            </a:xfrm>
            <a:prstGeom prst="rect">
              <a:avLst/>
            </a:prstGeom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VÝKONNÁ SLOŽKA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(svaly, šlachy)</a:t>
              </a:r>
            </a:p>
          </p:txBody>
        </p:sp>
        <p:sp>
          <p:nvSpPr>
            <p:cNvPr id="9" name="Textové pole 2">
              <a:extLst>
                <a:ext uri="{FF2B5EF4-FFF2-40B4-BE49-F238E27FC236}">
                  <a16:creationId xmlns:a16="http://schemas.microsoft.com/office/drawing/2014/main" id="{1D6E9C5A-D969-4155-A2AA-0EF70C38D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4709" y="728202"/>
              <a:ext cx="1383030" cy="655955"/>
            </a:xfrm>
            <a:prstGeom prst="rect">
              <a:avLst/>
            </a:prstGeom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ŘÍDÍCÍ SLOŽKA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(CNS + PNS)</a:t>
              </a:r>
            </a:p>
          </p:txBody>
        </p:sp>
        <p:sp>
          <p:nvSpPr>
            <p:cNvPr id="10" name="Textové pole 5">
              <a:extLst>
                <a:ext uri="{FF2B5EF4-FFF2-40B4-BE49-F238E27FC236}">
                  <a16:creationId xmlns:a16="http://schemas.microsoft.com/office/drawing/2014/main" id="{621797EA-EA43-DC3C-1A72-37FE331B1C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1209" y="-190278"/>
              <a:ext cx="1970405" cy="309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2000" b="1" u="sng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POHYBOVÝ SYSTÉM</a:t>
              </a:r>
              <a:endPara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ové pole 6">
              <a:extLst>
                <a:ext uri="{FF2B5EF4-FFF2-40B4-BE49-F238E27FC236}">
                  <a16:creationId xmlns:a16="http://schemas.microsoft.com/office/drawing/2014/main" id="{86D8857F-7DB6-AFD8-25D8-6A5DD92ABD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7983" y="1806678"/>
              <a:ext cx="1821815" cy="63055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ZÁSOBOVACÍ SLOŽKA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cs-CZ" sz="1100" dirty="0">
                  <a:ea typeface="Calibri" panose="020F0502020204030204" pitchFamily="34" charset="0"/>
                  <a:cs typeface="Times New Roman" panose="02020603050405020304" pitchFamily="18" charset="0"/>
                </a:rPr>
                <a:t>kardiovaskulární</a:t>
              </a:r>
              <a:r>
                <a:rPr lang="cs-CZ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systém)</a:t>
              </a:r>
            </a:p>
          </p:txBody>
        </p:sp>
        <p:sp>
          <p:nvSpPr>
            <p:cNvPr id="12" name="Šipka: obousměrná vodorovná 11">
              <a:extLst>
                <a:ext uri="{FF2B5EF4-FFF2-40B4-BE49-F238E27FC236}">
                  <a16:creationId xmlns:a16="http://schemas.microsoft.com/office/drawing/2014/main" id="{EAD9E336-23F9-904C-03C4-B4F0CA210857}"/>
                </a:ext>
              </a:extLst>
            </p:cNvPr>
            <p:cNvSpPr/>
            <p:nvPr/>
          </p:nvSpPr>
          <p:spPr>
            <a:xfrm>
              <a:off x="1657820" y="1073560"/>
              <a:ext cx="3516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3" name="Šipka: obousměrná vodorovná 12">
              <a:extLst>
                <a:ext uri="{FF2B5EF4-FFF2-40B4-BE49-F238E27FC236}">
                  <a16:creationId xmlns:a16="http://schemas.microsoft.com/office/drawing/2014/main" id="{17CA8E1A-3365-E9E3-DB40-0F81B410BF6D}"/>
                </a:ext>
              </a:extLst>
            </p:cNvPr>
            <p:cNvSpPr/>
            <p:nvPr/>
          </p:nvSpPr>
          <p:spPr>
            <a:xfrm>
              <a:off x="3729968" y="1066186"/>
              <a:ext cx="3516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4" name="Šipka: obousměrná vodorovná 13">
              <a:extLst>
                <a:ext uri="{FF2B5EF4-FFF2-40B4-BE49-F238E27FC236}">
                  <a16:creationId xmlns:a16="http://schemas.microsoft.com/office/drawing/2014/main" id="{B8490781-95B6-9C81-666E-E6AF8B2440B0}"/>
                </a:ext>
              </a:extLst>
            </p:cNvPr>
            <p:cNvSpPr/>
            <p:nvPr/>
          </p:nvSpPr>
          <p:spPr>
            <a:xfrm rot="19174511">
              <a:off x="3880525" y="1603888"/>
              <a:ext cx="3516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5" name="Šipka: obousměrná vodorovná 14">
              <a:extLst>
                <a:ext uri="{FF2B5EF4-FFF2-40B4-BE49-F238E27FC236}">
                  <a16:creationId xmlns:a16="http://schemas.microsoft.com/office/drawing/2014/main" id="{48861DB3-730C-0DF9-C438-5B9409DDC77D}"/>
                </a:ext>
              </a:extLst>
            </p:cNvPr>
            <p:cNvSpPr/>
            <p:nvPr/>
          </p:nvSpPr>
          <p:spPr>
            <a:xfrm rot="13529580">
              <a:off x="1526447" y="1598858"/>
              <a:ext cx="3516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6" name="Šipka: obousměrná vodorovná 15">
              <a:extLst>
                <a:ext uri="{FF2B5EF4-FFF2-40B4-BE49-F238E27FC236}">
                  <a16:creationId xmlns:a16="http://schemas.microsoft.com/office/drawing/2014/main" id="{B4E64778-1F83-681D-CC80-218310BAA893}"/>
                </a:ext>
              </a:extLst>
            </p:cNvPr>
            <p:cNvSpPr/>
            <p:nvPr/>
          </p:nvSpPr>
          <p:spPr>
            <a:xfrm rot="16200000">
              <a:off x="2730448" y="1600497"/>
              <a:ext cx="317647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7" name="Levá složená závorka 16">
              <a:extLst>
                <a:ext uri="{FF2B5EF4-FFF2-40B4-BE49-F238E27FC236}">
                  <a16:creationId xmlns:a16="http://schemas.microsoft.com/office/drawing/2014/main" id="{C92EE34D-2ABE-E33A-51DD-032450A92B82}"/>
                </a:ext>
              </a:extLst>
            </p:cNvPr>
            <p:cNvSpPr/>
            <p:nvPr/>
          </p:nvSpPr>
          <p:spPr>
            <a:xfrm rot="5400000">
              <a:off x="2723074" y="-2470058"/>
              <a:ext cx="331325" cy="5777474"/>
            </a:xfrm>
            <a:prstGeom prst="leftBrace">
              <a:avLst>
                <a:gd name="adj1" fmla="val 8333"/>
                <a:gd name="adj2" fmla="val 50136"/>
              </a:avLst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8" name="Šipka: obousměrná vodorovná 17">
              <a:extLst>
                <a:ext uri="{FF2B5EF4-FFF2-40B4-BE49-F238E27FC236}">
                  <a16:creationId xmlns:a16="http://schemas.microsoft.com/office/drawing/2014/main" id="{F738740E-5914-B339-E9EC-F54FC2B990B0}"/>
                </a:ext>
              </a:extLst>
            </p:cNvPr>
            <p:cNvSpPr/>
            <p:nvPr/>
          </p:nvSpPr>
          <p:spPr>
            <a:xfrm>
              <a:off x="758168" y="594238"/>
              <a:ext cx="41694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891543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22BD60E-4CC3-48CE-52DF-10F8391FA9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Aplikovaná kineziologie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A45ADD-F0B4-5D70-EAF1-67266B8133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7D2E9EF-8C00-197A-8039-BA6DCC97F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Organizační informace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BA5D27E-4081-BFE9-267A-495F9A1C3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Vyučující: Mgr. Pavlína Bazalová </a:t>
            </a:r>
          </a:p>
          <a:p>
            <a:r>
              <a:rPr lang="cs-CZ" sz="2000" dirty="0"/>
              <a:t>Ukončení předmětu: </a:t>
            </a:r>
          </a:p>
          <a:p>
            <a:pPr lvl="1"/>
            <a:r>
              <a:rPr lang="cs-CZ" sz="2000" dirty="0"/>
              <a:t>Semináře: 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cs-CZ" sz="2000" dirty="0"/>
              <a:t>prezentace na zvolené téma (bude upřesněno v semináři) 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cs-CZ" sz="2000" dirty="0"/>
              <a:t>Povinná docházka (max 1 absence) </a:t>
            </a:r>
          </a:p>
          <a:p>
            <a:pPr lvl="2"/>
            <a:endParaRPr lang="cs-CZ" sz="2000" dirty="0"/>
          </a:p>
          <a:p>
            <a:pPr lvl="1"/>
            <a:r>
              <a:rPr lang="cs-CZ" sz="2000" dirty="0"/>
              <a:t>Celkové ukončení: ústní zkouška </a:t>
            </a:r>
          </a:p>
          <a:p>
            <a:pPr lvl="2"/>
            <a:r>
              <a:rPr lang="cs-CZ" sz="1100" dirty="0"/>
              <a:t>	(otázky z obecné a speciální kineziologie, kineziologického rozboru) </a:t>
            </a:r>
          </a:p>
          <a:p>
            <a:pPr lvl="2"/>
            <a:r>
              <a:rPr lang="cs-CZ" sz="1100" dirty="0"/>
              <a:t>Příprava </a:t>
            </a:r>
          </a:p>
          <a:p>
            <a:pPr lvl="2"/>
            <a:r>
              <a:rPr lang="cs-CZ" sz="1100" dirty="0"/>
              <a:t>Hodnocení A-F </a:t>
            </a:r>
          </a:p>
        </p:txBody>
      </p:sp>
    </p:spTree>
    <p:extLst>
      <p:ext uri="{BB962C8B-B14F-4D97-AF65-F5344CB8AC3E}">
        <p14:creationId xmlns:p14="http://schemas.microsoft.com/office/powerpoint/2010/main" val="1406458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0C11320-FF5E-46B6-8391-9787663A64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Pohybový systém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15D253-3E96-442A-B96A-7D07A0C99C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99AF1A5-8AE7-4392-B218-34E1489EF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Pohybový systém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A315CCB-987B-4D19-943D-58306A3E8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 stavbě pohybového systému se nejvíce podílí </a:t>
            </a:r>
            <a:r>
              <a:rPr lang="cs-CZ" b="1" dirty="0"/>
              <a:t>pojivová, svalová a nervová </a:t>
            </a:r>
            <a:r>
              <a:rPr lang="cs-CZ" dirty="0"/>
              <a:t>tkáň.</a:t>
            </a:r>
          </a:p>
          <a:p>
            <a:pPr>
              <a:lnSpc>
                <a:spcPct val="150000"/>
              </a:lnSpc>
            </a:pPr>
            <a:r>
              <a:rPr lang="cs-CZ" b="1" dirty="0"/>
              <a:t>Pojivová tkáň 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Kost 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Vazivo 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Chrupavka 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Fascie </a:t>
            </a:r>
          </a:p>
          <a:p>
            <a:pPr>
              <a:lnSpc>
                <a:spcPct val="150000"/>
              </a:lnSpc>
            </a:pPr>
            <a:r>
              <a:rPr lang="cs-CZ" b="1" dirty="0"/>
              <a:t>Svalová tkáň </a:t>
            </a:r>
            <a:r>
              <a:rPr lang="cs-CZ" dirty="0"/>
              <a:t>→ svalová vlákna, svalová kontrakce, typy svalů</a:t>
            </a:r>
          </a:p>
          <a:p>
            <a:pPr>
              <a:lnSpc>
                <a:spcPct val="150000"/>
              </a:lnSpc>
            </a:pPr>
            <a:r>
              <a:rPr lang="cs-CZ" b="1" dirty="0"/>
              <a:t>Nervová tkáň </a:t>
            </a:r>
            <a:r>
              <a:rPr lang="cs-CZ" dirty="0"/>
              <a:t>→ PNS + CNS → řízení pohybu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CEB3BCD-61F9-4445-941C-E52354820E3A}"/>
              </a:ext>
            </a:extLst>
          </p:cNvPr>
          <p:cNvSpPr txBox="1"/>
          <p:nvPr/>
        </p:nvSpPr>
        <p:spPr>
          <a:xfrm>
            <a:off x="3156857" y="2564674"/>
            <a:ext cx="5299166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Buňky </a:t>
            </a:r>
          </a:p>
          <a:p>
            <a:pPr algn="l"/>
            <a:r>
              <a:rPr lang="cs-CZ" sz="1600" dirty="0"/>
              <a:t>Extracelulární matrix (mezibuněčná hmota)</a:t>
            </a:r>
          </a:p>
          <a:p>
            <a:pPr algn="l"/>
            <a:r>
              <a:rPr lang="cs-CZ" sz="1600" dirty="0"/>
              <a:t> 	vláknitá složka (kolagenní a elastická vlákna)</a:t>
            </a:r>
          </a:p>
          <a:p>
            <a:pPr algn="l"/>
            <a:r>
              <a:rPr lang="cs-CZ" sz="1600" dirty="0">
                <a:latin typeface="+mn-lt"/>
              </a:rPr>
              <a:t>	amorfní složka (voda, ionty, GAG)</a:t>
            </a: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B5374F58-AB2F-4247-B026-8B64BAFBE346}"/>
              </a:ext>
            </a:extLst>
          </p:cNvPr>
          <p:cNvCxnSpPr/>
          <p:nvPr/>
        </p:nvCxnSpPr>
        <p:spPr bwMode="auto">
          <a:xfrm>
            <a:off x="3614057" y="3103283"/>
            <a:ext cx="470263" cy="1275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BFFA6E81-08B0-4EE3-9518-1D8A20543105}"/>
              </a:ext>
            </a:extLst>
          </p:cNvPr>
          <p:cNvCxnSpPr/>
          <p:nvPr/>
        </p:nvCxnSpPr>
        <p:spPr bwMode="auto">
          <a:xfrm>
            <a:off x="3614057" y="3103283"/>
            <a:ext cx="470263" cy="3888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E0646076-C7EC-467D-BA01-5C3EC1078D58}"/>
              </a:ext>
            </a:extLst>
          </p:cNvPr>
          <p:cNvCxnSpPr/>
          <p:nvPr/>
        </p:nvCxnSpPr>
        <p:spPr bwMode="auto">
          <a:xfrm>
            <a:off x="2525486" y="2638697"/>
            <a:ext cx="505097" cy="7837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768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72FDF94-F8FC-4384-90DA-A7DE0AFA06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Opěrná soustava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EE72A7-1903-4E1E-9662-C760212F5F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B51E822-BD00-4F89-BAA8-C9CC0CC4F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99B7362-2E8A-48AC-9B19-7244E382F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53772"/>
            <a:ext cx="2855233" cy="606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22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E0CE15-3B4B-4AC0-9F28-FE4247441E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6CB3F98-5AD5-4D66-866A-4B4B8B9A63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9909E72-E2AD-43FB-A3F9-B92650182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DF69D4-B7FB-4F4C-BD56-533159D0F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800" y="1239156"/>
            <a:ext cx="7994400" cy="3994422"/>
          </a:xfrm>
        </p:spPr>
        <p:txBody>
          <a:bodyPr/>
          <a:lstStyle/>
          <a:p>
            <a:r>
              <a:rPr lang="cs-CZ" dirty="0"/>
              <a:t>Kost (os) je mineralizovaná pojivová tkáň, která vzniká procesem zvaným </a:t>
            </a:r>
            <a:r>
              <a:rPr lang="cs-CZ" b="1" dirty="0"/>
              <a:t>osifikace</a:t>
            </a:r>
            <a:r>
              <a:rPr lang="cs-CZ" dirty="0"/>
              <a:t>. </a:t>
            </a:r>
          </a:p>
          <a:p>
            <a:r>
              <a:rPr lang="cs-CZ" dirty="0"/>
              <a:t>Je vytvářena činností </a:t>
            </a:r>
            <a:r>
              <a:rPr lang="cs-CZ" b="1" dirty="0"/>
              <a:t>osteoblastů</a:t>
            </a:r>
            <a:r>
              <a:rPr lang="cs-CZ" dirty="0"/>
              <a:t>, což jsou buňky, které produkují kostní matrix = </a:t>
            </a:r>
            <a:r>
              <a:rPr lang="cs-CZ" dirty="0" err="1"/>
              <a:t>osteoid</a:t>
            </a:r>
            <a:r>
              <a:rPr lang="cs-CZ" dirty="0"/>
              <a:t>. </a:t>
            </a:r>
          </a:p>
          <a:p>
            <a:r>
              <a:rPr lang="cs-CZ" dirty="0"/>
              <a:t>Po jejich zabudování dovnitř do kostní tkáně jsou nazývány </a:t>
            </a:r>
            <a:r>
              <a:rPr lang="cs-CZ" b="1" dirty="0"/>
              <a:t>osteocyty</a:t>
            </a:r>
            <a:r>
              <a:rPr lang="cs-CZ" dirty="0"/>
              <a:t>.</a:t>
            </a:r>
          </a:p>
          <a:p>
            <a:r>
              <a:rPr lang="cs-CZ" dirty="0"/>
              <a:t>Na povrchu je kost kryta </a:t>
            </a:r>
            <a:r>
              <a:rPr lang="cs-CZ" b="1" dirty="0"/>
              <a:t>periostem</a:t>
            </a:r>
            <a:r>
              <a:rPr lang="cs-CZ" dirty="0"/>
              <a:t>, výjimku tvoří místa překrytá chrupavkou. </a:t>
            </a:r>
          </a:p>
          <a:p>
            <a:r>
              <a:rPr lang="cs-CZ" sz="1400" i="1" dirty="0"/>
              <a:t>Pozn. Osteoklasty – odbourávají kostní tkáň (vylučování </a:t>
            </a:r>
            <a:r>
              <a:rPr lang="cs-CZ" sz="1400" i="1" dirty="0" err="1"/>
              <a:t>kolagenáz</a:t>
            </a:r>
            <a:r>
              <a:rPr lang="cs-CZ" sz="1400" i="1" dirty="0"/>
              <a:t> a dalších enzymů, které rozvolňují kostní matrix a rozpouští vápenaté krystaly)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B5B8EB5-FC84-4A55-9091-6C78B1E28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540" y="4734827"/>
            <a:ext cx="4418920" cy="193912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BCBBA09-E467-4054-82B4-316CDAC6C56D}"/>
              </a:ext>
            </a:extLst>
          </p:cNvPr>
          <p:cNvSpPr txBox="1"/>
          <p:nvPr/>
        </p:nvSpPr>
        <p:spPr>
          <a:xfrm>
            <a:off x="1602377" y="6642556"/>
            <a:ext cx="61863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https://www.researchgate.net/figure/Osteoblast-osteocyte-A-and-osteoclast-B-differentiation-Preosteoblasts-start-to_fig1_24188443</a:t>
            </a:r>
          </a:p>
        </p:txBody>
      </p:sp>
    </p:spTree>
    <p:extLst>
      <p:ext uri="{BB962C8B-B14F-4D97-AF65-F5344CB8AC3E}">
        <p14:creationId xmlns:p14="http://schemas.microsoft.com/office/powerpoint/2010/main" val="3172702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564DD3C-DEB1-41E5-8693-94A9CD9285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Kostní tkáň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0D7BD2-398C-4728-ACA4-787F206723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3BF3E02-F67D-4927-A1AF-2163D19F7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Kostní tkáň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6C8701-C7B1-48E0-A613-E0202FB4E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3943996"/>
            <a:ext cx="7167086" cy="2082336"/>
          </a:xfrm>
        </p:spPr>
        <p:txBody>
          <a:bodyPr/>
          <a:lstStyle/>
          <a:p>
            <a:pPr marL="54000" indent="0">
              <a:buNone/>
            </a:pPr>
            <a:endParaRPr lang="cs-CZ" dirty="0"/>
          </a:p>
          <a:p>
            <a:r>
              <a:rPr lang="cs-CZ" b="1" dirty="0"/>
              <a:t>Houbovitá kostní tkáň, kostní trámčina (</a:t>
            </a:r>
            <a:r>
              <a:rPr lang="cs-CZ" b="1" dirty="0" err="1"/>
              <a:t>substantia</a:t>
            </a:r>
            <a:r>
              <a:rPr lang="cs-CZ" b="1" dirty="0"/>
              <a:t> </a:t>
            </a:r>
            <a:r>
              <a:rPr lang="cs-CZ" b="1" dirty="0" err="1"/>
              <a:t>spongiosa</a:t>
            </a:r>
            <a:r>
              <a:rPr lang="cs-CZ" b="1" dirty="0"/>
              <a:t>) </a:t>
            </a:r>
            <a:r>
              <a:rPr lang="cs-CZ" dirty="0"/>
              <a:t>– umístěna uvnitř kosti.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CAEA32E-016A-4888-BE12-D09D5026D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400" y="945788"/>
            <a:ext cx="4953000" cy="2857500"/>
          </a:xfrm>
          <a:prstGeom prst="rect">
            <a:avLst/>
          </a:prstGeom>
        </p:spPr>
      </p:pic>
      <p:sp>
        <p:nvSpPr>
          <p:cNvPr id="7" name="Zástupný obsah 4">
            <a:extLst>
              <a:ext uri="{FF2B5EF4-FFF2-40B4-BE49-F238E27FC236}">
                <a16:creationId xmlns:a16="http://schemas.microsoft.com/office/drawing/2014/main" id="{90C0D2E4-D0E8-46C5-BCCB-548A78FE4BE4}"/>
              </a:ext>
            </a:extLst>
          </p:cNvPr>
          <p:cNvSpPr txBox="1">
            <a:spLocks/>
          </p:cNvSpPr>
          <p:nvPr/>
        </p:nvSpPr>
        <p:spPr>
          <a:xfrm>
            <a:off x="540000" y="1605552"/>
            <a:ext cx="3805577" cy="23384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b="1" kern="0" dirty="0"/>
              <a:t>Hutná kostní tkáň (</a:t>
            </a:r>
            <a:r>
              <a:rPr lang="cs-CZ" b="1" kern="0" dirty="0" err="1"/>
              <a:t>substantia</a:t>
            </a:r>
            <a:r>
              <a:rPr lang="cs-CZ" b="1" kern="0" dirty="0"/>
              <a:t> </a:t>
            </a:r>
            <a:r>
              <a:rPr lang="cs-CZ" b="1" kern="0" dirty="0" err="1"/>
              <a:t>compacta</a:t>
            </a:r>
            <a:r>
              <a:rPr lang="cs-CZ" b="1" kern="0" dirty="0"/>
              <a:t>) </a:t>
            </a:r>
          </a:p>
          <a:p>
            <a:pPr lvl="1"/>
            <a:r>
              <a:rPr lang="cs-CZ" kern="0" dirty="0"/>
              <a:t>na povrchu kosti. </a:t>
            </a:r>
          </a:p>
          <a:p>
            <a:pPr lvl="1"/>
            <a:r>
              <a:rPr lang="cs-CZ" kern="0" dirty="0"/>
              <a:t>lamely </a:t>
            </a:r>
            <a:r>
              <a:rPr lang="cs-CZ" u="sng" kern="0" dirty="0"/>
              <a:t>(</a:t>
            </a:r>
            <a:r>
              <a:rPr lang="cs-CZ" u="sng" kern="0" dirty="0" err="1"/>
              <a:t>lamelosní</a:t>
            </a:r>
            <a:r>
              <a:rPr lang="cs-CZ" u="sng" kern="0" dirty="0"/>
              <a:t> kost)</a:t>
            </a:r>
          </a:p>
          <a:p>
            <a:pPr lvl="1"/>
            <a:r>
              <a:rPr lang="cs-CZ" kern="0" dirty="0"/>
              <a:t>lamely jsou typicky uspořádány do válcovitých útvarů – </a:t>
            </a:r>
            <a:r>
              <a:rPr lang="cs-CZ" u="sng" kern="0" dirty="0" err="1"/>
              <a:t>osteonů</a:t>
            </a:r>
            <a:r>
              <a:rPr lang="cs-CZ" u="sng" kern="0" dirty="0"/>
              <a:t> (</a:t>
            </a:r>
            <a:r>
              <a:rPr lang="cs-CZ" u="sng" kern="0" dirty="0" err="1"/>
              <a:t>Haversových</a:t>
            </a:r>
            <a:r>
              <a:rPr lang="cs-CZ" u="sng" kern="0" dirty="0"/>
              <a:t> systémů)</a:t>
            </a:r>
            <a:r>
              <a:rPr lang="cs-CZ" kern="0" dirty="0"/>
              <a:t>. Mezi lamelami se nachází osteocyty.</a:t>
            </a:r>
          </a:p>
          <a:p>
            <a:pPr marL="54000" indent="0">
              <a:buFont typeface="Arial" panose="020B0604020202020204" pitchFamily="34" charset="0"/>
              <a:buNone/>
            </a:pPr>
            <a:endParaRPr lang="cs-CZ" kern="0" dirty="0"/>
          </a:p>
          <a:p>
            <a:endParaRPr lang="cs-CZ" kern="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CFBAE42-B609-4035-9A97-785F970D68C5}"/>
              </a:ext>
            </a:extLst>
          </p:cNvPr>
          <p:cNvSpPr txBox="1"/>
          <p:nvPr/>
        </p:nvSpPr>
        <p:spPr>
          <a:xfrm>
            <a:off x="4226547" y="3836274"/>
            <a:ext cx="42627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https://www.wikiskripta.eu/w/Kost#/media/Soubor:Lamelosn%C3%AD_kost_(schema).jpg</a:t>
            </a:r>
          </a:p>
        </p:txBody>
      </p:sp>
    </p:spTree>
    <p:extLst>
      <p:ext uri="{BB962C8B-B14F-4D97-AF65-F5344CB8AC3E}">
        <p14:creationId xmlns:p14="http://schemas.microsoft.com/office/powerpoint/2010/main" val="2996869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24F4747-019F-4276-95F3-04040124C0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585744-671E-4B40-8083-8DDD5E8EFA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pic>
        <p:nvPicPr>
          <p:cNvPr id="1026" name="Picture 2" descr="2: Compact bone organisation Top = The organisation of osteons and... |  Download Scientific Diagram">
            <a:extLst>
              <a:ext uri="{FF2B5EF4-FFF2-40B4-BE49-F238E27FC236}">
                <a16:creationId xmlns:a16="http://schemas.microsoft.com/office/drawing/2014/main" id="{12A008A4-A91A-4815-9280-C8B91DD61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0"/>
            <a:ext cx="5805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0A6DBDE-6936-424C-9273-6A64D66CCAF6}"/>
              </a:ext>
            </a:extLst>
          </p:cNvPr>
          <p:cNvSpPr txBox="1"/>
          <p:nvPr/>
        </p:nvSpPr>
        <p:spPr>
          <a:xfrm>
            <a:off x="1267256" y="6642556"/>
            <a:ext cx="66078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https://www.researchgate.net/figure/Compact-bone-organisation-Top-The-organisation-of-osteons-and-lamellae-in-compact_fig1_356438224</a:t>
            </a:r>
          </a:p>
        </p:txBody>
      </p:sp>
      <p:pic>
        <p:nvPicPr>
          <p:cNvPr id="4" name="Picture 2" descr="2: Compact bone organisation Top = The organisation of osteons and... |  Download Scientific Diagram">
            <a:extLst>
              <a:ext uri="{FF2B5EF4-FFF2-40B4-BE49-F238E27FC236}">
                <a16:creationId xmlns:a16="http://schemas.microsoft.com/office/drawing/2014/main" id="{976BDB0C-CB1A-A42D-95CD-7DCC60F1F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6" y="0"/>
            <a:ext cx="5805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65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CD0ED3F-D38B-402D-A9FD-ACBC2DB0AF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2C463E-2681-476D-AB24-DEE8CBC129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0DAAF1-6514-4B0D-BAB4-D98A42948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kostí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7A67B9E-9048-4E6D-83FD-C0E3AAC5C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Kosti dlouhé – epifýza, metafýza, diafýza </a:t>
            </a:r>
          </a:p>
          <a:p>
            <a:r>
              <a:rPr lang="cs-CZ" dirty="0"/>
              <a:t>Kosti krátké </a:t>
            </a:r>
          </a:p>
          <a:p>
            <a:r>
              <a:rPr lang="cs-CZ" dirty="0"/>
              <a:t>Kosti ploché </a:t>
            </a:r>
          </a:p>
          <a:p>
            <a:r>
              <a:rPr lang="cs-CZ" dirty="0"/>
              <a:t>Kosti sezamské </a:t>
            </a:r>
          </a:p>
          <a:p>
            <a:r>
              <a:rPr lang="cs-CZ" dirty="0"/>
              <a:t>Kosti pneumatické </a:t>
            </a:r>
          </a:p>
          <a:p>
            <a:r>
              <a:rPr lang="cs-CZ" dirty="0"/>
              <a:t>Kosti nepravidelné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2618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CD0ED3F-D38B-402D-A9FD-ACBC2DB0AF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2C463E-2681-476D-AB24-DEE8CBC129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0DAAF1-6514-4B0D-BAB4-D98A42948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kostí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7A67B9E-9048-4E6D-83FD-C0E3AAC5C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Kosti dlouhé</a:t>
            </a:r>
          </a:p>
          <a:p>
            <a:r>
              <a:rPr lang="cs-CZ" dirty="0"/>
              <a:t>Kosti krátké </a:t>
            </a:r>
          </a:p>
          <a:p>
            <a:r>
              <a:rPr lang="cs-CZ" dirty="0"/>
              <a:t>Kosti ploché </a:t>
            </a:r>
          </a:p>
          <a:p>
            <a:r>
              <a:rPr lang="cs-CZ" dirty="0"/>
              <a:t>Kosti sezamské </a:t>
            </a:r>
          </a:p>
          <a:p>
            <a:r>
              <a:rPr lang="cs-CZ" dirty="0"/>
              <a:t>Kosti pneumatické </a:t>
            </a:r>
          </a:p>
          <a:p>
            <a:r>
              <a:rPr lang="cs-CZ" dirty="0"/>
              <a:t>Kosti nepravidelné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D1FBCE-5C18-4206-BEB4-6E95D4C9B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52" t="10499" r="2096" b="4000"/>
          <a:stretch/>
        </p:blipFill>
        <p:spPr>
          <a:xfrm>
            <a:off x="4099685" y="807085"/>
            <a:ext cx="3128429" cy="467060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62CA071-C884-41F1-A5FA-609528286202}"/>
              </a:ext>
            </a:extLst>
          </p:cNvPr>
          <p:cNvSpPr txBox="1"/>
          <p:nvPr/>
        </p:nvSpPr>
        <p:spPr>
          <a:xfrm>
            <a:off x="4099685" y="5547123"/>
            <a:ext cx="18213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https://slideplayer.cz/slide/2355940/</a:t>
            </a:r>
          </a:p>
        </p:txBody>
      </p:sp>
    </p:spTree>
    <p:extLst>
      <p:ext uri="{BB962C8B-B14F-4D97-AF65-F5344CB8AC3E}">
        <p14:creationId xmlns:p14="http://schemas.microsoft.com/office/powerpoint/2010/main" val="3083018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613669-D372-4DF8-AD5E-01993C8AD7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3B1801F-5215-4E1E-A810-34CC5AB269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0B0A947-8A0F-4951-85F4-1FE54020E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Osifikace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AE5631D-A53F-4DBA-BE95-24806630F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76304"/>
            <a:ext cx="7619931" cy="1609107"/>
          </a:xfrm>
        </p:spPr>
        <p:txBody>
          <a:bodyPr/>
          <a:lstStyle/>
          <a:p>
            <a:r>
              <a:rPr lang="cs-CZ" dirty="0" err="1"/>
              <a:t>Desmogenní</a:t>
            </a:r>
            <a:r>
              <a:rPr lang="cs-CZ" dirty="0"/>
              <a:t> osifikace</a:t>
            </a:r>
          </a:p>
          <a:p>
            <a:pPr lvl="1"/>
            <a:r>
              <a:rPr lang="cs-CZ" dirty="0"/>
              <a:t>kosti vznikající z vaziva </a:t>
            </a:r>
          </a:p>
          <a:p>
            <a:pPr marL="243000" lvl="1" indent="0">
              <a:buNone/>
            </a:pPr>
            <a:r>
              <a:rPr lang="cs-CZ" dirty="0"/>
              <a:t>(např. některé kosti lebky, kost klíční).</a:t>
            </a:r>
          </a:p>
          <a:p>
            <a:endParaRPr lang="cs-CZ" dirty="0"/>
          </a:p>
          <a:p>
            <a:r>
              <a:rPr lang="cs-CZ" dirty="0" err="1"/>
              <a:t>Chondrogenní</a:t>
            </a:r>
            <a:r>
              <a:rPr lang="cs-CZ" dirty="0"/>
              <a:t> osifikace </a:t>
            </a:r>
          </a:p>
          <a:p>
            <a:pPr lvl="1"/>
            <a:r>
              <a:rPr lang="cs-CZ" dirty="0"/>
              <a:t>původní chrupavčitý model kosti je nahrazován kostní tkání (např. kost pažní).</a:t>
            </a:r>
          </a:p>
          <a:p>
            <a:endParaRPr lang="cs-CZ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CF3E8F3-990D-40A8-9E20-276826755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67C4AE-857B-4639-A45D-A89ED9185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2335FDD2-7993-4A85-AB7C-FF7E87F37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005" y="3190139"/>
            <a:ext cx="5337919" cy="330442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5575B46-A1A7-4634-B6A0-D82317C4D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916" y="720000"/>
            <a:ext cx="2970167" cy="1980111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B1290A56-034F-48E7-B80C-A1B835D0E220}"/>
              </a:ext>
            </a:extLst>
          </p:cNvPr>
          <p:cNvSpPr txBox="1"/>
          <p:nvPr/>
        </p:nvSpPr>
        <p:spPr>
          <a:xfrm>
            <a:off x="4481110" y="2539447"/>
            <a:ext cx="43556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https://www.wikiskripta.eu/w/Osifikace#/media/Soubor:Osifikace_desmogenn%C3%AD.png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34ADE3C-9B6B-4628-9202-A269CE760D49}"/>
              </a:ext>
            </a:extLst>
          </p:cNvPr>
          <p:cNvSpPr txBox="1"/>
          <p:nvPr/>
        </p:nvSpPr>
        <p:spPr>
          <a:xfrm>
            <a:off x="2029097" y="6494565"/>
            <a:ext cx="4322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https://www.wikiskripta.eu/w/Osifikace#/media/Soubor:Osifikace_dlouh%C3%A9_kosti.png</a:t>
            </a:r>
          </a:p>
        </p:txBody>
      </p:sp>
    </p:spTree>
    <p:extLst>
      <p:ext uri="{BB962C8B-B14F-4D97-AF65-F5344CB8AC3E}">
        <p14:creationId xmlns:p14="http://schemas.microsoft.com/office/powerpoint/2010/main" val="2537737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>
            <a:extLst>
              <a:ext uri="{FF2B5EF4-FFF2-40B4-BE49-F238E27FC236}">
                <a16:creationId xmlns:a16="http://schemas.microsoft.com/office/drawing/2014/main" id="{AB670AE2-7A50-4310-99AA-3F7EF3213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 a jeho vliv na kostní tkáň - mechanismus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1C13032-659D-4E72-8181-27034AEC63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966218-AD56-4DDC-BFB6-A2F6A0CAF6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9DCB68C-E536-45E1-AEBC-633EBAEEB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2960" y="2433254"/>
            <a:ext cx="4236109" cy="288117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70CD880-A8D8-4A71-B7A9-29ACF36824C1}"/>
              </a:ext>
            </a:extLst>
          </p:cNvPr>
          <p:cNvSpPr txBox="1"/>
          <p:nvPr/>
        </p:nvSpPr>
        <p:spPr>
          <a:xfrm>
            <a:off x="4807106" y="5314431"/>
            <a:ext cx="33457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https://tcomn.com/wp-content/uploads/2017/01/osteoporosis2016.pdf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6081E96-94E9-40FE-B4C8-F98777648ED3}"/>
              </a:ext>
            </a:extLst>
          </p:cNvPr>
          <p:cNvSpPr txBox="1"/>
          <p:nvPr/>
        </p:nvSpPr>
        <p:spPr>
          <a:xfrm>
            <a:off x="499500" y="1663436"/>
            <a:ext cx="413346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latin typeface="+mn-lt"/>
              </a:rPr>
              <a:t>Wolfův zákon (1892):</a:t>
            </a:r>
          </a:p>
          <a:p>
            <a:pPr algn="l"/>
            <a:endParaRPr lang="cs-CZ" dirty="0">
              <a:latin typeface="+mn-lt"/>
            </a:endParaRPr>
          </a:p>
          <a:p>
            <a:pPr algn="l"/>
            <a:r>
              <a:rPr lang="cs-CZ" sz="2000" i="1" dirty="0">
                <a:latin typeface="+mn-lt"/>
              </a:rPr>
              <a:t> „Každá  změna  ve  funkci  kosti  je  doprovázena  určitými změnami  ve  vnitřní  architektuře  kosti  s přihlédnutím  k vnějším  vlivům.  Tyto  změny  vedou k obnově  souladu  mezi  tvarem,  strukturou  a  funkčním  zatížením  dané  kosti“ (1892)</a:t>
            </a:r>
          </a:p>
        </p:txBody>
      </p:sp>
    </p:spTree>
    <p:extLst>
      <p:ext uri="{BB962C8B-B14F-4D97-AF65-F5344CB8AC3E}">
        <p14:creationId xmlns:p14="http://schemas.microsoft.com/office/powerpoint/2010/main" val="2096218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3B9F968-7B29-42AD-B7F7-FA0D4313CE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A4C352-71BA-473A-A7FB-3C6BA1054A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E625166-CB18-4A77-9815-D63E73A60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 a jeho vliv na kostní tkáň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A0F89B6-2A05-4500-9B16-C8D5BA588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509122"/>
            <a:ext cx="8064900" cy="4139998"/>
          </a:xfrm>
        </p:spPr>
        <p:txBody>
          <a:bodyPr/>
          <a:lstStyle/>
          <a:p>
            <a:pPr marL="511200" indent="-457200">
              <a:lnSpc>
                <a:spcPct val="150000"/>
              </a:lnSpc>
              <a:buFont typeface="+mj-lt"/>
              <a:buAutoNum type="arabicPeriod"/>
            </a:pPr>
            <a:r>
              <a:rPr lang="cs-CZ" sz="2000" b="1" dirty="0"/>
              <a:t>Zvýšená tvorba </a:t>
            </a:r>
            <a:r>
              <a:rPr lang="cs-CZ" sz="2000" b="1" dirty="0" err="1"/>
              <a:t>osteoidu</a:t>
            </a:r>
            <a:endParaRPr lang="cs-CZ" sz="2000" b="1" dirty="0"/>
          </a:p>
          <a:p>
            <a:pPr lvl="1">
              <a:lnSpc>
                <a:spcPct val="150000"/>
              </a:lnSpc>
            </a:pPr>
            <a:r>
              <a:rPr lang="cs-CZ" dirty="0"/>
              <a:t>Dlouhé jehlicovité krystalky kostního minerálu jsou pohybem deformovány a natahovány. V důsledku toho vzniká elektrický náboj. Tyto elektrické proudy dráždí osteoblasty, což vede k sekreci </a:t>
            </a:r>
            <a:r>
              <a:rPr lang="cs-CZ" dirty="0" err="1"/>
              <a:t>osteoidu</a:t>
            </a:r>
            <a:r>
              <a:rPr lang="cs-CZ" dirty="0"/>
              <a:t>. </a:t>
            </a:r>
          </a:p>
          <a:p>
            <a:pPr marL="511200" indent="-457200">
              <a:lnSpc>
                <a:spcPct val="150000"/>
              </a:lnSpc>
              <a:buFont typeface="+mj-lt"/>
              <a:buAutoNum type="arabicPeriod"/>
            </a:pPr>
            <a:r>
              <a:rPr lang="cs-CZ" sz="2000" b="1" dirty="0" err="1"/>
              <a:t>Remodelace</a:t>
            </a:r>
            <a:r>
              <a:rPr lang="cs-CZ" sz="2000" b="1" dirty="0"/>
              <a:t> kostní tkáně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K </a:t>
            </a:r>
            <a:r>
              <a:rPr lang="cs-CZ" dirty="0" err="1"/>
              <a:t>remodelaci</a:t>
            </a:r>
            <a:r>
              <a:rPr lang="cs-CZ" dirty="0"/>
              <a:t> kostní tkáně, jako odpovědi na zátěž dochází skrze složité </a:t>
            </a:r>
            <a:r>
              <a:rPr lang="cs-CZ" dirty="0" err="1"/>
              <a:t>mechanotransdukční</a:t>
            </a:r>
            <a:r>
              <a:rPr lang="cs-CZ" dirty="0"/>
              <a:t> mechanismy.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Přestavba kostních </a:t>
            </a:r>
            <a:r>
              <a:rPr lang="cs-CZ" dirty="0" err="1"/>
              <a:t>trámečků</a:t>
            </a:r>
            <a:r>
              <a:rPr lang="cs-CZ" dirty="0"/>
              <a:t> probíhá do směru největšího tlaku nebo tahu.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Mechanické  zatížení  nedospělé  kosti  způsobuje  její  modelaci,  jako  adaptaci  novým podmínkám  svou  velikostí,  tvarem  a  obsahem  kostní  hmoty.</a:t>
            </a:r>
          </a:p>
          <a:p>
            <a:pPr marL="396900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2000" b="1" dirty="0"/>
              <a:t>Endokrinní a </a:t>
            </a:r>
            <a:r>
              <a:rPr lang="cs-CZ" sz="2000" b="1" dirty="0" err="1"/>
              <a:t>parakrinní</a:t>
            </a:r>
            <a:r>
              <a:rPr lang="cs-CZ" sz="2000" b="1" dirty="0"/>
              <a:t> faktory 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růstové faktory, estrogeny, testosteron, hormony štítné žlázy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0857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7038E70-F8B1-266C-D28E-BF3DD57F47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Aplikovaná kineziologie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F5A7D8D-851C-0BF1-825E-C131DE75FB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E926E3E9-7F22-03F4-85B4-9E8E9DA21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Kineziologie – vymezení pojmu </a:t>
            </a:r>
          </a:p>
        </p:txBody>
      </p:sp>
    </p:spTree>
    <p:extLst>
      <p:ext uri="{BB962C8B-B14F-4D97-AF65-F5344CB8AC3E}">
        <p14:creationId xmlns:p14="http://schemas.microsoft.com/office/powerpoint/2010/main" val="21438019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5250D29-75BF-9441-818B-D2FF4197FC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431D902-451C-D988-0BB0-436E06234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Pohyb</a:t>
            </a:r>
            <a:r>
              <a:rPr lang="en-US" dirty="0"/>
              <a:t> a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vliv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kostní</a:t>
            </a:r>
            <a:r>
              <a:rPr lang="en-US" dirty="0"/>
              <a:t> </a:t>
            </a:r>
            <a:r>
              <a:rPr lang="en-US" dirty="0" err="1"/>
              <a:t>tkáň</a:t>
            </a:r>
            <a:r>
              <a:rPr lang="en-US" dirty="0"/>
              <a:t> </a:t>
            </a:r>
          </a:p>
        </p:txBody>
      </p:sp>
      <p:sp>
        <p:nvSpPr>
          <p:cNvPr id="6" name="AutoShape 2" descr="Life 11 00783 g001">
            <a:extLst>
              <a:ext uri="{FF2B5EF4-FFF2-40B4-BE49-F238E27FC236}">
                <a16:creationId xmlns:a16="http://schemas.microsoft.com/office/drawing/2014/main" id="{F0476F3E-BD34-F936-DE12-E2D5565842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Life 11 00783 g001">
            <a:extLst>
              <a:ext uri="{FF2B5EF4-FFF2-40B4-BE49-F238E27FC236}">
                <a16:creationId xmlns:a16="http://schemas.microsoft.com/office/drawing/2014/main" id="{0D4C02DE-B2F4-788D-99F9-32F39FD802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73EF41B-2B17-94F2-55AB-CFD4CDA70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1285754"/>
            <a:ext cx="6364230" cy="500520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CCB1B87-9D68-AC39-BEB1-A0007DCB8050}"/>
              </a:ext>
            </a:extLst>
          </p:cNvPr>
          <p:cNvSpPr txBox="1"/>
          <p:nvPr/>
        </p:nvSpPr>
        <p:spPr>
          <a:xfrm>
            <a:off x="499500" y="6290956"/>
            <a:ext cx="63642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www.mdpi.com</a:t>
            </a:r>
            <a:r>
              <a:rPr lang="en-US" sz="1050" dirty="0"/>
              <a:t>/2075-1729/11/8/783?fbclid=IwAR1zn4EGyQJ-Wea9DCn9z6VKDcpGiYIfDU2LoqbFDdQZv4j9GNwiZM1O_N8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68C4766-3779-2B3F-D969-EFC480666FBA}"/>
              </a:ext>
            </a:extLst>
          </p:cNvPr>
          <p:cNvSpPr txBox="1"/>
          <p:nvPr/>
        </p:nvSpPr>
        <p:spPr>
          <a:xfrm>
            <a:off x="6944730" y="2828835"/>
            <a:ext cx="2199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+mn-lt"/>
              </a:rPr>
              <a:t>Angiogeneze</a:t>
            </a:r>
            <a:r>
              <a:rPr lang="en-US" dirty="0">
                <a:latin typeface="+mn-lt"/>
              </a:rPr>
              <a:t> a </a:t>
            </a:r>
            <a:r>
              <a:rPr lang="en-US" dirty="0" err="1">
                <a:latin typeface="+mn-lt"/>
              </a:rPr>
              <a:t>osteogeneze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0821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00EB54-F92E-C4B8-64C3-1824DDAC24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cs-CZ" altLang="cs-CZ" kern="1200">
                <a:latin typeface="+mj-lt"/>
                <a:ea typeface="+mn-ea"/>
                <a:cs typeface="+mn-cs"/>
              </a:rPr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BAEFFFF-EA4A-23D3-4CDF-79DEBDF588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b="0" kern="1200"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31</a:t>
            </a:fld>
            <a:endParaRPr lang="cs-CZ" altLang="cs-CZ" b="0" kern="1200">
              <a:latin typeface="+mj-lt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D1715BA-E12D-5C29-5337-39747AE9B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b="1" dirty="0">
                <a:latin typeface="+mj-lt"/>
                <a:ea typeface="+mj-ea"/>
                <a:cs typeface="+mj-cs"/>
              </a:rPr>
              <a:t>Pohyb a jeho vliv na kostní tkáň - projevy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10E92E5-04BA-2D32-B79C-E563487DA6EE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 vert="horz" lIns="0" tIns="0" rIns="0" bIns="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G</a:t>
            </a:r>
            <a:r>
              <a:rPr lang="cs-CZ" i="0" u="none" strike="noStrike">
                <a:effectLst/>
              </a:rPr>
              <a:t>eometrické parametery (tloušťka kortikální kosti, velikosti kosti, zaúhlení kosti), </a:t>
            </a:r>
          </a:p>
          <a:p>
            <a:pPr>
              <a:spcAft>
                <a:spcPts val="600"/>
              </a:spcAft>
            </a:pPr>
            <a:endParaRPr lang="cs-CZ" i="0" u="none" strike="noStrike">
              <a:effectLst/>
            </a:endParaRPr>
          </a:p>
          <a:p>
            <a:pPr>
              <a:spcAft>
                <a:spcPts val="600"/>
              </a:spcAft>
            </a:pPr>
            <a:r>
              <a:rPr lang="cs-CZ" i="0" u="none" strike="noStrike">
                <a:effectLst/>
              </a:rPr>
              <a:t>Mikroarchitektura (porosita, tvar a velikost trabekul),</a:t>
            </a:r>
          </a:p>
          <a:p>
            <a:pPr>
              <a:spcAft>
                <a:spcPts val="600"/>
              </a:spcAft>
            </a:pPr>
            <a:endParaRPr lang="cs-CZ" i="0" u="none" strike="noStrike">
              <a:effectLst/>
            </a:endParaRPr>
          </a:p>
          <a:p>
            <a:pPr>
              <a:spcAft>
                <a:spcPts val="600"/>
              </a:spcAft>
            </a:pPr>
            <a:r>
              <a:rPr lang="cs-CZ" i="0" u="none" strike="noStrike">
                <a:effectLst/>
              </a:rPr>
              <a:t>Změny ve tkání (mineralizace, hustota buněk – síť osteocytů)</a:t>
            </a:r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C8CD165-CFE5-1776-5963-CA02D7D75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52"/>
          <a:stretch/>
        </p:blipFill>
        <p:spPr bwMode="auto">
          <a:xfrm>
            <a:off x="4454999" y="1221742"/>
            <a:ext cx="2401930" cy="254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9FE0FC1-85E8-3E9E-B22E-D0AE516FC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958297" y="3731877"/>
            <a:ext cx="2401930" cy="249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C248106-1A16-BFF5-5BC8-F7C91A4D865C}"/>
              </a:ext>
            </a:extLst>
          </p:cNvPr>
          <p:cNvSpPr txBox="1"/>
          <p:nvPr/>
        </p:nvSpPr>
        <p:spPr>
          <a:xfrm>
            <a:off x="4185704" y="6110668"/>
            <a:ext cx="35286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www.researchgate.net</a:t>
            </a:r>
            <a:r>
              <a:rPr lang="en-US" sz="1050" dirty="0"/>
              <a:t>/publication/6178143_From_space_to_Earth_Advances_in_human_physiology_from_20_years_of_bed_rest_studies_1986-2006/</a:t>
            </a:r>
            <a:r>
              <a:rPr lang="en-US" sz="1050" dirty="0" err="1"/>
              <a:t>figures?lo</a:t>
            </a:r>
            <a:r>
              <a:rPr lang="en-US" sz="1050" dirty="0"/>
              <a:t>=1</a:t>
            </a:r>
          </a:p>
        </p:txBody>
      </p:sp>
    </p:spTree>
    <p:extLst>
      <p:ext uri="{BB962C8B-B14F-4D97-AF65-F5344CB8AC3E}">
        <p14:creationId xmlns:p14="http://schemas.microsoft.com/office/powerpoint/2010/main" val="400640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24F4747-019F-4276-95F3-04040124C0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585744-671E-4B40-8083-8DDD5E8EFA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pic>
        <p:nvPicPr>
          <p:cNvPr id="1026" name="Picture 2" descr="2: Compact bone organisation Top = The organisation of osteons and... |  Download Scientific Diagram">
            <a:extLst>
              <a:ext uri="{FF2B5EF4-FFF2-40B4-BE49-F238E27FC236}">
                <a16:creationId xmlns:a16="http://schemas.microsoft.com/office/drawing/2014/main" id="{12A008A4-A91A-4815-9280-C8B91DD61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0"/>
            <a:ext cx="5805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0A6DBDE-6936-424C-9273-6A64D66CCAF6}"/>
              </a:ext>
            </a:extLst>
          </p:cNvPr>
          <p:cNvSpPr txBox="1"/>
          <p:nvPr/>
        </p:nvSpPr>
        <p:spPr>
          <a:xfrm>
            <a:off x="1267256" y="6642556"/>
            <a:ext cx="66078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https://www.researchgate.net/figure/Compact-bone-organisation-Top-The-organisation-of-osteons-and-lamellae-in-compact_fig1_356438224</a:t>
            </a:r>
          </a:p>
        </p:txBody>
      </p:sp>
      <p:pic>
        <p:nvPicPr>
          <p:cNvPr id="4" name="Picture 2" descr="2: Compact bone organisation Top = The organisation of osteons and... |  Download Scientific Diagram">
            <a:extLst>
              <a:ext uri="{FF2B5EF4-FFF2-40B4-BE49-F238E27FC236}">
                <a16:creationId xmlns:a16="http://schemas.microsoft.com/office/drawing/2014/main" id="{976BDB0C-CB1A-A42D-95CD-7DCC60F1F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6" y="0"/>
            <a:ext cx="5805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160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F910C92-47BE-14C4-8184-7333DED13A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4FC9919-57CF-1EA7-90A8-8FD826CE0C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33" t="27677" r="36000" b="28933"/>
          <a:stretch/>
        </p:blipFill>
        <p:spPr>
          <a:xfrm>
            <a:off x="4542513" y="638595"/>
            <a:ext cx="3772870" cy="279040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51BA4F5-E1D7-060F-AEA6-47FDED23EC49}"/>
              </a:ext>
            </a:extLst>
          </p:cNvPr>
          <p:cNvSpPr txBox="1"/>
          <p:nvPr/>
        </p:nvSpPr>
        <p:spPr>
          <a:xfrm>
            <a:off x="5158422" y="3515780"/>
            <a:ext cx="31569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http://www.achot.cz/dwnld/0706_382.pdf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9BD2F70-70B2-0399-E617-5CE5EB74B4D8}"/>
              </a:ext>
            </a:extLst>
          </p:cNvPr>
          <p:cNvSpPr txBox="1"/>
          <p:nvPr/>
        </p:nvSpPr>
        <p:spPr>
          <a:xfrm>
            <a:off x="499500" y="3438835"/>
            <a:ext cx="3698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https://www.slideserve.com/dragon/anatomie-doln-kon-etiny-na-rtg-ct-mri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1A09439-AA97-1226-2D8F-94D7FE748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29" t="21366" r="18952" b="10985"/>
          <a:stretch/>
        </p:blipFill>
        <p:spPr>
          <a:xfrm>
            <a:off x="599121" y="638594"/>
            <a:ext cx="3498843" cy="2790405"/>
          </a:xfrm>
          <a:prstGeom prst="rect">
            <a:avLst/>
          </a:prstGeom>
        </p:spPr>
      </p:pic>
      <p:pic>
        <p:nvPicPr>
          <p:cNvPr id="10" name="Picture 2" descr="Ontogeneze kyčelního kloubu">
            <a:extLst>
              <a:ext uri="{FF2B5EF4-FFF2-40B4-BE49-F238E27FC236}">
                <a16:creationId xmlns:a16="http://schemas.microsoft.com/office/drawing/2014/main" id="{A579EE8E-7D90-08E2-79CD-F6957F87F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4620" y="3894410"/>
            <a:ext cx="5098884" cy="24086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41FBB57-24CF-B1C0-A92F-238F979E4685}"/>
              </a:ext>
            </a:extLst>
          </p:cNvPr>
          <p:cNvSpPr txBox="1"/>
          <p:nvPr/>
        </p:nvSpPr>
        <p:spPr>
          <a:xfrm>
            <a:off x="2215662" y="6303085"/>
            <a:ext cx="48768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is.muni.cz</a:t>
            </a:r>
            <a:r>
              <a:rPr lang="cs-CZ" sz="1000" dirty="0"/>
              <a:t>/el/</a:t>
            </a:r>
            <a:r>
              <a:rPr lang="cs-CZ" sz="1000" dirty="0" err="1"/>
              <a:t>fsps</a:t>
            </a:r>
            <a:r>
              <a:rPr lang="cs-CZ" sz="1000" dirty="0"/>
              <a:t>/podzim2020/np4051/um/</a:t>
            </a:r>
            <a:r>
              <a:rPr lang="cs-CZ" sz="1000" dirty="0" err="1"/>
              <a:t>Ontogeneze_KYK.pdf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642537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0F86685-9172-4422-BC7B-6528C56F2F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A0F9C9-4BCC-4714-B016-30652CC00B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017C97C-706B-4287-A33D-2C72BF6F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Peak</a:t>
            </a:r>
            <a:r>
              <a:rPr lang="cs-CZ" dirty="0"/>
              <a:t> bone </a:t>
            </a:r>
            <a:r>
              <a:rPr lang="cs-CZ" dirty="0" err="1"/>
              <a:t>mass</a:t>
            </a:r>
            <a:r>
              <a:rPr lang="cs-CZ" dirty="0"/>
              <a:t> = vrchol kostní hmoty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CC4381A-B50F-4CAC-AB15-2814A4C6C6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" t="15708" r="32252" b="10042"/>
          <a:stretch/>
        </p:blipFill>
        <p:spPr bwMode="auto">
          <a:xfrm>
            <a:off x="1602000" y="1776101"/>
            <a:ext cx="5940000" cy="384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4ED6188-D0C1-4071-931B-A5F055877C15}"/>
              </a:ext>
            </a:extLst>
          </p:cNvPr>
          <p:cNvSpPr txBox="1"/>
          <p:nvPr/>
        </p:nvSpPr>
        <p:spPr>
          <a:xfrm>
            <a:off x="2854222" y="5710293"/>
            <a:ext cx="34355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https://commons.wikimedia.org/wiki/File:615_Age_and_Bone_Mass.jpg</a:t>
            </a:r>
          </a:p>
        </p:txBody>
      </p:sp>
    </p:spTree>
    <p:extLst>
      <p:ext uri="{BB962C8B-B14F-4D97-AF65-F5344CB8AC3E}">
        <p14:creationId xmlns:p14="http://schemas.microsoft.com/office/powerpoint/2010/main" val="9265780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DB22AAE-1333-4255-820E-F2891815F9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824F8E6-ADE4-4C40-8968-D497DE38D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3C15617-A5FD-4DDF-B1A9-616CD0F1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Kostní </a:t>
            </a:r>
            <a:r>
              <a:rPr lang="cs-CZ" dirty="0" err="1"/>
              <a:t>densita</a:t>
            </a:r>
            <a:r>
              <a:rPr lang="cs-CZ" dirty="0"/>
              <a:t> v čase </a:t>
            </a:r>
          </a:p>
        </p:txBody>
      </p:sp>
      <p:pic>
        <p:nvPicPr>
          <p:cNvPr id="5122" name="Picture 2" descr="Osteoporosis and exercise">
            <a:extLst>
              <a:ext uri="{FF2B5EF4-FFF2-40B4-BE49-F238E27FC236}">
                <a16:creationId xmlns:a16="http://schemas.microsoft.com/office/drawing/2014/main" id="{053DD513-C247-4F58-B533-354195DC59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24800"/>
            <a:ext cx="8064500" cy="367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11936A9-F928-4EC6-B377-6965A3FE9E44}"/>
              </a:ext>
            </a:extLst>
          </p:cNvPr>
          <p:cNvSpPr txBox="1"/>
          <p:nvPr/>
        </p:nvSpPr>
        <p:spPr>
          <a:xfrm>
            <a:off x="539750" y="5703056"/>
            <a:ext cx="83036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https://osteoconnections.com/osteoporosis-information/osteoporosis-and-exercise/</a:t>
            </a:r>
          </a:p>
        </p:txBody>
      </p:sp>
    </p:spTree>
    <p:extLst>
      <p:ext uri="{BB962C8B-B14F-4D97-AF65-F5344CB8AC3E}">
        <p14:creationId xmlns:p14="http://schemas.microsoft.com/office/powerpoint/2010/main" val="27434578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D112BD-687F-4DBF-8583-8977163ADF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F3DF281-7E6F-4F58-A380-2CFDA0053C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DD48600-518B-4290-A598-C148B28CC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Kostní věk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73A9077-5A5B-4F28-81AE-C94BDF857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370149" cy="3672478"/>
          </a:xfrm>
        </p:spPr>
        <p:txBody>
          <a:bodyPr/>
          <a:lstStyle/>
          <a:p>
            <a:r>
              <a:rPr lang="cs-CZ" dirty="0"/>
              <a:t>Kostní věk je označení pro průměrný věk, ve kterém se v populaci nacházejí kosti v daném stavu osifikace. </a:t>
            </a:r>
          </a:p>
          <a:p>
            <a:r>
              <a:rPr lang="cs-CZ" dirty="0"/>
              <a:t>K posouzení vyspělosti jedince se porovnává stav osifikace kostí, který se zjistí na základě </a:t>
            </a:r>
            <a:r>
              <a:rPr lang="cs-CZ" dirty="0" err="1"/>
              <a:t>rtg</a:t>
            </a:r>
            <a:r>
              <a:rPr lang="cs-CZ" dirty="0"/>
              <a:t> snímku, se skutečným kalendářním věkem dítěte.</a:t>
            </a:r>
          </a:p>
        </p:txBody>
      </p:sp>
      <p:pic>
        <p:nvPicPr>
          <p:cNvPr id="3074" name="Picture 2" descr="Elektronická učebnice - ELUC">
            <a:extLst>
              <a:ext uri="{FF2B5EF4-FFF2-40B4-BE49-F238E27FC236}">
                <a16:creationId xmlns:a16="http://schemas.microsoft.com/office/drawing/2014/main" id="{91212725-882C-401E-B652-F308A1D0A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782" y="176479"/>
            <a:ext cx="4884435" cy="282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F01F5BD-0A2E-4158-9AD1-B373089C4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149" y="3315790"/>
            <a:ext cx="5012068" cy="245904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98AD977-D71D-4067-891E-E67238CA6619}"/>
              </a:ext>
            </a:extLst>
          </p:cNvPr>
          <p:cNvSpPr txBox="1"/>
          <p:nvPr/>
        </p:nvSpPr>
        <p:spPr>
          <a:xfrm>
            <a:off x="4395436" y="5877942"/>
            <a:ext cx="40414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https://docplayer.cz/346751-Hodnoceni-kostniho-veku-mudr-helena-masarikova.html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D4C1236-783A-4F72-A659-13CBABFABD50}"/>
              </a:ext>
            </a:extLst>
          </p:cNvPr>
          <p:cNvSpPr txBox="1"/>
          <p:nvPr/>
        </p:nvSpPr>
        <p:spPr>
          <a:xfrm>
            <a:off x="5479868" y="2971235"/>
            <a:ext cx="18726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>
                <a:latin typeface="+mn-lt"/>
              </a:rPr>
              <a:t>https://eluc.ikap.cz/verejne/lekce/179</a:t>
            </a:r>
            <a:endParaRPr lang="cs-CZ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23784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561DBA6-8C26-4509-A8D1-AF27B3A555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88243E-22AE-4AD7-ABB2-54E287009F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621A9118-6D75-4C7C-959C-A70999643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93FF9CD-5658-4B1E-9C39-EDDAD55D0044}"/>
              </a:ext>
            </a:extLst>
          </p:cNvPr>
          <p:cNvSpPr txBox="1"/>
          <p:nvPr/>
        </p:nvSpPr>
        <p:spPr>
          <a:xfrm>
            <a:off x="4042110" y="4207742"/>
            <a:ext cx="36906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000" dirty="0">
                <a:latin typeface="+mn-lt"/>
              </a:rPr>
              <a:t>https://docplayer.cz/7333353-Vazivo-znazorneni-vazivovych-vlaken-typy-vazivovych-bunek-druhy-vaziva-stavba-a-funkce-mikroskopovani-preparatu-a1-a6.html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D795652-FCBC-4732-A1A6-58F4CF1D3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5" t="45619" r="31905" b="20248"/>
          <a:stretch/>
        </p:blipFill>
        <p:spPr>
          <a:xfrm>
            <a:off x="3510000" y="2121225"/>
            <a:ext cx="4754881" cy="1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99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1DD4D34-123C-44BD-A1FB-15D4E296AB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3E6EEDE-A926-413D-9E99-59C8BC1BDE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6B8848D-ADD4-45AA-A282-3D90376D9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9DF4761-044F-47AA-B61C-51FCC1074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171576"/>
            <a:ext cx="8064900" cy="4139998"/>
          </a:xfrm>
        </p:spPr>
        <p:txBody>
          <a:bodyPr/>
          <a:lstStyle/>
          <a:p>
            <a:r>
              <a:rPr lang="cs-CZ" dirty="0"/>
              <a:t>pojivová tkáň, která je tvořena vazivovými buňkami (fibroblasty), kolagenními a elastickými vlákny a amorfní mezibuněčnou hmotou</a:t>
            </a:r>
          </a:p>
          <a:p>
            <a:pPr marL="54000" indent="0">
              <a:buNone/>
            </a:pPr>
            <a:r>
              <a:rPr lang="cs-CZ" dirty="0"/>
              <a:t> </a:t>
            </a:r>
          </a:p>
          <a:p>
            <a:pPr marL="54000" indent="0">
              <a:buNone/>
            </a:pPr>
            <a:r>
              <a:rPr lang="cs-CZ" b="1" dirty="0"/>
              <a:t>Fibroblasty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Produkují předstupně vláknité a amorfní hmoty vaziva – </a:t>
            </a:r>
            <a:r>
              <a:rPr lang="cs-CZ" dirty="0" err="1"/>
              <a:t>tropokolagen</a:t>
            </a:r>
            <a:r>
              <a:rPr lang="cs-CZ" dirty="0"/>
              <a:t> (kolagenní vlákna) a proteoglykany (amorfní hmota)</a:t>
            </a:r>
          </a:p>
          <a:p>
            <a:pPr lvl="1"/>
            <a:r>
              <a:rPr lang="cs-CZ" dirty="0"/>
              <a:t>Regenerační kapacita -&gt; </a:t>
            </a:r>
            <a:r>
              <a:rPr lang="cs-CZ" dirty="0" err="1"/>
              <a:t>jízva</a:t>
            </a:r>
            <a:r>
              <a:rPr lang="cs-CZ" dirty="0"/>
              <a:t> </a:t>
            </a:r>
          </a:p>
          <a:p>
            <a:pPr marL="54000" indent="0">
              <a:buNone/>
            </a:pPr>
            <a:r>
              <a:rPr lang="cs-CZ" b="1" dirty="0"/>
              <a:t>Kolagenní vlákna </a:t>
            </a:r>
          </a:p>
          <a:p>
            <a:pPr lvl="1"/>
            <a:r>
              <a:rPr lang="cs-CZ" dirty="0"/>
              <a:t>vysoká pevnost a ohebnost, nízká pružnost -&gt; šlachy a vazy</a:t>
            </a:r>
          </a:p>
          <a:p>
            <a:pPr lvl="1"/>
            <a:r>
              <a:rPr lang="cs-CZ" dirty="0"/>
              <a:t>významné prostorové uspořádání</a:t>
            </a:r>
          </a:p>
          <a:p>
            <a:pPr marL="54000" indent="0">
              <a:buNone/>
            </a:pPr>
            <a:r>
              <a:rPr lang="cs-CZ" b="1" dirty="0"/>
              <a:t>Elastická vlákna</a:t>
            </a:r>
          </a:p>
          <a:p>
            <a:pPr lvl="1"/>
            <a:r>
              <a:rPr lang="cs-CZ" dirty="0"/>
              <a:t>Nízká pevnost, velká pružnost</a:t>
            </a:r>
          </a:p>
          <a:p>
            <a:pPr lvl="1"/>
            <a:r>
              <a:rPr lang="cs-CZ" dirty="0"/>
              <a:t>Elastická vlákna redukují </a:t>
            </a:r>
            <a:r>
              <a:rPr lang="cs-CZ" dirty="0" err="1"/>
              <a:t>hysterézi</a:t>
            </a:r>
            <a:r>
              <a:rPr lang="cs-CZ" dirty="0"/>
              <a:t> vaziva -&gt; snižují spotřebu energie pro zpětnou deformaci</a:t>
            </a:r>
          </a:p>
          <a:p>
            <a:pPr marL="54000" indent="0">
              <a:buNone/>
            </a:pPr>
            <a:r>
              <a:rPr lang="cs-CZ" b="1" dirty="0"/>
              <a:t>Mezibuněčná hmota</a:t>
            </a:r>
          </a:p>
          <a:p>
            <a:pPr lvl="1"/>
            <a:r>
              <a:rPr lang="cs-CZ" dirty="0"/>
              <a:t>Proteoglykany – polysacharidy + kyselina hyaluronová (HA) -&gt; HA má schopnost vázat enormní množství vody – podmiňuje </a:t>
            </a:r>
            <a:r>
              <a:rPr lang="cs-CZ" dirty="0" err="1"/>
              <a:t>gelatinózní</a:t>
            </a:r>
            <a:r>
              <a:rPr lang="cs-CZ" dirty="0"/>
              <a:t> konzistenci a vazkost mezibuněčné hmoty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4372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2FC9FD-7905-41B6-B3EB-4A0242A17C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02A8F6-E70F-4622-85BA-D0C001E34E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0C1EBB-A855-4FEE-98A3-A21451779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vaziva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D4FBF1-7411-4644-A869-88ABBB4D8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7968274" cy="4282078"/>
          </a:xfrm>
        </p:spPr>
        <p:txBody>
          <a:bodyPr/>
          <a:lstStyle/>
          <a:p>
            <a:r>
              <a:rPr lang="cs-CZ" dirty="0"/>
              <a:t> Řídké kolagenní vazivo</a:t>
            </a:r>
          </a:p>
          <a:p>
            <a:pPr lvl="1"/>
            <a:r>
              <a:rPr lang="cs-CZ" dirty="0"/>
              <a:t>vyplňuje prostory mezi svalovými vlákny a tvoří kostru pro cévy a nervy svalů -&gt; hladký posun (velmi úzce spjato s </a:t>
            </a:r>
            <a:r>
              <a:rPr lang="cs-CZ" dirty="0" err="1"/>
              <a:t>fasciální</a:t>
            </a:r>
            <a:r>
              <a:rPr lang="cs-CZ" dirty="0"/>
              <a:t> tkání)</a:t>
            </a:r>
          </a:p>
          <a:p>
            <a:r>
              <a:rPr lang="cs-CZ" dirty="0"/>
              <a:t>Tuhé kolagenní vazivo – neuspořádané</a:t>
            </a:r>
          </a:p>
          <a:p>
            <a:pPr lvl="1"/>
            <a:r>
              <a:rPr lang="cs-CZ" dirty="0"/>
              <a:t>vazivová vrstva kůže </a:t>
            </a:r>
          </a:p>
          <a:p>
            <a:r>
              <a:rPr lang="cs-CZ" dirty="0"/>
              <a:t>Tuhé kolagenní vazivo – uspořádané</a:t>
            </a:r>
          </a:p>
          <a:p>
            <a:pPr lvl="1"/>
            <a:r>
              <a:rPr lang="cs-CZ" dirty="0"/>
              <a:t>šlachy, vazy, kloubní pouzdra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D1C2C4D-60B4-48B6-B1CE-07D7B8898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75" y="3782057"/>
            <a:ext cx="3513346" cy="219202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75E8AF6-AD98-4711-BF4B-E4302982357E}"/>
              </a:ext>
            </a:extLst>
          </p:cNvPr>
          <p:cNvSpPr txBox="1"/>
          <p:nvPr/>
        </p:nvSpPr>
        <p:spPr>
          <a:xfrm>
            <a:off x="538004" y="5968723"/>
            <a:ext cx="4167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b="1" dirty="0"/>
              <a:t>Řídké vazivo </a:t>
            </a:r>
            <a:r>
              <a:rPr lang="cs-CZ" sz="800" dirty="0"/>
              <a:t>https://courses.lumenlearning.com/wm-biology2/chapter/connective-tissues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75D7554-C355-41EE-91A5-BFAB4807F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319" y="3782058"/>
            <a:ext cx="3511866" cy="219202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155459F-7A68-4545-9868-06586FF63148}"/>
              </a:ext>
            </a:extLst>
          </p:cNvPr>
          <p:cNvSpPr txBox="1"/>
          <p:nvPr/>
        </p:nvSpPr>
        <p:spPr>
          <a:xfrm>
            <a:off x="4863737" y="5968723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b="1" dirty="0"/>
              <a:t>Tuhé kolagenní vazivo uspořádané </a:t>
            </a:r>
            <a:r>
              <a:rPr lang="cs-CZ" sz="800" dirty="0"/>
              <a:t>- https://courses.lumenlearning.com/wm-biology2/chapter/connective-tissues/</a:t>
            </a:r>
          </a:p>
        </p:txBody>
      </p:sp>
    </p:spTree>
    <p:extLst>
      <p:ext uri="{BB962C8B-B14F-4D97-AF65-F5344CB8AC3E}">
        <p14:creationId xmlns:p14="http://schemas.microsoft.com/office/powerpoint/2010/main" val="2571400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786E422-6A9B-438E-B79F-BA18D0B2AF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FF3F7B2-A96C-120B-7FC7-76426EAF5F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034D603-3590-FE35-5AFF-287519DBA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Rozdíly v pojmech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A57C7F6-C172-EBB5-A27A-432DF37F24D8}"/>
              </a:ext>
            </a:extLst>
          </p:cNvPr>
          <p:cNvSpPr txBox="1"/>
          <p:nvPr/>
        </p:nvSpPr>
        <p:spPr>
          <a:xfrm>
            <a:off x="729842" y="2181137"/>
            <a:ext cx="212590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Kineziologie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86AB4A6-18C1-5F11-DC4E-14DE0B46C6F8}"/>
              </a:ext>
            </a:extLst>
          </p:cNvPr>
          <p:cNvSpPr txBox="1"/>
          <p:nvPr/>
        </p:nvSpPr>
        <p:spPr>
          <a:xfrm>
            <a:off x="4153948" y="2181137"/>
            <a:ext cx="246574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dirty="0"/>
              <a:t>Kinezioterapie</a:t>
            </a:r>
            <a:endParaRPr lang="cs-CZ" sz="2800" dirty="0"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F37C49F-81AB-A866-C0EC-EB6B771C8333}"/>
              </a:ext>
            </a:extLst>
          </p:cNvPr>
          <p:cNvSpPr txBox="1"/>
          <p:nvPr/>
        </p:nvSpPr>
        <p:spPr>
          <a:xfrm>
            <a:off x="5067594" y="3848844"/>
            <a:ext cx="282481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dirty="0" err="1"/>
              <a:t>Antropomotorika</a:t>
            </a:r>
            <a:endParaRPr lang="cs-CZ" sz="2800" dirty="0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444262C-A751-542D-4FDE-538948743E57}"/>
              </a:ext>
            </a:extLst>
          </p:cNvPr>
          <p:cNvSpPr txBox="1"/>
          <p:nvPr/>
        </p:nvSpPr>
        <p:spPr>
          <a:xfrm>
            <a:off x="1195431" y="3848844"/>
            <a:ext cx="268695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Kinantropologie</a:t>
            </a:r>
          </a:p>
        </p:txBody>
      </p:sp>
    </p:spTree>
    <p:extLst>
      <p:ext uri="{BB962C8B-B14F-4D97-AF65-F5344CB8AC3E}">
        <p14:creationId xmlns:p14="http://schemas.microsoft.com/office/powerpoint/2010/main" val="3482055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2FA3EC6-4C10-1D35-85E7-FC13A2A32E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5A7B63-5D13-4FBD-A616-D13AEE362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 (trénink) a jeho vliv na vazivo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1D23A4A-BB77-1CAD-7B27-45CA15591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59001"/>
            <a:ext cx="3545562" cy="4139998"/>
          </a:xfrm>
        </p:spPr>
        <p:txBody>
          <a:bodyPr/>
          <a:lstStyle/>
          <a:p>
            <a:r>
              <a:rPr lang="cs-CZ" dirty="0"/>
              <a:t>Odporový trénink: </a:t>
            </a:r>
          </a:p>
          <a:p>
            <a:pPr lvl="1"/>
            <a:r>
              <a:rPr lang="cs-CZ" dirty="0"/>
              <a:t>Zvýšení celkového počtu kolagenových fibril, </a:t>
            </a:r>
          </a:p>
          <a:p>
            <a:pPr lvl="1"/>
            <a:r>
              <a:rPr lang="cs-CZ" dirty="0"/>
              <a:t>zvětšením průměru kolagenových fibril, </a:t>
            </a:r>
          </a:p>
          <a:p>
            <a:pPr lvl="1"/>
            <a:r>
              <a:rPr lang="cs-CZ" dirty="0"/>
              <a:t>zvýšením hustoty fibril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49B514B-2878-30A9-AB44-84A7563F3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077" y="1677008"/>
            <a:ext cx="4933539" cy="319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08B703F-7DDA-A190-169F-6A98D038D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978" y="5212404"/>
            <a:ext cx="6356268" cy="14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616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5A826A7-B5B8-C01C-0AD9-99F2A77498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6DD8306-6850-E8EB-7D42-81BC124056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B580413-64E9-8A2E-DF25-5EB440193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34" y="22992"/>
            <a:ext cx="6739791" cy="29535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AD8C625-4472-91DC-B784-4B0AC698B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34" y="3496918"/>
            <a:ext cx="7090439" cy="31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790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197699-B5BF-159E-BF00-7AE36960E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54741B8-CDD2-2342-EECC-01042BAF2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7609722-6821-1CE6-3305-19BE3C00F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20" y="142505"/>
            <a:ext cx="6637067" cy="294880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1C1765E-8328-FF17-BE82-5FEC23D7E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060" y="3513248"/>
            <a:ext cx="7772400" cy="159003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D067253-97FC-33C8-712F-D7F91CAED8A3}"/>
              </a:ext>
            </a:extLst>
          </p:cNvPr>
          <p:cNvSpPr txBox="1"/>
          <p:nvPr/>
        </p:nvSpPr>
        <p:spPr>
          <a:xfrm>
            <a:off x="3987141" y="6480000"/>
            <a:ext cx="3423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pubmed.ncbi.nlm.nih.gov</a:t>
            </a:r>
            <a:r>
              <a:rPr lang="cs-CZ" sz="1200" dirty="0"/>
              <a:t>/29972281/</a:t>
            </a:r>
          </a:p>
        </p:txBody>
      </p:sp>
    </p:spTree>
    <p:extLst>
      <p:ext uri="{BB962C8B-B14F-4D97-AF65-F5344CB8AC3E}">
        <p14:creationId xmlns:p14="http://schemas.microsoft.com/office/powerpoint/2010/main" val="34662937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D48CA45-B2BB-BFD5-C626-E45F8802D1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D394AB5-CC43-85D5-9FDD-3D273CEA4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10" y="260373"/>
            <a:ext cx="7163790" cy="322743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4C04CDB-D035-CFDB-8A0B-E9442A85D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658774"/>
            <a:ext cx="7772400" cy="177301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E23943E-D166-C6EA-5A05-B75C2E3C27C7}"/>
              </a:ext>
            </a:extLst>
          </p:cNvPr>
          <p:cNvSpPr txBox="1"/>
          <p:nvPr/>
        </p:nvSpPr>
        <p:spPr>
          <a:xfrm>
            <a:off x="2487880" y="5889446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https://</a:t>
            </a:r>
            <a:r>
              <a:rPr lang="cs-CZ" sz="1600" dirty="0" err="1"/>
              <a:t>pubmed.ncbi.nlm.nih.gov</a:t>
            </a:r>
            <a:r>
              <a:rPr lang="cs-CZ" sz="1600" dirty="0"/>
              <a:t>/30170996/</a:t>
            </a:r>
          </a:p>
        </p:txBody>
      </p:sp>
    </p:spTree>
    <p:extLst>
      <p:ext uri="{BB962C8B-B14F-4D97-AF65-F5344CB8AC3E}">
        <p14:creationId xmlns:p14="http://schemas.microsoft.com/office/powerpoint/2010/main" val="37279048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9C5BA2-C33E-41B0-8698-C6919E8B6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4288F1-5556-4FFF-B16E-B8851DD518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6DF9E0-277D-4A06-A62D-C143FDE5F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Jizva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53779BA-1DDE-40AB-B73D-3809E9C6F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245874"/>
            <a:ext cx="8064900" cy="4441372"/>
          </a:xfrm>
        </p:spPr>
        <p:txBody>
          <a:bodyPr/>
          <a:lstStyle/>
          <a:p>
            <a:r>
              <a:rPr lang="cs-CZ" dirty="0"/>
              <a:t>„</a:t>
            </a:r>
            <a:r>
              <a:rPr lang="cs-CZ" i="1" dirty="0"/>
              <a:t>Jizva je pojivová struktura prostupující různými vrstvami měkkých tkání, vznikající jako výsledek hojení rány</a:t>
            </a:r>
            <a:r>
              <a:rPr lang="cs-CZ" dirty="0"/>
              <a:t>“ (</a:t>
            </a:r>
            <a:r>
              <a:rPr lang="cs-CZ" dirty="0" err="1"/>
              <a:t>Lewit</a:t>
            </a:r>
            <a:r>
              <a:rPr lang="cs-CZ" dirty="0"/>
              <a:t> K.)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Dělení podle hloubky postižení: </a:t>
            </a:r>
          </a:p>
          <a:p>
            <a:pPr lvl="1"/>
            <a:r>
              <a:rPr lang="cs-CZ" dirty="0"/>
              <a:t>povrchová jizva</a:t>
            </a:r>
          </a:p>
          <a:p>
            <a:pPr lvl="1"/>
            <a:r>
              <a:rPr lang="cs-CZ" dirty="0"/>
              <a:t>hluboká jizva</a:t>
            </a:r>
          </a:p>
          <a:p>
            <a:pPr marL="243000" lvl="1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Dělení podle časového korelátu: </a:t>
            </a:r>
          </a:p>
          <a:p>
            <a:pPr lvl="1"/>
            <a:r>
              <a:rPr lang="cs-CZ" dirty="0"/>
              <a:t>akutní • subakutní • chronická jizva </a:t>
            </a:r>
          </a:p>
          <a:p>
            <a:pPr marL="243000" lvl="1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Dělení podle klinického nálezu</a:t>
            </a:r>
          </a:p>
          <a:p>
            <a:pPr lvl="1"/>
            <a:r>
              <a:rPr lang="cs-CZ" dirty="0"/>
              <a:t>Jizva fyziologicky zhojená </a:t>
            </a:r>
          </a:p>
          <a:p>
            <a:pPr lvl="1"/>
            <a:r>
              <a:rPr lang="cs-CZ" dirty="0"/>
              <a:t>Atrofická jizva</a:t>
            </a:r>
          </a:p>
          <a:p>
            <a:pPr lvl="1"/>
            <a:r>
              <a:rPr lang="cs-CZ" dirty="0"/>
              <a:t>Hypertrofická jizva</a:t>
            </a:r>
          </a:p>
          <a:p>
            <a:pPr lvl="1"/>
            <a:r>
              <a:rPr lang="cs-CZ" dirty="0"/>
              <a:t>Keloidní jizva  </a:t>
            </a:r>
          </a:p>
          <a:p>
            <a:pPr marL="5400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A40388-3523-4764-9E9E-A43D41E5F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9186" b="9186"/>
          <a:stretch/>
        </p:blipFill>
        <p:spPr>
          <a:xfrm>
            <a:off x="4863068" y="1812068"/>
            <a:ext cx="3578538" cy="357853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140B688-BDFF-47A1-AC05-B535B62B794F}"/>
              </a:ext>
            </a:extLst>
          </p:cNvPr>
          <p:cNvSpPr txBox="1"/>
          <p:nvPr/>
        </p:nvSpPr>
        <p:spPr>
          <a:xfrm>
            <a:off x="4666492" y="5431204"/>
            <a:ext cx="44775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https://www.facebook.com/nebytnatosama/photos/pcb.283670679998015/283670399998043/</a:t>
            </a:r>
          </a:p>
        </p:txBody>
      </p:sp>
    </p:spTree>
    <p:extLst>
      <p:ext uri="{BB962C8B-B14F-4D97-AF65-F5344CB8AC3E}">
        <p14:creationId xmlns:p14="http://schemas.microsoft.com/office/powerpoint/2010/main" val="19648083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ECD866-6DF2-E09D-7131-8E5AE6E674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35E2CE-C265-1BC9-0F83-AE1402CF0E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B2574F3-9FEC-09E3-8791-42C1F742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Keloid Scar Treatment Sydney | Keloid Treatment">
            <a:extLst>
              <a:ext uri="{FF2B5EF4-FFF2-40B4-BE49-F238E27FC236}">
                <a16:creationId xmlns:a16="http://schemas.microsoft.com/office/drawing/2014/main" id="{796F75E7-B817-DB75-5EC5-E91FE7C05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774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5B7446C-088A-DEE5-77A3-72E051ECE75F}"/>
              </a:ext>
            </a:extLst>
          </p:cNvPr>
          <p:cNvSpPr txBox="1"/>
          <p:nvPr/>
        </p:nvSpPr>
        <p:spPr>
          <a:xfrm>
            <a:off x="-57366" y="3195324"/>
            <a:ext cx="6537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www.afaesthetics.com.au</a:t>
            </a:r>
            <a:r>
              <a:rPr lang="cs-CZ" sz="1200" dirty="0"/>
              <a:t>/</a:t>
            </a:r>
            <a:r>
              <a:rPr lang="cs-CZ" sz="1200" dirty="0" err="1"/>
              <a:t>dt_procedures</a:t>
            </a:r>
            <a:r>
              <a:rPr lang="cs-CZ" sz="1200" dirty="0"/>
              <a:t>/keloid-</a:t>
            </a:r>
            <a:r>
              <a:rPr lang="cs-CZ" sz="1200" dirty="0" err="1"/>
              <a:t>scar</a:t>
            </a:r>
            <a:r>
              <a:rPr lang="cs-CZ" sz="1200" dirty="0"/>
              <a:t>-</a:t>
            </a:r>
            <a:r>
              <a:rPr lang="cs-CZ" sz="1200" dirty="0" err="1"/>
              <a:t>treatment</a:t>
            </a:r>
            <a:r>
              <a:rPr lang="cs-CZ" sz="1200" dirty="0"/>
              <a:t>/</a:t>
            </a:r>
          </a:p>
        </p:txBody>
      </p:sp>
      <p:pic>
        <p:nvPicPr>
          <p:cNvPr id="2052" name="Picture 4" descr="Hypertrophic Scar: Causes, Appearance, Treatment">
            <a:extLst>
              <a:ext uri="{FF2B5EF4-FFF2-40B4-BE49-F238E27FC236}">
                <a16:creationId xmlns:a16="http://schemas.microsoft.com/office/drawing/2014/main" id="{4879FB41-82DE-39D0-7CF9-34F41F22C3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41" y="3687889"/>
            <a:ext cx="3675166" cy="24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841E6DA-E29C-B19F-A21C-31DA6256B215}"/>
              </a:ext>
            </a:extLst>
          </p:cNvPr>
          <p:cNvSpPr txBox="1"/>
          <p:nvPr/>
        </p:nvSpPr>
        <p:spPr>
          <a:xfrm>
            <a:off x="219941" y="6158819"/>
            <a:ext cx="393370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www.verywellhealth.com</a:t>
            </a:r>
            <a:r>
              <a:rPr lang="cs-CZ" sz="1050" dirty="0"/>
              <a:t>/hypertrophic-scar-7104196</a:t>
            </a:r>
          </a:p>
        </p:txBody>
      </p:sp>
      <p:pic>
        <p:nvPicPr>
          <p:cNvPr id="11" name="Obrázek 10" descr="Obsah obrázku osoba, žaludek, Hruď, břicho&#10;&#10;Popis byl vytvořen automaticky">
            <a:extLst>
              <a:ext uri="{FF2B5EF4-FFF2-40B4-BE49-F238E27FC236}">
                <a16:creationId xmlns:a16="http://schemas.microsoft.com/office/drawing/2014/main" id="{44CC95CF-B162-2A68-0C41-981315B56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49" y="3555301"/>
            <a:ext cx="4075431" cy="305657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8DD1ED1-419C-BCE7-FB3E-035E15C2277E}"/>
              </a:ext>
            </a:extLst>
          </p:cNvPr>
          <p:cNvSpPr txBox="1"/>
          <p:nvPr/>
        </p:nvSpPr>
        <p:spPr>
          <a:xfrm>
            <a:off x="4356049" y="6611874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3310817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128DAA6-0BF2-3E00-FC0D-DB19602F9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E6D03A-2A3E-45E0-4ECE-5B65E7FA32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33F43A7-8287-A170-E660-691665801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00" y="410657"/>
            <a:ext cx="7772400" cy="237980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8495F34-EA31-5D1C-CCF9-633958FDD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55" y="3182175"/>
            <a:ext cx="7772400" cy="14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065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13D3F1E-09A6-8D2A-2C0E-EAE8D5F9EF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BA8F209-1230-0672-A731-186B405470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F8AF37F-47CF-7FEC-7E0D-EF5B27432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10" y="182396"/>
            <a:ext cx="6095393" cy="357960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CC99A8B-413F-B943-FE83-7DBE6DB2F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067" y="3578434"/>
            <a:ext cx="6787297" cy="317512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61ED49B-D65A-CCEF-8B69-1E3F03C31273}"/>
              </a:ext>
            </a:extLst>
          </p:cNvPr>
          <p:cNvSpPr txBox="1"/>
          <p:nvPr/>
        </p:nvSpPr>
        <p:spPr>
          <a:xfrm>
            <a:off x="6246803" y="2690336"/>
            <a:ext cx="29747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link.springer.com</a:t>
            </a:r>
            <a:r>
              <a:rPr lang="cs-CZ" sz="1400" dirty="0"/>
              <a:t>/</a:t>
            </a:r>
            <a:r>
              <a:rPr lang="cs-CZ" sz="1400" dirty="0" err="1"/>
              <a:t>article</a:t>
            </a:r>
            <a:r>
              <a:rPr lang="cs-CZ" sz="1400" dirty="0"/>
              <a:t>/10.1007/s00381-023-05931-2/</a:t>
            </a:r>
            <a:r>
              <a:rPr lang="cs-CZ" sz="1400" dirty="0" err="1"/>
              <a:t>figures</a:t>
            </a:r>
            <a:r>
              <a:rPr lang="cs-CZ" sz="14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7035638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82C4B22-45F4-CD31-44F9-F5D81255C5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0E980C6-4B80-BDEB-90F6-1A96C561F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00" y="1026000"/>
            <a:ext cx="7772400" cy="433058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368FAFB-B8B2-D24F-26C4-D524FBB230C9}"/>
              </a:ext>
            </a:extLst>
          </p:cNvPr>
          <p:cNvSpPr txBox="1"/>
          <p:nvPr/>
        </p:nvSpPr>
        <p:spPr>
          <a:xfrm>
            <a:off x="3699900" y="542983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assets.cureus.com</a:t>
            </a:r>
            <a:r>
              <a:rPr lang="cs-CZ" sz="1000" dirty="0"/>
              <a:t>/</a:t>
            </a:r>
            <a:r>
              <a:rPr lang="cs-CZ" sz="1000" dirty="0" err="1"/>
              <a:t>uploads</a:t>
            </a:r>
            <a:r>
              <a:rPr lang="cs-CZ" sz="1000" dirty="0"/>
              <a:t>/</a:t>
            </a:r>
            <a:r>
              <a:rPr lang="cs-CZ" sz="1000" dirty="0" err="1"/>
              <a:t>case_report</a:t>
            </a:r>
            <a:r>
              <a:rPr lang="cs-CZ" sz="1000" dirty="0"/>
              <a:t>/</a:t>
            </a:r>
            <a:r>
              <a:rPr lang="cs-CZ" sz="1000" dirty="0" err="1"/>
              <a:t>pdf</a:t>
            </a:r>
            <a:r>
              <a:rPr lang="cs-CZ" sz="1000" dirty="0"/>
              <a:t>/48384/1612431947-1612431943-20210204-18204-iqjouu.pdf</a:t>
            </a:r>
          </a:p>
        </p:txBody>
      </p:sp>
    </p:spTree>
    <p:extLst>
      <p:ext uri="{BB962C8B-B14F-4D97-AF65-F5344CB8AC3E}">
        <p14:creationId xmlns:p14="http://schemas.microsoft.com/office/powerpoint/2010/main" val="21813320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63230A9-4C33-DA72-204A-628CA0064E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7E67366-C610-07C6-5D3A-D0505EE86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162" y="269920"/>
            <a:ext cx="6470669" cy="633608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D7610F7-F497-D919-ECA8-EB21DA973FDE}"/>
              </a:ext>
            </a:extLst>
          </p:cNvPr>
          <p:cNvSpPr txBox="1"/>
          <p:nvPr/>
        </p:nvSpPr>
        <p:spPr>
          <a:xfrm>
            <a:off x="860313" y="6579524"/>
            <a:ext cx="8889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assets.cureus.com</a:t>
            </a:r>
            <a:r>
              <a:rPr lang="cs-CZ" sz="1100" dirty="0"/>
              <a:t>/</a:t>
            </a:r>
            <a:r>
              <a:rPr lang="cs-CZ" sz="1100" dirty="0" err="1"/>
              <a:t>uploads</a:t>
            </a:r>
            <a:r>
              <a:rPr lang="cs-CZ" sz="1100" dirty="0"/>
              <a:t>/</a:t>
            </a:r>
            <a:r>
              <a:rPr lang="cs-CZ" sz="1100" dirty="0" err="1"/>
              <a:t>case_report</a:t>
            </a:r>
            <a:r>
              <a:rPr lang="cs-CZ" sz="1100" dirty="0"/>
              <a:t>/</a:t>
            </a:r>
            <a:r>
              <a:rPr lang="cs-CZ" sz="1100" dirty="0" err="1"/>
              <a:t>pdf</a:t>
            </a:r>
            <a:r>
              <a:rPr lang="cs-CZ" sz="1100" dirty="0"/>
              <a:t>/48384/1612431947-1612431943-20210204-18204-iqjouu.pdf</a:t>
            </a:r>
          </a:p>
        </p:txBody>
      </p:sp>
    </p:spTree>
    <p:extLst>
      <p:ext uri="{BB962C8B-B14F-4D97-AF65-F5344CB8AC3E}">
        <p14:creationId xmlns:p14="http://schemas.microsoft.com/office/powerpoint/2010/main" val="3949820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7BF3E83-B3FE-4C08-1E2A-9F9B33E7B8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Aplikovaná kineziologie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A00DB8-16BA-D206-356F-C744199AED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5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C780224-E28A-2238-9BA5-76CA4868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Kineziologie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9E7014D-2E9E-5D51-7CD3-F4BD2414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z řečtiny (</a:t>
            </a:r>
            <a:r>
              <a:rPr lang="cs-CZ" dirty="0" err="1"/>
              <a:t>kinesis</a:t>
            </a:r>
            <a:r>
              <a:rPr lang="cs-CZ" dirty="0"/>
              <a:t> = pohyb a logos = slovo, řeč, věda)</a:t>
            </a:r>
          </a:p>
          <a:p>
            <a:pPr>
              <a:spcAft>
                <a:spcPts val="600"/>
              </a:spcAft>
            </a:pPr>
            <a:r>
              <a:rPr lang="cs-CZ" dirty="0"/>
              <a:t>Různé pojetí ČR x USA </a:t>
            </a:r>
          </a:p>
          <a:p>
            <a:pPr>
              <a:spcAft>
                <a:spcPts val="600"/>
              </a:spcAft>
            </a:pPr>
            <a:r>
              <a:rPr lang="cs-CZ" dirty="0"/>
              <a:t>princip fungování pohybových segmentů lidského těla a nervové soustavy (spojený systém)</a:t>
            </a:r>
          </a:p>
          <a:p>
            <a:pPr>
              <a:spcAft>
                <a:spcPts val="600"/>
              </a:spcAft>
            </a:pPr>
            <a:r>
              <a:rPr lang="cs-CZ" dirty="0"/>
              <a:t>Kineziologie studuje funkční a anatomické zákonitosti pohybového systému při vykonávání pohybu (Balatka, 2002).</a:t>
            </a:r>
          </a:p>
          <a:p>
            <a:pPr>
              <a:spcAft>
                <a:spcPts val="600"/>
              </a:spcAft>
            </a:pPr>
            <a:r>
              <a:rPr lang="cs-CZ" dirty="0"/>
              <a:t>Kombinace poznatků: fyziologie, biomechaniky, anatomie, neurofyziologie    (psychologie, sociologie)</a:t>
            </a:r>
          </a:p>
          <a:p>
            <a:pPr marL="54000" indent="0">
              <a:spcAft>
                <a:spcPts val="600"/>
              </a:spcAft>
              <a:buNone/>
            </a:pPr>
            <a:r>
              <a:rPr lang="cs-CZ" dirty="0"/>
              <a:t>		→ 	INTERDISCIPLINÁRNÍ VĚDA </a:t>
            </a:r>
          </a:p>
        </p:txBody>
      </p:sp>
    </p:spTree>
    <p:extLst>
      <p:ext uri="{BB962C8B-B14F-4D97-AF65-F5344CB8AC3E}">
        <p14:creationId xmlns:p14="http://schemas.microsoft.com/office/powerpoint/2010/main" val="19808579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95363E2-DE0C-412C-BD2E-70EAFB0C5E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28A37E-E3C9-4F0B-8325-CD34FF45E3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20EFB7-838C-4EF9-810A-45E7E0133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jizev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BB3336B-84B6-4348-9626-9E4E82D3F99F}"/>
              </a:ext>
            </a:extLst>
          </p:cNvPr>
          <p:cNvSpPr txBox="1"/>
          <p:nvPr/>
        </p:nvSpPr>
        <p:spPr>
          <a:xfrm>
            <a:off x="2107474" y="5832000"/>
            <a:ext cx="4740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  <a:hlinkClick r:id="rId2"/>
              </a:rPr>
              <a:t>https://academic.oup.com/jbcr/article-abstract/28/3/460/4636876?redirectedFrom=PDF</a:t>
            </a:r>
            <a:endParaRPr lang="cs-CZ" sz="800" dirty="0">
              <a:latin typeface="+mn-lt"/>
            </a:endParaRPr>
          </a:p>
          <a:p>
            <a:pPr algn="l"/>
            <a:r>
              <a:rPr lang="cs-CZ" sz="800" dirty="0">
                <a:latin typeface="+mn-lt"/>
              </a:rPr>
              <a:t>https://is.muni.cz/auth/el/fsps/podzim2019/np4052/um/Poraneni_a_hojeni_mekkych_tkani_2019.pdf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B14FA78-D018-4972-8EBC-32A42B9E1A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34" t="25809" r="13429" b="9581"/>
          <a:stretch/>
        </p:blipFill>
        <p:spPr>
          <a:xfrm>
            <a:off x="1602000" y="1399376"/>
            <a:ext cx="5940000" cy="434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31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16C32A4-F243-7856-CC10-8AD39C75FB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D237FD-B924-9FB6-30AC-94656846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D3B61B61-72EC-88D1-819F-D100489C4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500" y="2702669"/>
            <a:ext cx="8064500" cy="16681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1CDF9DB-6122-9BA3-4F2D-48785F5BE4F6}"/>
              </a:ext>
            </a:extLst>
          </p:cNvPr>
          <p:cNvSpPr txBox="1"/>
          <p:nvPr/>
        </p:nvSpPr>
        <p:spPr>
          <a:xfrm>
            <a:off x="405000" y="4611108"/>
            <a:ext cx="8739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www.liebertpub.com</a:t>
            </a:r>
            <a:r>
              <a:rPr lang="cs-CZ" sz="1200" dirty="0"/>
              <a:t>/</a:t>
            </a:r>
            <a:r>
              <a:rPr lang="cs-CZ" sz="1200" dirty="0" err="1"/>
              <a:t>doi</a:t>
            </a:r>
            <a:r>
              <a:rPr lang="cs-CZ" sz="1200" dirty="0"/>
              <a:t>/full/10.1089/acm.2020.0109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15C11A3-0E3D-4143-A474-6054EC69E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00" y="594075"/>
            <a:ext cx="7772400" cy="167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320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3FD341F-59C6-418D-A0F7-D49C1F6480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Chrupavka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8FB323-1255-494A-AE99-B6BAF0A608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17E1CC-9B48-4B74-8167-9DB6A72C8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Chrupavka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B0DF430-6C0E-425C-AAA6-068F09623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359001"/>
            <a:ext cx="8064900" cy="4310279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 Pojivová tkáň, která se skládá z chondrocytů</a:t>
            </a:r>
            <a:r>
              <a:rPr lang="cs-CZ"/>
              <a:t>, kolagenních a elastických </a:t>
            </a:r>
            <a:r>
              <a:rPr lang="cs-CZ" dirty="0"/>
              <a:t>vláken a amorfní mezibuněčné hmoty. 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Chrupavky jsou </a:t>
            </a:r>
            <a:r>
              <a:rPr lang="cs-CZ" b="1" dirty="0"/>
              <a:t>bezcévné a bez inervace</a:t>
            </a:r>
            <a:r>
              <a:rPr lang="cs-CZ" dirty="0"/>
              <a:t>, ale jsou obaleny </a:t>
            </a:r>
            <a:r>
              <a:rPr lang="cs-CZ" b="1" dirty="0"/>
              <a:t>perichondriem</a:t>
            </a:r>
            <a:r>
              <a:rPr lang="cs-CZ" dirty="0"/>
              <a:t>, které obsahuje cévy a nervy -&gt; difuze základní stavebních látek (AMK). 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b="1" dirty="0"/>
              <a:t>Hojení chrupavek </a:t>
            </a:r>
            <a:r>
              <a:rPr lang="cs-CZ" dirty="0"/>
              <a:t>– do defektu v chrupavce vrůstají z perichondrií nebo okolní kosti cévy a defekt se vyplňuje bohatě </a:t>
            </a:r>
            <a:r>
              <a:rPr lang="cs-CZ" dirty="0" err="1"/>
              <a:t>vaskularizovaným</a:t>
            </a:r>
            <a:r>
              <a:rPr lang="cs-CZ" dirty="0"/>
              <a:t> vazivem. Buňky vaziva mají schopnost se transformovat na chondroblasty, které pak nahrazují poškozenou chrupavku. V dospělosti však k tomuto dochází minimálně, podmínkou je dostatečná vaskularizace tkáně, ke které dochází výjimečně. </a:t>
            </a:r>
          </a:p>
        </p:txBody>
      </p:sp>
    </p:spTree>
    <p:extLst>
      <p:ext uri="{BB962C8B-B14F-4D97-AF65-F5344CB8AC3E}">
        <p14:creationId xmlns:p14="http://schemas.microsoft.com/office/powerpoint/2010/main" val="30217444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DE7FB27-ECD9-4784-B818-788D0C8DF3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887A1A6-453E-4FAD-95CD-631C6E553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Hojení chrupavek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486AAF8-6466-41AE-B6BF-2E8F684F4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58784"/>
            <a:ext cx="8064900" cy="4573216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/>
              <a:t>Nedokonalý proces: </a:t>
            </a:r>
          </a:p>
          <a:p>
            <a:pPr lvl="2">
              <a:buFontTx/>
              <a:buChar char="-"/>
            </a:pPr>
            <a:r>
              <a:rPr lang="cs-CZ" sz="1800" dirty="0"/>
              <a:t>nízká vaskularizace + nízká schopnost replikace chondrocytů </a:t>
            </a:r>
          </a:p>
          <a:p>
            <a:pPr lvl="2">
              <a:buFontTx/>
              <a:buChar char="-"/>
            </a:pPr>
            <a:endParaRPr lang="cs-CZ" sz="1800" dirty="0"/>
          </a:p>
          <a:p>
            <a:pPr lvl="2">
              <a:buFontTx/>
              <a:buChar char="-"/>
            </a:pPr>
            <a:endParaRPr lang="cs-CZ" sz="1800" dirty="0"/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Poškození povrchové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nedochází k nekróze chondrocytů a není nastartován proces hojení, jelikož zcela chybí cévní zásobení, poškozená kolagenní vlákna, která propouští </a:t>
            </a:r>
            <a:r>
              <a:rPr lang="cs-CZ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agrekan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- mechanické oslabení, při dlouhodobém trvání vyšší zátěže degenerace chrupavky</a:t>
            </a:r>
            <a:endParaRPr lang="cs-CZ" sz="1600" b="1" i="0" u="none" strike="noStrike" dirty="0">
              <a:solidFill>
                <a:srgbClr val="0000DC"/>
              </a:solidFill>
              <a:effectLst/>
              <a:latin typeface="Arial" panose="020B0604020202020204" pitchFamily="34" charset="0"/>
            </a:endParaRPr>
          </a:p>
          <a:p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Poškození hlubší (u </a:t>
            </a:r>
            <a:r>
              <a:rPr lang="cs-CZ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subchondrální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kosti) 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nastartuje se proces hojení, jelikož je zde slabé cévní zásobení, hojení ale není na vysoké úrovni - netvoří se kolagen typu II, ale jiné formy kolagenu, které nemají potřebné vlastnosti a neváží </a:t>
            </a:r>
            <a:r>
              <a:rPr lang="cs-CZ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agrekan</a:t>
            </a:r>
            <a:r>
              <a:rPr lang="cs-CZ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(dokáže vázat vodu a tím zvyšuje odolnost vůči tlaku)</a:t>
            </a:r>
            <a:endParaRPr lang="cs-CZ" sz="2000" dirty="0"/>
          </a:p>
          <a:p>
            <a:pPr lvl="2">
              <a:buFontTx/>
              <a:buChar char="-"/>
            </a:pPr>
            <a:endParaRPr lang="cs-CZ" sz="1800" dirty="0"/>
          </a:p>
          <a:p>
            <a:pPr marL="243000" lvl="1" indent="0">
              <a:buNone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7406572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B58FB8E-FF68-856B-EC44-B8E8730540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54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C075955-289F-2FF7-4099-BE04899D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Hojení chrupavek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1CADA2-F19B-98BF-502D-1B4B38F4420D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217372" y="1673794"/>
            <a:ext cx="3914999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Tx/>
              <a:buChar char="-"/>
            </a:pPr>
            <a:r>
              <a:rPr lang="cs-CZ" b="1" u="sng" dirty="0"/>
              <a:t>Současné způsoby léčby</a:t>
            </a:r>
            <a:r>
              <a:rPr lang="cs-CZ" dirty="0"/>
              <a:t>: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cs-CZ" sz="2100" dirty="0"/>
              <a:t>artroskopickým </a:t>
            </a:r>
            <a:r>
              <a:rPr lang="cs-CZ" sz="2100" dirty="0" err="1"/>
              <a:t>debridementem</a:t>
            </a:r>
            <a:r>
              <a:rPr lang="cs-CZ" sz="2100" dirty="0"/>
              <a:t> a laváží, 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cs-CZ" sz="2100" dirty="0"/>
              <a:t>stimulace dřeně (např. </a:t>
            </a:r>
            <a:r>
              <a:rPr lang="cs-CZ" sz="2100" dirty="0" err="1"/>
              <a:t>mikrofraktura</a:t>
            </a:r>
            <a:r>
              <a:rPr lang="cs-CZ" sz="2100" dirty="0"/>
              <a:t>) 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cs-CZ" sz="2100" dirty="0"/>
              <a:t>včetně </a:t>
            </a:r>
            <a:r>
              <a:rPr lang="cs-CZ" sz="2100" dirty="0" err="1"/>
              <a:t>osteochondrálního</a:t>
            </a:r>
            <a:r>
              <a:rPr lang="cs-CZ" sz="2100" dirty="0"/>
              <a:t> štěpování a implantace autologních chondrocytů.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1FB802D-7EA0-D5B7-93B2-BC814F90E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4627" y="233100"/>
            <a:ext cx="5768770" cy="321608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C4854DC-8639-D199-3E35-0C860CB98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242" y="3548452"/>
            <a:ext cx="3915000" cy="334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3855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556366-30A3-4774-B9ED-FAA40A6273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3C4624-C19F-4E3E-B67E-E4F3E2BA10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3C06E09-DA09-4831-A536-415EA6F36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Chrupavka - dělení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00B140D-AEBF-4C2C-B50D-CC3E15889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676434" cy="410790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b="1" dirty="0"/>
              <a:t>Hyalinní chrupavka </a:t>
            </a:r>
            <a:r>
              <a:rPr lang="cs-CZ" dirty="0"/>
              <a:t>– tvrdá, hladká, křehká -&gt;  konec žeber, kloubní hlavice,  skelet hrtanu, průdušnice a bronchů </a:t>
            </a:r>
          </a:p>
          <a:p>
            <a:pPr>
              <a:lnSpc>
                <a:spcPct val="150000"/>
              </a:lnSpc>
            </a:pPr>
            <a:r>
              <a:rPr lang="cs-CZ" b="1" dirty="0"/>
              <a:t>Vazivová chrupavka </a:t>
            </a:r>
            <a:r>
              <a:rPr lang="cs-CZ" dirty="0"/>
              <a:t>– meziobratlové ploténky, spona stydká</a:t>
            </a:r>
          </a:p>
          <a:p>
            <a:pPr>
              <a:lnSpc>
                <a:spcPct val="150000"/>
              </a:lnSpc>
            </a:pPr>
            <a:r>
              <a:rPr lang="cs-CZ" b="1" dirty="0"/>
              <a:t>Elastická chrupavka </a:t>
            </a:r>
            <a:r>
              <a:rPr lang="cs-CZ" dirty="0"/>
              <a:t>– stěna průdušek, ušní boltec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A5CA9B0-CAA9-40FA-93DF-982B89EAE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075" y="1826090"/>
            <a:ext cx="4004581" cy="220597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8A9AAC6-E467-4197-9451-A939BBDEB23E}"/>
              </a:ext>
            </a:extLst>
          </p:cNvPr>
          <p:cNvSpPr txBox="1"/>
          <p:nvPr/>
        </p:nvSpPr>
        <p:spPr>
          <a:xfrm>
            <a:off x="5339452" y="3924347"/>
            <a:ext cx="32352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 dirty="0"/>
              <a:t>Obrázek 11: https://vos.palestra.cz/skripta/kineziologie/1a1a2.htm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18970708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8D6FBB09-5CB7-C367-8B49-A9DA638DD7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501685E-CFF7-9BD7-8CB4-568FC4747C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56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828E677-7D69-AF8A-39AB-E80DDD3B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Vliv pohybu na chrupavčitou tkáň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70D13ED-1782-E551-1CEA-B5AE715A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41399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dirty="0"/>
              <a:t>Morfologie hyalinních chrupavek je u řady kostí determinovaná až v adolescenci (po ukončení </a:t>
            </a:r>
            <a:r>
              <a:rPr lang="cs-CZ" sz="1800" dirty="0" err="1"/>
              <a:t>enchondrální</a:t>
            </a:r>
            <a:r>
              <a:rPr lang="cs-CZ" sz="1800" dirty="0"/>
              <a:t> osifikace)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1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dirty="0"/>
              <a:t>Při dlouhodobé imobilizaci, nebo dlouhodobé nezatížení chrupavky vede k jejímu snížení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1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u="sng" dirty="0"/>
              <a:t>Otázkou zůstává reakce adaptace na mechanickou zátěž</a:t>
            </a:r>
            <a:r>
              <a:rPr lang="cs-CZ" sz="1800" dirty="0"/>
              <a:t>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800" dirty="0"/>
              <a:t>Laboratorně – došlo ke změnám v morfologii i množství chrupavčité tkáně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800" dirty="0"/>
              <a:t>Vysoké zatížení u sportovců – nedochází ke ztluštění chrupavky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800" dirty="0"/>
              <a:t>Obecně pohybová aktivita vede k pozitivním změnám v chrupavčité tkáni – vyšší produkce GAG a protizánětlivých cytokinů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800" dirty="0"/>
              <a:t>? Evolučně – tkáň, která není zvyklá na tlak (gravitační zátěž </a:t>
            </a:r>
            <a:r>
              <a:rPr lang="cs-CZ" sz="1800" dirty="0" err="1"/>
              <a:t>bipedální</a:t>
            </a:r>
            <a:r>
              <a:rPr lang="cs-CZ" sz="1800" dirty="0"/>
              <a:t> lokomoce</a:t>
            </a:r>
            <a:r>
              <a:rPr lang="cs-CZ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542299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565704-4223-EDBA-9965-ED6FFD8A7A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7594EA3-B078-028D-30C6-0EE874F342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EC7051F-66A8-782B-3B4E-C80C4B634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00" y="3643248"/>
            <a:ext cx="7772400" cy="109888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B4F84D3-416F-0EC5-E044-84E75D6ED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00" y="1305742"/>
            <a:ext cx="7772400" cy="190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438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B6CF44B-5C27-460F-9748-DAE66E7DB2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Spojení kostí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F574BC-55DF-4BAC-9A55-F1B58E4811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B731DDC-99DE-4EEA-A2B8-A375E631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Spojení kostí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EEECAFB-3B1C-452A-8DF4-578D25C57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Spojení plynulé </a:t>
            </a:r>
          </a:p>
          <a:p>
            <a:pPr lvl="1"/>
            <a:r>
              <a:rPr lang="cs-CZ" dirty="0"/>
              <a:t>Vazivo – syndesmóza, sutura, </a:t>
            </a:r>
            <a:r>
              <a:rPr lang="cs-CZ" dirty="0" err="1"/>
              <a:t>gymphosa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Chrupavka – synchondróza, symfýza </a:t>
            </a:r>
          </a:p>
          <a:p>
            <a:pPr lvl="1"/>
            <a:r>
              <a:rPr lang="cs-CZ" dirty="0"/>
              <a:t>Kost – synostóza </a:t>
            </a:r>
          </a:p>
          <a:p>
            <a:pPr marL="243000" lvl="1" indent="0">
              <a:buNone/>
            </a:pPr>
            <a:endParaRPr lang="cs-CZ" dirty="0"/>
          </a:p>
          <a:p>
            <a:r>
              <a:rPr lang="cs-CZ" dirty="0"/>
              <a:t>Spojení dotykem -&gt; Kloub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9669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B6CF44B-5C27-460F-9748-DAE66E7DB2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Spojení kostí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F574BC-55DF-4BAC-9A55-F1B58E4811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B731DDC-99DE-4EEA-A2B8-A375E631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Spojení kostí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EEECAFB-3B1C-452A-8DF4-578D25C57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Spojení plynulé </a:t>
            </a:r>
          </a:p>
          <a:p>
            <a:pPr lvl="1"/>
            <a:r>
              <a:rPr lang="cs-CZ" dirty="0"/>
              <a:t>Vazivo – syndesmóza, sutura, </a:t>
            </a:r>
            <a:r>
              <a:rPr lang="cs-CZ" dirty="0" err="1"/>
              <a:t>gymphosa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Chrupavka – synchondróza, symfýza </a:t>
            </a:r>
          </a:p>
          <a:p>
            <a:pPr lvl="1"/>
            <a:r>
              <a:rPr lang="cs-CZ" dirty="0"/>
              <a:t>Kost – synostóza </a:t>
            </a:r>
          </a:p>
          <a:p>
            <a:pPr marL="243000" lvl="1" indent="0">
              <a:buNone/>
            </a:pPr>
            <a:endParaRPr lang="cs-CZ" dirty="0"/>
          </a:p>
          <a:p>
            <a:r>
              <a:rPr lang="cs-CZ" dirty="0"/>
              <a:t>Spojení dotykem -&gt; Kloub </a:t>
            </a:r>
          </a:p>
          <a:p>
            <a:endParaRPr lang="cs-CZ" dirty="0"/>
          </a:p>
        </p:txBody>
      </p:sp>
      <p:pic>
        <p:nvPicPr>
          <p:cNvPr id="11" name="obrázek 4">
            <a:extLst>
              <a:ext uri="{FF2B5EF4-FFF2-40B4-BE49-F238E27FC236}">
                <a16:creationId xmlns:a16="http://schemas.microsoft.com/office/drawing/2014/main" id="{2CE6BFBD-92EC-4459-B0EE-DF1BFB12FD0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05" y="3433893"/>
            <a:ext cx="4954451" cy="212244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9CCD183-AE67-430E-B026-1F05D9F7F951}"/>
              </a:ext>
            </a:extLst>
          </p:cNvPr>
          <p:cNvSpPr txBox="1"/>
          <p:nvPr/>
        </p:nvSpPr>
        <p:spPr>
          <a:xfrm>
            <a:off x="793205" y="564666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 dirty="0"/>
              <a:t>https://en.wikipedia.org/wiki/Fibrous_joint#/media/File:904_Fibrous_Joints.jpg</a:t>
            </a:r>
            <a:endParaRPr lang="cs-CZ" sz="800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2D60EBB-6982-4DF2-A7E6-768BAAFB1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955" y="945788"/>
            <a:ext cx="3628526" cy="200118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56AA96E-E6A4-4A49-8496-672D051E6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437" y="3208208"/>
            <a:ext cx="2590132" cy="243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9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ED321E2-35BB-0359-A621-2608930919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Aplikovaná kineziologie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5D9DE89-5FC7-A0D3-016D-4DC267C870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9BF672DE-8772-90B5-6E71-04566CE35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EF4541ED-0338-D65F-FD10-955564803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715571"/>
            <a:ext cx="8064900" cy="584905"/>
          </a:xfrm>
        </p:spPr>
        <p:txBody>
          <a:bodyPr/>
          <a:lstStyle/>
          <a:p>
            <a:r>
              <a:rPr lang="cs-CZ" dirty="0"/>
              <a:t>Nejjednodušší definice kineziologie </a:t>
            </a:r>
            <a:r>
              <a:rPr lang="cs-CZ" i="1" dirty="0"/>
              <a:t>„věda o pohybu a jeho řízení“.</a:t>
            </a:r>
          </a:p>
        </p:txBody>
      </p:sp>
      <p:sp>
        <p:nvSpPr>
          <p:cNvPr id="9" name="Zástupný obsah 7">
            <a:extLst>
              <a:ext uri="{FF2B5EF4-FFF2-40B4-BE49-F238E27FC236}">
                <a16:creationId xmlns:a16="http://schemas.microsoft.com/office/drawing/2014/main" id="{2430DCE4-7796-5E4B-E89C-D65D40DFC1FF}"/>
              </a:ext>
            </a:extLst>
          </p:cNvPr>
          <p:cNvSpPr txBox="1">
            <a:spLocks/>
          </p:cNvSpPr>
          <p:nvPr/>
        </p:nvSpPr>
        <p:spPr>
          <a:xfrm>
            <a:off x="539550" y="2529583"/>
            <a:ext cx="8064900" cy="12454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profesor </a:t>
            </a:r>
            <a:r>
              <a:rPr lang="cs-CZ" kern="0" dirty="0" err="1"/>
              <a:t>Dylevský</a:t>
            </a:r>
            <a:r>
              <a:rPr lang="cs-CZ" kern="0" dirty="0"/>
              <a:t>: </a:t>
            </a:r>
            <a:r>
              <a:rPr lang="cs-CZ" i="1" kern="0" dirty="0"/>
              <a:t>„Kineziologie je věda o biologických komponentách, aspektech a atributech pohybu v procesu vývoje a o vlivu pohybu na biologické struktury“.</a:t>
            </a:r>
          </a:p>
        </p:txBody>
      </p:sp>
      <p:sp>
        <p:nvSpPr>
          <p:cNvPr id="10" name="Zástupný obsah 7">
            <a:extLst>
              <a:ext uri="{FF2B5EF4-FFF2-40B4-BE49-F238E27FC236}">
                <a16:creationId xmlns:a16="http://schemas.microsoft.com/office/drawing/2014/main" id="{EEB27AD8-DA6B-7B9B-E256-9E82C15A9669}"/>
              </a:ext>
            </a:extLst>
          </p:cNvPr>
          <p:cNvSpPr txBox="1">
            <a:spLocks/>
          </p:cNvSpPr>
          <p:nvPr/>
        </p:nvSpPr>
        <p:spPr>
          <a:xfrm>
            <a:off x="499500" y="3931422"/>
            <a:ext cx="8064900" cy="18383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Docent </a:t>
            </a:r>
            <a:r>
              <a:rPr lang="cs-CZ" kern="0" dirty="0" err="1"/>
              <a:t>Véle</a:t>
            </a:r>
            <a:r>
              <a:rPr lang="cs-CZ" kern="0" dirty="0"/>
              <a:t> </a:t>
            </a:r>
            <a:r>
              <a:rPr lang="cs-CZ" i="1" kern="0" dirty="0"/>
              <a:t>„Kineziologie je věda o lidském účelově organizovaném pohybu podléhajícímu fyzikálním zákonům hmotné struktury těla stejně jako kybernetickým zákonům řízení pohybové funkce, která udržuje funkci lidského organismu.“</a:t>
            </a:r>
          </a:p>
        </p:txBody>
      </p:sp>
    </p:spTree>
    <p:extLst>
      <p:ext uri="{BB962C8B-B14F-4D97-AF65-F5344CB8AC3E}">
        <p14:creationId xmlns:p14="http://schemas.microsoft.com/office/powerpoint/2010/main" val="26800306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162E348-EE9B-4948-A6CC-FA4F0148B0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Spojení kostí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E30D74-34CC-4ADE-91D7-ED1934CA39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C00B10A-E259-49FC-B820-7D872E410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Kloub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D1E258D4-3607-4A26-8906-F4A83D7A0429}"/>
              </a:ext>
            </a:extLst>
          </p:cNvPr>
          <p:cNvGrpSpPr/>
          <p:nvPr/>
        </p:nvGrpSpPr>
        <p:grpSpPr>
          <a:xfrm>
            <a:off x="783771" y="1776004"/>
            <a:ext cx="3907609" cy="3415574"/>
            <a:chOff x="0" y="0"/>
            <a:chExt cx="2776855" cy="2685415"/>
          </a:xfrm>
        </p:grpSpPr>
        <p:pic>
          <p:nvPicPr>
            <p:cNvPr id="7" name="Obrázek 6" descr="OBECNÁ ARTHROLOGIE - obecný popis kloubu + pomocná kloubní zařízení  Flashcards | Quizlet">
              <a:extLst>
                <a:ext uri="{FF2B5EF4-FFF2-40B4-BE49-F238E27FC236}">
                  <a16:creationId xmlns:a16="http://schemas.microsoft.com/office/drawing/2014/main" id="{58F81EB3-9363-4186-9ED8-19795E8CA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76855" cy="20815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 pole 24">
              <a:extLst>
                <a:ext uri="{FF2B5EF4-FFF2-40B4-BE49-F238E27FC236}">
                  <a16:creationId xmlns:a16="http://schemas.microsoft.com/office/drawing/2014/main" id="{BEC5BCDF-0A61-45E8-A51A-A39BF8ED013C}"/>
                </a:ext>
              </a:extLst>
            </p:cNvPr>
            <p:cNvSpPr txBox="1"/>
            <p:nvPr/>
          </p:nvSpPr>
          <p:spPr>
            <a:xfrm>
              <a:off x="0" y="2139950"/>
              <a:ext cx="2776855" cy="5454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https://quizlet.com/512082335/obecna-arthrologie-obecny-popis-kloubu-pomocna-kloubni-zarizeni-flash-cards/</a:t>
              </a: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0CF7C567-879B-48B6-8F46-325CCB00ADFF}"/>
              </a:ext>
            </a:extLst>
          </p:cNvPr>
          <p:cNvGrpSpPr/>
          <p:nvPr/>
        </p:nvGrpSpPr>
        <p:grpSpPr>
          <a:xfrm>
            <a:off x="5288189" y="1969407"/>
            <a:ext cx="3385548" cy="2919186"/>
            <a:chOff x="0" y="0"/>
            <a:chExt cx="3522345" cy="3986679"/>
          </a:xfrm>
        </p:grpSpPr>
        <p:pic>
          <p:nvPicPr>
            <p:cNvPr id="10" name="obrázek 1" descr="O KLOUBECH V LIDSKÉM TĚLE">
              <a:extLst>
                <a:ext uri="{FF2B5EF4-FFF2-40B4-BE49-F238E27FC236}">
                  <a16:creationId xmlns:a16="http://schemas.microsoft.com/office/drawing/2014/main" id="{0F35641C-775E-482D-9FA0-0D20C6E81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22345" cy="35490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ové pole 21">
              <a:extLst>
                <a:ext uri="{FF2B5EF4-FFF2-40B4-BE49-F238E27FC236}">
                  <a16:creationId xmlns:a16="http://schemas.microsoft.com/office/drawing/2014/main" id="{AEB6C26F-2DDD-474D-BF6A-0C5896803960}"/>
                </a:ext>
              </a:extLst>
            </p:cNvPr>
            <p:cNvSpPr txBox="1"/>
            <p:nvPr/>
          </p:nvSpPr>
          <p:spPr>
            <a:xfrm>
              <a:off x="0" y="3268920"/>
              <a:ext cx="3522345" cy="717759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https://www.orling.cz/cs/clanky/o-artroze-a-lidech/kosti-a-klouby/o-kloubech-v-lidskem-tele.html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14325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12D02D-04A0-B1F0-5CA5-871739E44B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61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01C8AA-3852-70B0-2991-46E273ECB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2900365"/>
            <a:ext cx="3934889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Fascie</a:t>
            </a:r>
          </a:p>
        </p:txBody>
      </p:sp>
      <p:pic>
        <p:nvPicPr>
          <p:cNvPr id="4098" name="Picture 2" descr="Fascie a jejich vliv na pohyb">
            <a:extLst>
              <a:ext uri="{FF2B5EF4-FFF2-40B4-BE49-F238E27FC236}">
                <a16:creationId xmlns:a16="http://schemas.microsoft.com/office/drawing/2014/main" id="{2E4E212D-EF21-537E-9B98-6A4F8908B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1" r="41173"/>
          <a:stretch/>
        </p:blipFill>
        <p:spPr bwMode="auto">
          <a:xfrm>
            <a:off x="4572000" y="1"/>
            <a:ext cx="4572000" cy="685799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A70B39-9A1D-FCDC-553F-3FDB4CA7B5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35887183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0AD82EB-FA25-4B7E-9B79-B57395D6F9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Fascie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22BD7F-773E-4A54-ABEA-4BFFFBA524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62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8520A6-92B0-4749-B93D-48A6E667A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Fascie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25CDB3E-84EA-461F-9BF6-F31160041D37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>
            <a:normAutofit/>
          </a:bodyPr>
          <a:lstStyle/>
          <a:p>
            <a:pPr marL="54000" indent="0">
              <a:spcAft>
                <a:spcPts val="800"/>
              </a:spcAft>
              <a:buNone/>
              <a:tabLst>
                <a:tab pos="1109980" algn="l"/>
              </a:tabLst>
            </a:pPr>
            <a:r>
              <a:rPr lang="cs-CZ" sz="1900" dirty="0"/>
              <a:t>„Fascie je vazivový list nebo </a:t>
            </a:r>
            <a:r>
              <a:rPr lang="cs-CZ" sz="1900" dirty="0" err="1"/>
              <a:t>libovolny</a:t>
            </a:r>
            <a:r>
              <a:rPr lang="cs-CZ" sz="1900" dirty="0"/>
              <a:t>́ </a:t>
            </a:r>
            <a:r>
              <a:rPr lang="cs-CZ" sz="1900" dirty="0" err="1"/>
              <a:t>počet</a:t>
            </a:r>
            <a:r>
              <a:rPr lang="cs-CZ" sz="1900" dirty="0"/>
              <a:t> </a:t>
            </a:r>
            <a:r>
              <a:rPr lang="cs-CZ" sz="1900" dirty="0" err="1"/>
              <a:t>rozložitelných</a:t>
            </a:r>
            <a:r>
              <a:rPr lang="cs-CZ" sz="1900" dirty="0"/>
              <a:t> seskupení </a:t>
            </a:r>
            <a:r>
              <a:rPr lang="cs-CZ" sz="1900" dirty="0" err="1"/>
              <a:t>pojivove</a:t>
            </a:r>
            <a:r>
              <a:rPr lang="cs-CZ" sz="1900" dirty="0"/>
              <a:t>́ </a:t>
            </a:r>
            <a:r>
              <a:rPr lang="cs-CZ" sz="1900" dirty="0" err="1"/>
              <a:t>tkáne</a:t>
            </a:r>
            <a:r>
              <a:rPr lang="cs-CZ" sz="1900" dirty="0"/>
              <a:t>̌ </a:t>
            </a:r>
            <a:r>
              <a:rPr lang="cs-CZ" sz="1900" dirty="0" err="1"/>
              <a:t>uložené</a:t>
            </a:r>
            <a:r>
              <a:rPr lang="cs-CZ" sz="1900" dirty="0"/>
              <a:t> pod </a:t>
            </a:r>
            <a:r>
              <a:rPr lang="cs-CZ" sz="1900" dirty="0" err="1"/>
              <a:t>kůží</a:t>
            </a:r>
            <a:r>
              <a:rPr lang="cs-CZ" sz="1900" dirty="0"/>
              <a:t>. Její hlavní funkce </a:t>
            </a:r>
            <a:r>
              <a:rPr lang="cs-CZ" sz="1900" dirty="0" err="1"/>
              <a:t>spočívá</a:t>
            </a:r>
            <a:r>
              <a:rPr lang="cs-CZ" sz="1900" dirty="0"/>
              <a:t> v </a:t>
            </a:r>
            <a:r>
              <a:rPr lang="cs-CZ" sz="1900" dirty="0" err="1"/>
              <a:t>připojení</a:t>
            </a:r>
            <a:r>
              <a:rPr lang="cs-CZ" sz="1900" dirty="0"/>
              <a:t>, propojení nebo separaci </a:t>
            </a:r>
            <a:r>
              <a:rPr lang="cs-CZ" sz="1900" dirty="0" err="1"/>
              <a:t>jednotlivých</a:t>
            </a:r>
            <a:r>
              <a:rPr lang="cs-CZ" sz="1900" dirty="0"/>
              <a:t> svalů </a:t>
            </a:r>
            <a:r>
              <a:rPr lang="cs-CZ" sz="1900" dirty="0" err="1"/>
              <a:t>či</a:t>
            </a:r>
            <a:r>
              <a:rPr lang="cs-CZ" sz="1900" dirty="0"/>
              <a:t> </a:t>
            </a:r>
            <a:r>
              <a:rPr lang="cs-CZ" sz="1900" dirty="0" err="1"/>
              <a:t>vnitřních</a:t>
            </a:r>
            <a:r>
              <a:rPr lang="cs-CZ" sz="1900" dirty="0"/>
              <a:t> </a:t>
            </a:r>
            <a:r>
              <a:rPr lang="cs-CZ" sz="1900" dirty="0" err="1"/>
              <a:t>orgánu</a:t>
            </a:r>
            <a:r>
              <a:rPr lang="cs-CZ" sz="1900" dirty="0"/>
              <a:t>̊“ (</a:t>
            </a:r>
            <a:r>
              <a:rPr lang="cs-CZ" sz="1900" dirty="0" err="1"/>
              <a:t>Stecco</a:t>
            </a:r>
            <a:r>
              <a:rPr lang="cs-CZ" sz="1900" dirty="0"/>
              <a:t>, </a:t>
            </a:r>
            <a:r>
              <a:rPr lang="cs-CZ" sz="1900" dirty="0" err="1"/>
              <a:t>Schleip</a:t>
            </a:r>
            <a:r>
              <a:rPr lang="cs-CZ" sz="1900" dirty="0"/>
              <a:t>, 2016)</a:t>
            </a:r>
          </a:p>
          <a:p>
            <a:pPr marL="54000" indent="0">
              <a:spcAft>
                <a:spcPts val="800"/>
              </a:spcAft>
              <a:buNone/>
              <a:tabLst>
                <a:tab pos="1109980" algn="l"/>
              </a:tabLst>
            </a:pPr>
            <a:endParaRPr lang="cs-CZ" sz="1900" dirty="0"/>
          </a:p>
          <a:p>
            <a:pPr marL="54000" indent="0">
              <a:spcAft>
                <a:spcPts val="800"/>
              </a:spcAft>
              <a:buNone/>
              <a:tabLst>
                <a:tab pos="1109980" algn="l"/>
              </a:tabLst>
            </a:pPr>
            <a:r>
              <a:rPr lang="cs-CZ" sz="1900" dirty="0"/>
              <a:t>Mezi další funkce patří: </a:t>
            </a:r>
            <a:r>
              <a:rPr lang="cs-CZ" sz="1900" dirty="0" err="1"/>
              <a:t>přenos</a:t>
            </a:r>
            <a:r>
              <a:rPr lang="cs-CZ" sz="1900" dirty="0"/>
              <a:t> sil, senzorická funkce, role v regulaci </a:t>
            </a:r>
            <a:r>
              <a:rPr lang="cs-CZ" sz="1900" dirty="0" err="1"/>
              <a:t>poranění</a:t>
            </a:r>
            <a:r>
              <a:rPr lang="cs-CZ" sz="1900" dirty="0"/>
              <a:t> a </a:t>
            </a:r>
            <a:r>
              <a:rPr lang="cs-CZ" sz="1900" dirty="0" err="1"/>
              <a:t>dalši</a:t>
            </a:r>
            <a:r>
              <a:rPr lang="cs-CZ" sz="1900" dirty="0"/>
              <a:t>́.</a:t>
            </a:r>
          </a:p>
          <a:p>
            <a:pPr marL="54000" indent="0">
              <a:spcAft>
                <a:spcPts val="800"/>
              </a:spcAft>
              <a:buNone/>
              <a:tabLst>
                <a:tab pos="1109980" algn="l"/>
              </a:tabLst>
            </a:pPr>
            <a:endParaRPr lang="cs-CZ" sz="1900" dirty="0"/>
          </a:p>
        </p:txBody>
      </p:sp>
      <p:pic>
        <p:nvPicPr>
          <p:cNvPr id="1026" name="Picture 2" descr="Image illustrating the 2 fascial connective layers: superficial fascia... |  Download Scientific Diagram">
            <a:extLst>
              <a:ext uri="{FF2B5EF4-FFF2-40B4-BE49-F238E27FC236}">
                <a16:creationId xmlns:a16="http://schemas.microsoft.com/office/drawing/2014/main" id="{D027B1FC-9552-7EA5-9362-0E5CCDC61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8460" y="2352317"/>
            <a:ext cx="3914999" cy="283837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86E7805-CB56-464B-4BCA-B0C060E7504C}"/>
              </a:ext>
            </a:extLst>
          </p:cNvPr>
          <p:cNvSpPr txBox="1"/>
          <p:nvPr/>
        </p:nvSpPr>
        <p:spPr>
          <a:xfrm>
            <a:off x="4454999" y="5190691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www.researchgate.net</a:t>
            </a:r>
            <a:r>
              <a:rPr lang="cs-CZ" sz="1100" dirty="0"/>
              <a:t>/</a:t>
            </a:r>
            <a:r>
              <a:rPr lang="cs-CZ" sz="1100" dirty="0" err="1"/>
              <a:t>figure</a:t>
            </a:r>
            <a:r>
              <a:rPr lang="cs-CZ" sz="1100" dirty="0"/>
              <a:t>/Image-illustrating-the-2-fascial-connective-layers-superficial-fascia-and-deep-fascia_fig1_323929790</a:t>
            </a:r>
          </a:p>
        </p:txBody>
      </p:sp>
    </p:spTree>
    <p:extLst>
      <p:ext uri="{BB962C8B-B14F-4D97-AF65-F5344CB8AC3E}">
        <p14:creationId xmlns:p14="http://schemas.microsoft.com/office/powerpoint/2010/main" val="8445394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BBE198-471B-732D-A0B2-4FC0058E9A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63</a:t>
            </a:fld>
            <a:endParaRPr lang="cs-CZ" altLang="cs-CZ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3296AA73-76AB-9889-056C-7E283D8DF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en-US" dirty="0" err="1"/>
              <a:t>Fascie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D069008-C6D7-A344-611A-65AF4476F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117417"/>
            <a:ext cx="3914999" cy="3308173"/>
          </a:xfrm>
          <a:prstGeom prst="rect">
            <a:avLst/>
          </a:prstGeom>
          <a:noFill/>
        </p:spPr>
      </p:pic>
      <p:pic>
        <p:nvPicPr>
          <p:cNvPr id="2050" name="Picture 2" descr="fascia">
            <a:extLst>
              <a:ext uri="{FF2B5EF4-FFF2-40B4-BE49-F238E27FC236}">
                <a16:creationId xmlns:a16="http://schemas.microsoft.com/office/drawing/2014/main" id="{40407732-71CB-EAD4-F8D3-591B32ED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003" y="114198"/>
            <a:ext cx="3018223" cy="597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BF72B36-78E8-0791-8BAA-79412646C4BD}"/>
              </a:ext>
            </a:extLst>
          </p:cNvPr>
          <p:cNvSpPr txBox="1"/>
          <p:nvPr/>
        </p:nvSpPr>
        <p:spPr>
          <a:xfrm>
            <a:off x="3135226" y="6190493"/>
            <a:ext cx="4572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 err="1"/>
              <a:t>Dissection</a:t>
            </a:r>
            <a:r>
              <a:rPr lang="cs-CZ" sz="900" dirty="0"/>
              <a:t> by Dr. Carla </a:t>
            </a:r>
            <a:r>
              <a:rPr lang="cs-CZ" sz="900" dirty="0" err="1"/>
              <a:t>Stecco</a:t>
            </a:r>
            <a:r>
              <a:rPr lang="cs-CZ" sz="900" dirty="0"/>
              <a:t> </a:t>
            </a:r>
            <a:r>
              <a:rPr lang="cs-CZ" sz="900" dirty="0" err="1"/>
              <a:t>showing</a:t>
            </a:r>
            <a:r>
              <a:rPr lang="cs-CZ" sz="900" dirty="0"/>
              <a:t> </a:t>
            </a:r>
            <a:r>
              <a:rPr lang="cs-CZ" sz="900" dirty="0" err="1"/>
              <a:t>superficial</a:t>
            </a:r>
            <a:r>
              <a:rPr lang="cs-CZ" sz="900" dirty="0"/>
              <a:t> and </a:t>
            </a:r>
            <a:r>
              <a:rPr lang="cs-CZ" sz="900" dirty="0" err="1"/>
              <a:t>deep</a:t>
            </a:r>
            <a:r>
              <a:rPr lang="cs-CZ" sz="900" dirty="0"/>
              <a:t> </a:t>
            </a:r>
            <a:r>
              <a:rPr lang="cs-CZ" sz="900" dirty="0" err="1"/>
              <a:t>fascia</a:t>
            </a:r>
            <a:r>
              <a:rPr lang="cs-CZ" sz="900" dirty="0"/>
              <a:t> </a:t>
            </a:r>
            <a:r>
              <a:rPr lang="cs-CZ" sz="900" dirty="0" err="1"/>
              <a:t>of</a:t>
            </a:r>
            <a:r>
              <a:rPr lang="cs-CZ" sz="900" dirty="0"/>
              <a:t> </a:t>
            </a:r>
            <a:r>
              <a:rPr lang="cs-CZ" sz="900" dirty="0" err="1"/>
              <a:t>anterior</a:t>
            </a:r>
            <a:r>
              <a:rPr lang="cs-CZ" sz="900" dirty="0"/>
              <a:t> </a:t>
            </a:r>
            <a:r>
              <a:rPr lang="cs-CZ" sz="900" dirty="0" err="1"/>
              <a:t>brachial</a:t>
            </a:r>
            <a:r>
              <a:rPr lang="cs-CZ" sz="900" dirty="0"/>
              <a:t> </a:t>
            </a:r>
            <a:r>
              <a:rPr lang="cs-CZ" sz="900" dirty="0" err="1"/>
              <a:t>fascia</a:t>
            </a:r>
            <a:r>
              <a:rPr lang="cs-CZ" sz="900" dirty="0"/>
              <a:t> region. </a:t>
            </a:r>
            <a:r>
              <a:rPr lang="cs-CZ" sz="900" dirty="0" err="1"/>
              <a:t>Lacertus</a:t>
            </a:r>
            <a:r>
              <a:rPr lang="cs-CZ" sz="900" dirty="0"/>
              <a:t> </a:t>
            </a:r>
            <a:r>
              <a:rPr lang="cs-CZ" sz="900" dirty="0" err="1"/>
              <a:t>fibrosus</a:t>
            </a:r>
            <a:r>
              <a:rPr lang="cs-CZ" sz="900" dirty="0"/>
              <a:t> </a:t>
            </a:r>
            <a:r>
              <a:rPr lang="cs-CZ" sz="900" dirty="0" err="1"/>
              <a:t>is</a:t>
            </a:r>
            <a:r>
              <a:rPr lang="cs-CZ" sz="900" dirty="0"/>
              <a:t> </a:t>
            </a:r>
            <a:r>
              <a:rPr lang="cs-CZ" sz="900" dirty="0" err="1"/>
              <a:t>highlighted</a:t>
            </a:r>
            <a:r>
              <a:rPr lang="cs-CZ" sz="900" dirty="0"/>
              <a:t> to </a:t>
            </a:r>
            <a:r>
              <a:rPr lang="cs-CZ" sz="900" dirty="0" err="1"/>
              <a:t>demonstrate</a:t>
            </a:r>
            <a:r>
              <a:rPr lang="cs-CZ" sz="900" dirty="0"/>
              <a:t> </a:t>
            </a:r>
            <a:r>
              <a:rPr lang="cs-CZ" sz="900" dirty="0" err="1"/>
              <a:t>its</a:t>
            </a:r>
            <a:r>
              <a:rPr lang="cs-CZ" sz="900" dirty="0"/>
              <a:t> role as a </a:t>
            </a:r>
            <a:r>
              <a:rPr lang="cs-CZ" sz="900" dirty="0" err="1"/>
              <a:t>myofascial</a:t>
            </a:r>
            <a:r>
              <a:rPr lang="cs-CZ" sz="900" dirty="0"/>
              <a:t> </a:t>
            </a:r>
            <a:r>
              <a:rPr lang="cs-CZ" sz="900" dirty="0" err="1"/>
              <a:t>expansion</a:t>
            </a:r>
            <a:r>
              <a:rPr lang="cs-CZ" sz="900" dirty="0"/>
              <a:t> </a:t>
            </a:r>
            <a:r>
              <a:rPr lang="cs-CZ" sz="900" dirty="0" err="1"/>
              <a:t>between</a:t>
            </a:r>
            <a:r>
              <a:rPr lang="cs-CZ" sz="900" dirty="0"/>
              <a:t> </a:t>
            </a:r>
            <a:r>
              <a:rPr lang="cs-CZ" sz="900" dirty="0" err="1"/>
              <a:t>upper</a:t>
            </a:r>
            <a:r>
              <a:rPr lang="cs-CZ" sz="900" dirty="0"/>
              <a:t> </a:t>
            </a:r>
            <a:r>
              <a:rPr lang="cs-CZ" sz="900" dirty="0" err="1"/>
              <a:t>arm</a:t>
            </a:r>
            <a:r>
              <a:rPr lang="cs-CZ" sz="900" dirty="0"/>
              <a:t> and </a:t>
            </a:r>
            <a:r>
              <a:rPr lang="cs-CZ" sz="900" dirty="0" err="1"/>
              <a:t>lower</a:t>
            </a:r>
            <a:r>
              <a:rPr lang="cs-CZ" sz="900" dirty="0"/>
              <a:t> arm. Image Copyright Dr. Carla </a:t>
            </a:r>
            <a:r>
              <a:rPr lang="cs-CZ" sz="900" dirty="0" err="1"/>
              <a:t>Stecco</a:t>
            </a:r>
            <a:r>
              <a:rPr lang="cs-CZ" sz="900" dirty="0"/>
              <a:t>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43DB296-68D8-CC41-516A-38FFB53F9ABB}"/>
              </a:ext>
            </a:extLst>
          </p:cNvPr>
          <p:cNvSpPr txBox="1"/>
          <p:nvPr/>
        </p:nvSpPr>
        <p:spPr>
          <a:xfrm>
            <a:off x="310500" y="557720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effectLst/>
                <a:latin typeface="TimesNewRomanPSMT"/>
              </a:rPr>
              <a:t>STECCO, C. 2015. </a:t>
            </a:r>
            <a:r>
              <a:rPr lang="cs-CZ" sz="1200" i="1" dirty="0" err="1">
                <a:effectLst/>
                <a:latin typeface="TimesNewRomanPS"/>
              </a:rPr>
              <a:t>Functional</a:t>
            </a:r>
            <a:r>
              <a:rPr lang="cs-CZ" sz="1200" i="1" dirty="0">
                <a:effectLst/>
                <a:latin typeface="TimesNewRomanPS"/>
              </a:rPr>
              <a:t> Atlas </a:t>
            </a:r>
            <a:r>
              <a:rPr lang="cs-CZ" sz="1200" i="1" dirty="0" err="1">
                <a:effectLst/>
                <a:latin typeface="TimesNewRomanPS"/>
              </a:rPr>
              <a:t>of</a:t>
            </a:r>
            <a:r>
              <a:rPr lang="cs-CZ" sz="1200" i="1" dirty="0">
                <a:effectLst/>
                <a:latin typeface="TimesNewRomanPS"/>
              </a:rPr>
              <a:t> </a:t>
            </a:r>
            <a:r>
              <a:rPr lang="cs-CZ" sz="1200" i="1" dirty="0" err="1">
                <a:effectLst/>
                <a:latin typeface="TimesNewRomanPS"/>
              </a:rPr>
              <a:t>the</a:t>
            </a:r>
            <a:r>
              <a:rPr lang="cs-CZ" sz="1200" i="1" dirty="0">
                <a:effectLst/>
                <a:latin typeface="TimesNewRomanPS"/>
              </a:rPr>
              <a:t> </a:t>
            </a:r>
            <a:r>
              <a:rPr lang="cs-CZ" sz="1200" i="1" dirty="0" err="1">
                <a:effectLst/>
                <a:latin typeface="TimesNewRomanPS"/>
              </a:rPr>
              <a:t>Human</a:t>
            </a:r>
            <a:r>
              <a:rPr lang="cs-CZ" sz="1200" i="1" dirty="0">
                <a:effectLst/>
                <a:latin typeface="TimesNewRomanPS"/>
              </a:rPr>
              <a:t> </a:t>
            </a:r>
            <a:r>
              <a:rPr lang="cs-CZ" sz="1200" i="1" dirty="0" err="1">
                <a:effectLst/>
                <a:latin typeface="TimesNewRomanPS"/>
              </a:rPr>
              <a:t>Fascial</a:t>
            </a:r>
            <a:r>
              <a:rPr lang="cs-CZ" sz="1200" i="1" dirty="0">
                <a:effectLst/>
                <a:latin typeface="TimesNewRomanPS"/>
              </a:rPr>
              <a:t> </a:t>
            </a:r>
            <a:r>
              <a:rPr lang="cs-CZ" sz="1200" i="1" dirty="0" err="1">
                <a:effectLst/>
                <a:latin typeface="TimesNewRomanPS"/>
              </a:rPr>
              <a:t>System</a:t>
            </a:r>
            <a:r>
              <a:rPr lang="cs-CZ" sz="1200" i="1" dirty="0">
                <a:effectLst/>
                <a:latin typeface="TimesNewRomanPS"/>
              </a:rPr>
              <a:t>. </a:t>
            </a:r>
            <a:r>
              <a:rPr lang="cs-CZ" sz="1200" dirty="0">
                <a:effectLst/>
                <a:latin typeface="TimesNewRomanPSMT"/>
              </a:rPr>
              <a:t>Churchill </a:t>
            </a:r>
            <a:r>
              <a:rPr lang="cs-CZ" sz="1200" dirty="0" err="1">
                <a:effectLst/>
                <a:latin typeface="TimesNewRomanPSMT"/>
              </a:rPr>
              <a:t>Livingstone</a:t>
            </a:r>
            <a:r>
              <a:rPr lang="cs-CZ" sz="1200" dirty="0">
                <a:effectLst/>
                <a:latin typeface="TimesNewRomanPSMT"/>
              </a:rPr>
              <a:t>: </a:t>
            </a:r>
            <a:r>
              <a:rPr lang="cs-CZ" sz="1200" dirty="0" err="1">
                <a:effectLst/>
                <a:latin typeface="TimesNewRomanPSMT"/>
              </a:rPr>
              <a:t>Elsevier</a:t>
            </a:r>
            <a:r>
              <a:rPr lang="cs-CZ" sz="1200" i="1" dirty="0">
                <a:effectLst/>
                <a:latin typeface="TimesNewRomanPS"/>
              </a:rPr>
              <a:t>. </a:t>
            </a:r>
            <a:r>
              <a:rPr lang="cs-CZ" sz="1200" dirty="0">
                <a:effectLst/>
                <a:latin typeface="TimesNewRomanPSMT"/>
              </a:rPr>
              <a:t>ISBN 978-0-7020-4430-4. 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0911231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991274-7612-9BAF-7E88-B04D34EFA7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64</a:t>
            </a:fld>
            <a:endParaRPr lang="cs-CZ" altLang="cs-CZ" dirty="0"/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613461C9-BE63-F15D-E167-B7BAA7FD2BD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sz="1800" dirty="0"/>
              <a:t>Povrchová vrstva</a:t>
            </a:r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EA771B60-502E-C80A-DF64-1FD234D65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BD9A4532-DE75-3615-B077-19772C0525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s-CZ" sz="1800" dirty="0"/>
              <a:t>Hluboká vrstva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92F90183-EC16-3C61-BCB9-20B4F0D3FF9E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dirty="0"/>
              <a:t>Vysoká pohyblivost – „klouzání pokožky“ </a:t>
            </a:r>
          </a:p>
          <a:p>
            <a:r>
              <a:rPr lang="cs-CZ" dirty="0"/>
              <a:t>Vazba na tukové buňky – nachází se mezi dvěma vrstvami tukové tkáně </a:t>
            </a:r>
          </a:p>
          <a:p>
            <a:r>
              <a:rPr lang="cs-CZ" dirty="0"/>
              <a:t>Vytváření sept (poutka – např. pata)</a:t>
            </a:r>
          </a:p>
          <a:p>
            <a:r>
              <a:rPr lang="cs-CZ" dirty="0"/>
              <a:t>Průchod cév, nervů, lymfatického systému</a:t>
            </a:r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73DDB7B6-4B00-E84A-282A-2AE7E91D1AB5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r>
              <a:rPr lang="cs-CZ" dirty="0"/>
              <a:t>Hustá, organizovaná síť </a:t>
            </a:r>
          </a:p>
          <a:p>
            <a:r>
              <a:rPr lang="cs-CZ" dirty="0"/>
              <a:t>Přenos sil mezi segmenty (svaly, </a:t>
            </a:r>
            <a:r>
              <a:rPr lang="cs-CZ" dirty="0" err="1"/>
              <a:t>kompartmenty</a:t>
            </a:r>
            <a:r>
              <a:rPr lang="cs-CZ" dirty="0"/>
              <a:t>) </a:t>
            </a:r>
          </a:p>
          <a:p>
            <a:r>
              <a:rPr lang="cs-CZ" dirty="0"/>
              <a:t>Pružná tkáň (zvlnění kolagenních vláken)</a:t>
            </a:r>
          </a:p>
        </p:txBody>
      </p:sp>
      <p:pic>
        <p:nvPicPr>
          <p:cNvPr id="6146" name="Picture 2" descr="Fascie je srdce lymfatického systému">
            <a:extLst>
              <a:ext uri="{FF2B5EF4-FFF2-40B4-BE49-F238E27FC236}">
                <a16:creationId xmlns:a16="http://schemas.microsoft.com/office/drawing/2014/main" id="{A04EB068-A142-523F-BFF1-8D853D3E0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17" y="3771504"/>
            <a:ext cx="3325091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75A3845D-304B-0458-5523-545CC0FCDC1B}"/>
              </a:ext>
            </a:extLst>
          </p:cNvPr>
          <p:cNvSpPr txBox="1"/>
          <p:nvPr/>
        </p:nvSpPr>
        <p:spPr>
          <a:xfrm>
            <a:off x="5100452" y="5613004"/>
            <a:ext cx="34141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nopills.cz</a:t>
            </a:r>
            <a:r>
              <a:rPr lang="cs-CZ" sz="1050" dirty="0"/>
              <a:t>/2022/12/27/fascie-je-srdce-</a:t>
            </a:r>
            <a:r>
              <a:rPr lang="cs-CZ" sz="1050" dirty="0" err="1"/>
              <a:t>lymfatickeho</a:t>
            </a:r>
            <a:r>
              <a:rPr lang="cs-CZ" sz="1050" dirty="0"/>
              <a:t>-</a:t>
            </a:r>
            <a:r>
              <a:rPr lang="cs-CZ" sz="1050" dirty="0" err="1"/>
              <a:t>systemu</a:t>
            </a:r>
            <a:r>
              <a:rPr lang="cs-CZ" sz="105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124168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F9DEB9-7E88-600A-282C-12A51A00E9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B51B230-CAF7-D99D-8CD8-2DA2DBEAB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Fasciacyty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1C0F4FA-4C21-C6EA-402A-6B72F4C08C21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dirty="0"/>
              <a:t>C. </a:t>
            </a:r>
            <a:r>
              <a:rPr lang="cs-CZ" dirty="0" err="1"/>
              <a:t>Stecco</a:t>
            </a:r>
            <a:r>
              <a:rPr lang="cs-CZ" dirty="0"/>
              <a:t> (2015) – pub. 2018</a:t>
            </a:r>
          </a:p>
          <a:p>
            <a:r>
              <a:rPr lang="cs-CZ" dirty="0"/>
              <a:t>Specifické buňky pro tuto tkáň</a:t>
            </a:r>
          </a:p>
          <a:p>
            <a:endParaRPr lang="cs-CZ" dirty="0"/>
          </a:p>
          <a:p>
            <a:r>
              <a:rPr lang="cs-CZ" dirty="0"/>
              <a:t>Funkce: produkce </a:t>
            </a:r>
            <a:r>
              <a:rPr lang="cs-CZ" dirty="0" err="1"/>
              <a:t>hyaluronanu</a:t>
            </a:r>
            <a:endParaRPr lang="cs-CZ" dirty="0"/>
          </a:p>
          <a:p>
            <a:endParaRPr lang="cs-CZ" dirty="0"/>
          </a:p>
          <a:p>
            <a:r>
              <a:rPr lang="cs-CZ" dirty="0"/>
              <a:t>Dle umístění a funkce buněk – skluznost jednotlivých vrstev tkání 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FC61783-5ED5-432D-F491-F11C9D785FCF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Details are in the caption following the image">
            <a:extLst>
              <a:ext uri="{FF2B5EF4-FFF2-40B4-BE49-F238E27FC236}">
                <a16:creationId xmlns:a16="http://schemas.microsoft.com/office/drawing/2014/main" id="{468F4AB9-3A0A-E3E6-773C-5378D958D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05" y="1558073"/>
            <a:ext cx="4030315" cy="365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4F93A19-4369-11D1-673D-FA80C0CEFB4B}"/>
              </a:ext>
            </a:extLst>
          </p:cNvPr>
          <p:cNvSpPr txBox="1"/>
          <p:nvPr/>
        </p:nvSpPr>
        <p:spPr>
          <a:xfrm>
            <a:off x="4359959" y="5596150"/>
            <a:ext cx="457200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onlinelibrary.wiley.com</a:t>
            </a:r>
            <a:r>
              <a:rPr lang="cs-CZ" sz="1050" dirty="0"/>
              <a:t>/</a:t>
            </a:r>
            <a:r>
              <a:rPr lang="cs-CZ" sz="1050" dirty="0" err="1"/>
              <a:t>doi</a:t>
            </a:r>
            <a:r>
              <a:rPr lang="cs-CZ" sz="1050" dirty="0"/>
              <a:t>/full/10.1002/ca.23072?fbclid=IwAR1igjNbJBF2D5ikUnfROQ6C2ZxsWm8GABusO6VSRpfIE2khMHQuYokY-SU#.WvsHLXfe7bA.facebook</a:t>
            </a:r>
          </a:p>
        </p:txBody>
      </p:sp>
    </p:spTree>
    <p:extLst>
      <p:ext uri="{BB962C8B-B14F-4D97-AF65-F5344CB8AC3E}">
        <p14:creationId xmlns:p14="http://schemas.microsoft.com/office/powerpoint/2010/main" val="4379686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BBE198-471B-732D-A0B2-4FC0058E9A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66</a:t>
            </a:fld>
            <a:endParaRPr lang="cs-CZ" altLang="cs-CZ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3296AA73-76AB-9889-056C-7E283D8DF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en-US" dirty="0" err="1"/>
              <a:t>Fascie</a:t>
            </a:r>
            <a:endParaRPr lang="en-US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3C877D7-153E-5847-C4C2-E0FF20078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432" y="1171576"/>
            <a:ext cx="5575136" cy="553002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536991A-846D-EDE4-F2B5-55AE1702AC17}"/>
              </a:ext>
            </a:extLst>
          </p:cNvPr>
          <p:cNvSpPr txBox="1"/>
          <p:nvPr/>
        </p:nvSpPr>
        <p:spPr>
          <a:xfrm>
            <a:off x="908612" y="6408598"/>
            <a:ext cx="702004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>
                <a:effectLst/>
                <a:latin typeface="TimesNewRomanPSMT"/>
              </a:rPr>
              <a:t>MÜLLER, D., G., SCHLEIP, R. 2012. </a:t>
            </a:r>
            <a:r>
              <a:rPr lang="cs-CZ" sz="1050" dirty="0" err="1">
                <a:effectLst/>
                <a:latin typeface="TimesNewRomanPSMT"/>
              </a:rPr>
              <a:t>Fascial</a:t>
            </a:r>
            <a:r>
              <a:rPr lang="cs-CZ" sz="1050" dirty="0">
                <a:effectLst/>
                <a:latin typeface="TimesNewRomanPSMT"/>
              </a:rPr>
              <a:t> Fitness. In: SCHLEIP, R., FINDLEY, T., W., CHAITOW, L., HUIJING, P., A. </a:t>
            </a:r>
            <a:r>
              <a:rPr lang="cs-CZ" sz="1050" i="1" dirty="0" err="1">
                <a:effectLst/>
                <a:latin typeface="TimesNewRomanPS"/>
              </a:rPr>
              <a:t>Fascia</a:t>
            </a:r>
            <a:r>
              <a:rPr lang="cs-CZ" sz="1050" i="1" dirty="0">
                <a:effectLst/>
                <a:latin typeface="TimesNewRomanPS"/>
              </a:rPr>
              <a:t>: </a:t>
            </a:r>
            <a:r>
              <a:rPr lang="cs-CZ" sz="1050" i="1" dirty="0" err="1">
                <a:effectLst/>
                <a:latin typeface="TimesNewRomanPS"/>
              </a:rPr>
              <a:t>The</a:t>
            </a:r>
            <a:r>
              <a:rPr lang="cs-CZ" sz="1050" i="1" dirty="0">
                <a:effectLst/>
                <a:latin typeface="TimesNewRomanPS"/>
              </a:rPr>
              <a:t> </a:t>
            </a:r>
            <a:r>
              <a:rPr lang="cs-CZ" sz="1050" i="1" dirty="0" err="1">
                <a:effectLst/>
                <a:latin typeface="TimesNewRomanPS"/>
              </a:rPr>
              <a:t>Tensional</a:t>
            </a:r>
            <a:r>
              <a:rPr lang="cs-CZ" sz="1050" i="1" dirty="0">
                <a:effectLst/>
                <a:latin typeface="TimesNewRomanPS"/>
              </a:rPr>
              <a:t> Network </a:t>
            </a:r>
            <a:r>
              <a:rPr lang="cs-CZ" sz="1050" i="1" dirty="0" err="1">
                <a:effectLst/>
                <a:latin typeface="TimesNewRomanPS"/>
              </a:rPr>
              <a:t>of</a:t>
            </a:r>
            <a:r>
              <a:rPr lang="cs-CZ" sz="1050" i="1" dirty="0">
                <a:effectLst/>
                <a:latin typeface="TimesNewRomanPS"/>
              </a:rPr>
              <a:t> </a:t>
            </a:r>
            <a:r>
              <a:rPr lang="cs-CZ" sz="1050" i="1" dirty="0" err="1">
                <a:effectLst/>
                <a:latin typeface="TimesNewRomanPS"/>
              </a:rPr>
              <a:t>the</a:t>
            </a:r>
            <a:r>
              <a:rPr lang="cs-CZ" sz="1050" i="1" dirty="0">
                <a:effectLst/>
                <a:latin typeface="TimesNewRomanPS"/>
              </a:rPr>
              <a:t> </a:t>
            </a:r>
            <a:r>
              <a:rPr lang="cs-CZ" sz="1050" i="1" dirty="0" err="1">
                <a:effectLst/>
                <a:latin typeface="TimesNewRomanPS"/>
              </a:rPr>
              <a:t>Human</a:t>
            </a:r>
            <a:r>
              <a:rPr lang="cs-CZ" sz="1050" i="1" dirty="0">
                <a:effectLst/>
                <a:latin typeface="TimesNewRomanPS"/>
              </a:rPr>
              <a:t> Body</a:t>
            </a:r>
            <a:r>
              <a:rPr lang="cs-CZ" sz="1050" dirty="0">
                <a:effectLst/>
                <a:latin typeface="TimesNewRomanPSMT"/>
              </a:rPr>
              <a:t>. Edinburgh: </a:t>
            </a:r>
            <a:r>
              <a:rPr lang="cs-CZ" sz="1050" dirty="0" err="1">
                <a:effectLst/>
                <a:latin typeface="TimesNewRomanPSMT"/>
              </a:rPr>
              <a:t>Churchuill</a:t>
            </a:r>
            <a:r>
              <a:rPr lang="cs-CZ" sz="1050" dirty="0">
                <a:effectLst/>
                <a:latin typeface="TimesNewRomanPSMT"/>
              </a:rPr>
              <a:t> </a:t>
            </a:r>
            <a:r>
              <a:rPr lang="cs-CZ" sz="1050" dirty="0" err="1">
                <a:effectLst/>
                <a:latin typeface="TimesNewRomanPSMT"/>
              </a:rPr>
              <a:t>Livingstone</a:t>
            </a:r>
            <a:r>
              <a:rPr lang="cs-CZ" sz="1050" dirty="0">
                <a:effectLst/>
                <a:latin typeface="TimesNewRomanPSMT"/>
              </a:rPr>
              <a:t> </a:t>
            </a:r>
            <a:r>
              <a:rPr lang="cs-CZ" sz="1050" dirty="0" err="1">
                <a:effectLst/>
                <a:latin typeface="TimesNewRomanPSMT"/>
              </a:rPr>
              <a:t>Elsevier</a:t>
            </a:r>
            <a:r>
              <a:rPr lang="cs-CZ" sz="1050" dirty="0">
                <a:effectLst/>
                <a:latin typeface="TimesNewRomanPSMT"/>
              </a:rPr>
              <a:t>. ISBN 978-0-7020-3425-1. </a:t>
            </a:r>
            <a:endParaRPr lang="cs-CZ" sz="105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08453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848B85-A440-3C1F-3739-AE378204CB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C7A9E3E-85D3-9AF1-A02A-F11DE8A42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Mechanické zatížení fascie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9669E77-3E17-91FE-5CEA-447CAD2B9CAD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8188364" cy="4139998"/>
          </a:xfrm>
        </p:spPr>
        <p:txBody>
          <a:bodyPr/>
          <a:lstStyle/>
          <a:p>
            <a:r>
              <a:rPr lang="cs-CZ" dirty="0"/>
              <a:t>Tkáň bohatá na vodu </a:t>
            </a:r>
          </a:p>
          <a:p>
            <a:endParaRPr lang="cs-CZ" dirty="0"/>
          </a:p>
          <a:p>
            <a:r>
              <a:rPr lang="cs-CZ" dirty="0"/>
              <a:t>Mechanické zatížení → </a:t>
            </a:r>
            <a:r>
              <a:rPr lang="cs-CZ" u="sng" dirty="0"/>
              <a:t>dehydratace tkáně „vymačkání houby“</a:t>
            </a:r>
            <a:r>
              <a:rPr lang="cs-CZ" dirty="0"/>
              <a:t>→ ztráta pružnosti tkáně → po mechanické zátěži → adaptace tkáně (rehydratace, přestavba)</a:t>
            </a:r>
          </a:p>
          <a:p>
            <a:endParaRPr lang="cs-CZ" dirty="0"/>
          </a:p>
          <a:p>
            <a:r>
              <a:rPr lang="cs-CZ" dirty="0"/>
              <a:t>Popisuje výrazná genetická predispozice v rámci deformačních a adaptačních mechanismů</a:t>
            </a:r>
          </a:p>
        </p:txBody>
      </p:sp>
    </p:spTree>
    <p:extLst>
      <p:ext uri="{BB962C8B-B14F-4D97-AF65-F5344CB8AC3E}">
        <p14:creationId xmlns:p14="http://schemas.microsoft.com/office/powerpoint/2010/main" val="16836898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786E37-EAD4-861A-6B4C-665E2DC1A7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68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45ACF5AD-0714-5C6E-86F7-5FA3F40EE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„Natažení“ („protažení“) fascie</a:t>
            </a:r>
            <a:br>
              <a:rPr lang="cs-CZ" dirty="0"/>
            </a:br>
            <a:endParaRPr lang="cs-CZ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E42D73E1-9496-A1D6-83A8-7C13EC850CC0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7357091" cy="4139998"/>
          </a:xfrm>
        </p:spPr>
        <p:txBody>
          <a:bodyPr/>
          <a:lstStyle/>
          <a:p>
            <a:r>
              <a:rPr lang="cs-CZ" dirty="0"/>
              <a:t>Pocit prodloužení, zvýšené </a:t>
            </a:r>
            <a:r>
              <a:rPr lang="cs-CZ" dirty="0" err="1"/>
              <a:t>posunlivosti</a:t>
            </a:r>
            <a:r>
              <a:rPr lang="cs-CZ" dirty="0"/>
              <a:t> tkáně </a:t>
            </a:r>
          </a:p>
          <a:p>
            <a:endParaRPr lang="cs-CZ" dirty="0"/>
          </a:p>
          <a:p>
            <a:r>
              <a:rPr lang="cs-CZ" dirty="0"/>
              <a:t>Připisuje se hydrataci tkáně (změna viskoelastických vlastností) </a:t>
            </a:r>
          </a:p>
          <a:p>
            <a:endParaRPr lang="cs-CZ" dirty="0"/>
          </a:p>
          <a:p>
            <a:r>
              <a:rPr lang="cs-CZ" dirty="0"/>
              <a:t>Působení na neurofyziologickém podkladě – na úrovni svalu – zpětnovazebná N-S smyčka </a:t>
            </a:r>
          </a:p>
          <a:p>
            <a:endParaRPr lang="cs-CZ" dirty="0"/>
          </a:p>
          <a:p>
            <a:r>
              <a:rPr lang="cs-CZ" dirty="0"/>
              <a:t>Nejedná se o trvalý stav (fascie je sice tkáň deformovatelná, ale přechodně), i přesto může být benefitem</a:t>
            </a:r>
          </a:p>
        </p:txBody>
      </p:sp>
    </p:spTree>
    <p:extLst>
      <p:ext uri="{BB962C8B-B14F-4D97-AF65-F5344CB8AC3E}">
        <p14:creationId xmlns:p14="http://schemas.microsoft.com/office/powerpoint/2010/main" val="33848938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C572FD7-AE04-D49B-7115-758EE5370E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69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2ACD365-EE5F-B7DA-39FA-96B375FC5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Fascie</a:t>
            </a:r>
          </a:p>
        </p:txBody>
      </p:sp>
      <p:pic>
        <p:nvPicPr>
          <p:cNvPr id="4098" name="Picture 2" descr="BioTensegrità - la visione Osteopatica - Sebastian Guzzetti">
            <a:extLst>
              <a:ext uri="{FF2B5EF4-FFF2-40B4-BE49-F238E27FC236}">
                <a16:creationId xmlns:a16="http://schemas.microsoft.com/office/drawing/2014/main" id="{F2C67E4A-D4A8-380A-7F5D-A3B280504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000" y="2068372"/>
            <a:ext cx="8064900" cy="338725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AE9E29E-ACAD-73A3-FD43-2FFEA032D6C0}"/>
              </a:ext>
            </a:extLst>
          </p:cNvPr>
          <p:cNvSpPr txBox="1"/>
          <p:nvPr/>
        </p:nvSpPr>
        <p:spPr>
          <a:xfrm>
            <a:off x="1326748" y="5455630"/>
            <a:ext cx="6490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https://</a:t>
            </a:r>
            <a:r>
              <a:rPr lang="cs-CZ" sz="1800" dirty="0" err="1"/>
              <a:t>www.sebastianguzzetti.com</a:t>
            </a:r>
            <a:r>
              <a:rPr lang="cs-CZ" sz="1800" dirty="0"/>
              <a:t>/</a:t>
            </a:r>
            <a:r>
              <a:rPr lang="cs-CZ" sz="1800" dirty="0" err="1"/>
              <a:t>biotensegrita-osteopatia</a:t>
            </a:r>
            <a:r>
              <a:rPr lang="cs-CZ" sz="1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193423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798538-4D53-9F8F-41F1-33768B2DC2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Aplikovaná kineziologie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8D5A1DE-86C0-BD10-B4E0-67DD79A644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EEE50BF-8E19-238A-8108-BD3D420C6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149C6F8-1277-42CE-2811-93AD450AF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284DDA-4277-F94A-FFB8-DB00EA99F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90" y="572440"/>
            <a:ext cx="8488619" cy="525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13D6460-3310-9CEF-7422-86644ED0F683}"/>
              </a:ext>
            </a:extLst>
          </p:cNvPr>
          <p:cNvSpPr txBox="1"/>
          <p:nvPr/>
        </p:nvSpPr>
        <p:spPr>
          <a:xfrm>
            <a:off x="1195349" y="5906889"/>
            <a:ext cx="6595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000" dirty="0">
                <a:latin typeface="+mn-lt"/>
              </a:rPr>
              <a:t>Ronald </a:t>
            </a:r>
            <a:r>
              <a:rPr lang="cs-CZ" sz="1000" dirty="0" err="1">
                <a:latin typeface="+mn-lt"/>
              </a:rPr>
              <a:t>Renson</a:t>
            </a:r>
            <a:r>
              <a:rPr lang="cs-CZ" sz="1000" dirty="0">
                <a:latin typeface="+mn-lt"/>
              </a:rPr>
              <a:t>: </a:t>
            </a:r>
            <a:r>
              <a:rPr lang="cs-CZ" sz="1000" dirty="0" err="1">
                <a:latin typeface="+mn-lt"/>
              </a:rPr>
              <a:t>From</a:t>
            </a:r>
            <a:r>
              <a:rPr lang="cs-CZ" sz="1000" dirty="0">
                <a:latin typeface="+mn-lt"/>
              </a:rPr>
              <a:t> </a:t>
            </a:r>
            <a:r>
              <a:rPr lang="cs-CZ" sz="1000" dirty="0" err="1">
                <a:latin typeface="+mn-lt"/>
              </a:rPr>
              <a:t>physical</a:t>
            </a:r>
            <a:r>
              <a:rPr lang="cs-CZ" sz="1000" dirty="0">
                <a:latin typeface="+mn-lt"/>
              </a:rPr>
              <a:t> </a:t>
            </a:r>
            <a:r>
              <a:rPr lang="cs-CZ" sz="1000" dirty="0" err="1">
                <a:latin typeface="+mn-lt"/>
              </a:rPr>
              <a:t>education</a:t>
            </a:r>
            <a:r>
              <a:rPr lang="cs-CZ" sz="1000" dirty="0">
                <a:latin typeface="+mn-lt"/>
              </a:rPr>
              <a:t> to </a:t>
            </a:r>
            <a:r>
              <a:rPr lang="cs-CZ" sz="1000" dirty="0" err="1">
                <a:latin typeface="+mn-lt"/>
              </a:rPr>
              <a:t>Kinatropology</a:t>
            </a:r>
            <a:r>
              <a:rPr lang="cs-CZ" sz="1000" dirty="0">
                <a:latin typeface="+mn-lt"/>
              </a:rPr>
              <a:t>: A </a:t>
            </a:r>
            <a:r>
              <a:rPr lang="cs-CZ" sz="1000" dirty="0" err="1">
                <a:latin typeface="+mn-lt"/>
              </a:rPr>
              <a:t>quest</a:t>
            </a:r>
            <a:r>
              <a:rPr lang="cs-CZ" sz="1000" dirty="0">
                <a:latin typeface="+mn-lt"/>
              </a:rPr>
              <a:t> </a:t>
            </a:r>
            <a:r>
              <a:rPr lang="cs-CZ" sz="1000" dirty="0" err="1">
                <a:latin typeface="+mn-lt"/>
              </a:rPr>
              <a:t>for</a:t>
            </a:r>
            <a:r>
              <a:rPr lang="cs-CZ" sz="1000" dirty="0">
                <a:latin typeface="+mn-lt"/>
              </a:rPr>
              <a:t> </a:t>
            </a:r>
            <a:r>
              <a:rPr lang="cs-CZ" sz="1000" dirty="0" err="1">
                <a:latin typeface="+mn-lt"/>
              </a:rPr>
              <a:t>Academic</a:t>
            </a:r>
            <a:r>
              <a:rPr lang="cs-CZ" sz="1000" dirty="0">
                <a:latin typeface="+mn-lt"/>
              </a:rPr>
              <a:t> and </a:t>
            </a:r>
            <a:r>
              <a:rPr lang="cs-CZ" sz="1000" dirty="0" err="1">
                <a:latin typeface="+mn-lt"/>
              </a:rPr>
              <a:t>Proffesional</a:t>
            </a:r>
            <a:r>
              <a:rPr lang="cs-CZ" sz="1000" dirty="0">
                <a:latin typeface="+mn-lt"/>
              </a:rPr>
              <a:t> Identity. (1989)</a:t>
            </a:r>
          </a:p>
          <a:p>
            <a:pPr algn="l"/>
            <a:endParaRPr lang="cs-CZ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3099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0AD82EB-FA25-4B7E-9B79-B57395D6F9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22BD7F-773E-4A54-ABEA-4BFFFBA524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8520A6-92B0-4749-B93D-48A6E667A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Fascie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25CDB3E-84EA-461F-9BF6-F31160041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Dokument: </a:t>
            </a:r>
            <a:r>
              <a:rPr lang="cs-CZ" sz="24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Fascia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sz="24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mysterious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skin - </a:t>
            </a:r>
            <a:r>
              <a:rPr lang="cs-CZ" sz="24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https://www.youtube.com/watch?v=nNhKqwDbyyo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Role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Fascia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Movement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https://www.youtube.com/watch?v=raCBeQ-gXfs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54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34766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69C8C41-5E46-48CA-86AF-4EDE3D169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Facie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98B08F-20A6-45A0-AA79-B3ABEC2FFA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71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38548C9-C33B-40E7-A976-366517670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00" y="378000"/>
            <a:ext cx="4024131" cy="506312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D136D03-CB60-4BCB-9AB3-B540C89B154A}"/>
              </a:ext>
            </a:extLst>
          </p:cNvPr>
          <p:cNvSpPr txBox="1"/>
          <p:nvPr/>
        </p:nvSpPr>
        <p:spPr>
          <a:xfrm>
            <a:off x="310500" y="538840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https://zivotnipromena.cz/fascie-ze-netusite-co-to-je-prave-zde-je-mozna-odpoved-na-bolest-vasich-zad/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EA645C6C-874E-4C4B-9D4E-40BA0AE9F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039" y="1277959"/>
            <a:ext cx="3261462" cy="4110446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B905395B-6CF0-4FC2-A740-E1F77BC7B357}"/>
              </a:ext>
            </a:extLst>
          </p:cNvPr>
          <p:cNvSpPr txBox="1"/>
          <p:nvPr/>
        </p:nvSpPr>
        <p:spPr>
          <a:xfrm>
            <a:off x="5020491" y="5432127"/>
            <a:ext cx="32614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https://www.movelabstore.cz/ANATOMY-TRAINS-BOOK-d219.htm?tab=description</a:t>
            </a:r>
          </a:p>
        </p:txBody>
      </p:sp>
    </p:spTree>
    <p:extLst>
      <p:ext uri="{BB962C8B-B14F-4D97-AF65-F5344CB8AC3E}">
        <p14:creationId xmlns:p14="http://schemas.microsoft.com/office/powerpoint/2010/main" val="23085850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69C8C41-5E46-48CA-86AF-4EDE3D169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Fascie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98B08F-20A6-45A0-AA79-B3ABEC2FFA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72</a:t>
            </a:fld>
            <a:endParaRPr lang="cs-CZ" alt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42AC9D08-9398-4B17-ABE6-791097B17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4533" y="719999"/>
            <a:ext cx="3472190" cy="459146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A58E7B0-24CB-4A17-9601-825DDDA05E9F}"/>
              </a:ext>
            </a:extLst>
          </p:cNvPr>
          <p:cNvSpPr txBox="1"/>
          <p:nvPr/>
        </p:nvSpPr>
        <p:spPr>
          <a:xfrm>
            <a:off x="4914533" y="5311461"/>
            <a:ext cx="349649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https://www.researchgate.net/figure/The-figure-illustrates-the-deep-front-line-which-shows-the-continuous-connection-of_fig6_339463446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8B01D3-E16B-48F9-9013-9F672248A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12" y="610288"/>
            <a:ext cx="2889288" cy="515944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B88FDA3-39FD-4877-87BD-85FB13B1180C}"/>
              </a:ext>
            </a:extLst>
          </p:cNvPr>
          <p:cNvSpPr txBox="1"/>
          <p:nvPr/>
        </p:nvSpPr>
        <p:spPr>
          <a:xfrm>
            <a:off x="248194" y="5860365"/>
            <a:ext cx="49159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https://basicmedicalkey.com/the-deep-front-line/</a:t>
            </a:r>
          </a:p>
        </p:txBody>
      </p:sp>
    </p:spTree>
    <p:extLst>
      <p:ext uri="{BB962C8B-B14F-4D97-AF65-F5344CB8AC3E}">
        <p14:creationId xmlns:p14="http://schemas.microsoft.com/office/powerpoint/2010/main" val="36398277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7ACEADA-409C-49FF-96D5-D9A75B3B84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009B072-B43E-4F4E-B650-17874C30EA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36D91A5-FAFF-45B3-A1FA-99A64971E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pic>
        <p:nvPicPr>
          <p:cNvPr id="1026" name="Picture 2" descr="Blackroll Mini - BLACKROLL Česká republika">
            <a:extLst>
              <a:ext uri="{FF2B5EF4-FFF2-40B4-BE49-F238E27FC236}">
                <a16:creationId xmlns:a16="http://schemas.microsoft.com/office/drawing/2014/main" id="{350A1B35-1CBF-4A30-BD1B-BF6D33F77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1393371"/>
            <a:ext cx="3436982" cy="257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A4E555D-A4BE-45DE-8E5C-99330FF8D0A8}"/>
              </a:ext>
            </a:extLst>
          </p:cNvPr>
          <p:cNvSpPr txBox="1"/>
          <p:nvPr/>
        </p:nvSpPr>
        <p:spPr>
          <a:xfrm>
            <a:off x="639562" y="3511001"/>
            <a:ext cx="31568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https://www.blackroll.cz/blackroll-mini/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5C99F04-1119-47D7-974A-2F8C7AC7F797}"/>
              </a:ext>
            </a:extLst>
          </p:cNvPr>
          <p:cNvSpPr txBox="1"/>
          <p:nvPr/>
        </p:nvSpPr>
        <p:spPr>
          <a:xfrm>
            <a:off x="4297680" y="342846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https://www.ninelife.cz/products/iastm-stainless-steel-tool-set-with-online-guide-for-myofascial-release-soft-tissue-massage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B822ECC-D52F-4C04-9C38-9A499E87A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004" y="933264"/>
            <a:ext cx="3580190" cy="257773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DBAA414-6D32-48A1-B665-C347C6B60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626" y="3969036"/>
            <a:ext cx="3204755" cy="2403566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B405E4C1-4D7E-421A-BC3E-7B4439541042}"/>
              </a:ext>
            </a:extLst>
          </p:cNvPr>
          <p:cNvSpPr txBox="1"/>
          <p:nvPr/>
        </p:nvSpPr>
        <p:spPr>
          <a:xfrm>
            <a:off x="2286000" y="6389949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https://www.rocktape.com/treating-plantar-fasciitis-with-rocktape-rockpods/</a:t>
            </a:r>
          </a:p>
        </p:txBody>
      </p:sp>
    </p:spTree>
    <p:extLst>
      <p:ext uri="{BB962C8B-B14F-4D97-AF65-F5344CB8AC3E}">
        <p14:creationId xmlns:p14="http://schemas.microsoft.com/office/powerpoint/2010/main" val="355744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0EBFD5-06F3-4824-B979-984B79A6E2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37C618-7EFA-4856-9D0E-6BF0C4F2CF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3E97CAD-07AD-4CB9-A853-D97F7651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524F4EA-37F4-45BC-9EAA-8C2D87D6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00" y="1392147"/>
            <a:ext cx="2796591" cy="361528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F526026-9ABF-4EF2-8434-DF12C39795B7}"/>
              </a:ext>
            </a:extLst>
          </p:cNvPr>
          <p:cNvSpPr txBox="1"/>
          <p:nvPr/>
        </p:nvSpPr>
        <p:spPr>
          <a:xfrm>
            <a:off x="532726" y="5007429"/>
            <a:ext cx="27301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https://www.amazon.com/17-Myofascial-Meridian-Stretches-Management-Practices/dp/1958837164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AFA5CE-4894-49AB-802F-7314B0966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587" y="1392147"/>
            <a:ext cx="2383023" cy="354656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DE9C98C-6119-414F-83BC-267D32DC140A}"/>
              </a:ext>
            </a:extLst>
          </p:cNvPr>
          <p:cNvSpPr txBox="1"/>
          <p:nvPr/>
        </p:nvSpPr>
        <p:spPr>
          <a:xfrm>
            <a:off x="3510000" y="5043608"/>
            <a:ext cx="23711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https://www.satas.com/en/osteopathy/819-rolfing-and-physical-reality.html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1D28C91-5C3D-4D8E-8895-325ACD46D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375" y="3132695"/>
            <a:ext cx="2143125" cy="2143125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656A0DB8-2250-4231-86E1-E8BE0C25B988}"/>
              </a:ext>
            </a:extLst>
          </p:cNvPr>
          <p:cNvSpPr txBox="1"/>
          <p:nvPr/>
        </p:nvSpPr>
        <p:spPr>
          <a:xfrm>
            <a:off x="6560846" y="4643498"/>
            <a:ext cx="21902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https://www.facebook.com/ZogaCZ/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7875AF3-E749-4DFA-9C9B-A77B13E0D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299" y="1341168"/>
            <a:ext cx="3180701" cy="1229379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18006D86-3E54-4BDB-AF6F-E0386A8CA938}"/>
              </a:ext>
            </a:extLst>
          </p:cNvPr>
          <p:cNvSpPr txBox="1"/>
          <p:nvPr/>
        </p:nvSpPr>
        <p:spPr>
          <a:xfrm>
            <a:off x="6265817" y="2578697"/>
            <a:ext cx="237868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https://www.rehaeduca.cz/kurzy/fascial-manipulation-stecco-level-i-2-in-english/</a:t>
            </a:r>
          </a:p>
        </p:txBody>
      </p:sp>
    </p:spTree>
    <p:extLst>
      <p:ext uri="{BB962C8B-B14F-4D97-AF65-F5344CB8AC3E}">
        <p14:creationId xmlns:p14="http://schemas.microsoft.com/office/powerpoint/2010/main" val="4270487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AA8D31-BFDB-47ED-9643-8D549D0689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Fascie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A396006-A89C-4CAF-A500-9379036AF2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98C2DDF-761A-4E32-A5BD-08F8B9F25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4A80E3A-1274-459A-A172-E98B14710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09" t="21238" r="30286" b="47981"/>
          <a:stretch/>
        </p:blipFill>
        <p:spPr>
          <a:xfrm>
            <a:off x="405000" y="1317308"/>
            <a:ext cx="3831772" cy="175913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46312D7-61E1-4620-AC15-CDFC18424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28" t="42419" r="16191" b="33962"/>
          <a:stretch/>
        </p:blipFill>
        <p:spPr>
          <a:xfrm>
            <a:off x="383622" y="3022011"/>
            <a:ext cx="6252755" cy="134982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632C1E5-79DE-4AF9-9742-D8FA7C1D93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1" t="27486" r="27424" b="37162"/>
          <a:stretch/>
        </p:blipFill>
        <p:spPr>
          <a:xfrm>
            <a:off x="540001" y="4470428"/>
            <a:ext cx="5312160" cy="166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125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3D16CC9-63E2-494F-870E-E4CF5FB6A5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1DC93D-1CDE-4B9D-B1FD-584D9FB2D3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6DCCAB3-6206-4D6B-B3C0-1CD1D0759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Výkonná složka pohybového systému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BA244CF8-D87D-4597-9351-D0E0193BC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Svalová soustava</a:t>
            </a:r>
          </a:p>
        </p:txBody>
      </p:sp>
    </p:spTree>
    <p:extLst>
      <p:ext uri="{BB962C8B-B14F-4D97-AF65-F5344CB8AC3E}">
        <p14:creationId xmlns:p14="http://schemas.microsoft.com/office/powerpoint/2010/main" val="38289972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D28178-696A-47B5-9610-6CDD901480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4411665-FD8C-475E-8245-1641D23F87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6AC15B-043E-43B3-99C0-85D51A67D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svaloviny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0F02D80-D838-4E40-80C9-0362BD646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287" y="1375764"/>
            <a:ext cx="7876031" cy="4110638"/>
          </a:xfrm>
        </p:spPr>
        <p:txBody>
          <a:bodyPr/>
          <a:lstStyle/>
          <a:p>
            <a:r>
              <a:rPr lang="cs-CZ" dirty="0"/>
              <a:t>Srdeční svalovina</a:t>
            </a:r>
          </a:p>
          <a:p>
            <a:r>
              <a:rPr lang="cs-CZ" dirty="0"/>
              <a:t>Hladká svalovina</a:t>
            </a:r>
          </a:p>
          <a:p>
            <a:r>
              <a:rPr lang="cs-CZ" dirty="0"/>
              <a:t>Příčně pruhovaná svalovina = kosterní svalovina</a:t>
            </a:r>
          </a:p>
          <a:p>
            <a:endParaRPr lang="cs-CZ" dirty="0"/>
          </a:p>
        </p:txBody>
      </p:sp>
      <p:pic>
        <p:nvPicPr>
          <p:cNvPr id="8194" name="Picture 2" descr="1 Pohybová soustava - svalová soustava Definice Struktura svalu Svalová  práce Chemismus">
            <a:extLst>
              <a:ext uri="{FF2B5EF4-FFF2-40B4-BE49-F238E27FC236}">
                <a16:creationId xmlns:a16="http://schemas.microsoft.com/office/drawing/2014/main" id="{7CC6E899-DE37-46CB-A982-889531E8D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50" y="2845222"/>
            <a:ext cx="6457683" cy="200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CD87F8D-DF8D-483F-9C94-B46189B78EC6}"/>
              </a:ext>
            </a:extLst>
          </p:cNvPr>
          <p:cNvSpPr txBox="1"/>
          <p:nvPr/>
        </p:nvSpPr>
        <p:spPr>
          <a:xfrm>
            <a:off x="1077250" y="4949674"/>
            <a:ext cx="52020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https://www.spszengrova.cz/wp-content/uploads/2020/04/Bio_1_biologie_cloveka-svalova_soustava_PRE.pdf</a:t>
            </a:r>
          </a:p>
        </p:txBody>
      </p:sp>
    </p:spTree>
    <p:extLst>
      <p:ext uri="{BB962C8B-B14F-4D97-AF65-F5344CB8AC3E}">
        <p14:creationId xmlns:p14="http://schemas.microsoft.com/office/powerpoint/2010/main" val="41547544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517E28-1E0E-4B2C-BC5A-712C213AFE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F993D7-9F81-48D0-9F18-6A0B8C75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CB750E8-B206-419C-86E6-38029DF2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Popis kosterního svalu – mikroskopická stavba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79D8AA29-469F-411C-BF48-9C5479F2A1B5}"/>
              </a:ext>
            </a:extLst>
          </p:cNvPr>
          <p:cNvGrpSpPr/>
          <p:nvPr/>
        </p:nvGrpSpPr>
        <p:grpSpPr>
          <a:xfrm>
            <a:off x="1422773" y="1759676"/>
            <a:ext cx="6298454" cy="4468324"/>
            <a:chOff x="0" y="0"/>
            <a:chExt cx="3690620" cy="3381577"/>
          </a:xfrm>
        </p:grpSpPr>
        <p:pic>
          <p:nvPicPr>
            <p:cNvPr id="8" name="Zástupný symbol pro obsah 3">
              <a:extLst>
                <a:ext uri="{FF2B5EF4-FFF2-40B4-BE49-F238E27FC236}">
                  <a16:creationId xmlns:a16="http://schemas.microsoft.com/office/drawing/2014/main" id="{B33890F8-70F3-4B6D-8DA5-ECCF89164B5D}"/>
                </a:ext>
              </a:extLst>
            </p:cNvPr>
            <p:cNvPicPr>
              <a:picLocks noGrp="1"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4"/>
            <a:stretch/>
          </p:blipFill>
          <p:spPr>
            <a:xfrm>
              <a:off x="0" y="0"/>
              <a:ext cx="3690620" cy="3038475"/>
            </a:xfrm>
            <a:prstGeom prst="rect">
              <a:avLst/>
            </a:prstGeom>
          </p:spPr>
        </p:pic>
        <p:sp>
          <p:nvSpPr>
            <p:cNvPr id="9" name="Textové pole 52">
              <a:extLst>
                <a:ext uri="{FF2B5EF4-FFF2-40B4-BE49-F238E27FC236}">
                  <a16:creationId xmlns:a16="http://schemas.microsoft.com/office/drawing/2014/main" id="{EEA2F835-94FA-4D56-A571-678950DA3968}"/>
                </a:ext>
              </a:extLst>
            </p:cNvPr>
            <p:cNvSpPr txBox="1"/>
            <p:nvPr/>
          </p:nvSpPr>
          <p:spPr>
            <a:xfrm>
              <a:off x="0" y="2901627"/>
              <a:ext cx="3629025" cy="47995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data:image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/jpeg;base64,/9j/4AAQSkZJRgABAQAAAQABAAD/2wCEAAkGBxMTEhUSExIWFhUXGBcXFhUYGhYYGxsYFR8bHhcWGBobISkiGB8oHx4YIjIjJyosLy8yGyE0OTQtOCkuLy4BCgoKDg0OHBAQGzAnISYxLy8uMC4uMC4sLC4uMC4uLi4uLywuLy4uLi4uLiwuMC4uLi4sLi4uMC4uLi4uLi4uLv/AABEIANQA7gMBIgACEQEDE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04440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7A089B-3874-4ED6-8383-C8D783D49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82D5F6-B24A-4C93-9212-7473C4CD61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1A8FB21-43A7-4A1A-BF54-F6D558D34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Mikroskopická stavba svalu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3A7A768-B102-4E39-8D59-4160588C7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dirty="0"/>
              <a:t>Buňky kosterní svaloviny se sdružují do </a:t>
            </a:r>
            <a:r>
              <a:rPr lang="cs-CZ" b="1" dirty="0"/>
              <a:t>primárních snopečků </a:t>
            </a:r>
            <a:r>
              <a:rPr lang="cs-CZ" dirty="0"/>
              <a:t>(</a:t>
            </a:r>
            <a:r>
              <a:rPr lang="cs-CZ" dirty="0" err="1"/>
              <a:t>fasciculi</a:t>
            </a:r>
            <a:r>
              <a:rPr lang="cs-CZ" dirty="0"/>
              <a:t>), </a:t>
            </a:r>
            <a:r>
              <a:rPr lang="cs-CZ" b="1" dirty="0"/>
              <a:t>sekundárních snopců </a:t>
            </a:r>
            <a:r>
              <a:rPr lang="cs-CZ" dirty="0"/>
              <a:t>a nakonec do snopců vyšších řádů. Struktury jsou </a:t>
            </a:r>
            <a:r>
              <a:rPr lang="cs-CZ" b="1" dirty="0"/>
              <a:t>pospojovány vazivem</a:t>
            </a:r>
            <a:r>
              <a:rPr lang="cs-CZ" dirty="0"/>
              <a:t>, které se označuje jako </a:t>
            </a:r>
            <a:r>
              <a:rPr lang="cs-CZ" dirty="0" err="1"/>
              <a:t>epimysium</a:t>
            </a:r>
            <a:r>
              <a:rPr lang="cs-CZ" dirty="0"/>
              <a:t> (vrstva obalující celý sval), perimysium (vrstva obalující svazky vláken) a </a:t>
            </a:r>
            <a:r>
              <a:rPr lang="cs-CZ" dirty="0" err="1"/>
              <a:t>endomysium</a:t>
            </a:r>
            <a:r>
              <a:rPr lang="cs-CZ" dirty="0"/>
              <a:t> (obalující jednotlivá svalová vlákna). Do vazivových sept poté pronikají krevní cévy, tvořící bohatou kapilární síť.</a:t>
            </a:r>
          </a:p>
        </p:txBody>
      </p:sp>
    </p:spTree>
    <p:extLst>
      <p:ext uri="{BB962C8B-B14F-4D97-AF65-F5344CB8AC3E}">
        <p14:creationId xmlns:p14="http://schemas.microsoft.com/office/powerpoint/2010/main" val="3844652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44EA8E4-45A7-E45A-A24F-68241AB7BA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Aplikovaná kineziologie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BE3643-4B2E-0B6B-21EE-03BD0623DD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8</a:t>
            </a:fld>
            <a:endParaRPr lang="cs-CZ" alt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14FC445-F5E7-2404-FDFE-915EFFF44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Dělení kineziologie</a:t>
            </a:r>
          </a:p>
        </p:txBody>
      </p:sp>
      <p:graphicFrame>
        <p:nvGraphicFramePr>
          <p:cNvPr id="8" name="Zástupný obsah 5">
            <a:extLst>
              <a:ext uri="{FF2B5EF4-FFF2-40B4-BE49-F238E27FC236}">
                <a16:creationId xmlns:a16="http://schemas.microsoft.com/office/drawing/2014/main" id="{0B0BC366-7C53-435B-B31B-EC284D8775AC}"/>
              </a:ext>
            </a:extLst>
          </p:cNvPr>
          <p:cNvGraphicFramePr>
            <a:graphicFrameLocks noGrp="1"/>
          </p:cNvGraphicFramePr>
          <p:nvPr>
            <p:ph idx="30"/>
          </p:nvPr>
        </p:nvGraphicFramePr>
        <p:xfrm>
          <a:off x="4688460" y="1701505"/>
          <a:ext cx="3914999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87429DA6-F257-0D05-8D8B-B17CB7D72C38}"/>
              </a:ext>
            </a:extLst>
          </p:cNvPr>
          <p:cNvSpPr txBox="1"/>
          <p:nvPr/>
        </p:nvSpPr>
        <p:spPr>
          <a:xfrm>
            <a:off x="540000" y="2248250"/>
            <a:ext cx="342593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Obecná kineziologie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7AEF6A6-070A-9491-AC46-348E5542376A}"/>
              </a:ext>
            </a:extLst>
          </p:cNvPr>
          <p:cNvSpPr txBox="1"/>
          <p:nvPr/>
        </p:nvSpPr>
        <p:spPr>
          <a:xfrm>
            <a:off x="499500" y="4104886"/>
            <a:ext cx="364555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Speciální kineziologie</a:t>
            </a:r>
          </a:p>
        </p:txBody>
      </p:sp>
      <p:pic>
        <p:nvPicPr>
          <p:cNvPr id="17" name="Grafický objekt 16" descr="Zavřít se souvislou výplní">
            <a:extLst>
              <a:ext uri="{FF2B5EF4-FFF2-40B4-BE49-F238E27FC236}">
                <a16:creationId xmlns:a16="http://schemas.microsoft.com/office/drawing/2014/main" id="{4E9A6873-97C5-0819-154C-3B60F1964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95769" y="297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000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8D8C62-33F0-4B7F-9B9B-614B680577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848596-7C1C-46B0-801E-5EEF852243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9C3344-F11A-47B2-9C56-A6431E1CA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Mikroskopická stavba svalu 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2B28450C-5370-4B75-9F34-2113046BF11B}"/>
              </a:ext>
            </a:extLst>
          </p:cNvPr>
          <p:cNvGrpSpPr/>
          <p:nvPr/>
        </p:nvGrpSpPr>
        <p:grpSpPr>
          <a:xfrm>
            <a:off x="2577193" y="1926619"/>
            <a:ext cx="3989614" cy="3546338"/>
            <a:chOff x="0" y="0"/>
            <a:chExt cx="2301240" cy="2141855"/>
          </a:xfrm>
        </p:grpSpPr>
        <p:pic>
          <p:nvPicPr>
            <p:cNvPr id="10" name="obrázek 2">
              <a:extLst>
                <a:ext uri="{FF2B5EF4-FFF2-40B4-BE49-F238E27FC236}">
                  <a16:creationId xmlns:a16="http://schemas.microsoft.com/office/drawing/2014/main" id="{A29AD094-5761-42A3-AD43-9938065FD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01240" cy="1681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ové pole 56">
              <a:extLst>
                <a:ext uri="{FF2B5EF4-FFF2-40B4-BE49-F238E27FC236}">
                  <a16:creationId xmlns:a16="http://schemas.microsoft.com/office/drawing/2014/main" id="{3DB9B0AC-3F59-4046-9A35-4E54A3D4F444}"/>
                </a:ext>
              </a:extLst>
            </p:cNvPr>
            <p:cNvSpPr txBox="1"/>
            <p:nvPr/>
          </p:nvSpPr>
          <p:spPr>
            <a:xfrm>
              <a:off x="0" y="1736090"/>
              <a:ext cx="2301240" cy="4057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https://www.wikiskripta.eu/w/Sval#/media/Soubor:Sarkomera.jpg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6842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8D8C62-33F0-4B7F-9B9B-614B680577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848596-7C1C-46B0-801E-5EEF852243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9C3344-F11A-47B2-9C56-A6431E1CA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Mikroskopická stavba svalu 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2B28450C-5370-4B75-9F34-2113046BF11B}"/>
              </a:ext>
            </a:extLst>
          </p:cNvPr>
          <p:cNvGrpSpPr/>
          <p:nvPr/>
        </p:nvGrpSpPr>
        <p:grpSpPr>
          <a:xfrm>
            <a:off x="6609806" y="219739"/>
            <a:ext cx="2134144" cy="2061907"/>
            <a:chOff x="0" y="0"/>
            <a:chExt cx="2301240" cy="2141855"/>
          </a:xfrm>
        </p:grpSpPr>
        <p:pic>
          <p:nvPicPr>
            <p:cNvPr id="10" name="obrázek 2">
              <a:extLst>
                <a:ext uri="{FF2B5EF4-FFF2-40B4-BE49-F238E27FC236}">
                  <a16:creationId xmlns:a16="http://schemas.microsoft.com/office/drawing/2014/main" id="{A29AD094-5761-42A3-AD43-9938065FD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01240" cy="1681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ové pole 56">
              <a:extLst>
                <a:ext uri="{FF2B5EF4-FFF2-40B4-BE49-F238E27FC236}">
                  <a16:creationId xmlns:a16="http://schemas.microsoft.com/office/drawing/2014/main" id="{3DB9B0AC-3F59-4046-9A35-4E54A3D4F444}"/>
                </a:ext>
              </a:extLst>
            </p:cNvPr>
            <p:cNvSpPr txBox="1"/>
            <p:nvPr/>
          </p:nvSpPr>
          <p:spPr>
            <a:xfrm>
              <a:off x="0" y="1736090"/>
              <a:ext cx="2301240" cy="4057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https://www.wikiskripta.eu/w/Sval#/media/Soubor:Sarkomera.jpg</a:t>
              </a:r>
            </a:p>
          </p:txBody>
        </p:sp>
      </p:grp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D08F588-0703-4C22-AC75-973C375AF37E}"/>
              </a:ext>
            </a:extLst>
          </p:cNvPr>
          <p:cNvSpPr txBox="1"/>
          <p:nvPr/>
        </p:nvSpPr>
        <p:spPr>
          <a:xfrm>
            <a:off x="310500" y="1671837"/>
            <a:ext cx="793786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Z-disky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ohraničují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sarkomeru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 těchto discích jsou                   ukotvena tenká aktinová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filamenta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M-linie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jsou vedeny středem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sarkomery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které ukotvují tlustá myozinová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filamenta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jejich středu.</a:t>
            </a:r>
          </a:p>
          <a:p>
            <a:pPr lvl="0"/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I-proužek (izotropní)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část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sarkomery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kde se aktinová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filamenta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nepřekrývají s myozinovými.</a:t>
            </a:r>
          </a:p>
          <a:p>
            <a:pPr lvl="0"/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A-proužek (anizotropní)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tmavší část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sarkomery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kde se nachází myozinová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filamenta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(včetně úseku, kde se myozin překrývá s aktinem).</a:t>
            </a:r>
          </a:p>
          <a:p>
            <a:pPr lvl="0"/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H-zóna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světlejší část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sarkomery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kde se nachází pouze myozinová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filamenta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93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581DEE-07EE-4E87-801F-28B341C7F6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81BBB6-3450-45C2-ADC3-28AB23F8D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FAEE1B-7FD0-4DB9-8BC7-9FA0C6D7E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svalových vláken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AFF77A8E-945D-40B5-9F90-7172FF1B65A2}"/>
              </a:ext>
            </a:extLst>
          </p:cNvPr>
          <p:cNvGrpSpPr/>
          <p:nvPr/>
        </p:nvGrpSpPr>
        <p:grpSpPr>
          <a:xfrm>
            <a:off x="1790382" y="1773692"/>
            <a:ext cx="5563235" cy="4007257"/>
            <a:chOff x="0" y="0"/>
            <a:chExt cx="3201670" cy="2596896"/>
          </a:xfrm>
        </p:grpSpPr>
        <p:pic>
          <p:nvPicPr>
            <p:cNvPr id="12" name="Obrázek 11" descr="Obsah obrázku stůl&#10;&#10;Popis byl vytvořen automaticky">
              <a:extLst>
                <a:ext uri="{FF2B5EF4-FFF2-40B4-BE49-F238E27FC236}">
                  <a16:creationId xmlns:a16="http://schemas.microsoft.com/office/drawing/2014/main" id="{731137F5-0537-4F4A-A24D-3509221F7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79" r="55556" b="17279"/>
            <a:stretch/>
          </p:blipFill>
          <p:spPr bwMode="auto">
            <a:xfrm>
              <a:off x="0" y="0"/>
              <a:ext cx="3201670" cy="23196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Textové pole 60">
              <a:extLst>
                <a:ext uri="{FF2B5EF4-FFF2-40B4-BE49-F238E27FC236}">
                  <a16:creationId xmlns:a16="http://schemas.microsoft.com/office/drawing/2014/main" id="{9B4C30C5-DD71-44E5-85DC-4E15E12496C1}"/>
                </a:ext>
              </a:extLst>
            </p:cNvPr>
            <p:cNvSpPr txBox="1"/>
            <p:nvPr/>
          </p:nvSpPr>
          <p:spPr>
            <a:xfrm>
              <a:off x="0" y="2194560"/>
              <a:ext cx="3114185" cy="402336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https://web2.mendelu.cz/af_291_projekty2/vseo/print.php?page=922&amp;typ=html</a:t>
              </a:r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8F6AC2F-B216-4929-AFEA-E468ED3DFADA}"/>
              </a:ext>
            </a:extLst>
          </p:cNvPr>
          <p:cNvSpPr txBox="1"/>
          <p:nvPr/>
        </p:nvSpPr>
        <p:spPr>
          <a:xfrm>
            <a:off x="540000" y="5387222"/>
            <a:ext cx="8399417" cy="434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Základní 3 druhy (SO, FOG, FG), celkem asi (7)8 druhů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Konverze vláken -&gt; cca 5% - při systematickém cíleném tréninku (změna ve svalech, které sportovec primárně využívá) </a:t>
            </a:r>
            <a:endParaRPr lang="cs-CZ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6345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581DEE-07EE-4E87-801F-28B341C7F6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81BBB6-3450-45C2-ADC3-28AB23F8D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FAEE1B-7FD0-4DB9-8BC7-9FA0C6D7E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dělení – </a:t>
            </a:r>
            <a:r>
              <a:rPr lang="cs-CZ" dirty="0" err="1"/>
              <a:t>fázické</a:t>
            </a:r>
            <a:r>
              <a:rPr lang="cs-CZ" dirty="0"/>
              <a:t> a tonické svaly</a:t>
            </a:r>
          </a:p>
        </p:txBody>
      </p:sp>
      <p:sp>
        <p:nvSpPr>
          <p:cNvPr id="16" name="Zástupný obsah 15">
            <a:extLst>
              <a:ext uri="{FF2B5EF4-FFF2-40B4-BE49-F238E27FC236}">
                <a16:creationId xmlns:a16="http://schemas.microsoft.com/office/drawing/2014/main" id="{0D855CAA-97CE-4429-8AD2-370398ACCBDD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1" y="1578824"/>
            <a:ext cx="3914999" cy="4139998"/>
          </a:xfrm>
        </p:spPr>
        <p:txBody>
          <a:bodyPr/>
          <a:lstStyle/>
          <a:p>
            <a:pPr marL="54000" indent="0">
              <a:lnSpc>
                <a:spcPct val="107000"/>
              </a:lnSpc>
              <a:spcAft>
                <a:spcPts val="800"/>
              </a:spcAft>
              <a:buNone/>
              <a:tabLst>
                <a:tab pos="1109980" algn="l"/>
              </a:tabLst>
            </a:pPr>
            <a:r>
              <a:rPr lang="cs-CZ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Fázické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svaly (obvykle rychlá bíla vlákna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slouží k provedení pohybu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uložena blíže povrchu těla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snadno unavitelné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mají nižší klidové napětí, které vede k oslabení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nutné je posilovat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nadměrně zvětšují klidovou délku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obtížněji se zapojují do pohybových vzorců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např.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deltoideus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trapezius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(spodní část), břišní svaly,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glutaeus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maximus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7163F07A-9189-451E-84CF-748AAD8421A3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4689001" y="1483791"/>
            <a:ext cx="3914999" cy="4139998"/>
          </a:xfrm>
        </p:spPr>
        <p:txBody>
          <a:bodyPr/>
          <a:lstStyle/>
          <a:p>
            <a:pPr marL="228600" indent="0">
              <a:lnSpc>
                <a:spcPct val="107000"/>
              </a:lnSpc>
              <a:spcAft>
                <a:spcPts val="800"/>
              </a:spcAft>
              <a:buNone/>
              <a:tabLst>
                <a:tab pos="1109980" algn="l"/>
              </a:tabLs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Tonické svaly (obvykle pomalá červená)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zajišťují stabilitu, fixaci těla při pohybu, držení těla v prostoru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uložena hlouběji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přizpůsobeny k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posturální funkci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odolnější proti únavě, snadněji se zotavují po zátěži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mají tendenci ke zvyšování klidového napětí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tendenci ke zkracování, zbytnění až ztuhnutí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snadno, často až nadměrně se zapojují do pohybových stereotypů a nahrazují práci oslabených svalů</a:t>
            </a:r>
          </a:p>
        </p:txBody>
      </p:sp>
    </p:spTree>
    <p:extLst>
      <p:ext uri="{BB962C8B-B14F-4D97-AF65-F5344CB8AC3E}">
        <p14:creationId xmlns:p14="http://schemas.microsoft.com/office/powerpoint/2010/main" val="2920899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608644B-C433-4099-8D6F-575C54012D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CB00F4A-B51F-4FA9-A840-323879BC6C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37E7A9E-0161-48D7-AAEE-264029355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dělení – </a:t>
            </a:r>
            <a:r>
              <a:rPr lang="cs-CZ" dirty="0" err="1"/>
              <a:t>fázické</a:t>
            </a:r>
            <a:r>
              <a:rPr lang="cs-CZ" dirty="0"/>
              <a:t> a tonické svaly </a:t>
            </a:r>
          </a:p>
        </p:txBody>
      </p:sp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17644935-9E6D-49DD-BAD3-185DE10DF5D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51613" y="1502669"/>
          <a:ext cx="7640774" cy="3696971"/>
        </p:xfrm>
        <a:graphic>
          <a:graphicData uri="http://schemas.openxmlformats.org/drawingml/2006/table">
            <a:tbl>
              <a:tblPr firstRow="1" firstCol="1" bandRow="1"/>
              <a:tblGrid>
                <a:gridCol w="3820387">
                  <a:extLst>
                    <a:ext uri="{9D8B030D-6E8A-4147-A177-3AD203B41FA5}">
                      <a16:colId xmlns:a16="http://schemas.microsoft.com/office/drawing/2014/main" val="1192051375"/>
                    </a:ext>
                  </a:extLst>
                </a:gridCol>
                <a:gridCol w="3820387">
                  <a:extLst>
                    <a:ext uri="{9D8B030D-6E8A-4147-A177-3AD203B41FA5}">
                      <a16:colId xmlns:a16="http://schemas.microsoft.com/office/drawing/2014/main" val="22523870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rgbClr val="2F5496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Tonické svaly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>
                          <a:solidFill>
                            <a:srgbClr val="2F5496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Fázické svaly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45843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erector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spiane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(spodní část)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longus capitis et colli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503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trapezius (horní část)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gastrocnemius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6296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coracobrachialis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glutaeus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mediu set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minimus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3840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latissimus dorsi (dolní vlákna)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vastus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medialis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47331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teres major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tibialis anterior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729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pectoralis major (dolní vlákna) et minor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glutaeus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maximus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4105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subscapularis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rectus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abdmonis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8140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triceps brachii (caput longum)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obliques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abdominis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externus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et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internus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5968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brachioradialis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latissimus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dorsi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(horní vlákna)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5954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biceps brachii (capu breve)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rhomboideus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major et minor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3422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pronator quadratus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trapezius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(střední a dolní část)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4022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pronator teres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biceps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brachii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caput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longum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9484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flexor carpi radialis et ulanris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deltoideus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771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palamris longus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serratus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anterior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3028320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7151129B-3F81-4CBE-BF18-AF60E7ABEF09}"/>
              </a:ext>
            </a:extLst>
          </p:cNvPr>
          <p:cNvSpPr txBox="1"/>
          <p:nvPr/>
        </p:nvSpPr>
        <p:spPr>
          <a:xfrm>
            <a:off x="827314" y="5452689"/>
            <a:ext cx="6839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        Tendence ke zkrácení                     /                   tendence k oslabení</a:t>
            </a:r>
          </a:p>
          <a:p>
            <a:pPr algn="l"/>
            <a:r>
              <a:rPr lang="pl-PL" sz="800" dirty="0">
                <a:latin typeface="+mn-lt"/>
              </a:rPr>
              <a:t>Upraveno dle Kolář (2002) a Kun a kol. (2005) (https://is.muni.cz/do/1451/e-learning/kineziologie/elportal/pages/funkce_svalu.html)</a:t>
            </a:r>
            <a:endParaRPr lang="cs-CZ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02423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13558F0-B6C7-4408-9A1C-C7FBD56C17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5408284-8974-4F3E-A997-1708D3A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78000"/>
            <a:ext cx="8064900" cy="451576"/>
          </a:xfrm>
        </p:spPr>
        <p:txBody>
          <a:bodyPr/>
          <a:lstStyle/>
          <a:p>
            <a:pPr algn="l"/>
            <a:r>
              <a:rPr lang="cs-CZ" sz="2400" b="0" i="0" dirty="0">
                <a:solidFill>
                  <a:srgbClr val="0000DC"/>
                </a:solidFill>
                <a:effectLst/>
              </a:rPr>
              <a:t>Analýza teorie tonických a </a:t>
            </a:r>
            <a:r>
              <a:rPr lang="cs-CZ" sz="2400" b="0" i="0" dirty="0" err="1">
                <a:solidFill>
                  <a:srgbClr val="0000DC"/>
                </a:solidFill>
                <a:effectLst/>
              </a:rPr>
              <a:t>fázických</a:t>
            </a:r>
            <a:r>
              <a:rPr lang="cs-CZ" sz="2400" b="0" i="0" dirty="0">
                <a:solidFill>
                  <a:srgbClr val="0000DC"/>
                </a:solidFill>
                <a:effectLst/>
              </a:rPr>
              <a:t> svalů -morfologické a funkční vlastnosti – </a:t>
            </a:r>
            <a:r>
              <a:rPr lang="cs-CZ" sz="2400" b="0" i="0" dirty="0" err="1">
                <a:solidFill>
                  <a:srgbClr val="0000DC"/>
                </a:solidFill>
                <a:effectLst/>
              </a:rPr>
              <a:t>Schlegel</a:t>
            </a:r>
            <a:r>
              <a:rPr lang="cs-CZ" sz="2400" b="0" i="0" dirty="0">
                <a:solidFill>
                  <a:srgbClr val="0000DC"/>
                </a:solidFill>
                <a:effectLst/>
              </a:rPr>
              <a:t> 2022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7986A68-7857-43F5-B2DA-CFF727213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00" y="1292506"/>
            <a:ext cx="8064900" cy="4139998"/>
          </a:xfrm>
        </p:spPr>
        <p:txBody>
          <a:bodyPr/>
          <a:lstStyle/>
          <a:p>
            <a:pPr marL="54000" indent="0" algn="l">
              <a:buNone/>
            </a:pP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„Na základě uvedené rešerše literatury lze konstatovat, že teorie tonických 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ff4"/>
              </a:rPr>
              <a:t>fázických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 svalů vykazuje velké nedostatky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,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a to především v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 oblasti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faktických důkazů.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Problematika byla řešena ve více oblastech a téměř nikde nebyla nalezena dostatečná opora.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 Zdá se logické,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aby teorii tonických 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ff4"/>
              </a:rPr>
              <a:t>fázických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 svalů lépe podložili především uznávané autority (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ff4"/>
              </a:rPr>
              <a:t>Hitchensova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 břitva)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. Dále by bylo vhodné zahájení diskuse mezi odborníky s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bohatými praktickými zkušenostmi s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 diagnostikou s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běžnými lidmi i pacienty. Praktické zkušenosti jsou sice zatíženy určitou chybou (subjektivní interpretace stavu 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pohybového aparátu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, výběr pacientů atd.), ale stále jsou nezbytnou součástí v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 determinaci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vlastností tonických 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ff4"/>
              </a:rPr>
              <a:t>fázických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 svalů. 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N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a základě výsledků byly popsány kritické body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, které by bylo vhodné vzít v potaz v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další výzkumné práci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.“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0572C37-62E2-451B-B5D6-68D7AAA335B6}"/>
              </a:ext>
            </a:extLst>
          </p:cNvPr>
          <p:cNvSpPr txBox="1"/>
          <p:nvPr/>
        </p:nvSpPr>
        <p:spPr>
          <a:xfrm>
            <a:off x="1162722" y="5678808"/>
            <a:ext cx="596604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400" dirty="0" err="1">
                <a:latin typeface="+mn-lt"/>
              </a:rPr>
              <a:t>Odkaz:https</a:t>
            </a:r>
            <a:r>
              <a:rPr lang="cs-CZ" sz="1400" dirty="0">
                <a:latin typeface="+mn-lt"/>
              </a:rPr>
              <a:t>://www.researchgate.net/publication/360241192_Analyza_teorie_tonickych_a_fazickych_svalu_-morfologicke_a_funkcni_vlastnosti</a:t>
            </a:r>
          </a:p>
        </p:txBody>
      </p:sp>
    </p:spTree>
    <p:extLst>
      <p:ext uri="{BB962C8B-B14F-4D97-AF65-F5344CB8AC3E}">
        <p14:creationId xmlns:p14="http://schemas.microsoft.com/office/powerpoint/2010/main" val="7092596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07E238-7C61-4562-94CF-18F3777AB8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CB24AFE-C446-403E-B996-ACAE1E4AB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svalových kontrakcí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D7542F8-CB04-4FF7-9540-12C57D0C9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Izotonická kontrakce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kontrakce, při které se mění délka svalu a vnitřní napětí svalu zůstává stejné.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Koncentrická kontrakce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kontrakce, při které dochází ke zkracování svalu. Je typická zvětšením objemu svalového bříška a skutečným zkrácením svalu. Sval při tomto typu zkrácení vykonává práci a svalová síla působí ve stejném směru jako pohybující se segment těla. Výsledkem koncentrického smrštění svalu je nejen pohyb prováděný stálou rychlostí, ale i urychlení, akcelerace pohybu. Molekulární podstatu koncentrické kontrakce vyjadřuje klasický model kontrakce — teorie můstků.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Excentrická kontrakce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kontrakce, při které dochází k prodlužování svalu. Svalové úpony se při tomto typu kontrakce vzdalují. Výsledkem je pohyb, ale převážně pohyb brzdící, decelerační.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Izometrická kontrakce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kontrakce, během které je sval aktivován, ale není generovaný žádný pohyb.  Při izometrické kontrakci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zůstáva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délka svalu konstantní — vzdálenost začátku a úponu svalu se nemění. Aktivita svalu je však patrná na změně napětí svalu.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74341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DCBF33F-A602-45C0-AC1A-3606459BD7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3969B3-7EAE-455F-AA62-0C3CB378C9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A2AB3A-1094-46AE-8C5F-155D2CDE9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dle funkce svalů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D56C81E-042E-419B-89A0-63ABFD4F3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cs-CZ" sz="1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Agonista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= sval vykonávající pohyb v určitém směru (hlavní vykonavatel pohybu)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1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Antagonista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= sval vykonávající opačný pohyb jako agonista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1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Synergista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= sval, který se zúčastňuje stejného pohybu jako agonista (sval pomocný)</a:t>
            </a:r>
          </a:p>
          <a:p>
            <a:pPr lvl="1" algn="just"/>
            <a:r>
              <a:rPr lang="cs-CZ" sz="1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Agonista a antagonista tvoří dvojici svalů nebo svalových skupin, které ve spolupráci zabezpečují přesnost pohybů.</a:t>
            </a:r>
          </a:p>
          <a:p>
            <a:pPr marL="243000" lvl="1" indent="0" algn="just">
              <a:buNone/>
            </a:pPr>
            <a:endParaRPr lang="cs-CZ" sz="1000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pPr algn="just"/>
            <a:r>
              <a:rPr lang="cs-CZ" sz="1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Svaly fixační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(stabilizační) – umožňují zpevnění určité části odkud pohyb vychází. Tyto svaly se přímo nepodílejí na pohybu, ale udržují pohybový segment v postavení, které je pro pohyb nejvýhodnější.</a:t>
            </a:r>
          </a:p>
          <a:p>
            <a:pPr algn="just"/>
            <a:r>
              <a:rPr lang="cs-CZ" sz="1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Neutralizační svaly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– ruší svojí činností nežádoucí složky pohybu vykonávaného hlavními a pomocnými svaly.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10295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E3ACA8-7FDE-4026-AAA3-B73B5AF7FD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4D575E-A107-4C7C-805D-3D179736C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Nervosvalový přenos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B061C80-C8A2-4A77-80FD-95A96A9F4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1"/>
            <a:ext cx="4963817" cy="4290787"/>
          </a:xfrm>
        </p:spPr>
        <p:txBody>
          <a:bodyPr/>
          <a:lstStyle/>
          <a:p>
            <a:pPr marL="540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Nervosvalová ploténka (neuromuskulární synapse)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typ chemické synapse mezi axonem motoneuronu a svalovým vláknem kosterního svalu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Presynaptický útvar - je tvořen axonem motoneuronu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Postsynaptický útvar - je tvořen sarkolemou (plazmatická membrána vlákna kosterního svalu)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Synaptická štěrbina - prostor mezi axonem a sarkolemou </a:t>
            </a:r>
          </a:p>
          <a:p>
            <a:endParaRPr lang="cs-CZ" dirty="0"/>
          </a:p>
        </p:txBody>
      </p:sp>
      <p:pic>
        <p:nvPicPr>
          <p:cNvPr id="1026" name="Picture 2" descr="Fyziologie přenosu nervového vzruchu, jeho poruchy a patogeneze křečí">
            <a:extLst>
              <a:ext uri="{FF2B5EF4-FFF2-40B4-BE49-F238E27FC236}">
                <a16:creationId xmlns:a16="http://schemas.microsoft.com/office/drawing/2014/main" id="{64E452B4-1188-4E42-9D4E-B9017D9AB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611" y="1782549"/>
            <a:ext cx="3303357" cy="227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BA8EAF3-6ED3-45E7-9E4A-E1105F2FD74C}"/>
              </a:ext>
            </a:extLst>
          </p:cNvPr>
          <p:cNvSpPr txBox="1"/>
          <p:nvPr/>
        </p:nvSpPr>
        <p:spPr>
          <a:xfrm>
            <a:off x="5503817" y="4073079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https://www.vfu.cz/files/fyziologie-prenosu-nervoveho-vzruchu_tp.pdf</a:t>
            </a:r>
          </a:p>
        </p:txBody>
      </p:sp>
    </p:spTree>
    <p:extLst>
      <p:ext uri="{BB962C8B-B14F-4D97-AF65-F5344CB8AC3E}">
        <p14:creationId xmlns:p14="http://schemas.microsoft.com/office/powerpoint/2010/main" val="26558910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26DC64-320D-4DFC-A855-9A541A610F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E0793BB-FF53-481A-91FA-B809FF800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Nervosvalový přenos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F0CA323-74C3-4319-9661-35EBB3DCE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Přenos vzruchu na NS ploténce: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Přichází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akční potenciál (AP)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který se šíří po membráně neuronu (depolarizace -&gt; otevření iontových kanálů -&gt; vápenaté ionty se dostávají do buňky)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Exocytóza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neuromediátoru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acetylcholinu (ACH)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vezikulů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synaptické štěrbiny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Navázání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 na receptory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sarkolemě (na membráně svalové buňky) -&gt;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depolarizace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postsynaptickém útvaru (iontové kanály pro sodné ionty)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Depolarizace buňky -&gt;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šíření AP po membráně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-&gt; cestou T-tubulů až k s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arkoplazmatickému retikulu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 -&gt; otevření napěťově řízených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 kanálů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-&gt; zvýšení koncentrace vápníku v sarkoplazmě (cytoplazmě) uvolněním ze sarkoplazmatického (endoplazmatického )retikula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Zvýšení Ca iontů -&gt; změna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konformace troponinu C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(část aktinového vlákna) -&gt; obnažení míst pro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navázání myozinových hlavic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-&gt; kontrakce svalu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062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F56823B-66FA-06F7-8865-54586FE406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Aplikovaná kineziologie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9837D89-70EB-F1FC-5CB3-69E605EEA3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C9CBBA15-C41C-8C0D-F481-11630DE109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sz="2800" u="sng" dirty="0"/>
              <a:t>Obecná kineziologie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AE60D0CD-90A9-C8E8-8786-4E19A1E0AE4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s-CZ" sz="2800" u="sng" dirty="0"/>
              <a:t>Speciální kineziologie</a:t>
            </a: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67BA0B91-C872-B2D3-06E4-7509E2E68813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954074"/>
            <a:ext cx="3914999" cy="2746793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a typeface="Calibri" panose="020F0502020204030204" pitchFamily="34" charset="0"/>
                <a:cs typeface="Times New Roman" panose="02020603050405020304" pitchFamily="18" charset="0"/>
              </a:rPr>
              <a:t>Analytický charakter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a typeface="Calibri" panose="020F0502020204030204" pitchFamily="34" charset="0"/>
                <a:cs typeface="Times New Roman" panose="02020603050405020304" pitchFamily="18" charset="0"/>
              </a:rPr>
              <a:t>Vychází z pohybu na molekulární a buněčné úrovni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a typeface="Calibri" panose="020F0502020204030204" pitchFamily="34" charset="0"/>
                <a:cs typeface="Times New Roman" panose="02020603050405020304" pitchFamily="18" charset="0"/>
              </a:rPr>
              <a:t>Kineziologie tkání </a:t>
            </a:r>
          </a:p>
          <a:p>
            <a:pPr marL="54000" indent="0">
              <a:buNone/>
            </a:pPr>
            <a:endParaRPr lang="cs-CZ" dirty="0"/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A9CCE798-837D-E71A-5D1B-E5EE43A32860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4688459" y="1954074"/>
            <a:ext cx="3914999" cy="3659060"/>
          </a:xfrm>
        </p:spPr>
        <p:txBody>
          <a:bodyPr/>
          <a:lstStyle/>
          <a:p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Pohyb tělesných segmentů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kineziologie axiálního systému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kineziologie horní končetiny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Kin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eziologie dolní končetiny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integrační charakter </a:t>
            </a:r>
          </a:p>
          <a:p>
            <a:pPr marL="54000" indent="0">
              <a:buNone/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→ využívá se k diagnostice pohybového systému </a:t>
            </a:r>
          </a:p>
        </p:txBody>
      </p:sp>
    </p:spTree>
    <p:extLst>
      <p:ext uri="{BB962C8B-B14F-4D97-AF65-F5344CB8AC3E}">
        <p14:creationId xmlns:p14="http://schemas.microsoft.com/office/powerpoint/2010/main" val="251109066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66D6A3-9267-4499-B0A7-E46DBC2600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90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024650D-FB76-49DF-B3D4-674972F64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4" y="0"/>
            <a:ext cx="5924838" cy="68580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1D63997-ABF7-4B6F-A74B-6166A514B090}"/>
              </a:ext>
            </a:extLst>
          </p:cNvPr>
          <p:cNvSpPr txBox="1"/>
          <p:nvPr/>
        </p:nvSpPr>
        <p:spPr>
          <a:xfrm>
            <a:off x="6431280" y="5593416"/>
            <a:ext cx="2434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https://biologydictionary.net/neuromuscular-junction/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BFA4BD2-DB2B-4D22-9D8D-7A4C8BD7E0C3}"/>
              </a:ext>
            </a:extLst>
          </p:cNvPr>
          <p:cNvSpPr txBox="1"/>
          <p:nvPr/>
        </p:nvSpPr>
        <p:spPr>
          <a:xfrm>
            <a:off x="6756427" y="1827212"/>
            <a:ext cx="189411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200" b="1" dirty="0">
                <a:latin typeface="+mn-lt"/>
              </a:rPr>
              <a:t>Video: https://www.youtube.com/watch?v=zbo0i1r1pXA&amp;t=101s</a:t>
            </a:r>
          </a:p>
        </p:txBody>
      </p:sp>
    </p:spTree>
    <p:extLst>
      <p:ext uri="{BB962C8B-B14F-4D97-AF65-F5344CB8AC3E}">
        <p14:creationId xmlns:p14="http://schemas.microsoft.com/office/powerpoint/2010/main" val="313852769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D12C9C-DF68-4CA7-A9F4-B405D5DDB3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AF2FC45-67C6-488A-B1BB-C0D7B0F32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Nervosvalový přenos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35E799F-A8FD-4722-89AA-93961515C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 tomu, aby mohl normálně fungovat nervosvalový přenos, se musí acetylcholin inaktivovat, tedy rozštěpit na 2 neúčinné složky (acetyl a cholin) – membrána ploténky se tak může </a:t>
            </a:r>
            <a:r>
              <a:rPr lang="cs-CZ" dirty="0" err="1"/>
              <a:t>repolarizovat</a:t>
            </a:r>
            <a:r>
              <a:rPr lang="cs-CZ" dirty="0"/>
              <a:t> a reagovat na další uvolnění acetylcholinu. K tomu slouží enzym, </a:t>
            </a:r>
            <a:r>
              <a:rPr lang="cs-CZ" b="1" dirty="0" err="1"/>
              <a:t>acetylcholinesteráza</a:t>
            </a:r>
            <a:r>
              <a:rPr lang="cs-CZ" dirty="0"/>
              <a:t>. K relaxaci svalu dojde také díky </a:t>
            </a:r>
            <a:r>
              <a:rPr lang="cs-CZ" b="1" dirty="0"/>
              <a:t>snížení koncentrace vápníku</a:t>
            </a:r>
            <a:r>
              <a:rPr lang="cs-CZ" dirty="0"/>
              <a:t> v sarkoplazmě (cytoplazmě). Vápník se musí aktivně - pomocí Ca2+ pump přečerpat zpět do sarkoplazmatického retikula a do extracelulárního prostoru. K tomu je potřeba opět energie ve formě ATP a hořečnaté ionty.</a:t>
            </a:r>
          </a:p>
        </p:txBody>
      </p:sp>
    </p:spTree>
    <p:extLst>
      <p:ext uri="{BB962C8B-B14F-4D97-AF65-F5344CB8AC3E}">
        <p14:creationId xmlns:p14="http://schemas.microsoft.com/office/powerpoint/2010/main" val="23055770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073487-1E60-42E7-8C21-C2FF33439F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92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D52C28A8-869F-4044-97EB-7B894EC4E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8516153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BD8851-E62F-45D0-BCCC-72CA532E5C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1893FDA-A083-4370-A7C9-088A49117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99E7D6A-2C56-4074-A544-468EB43E0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5A0BC53-EDCF-4AD0-9C09-A213E2B53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MUDR. MASAŘÍKOVÁ, Helena. </a:t>
            </a:r>
            <a:r>
              <a:rPr lang="cs-CZ" b="0" i="1" dirty="0">
                <a:solidFill>
                  <a:srgbClr val="212529"/>
                </a:solidFill>
                <a:effectLst/>
                <a:latin typeface="-apple-system"/>
              </a:rPr>
              <a:t>Hodnocení kostního věku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 [přednáška k předmětu Dětská radiologie, obor VŠL, Lékařská fakulta MU]. Brno. cit. 25. 11. 2015</a:t>
            </a:r>
          </a:p>
          <a:p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https://www.wikiskripta.eu/w/Kost. 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https://is.muni.cz/do/1451/e-learning/kineziologie/elportal/pages/zakladni_slozky.html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https://www.wikiskripta.eu/w/Kost#/media/Soubor:Lidska_kostra.svg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https://cs.wikipedia.org/wiki/Lidsk%C3%A1_kostra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https://vos.palestra.cz/skripta/kineziologie/1a3a7.htm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JOUKAL, Marek a Ladislava HORÁČKOVÁ. </a:t>
            </a:r>
            <a:r>
              <a:rPr lang="cs-CZ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Anatomie pohybového systému pro fyzioterapeuty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Brno: Masarykova univerzita, 2013. ISBN 978-80-210-6602-1.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70690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13F8926-F826-4C87-98D0-7ED6C436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6565A7-D077-4F87-9374-1CE0E12B84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F45DE97-5FC0-49AC-9E31-79F1341D6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2FD46FD-9D03-486C-8A5B-832AB5303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ČIHÁK, Radomír a Miloš GRIM. Anatomie. 2.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upr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 dopl vydání. Praha : Grada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Publishing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, 2001. 497 s. sv. 1. ISBN 80-7169-970-5.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Struktura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sarkomery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https://www.youtube.com/watch?v=Nrf_g5m8fVM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GRASGRUBER, Pavel a Jan CACEK. </a:t>
            </a:r>
            <a:r>
              <a:rPr lang="cs-CZ" sz="1600" i="1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Sportovní geny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Brno: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2008. ISBN 9788025118733.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DYLEVSKÝ, Ivan. </a:t>
            </a:r>
            <a:r>
              <a:rPr lang="cs-CZ" sz="1600" i="1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Kineziologie: základy strukturální kineziologie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Praha: Triton, 2009. ISBN 978-80-7387-324-0.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Dokument: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Fascia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mysterious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skin - </a:t>
            </a:r>
            <a:r>
              <a:rPr lang="cs-CZ" sz="16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https://www.youtube.com/watch?v=nNhKqwDbyyo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Role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Fascia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Movement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https://www.youtube.com/watch?v=raCBeQ-gXfs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Další literatura k fasciím: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Fascia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Medical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Applications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1st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Edition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Anatomy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Trains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https://www.secret-of-athleticism.com/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08576718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472D204-E30A-7F91-AA1C-B0D3F6D21D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EA3F6E8-82B1-18F4-A68C-DB8E8C30C6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6F934C-C4E2-3213-21C2-E4678A559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3871FC6-3BC5-4C3C-8C0C-64E805E02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https://www.ncbi.nlm.nih.gov/pmc/articles/PMC4637912/</a:t>
            </a:r>
            <a:endParaRPr lang="cs-CZ" dirty="0"/>
          </a:p>
          <a:p>
            <a:r>
              <a:rPr lang="cs-CZ" dirty="0">
                <a:hlinkClick r:id="rId3"/>
              </a:rPr>
              <a:t>https://www.ncbi.nlm.nih.gov/pmc/articles/PMC4752665/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37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B93B271-5B27-20D6-412F-1B1D20F2ED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Aplikovaná kineziologie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90B788-C9D5-4825-07FF-334B414911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BA24B42-71EE-5F46-7BB8-66165A48C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AFD6818-3617-E6AE-2529-82510C99A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5A195E-93F9-F7D9-0208-A86254E66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50" t="33242" r="32477" b="18155"/>
          <a:stretch/>
        </p:blipFill>
        <p:spPr>
          <a:xfrm>
            <a:off x="405000" y="453005"/>
            <a:ext cx="7707154" cy="569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416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90D365-37B0-5623-E6F6-5F1147A284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Aplikovaná kineziologie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58B49A5-F29C-1519-4D86-52F90A2E03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12EDF41-A19B-532E-939B-B658E0517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9441B30-AD44-220B-50F0-0CDE8D5DB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https://www.researchgate.net/publication/280087667_Posturalni_stabilita_Cast_1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FRYDRÝŠEK, Karel. </a:t>
            </a:r>
            <a:r>
              <a:rPr lang="cs-CZ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Biomechanika 1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1. vyd. Ostrava: VSB -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Technical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University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Ostrava,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Faculty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Mechanical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Engineering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Department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Applied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Mechanics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2019. 461 s. </a:t>
            </a:r>
            <a:r>
              <a:rPr lang="cs-CZ" sz="1800" u="sng" dirty="0">
                <a:solidFill>
                  <a:srgbClr val="0645A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ISBN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cs-CZ" sz="180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tooltip="Speciální:Zdroje knih/978-80-248-4263-9"/>
              </a:rPr>
              <a:t>978-80-248-4263-9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https://is.muni.cz/do/1451/e-learning/kineziologie/elportal/index.html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KOLÁŘ, Pavel a Miloš MÁČEK. </a:t>
            </a:r>
            <a:r>
              <a:rPr lang="cs-CZ" sz="1800" i="1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Základy klinické rehabilitace</a:t>
            </a:r>
            <a:r>
              <a:rPr lang="cs-CZ" sz="18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Praha: </a:t>
            </a:r>
            <a:r>
              <a:rPr lang="cs-CZ" sz="18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Galén</a:t>
            </a:r>
            <a:r>
              <a:rPr lang="cs-CZ" sz="18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[2015]. ISBN 978-80-7492-219-0.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DYLEVSKÝ, Ivan. </a:t>
            </a:r>
            <a:r>
              <a:rPr lang="cs-CZ" sz="1800" i="1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Kineziologie: základy strukturální kineziologie</a:t>
            </a:r>
            <a:r>
              <a:rPr lang="cs-CZ" sz="18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Praha: Triton, 2009. ISBN 978-80-7387-324-0.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932731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418AE4-A08B-C29D-5CF5-DD8D0E77F0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CBA71B7-657F-9E6E-1F48-2646CB2BD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Zdroje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D926471-273C-EA41-9253-4DBDC3CBB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hlinkClick r:id="rId2"/>
              </a:rPr>
              <a:t>https://www.ncbi.nlm.nih.gov/pmc/articles/PMC6179512/</a:t>
            </a:r>
            <a:endParaRPr lang="en-US" sz="1800" dirty="0"/>
          </a:p>
          <a:p>
            <a:r>
              <a:rPr lang="en-US" sz="1800" dirty="0">
                <a:hlinkClick r:id="rId3"/>
              </a:rPr>
              <a:t>https://www.researchgate.net/publication/6178143_From_space_to_Earth_Advances_in_human_physiology_from_20_years_of_bed_rest_studies_1986-2006/figures?lo=1</a:t>
            </a:r>
            <a:endParaRPr lang="en-US" sz="1800" dirty="0"/>
          </a:p>
          <a:p>
            <a:r>
              <a:rPr lang="en-US" sz="1800" dirty="0"/>
              <a:t>https://</a:t>
            </a:r>
            <a:r>
              <a:rPr lang="en-US" sz="1800" dirty="0" err="1"/>
              <a:t>www.mdpi.com</a:t>
            </a:r>
            <a:r>
              <a:rPr lang="en-US" sz="1800" dirty="0"/>
              <a:t>/2075-1729/11/8/783?fbclid=IwAR1zn4EGyQJ-Wea9DCn9z6VKDcpGiYIfDU2LoqbFDdQZv4j9GNwiZM1O_N8</a:t>
            </a:r>
          </a:p>
          <a:p>
            <a:r>
              <a:rPr lang="en-US" sz="1800" dirty="0"/>
              <a:t>https://</a:t>
            </a:r>
            <a:r>
              <a:rPr lang="en-US" sz="1800" dirty="0" err="1"/>
              <a:t>pubmed.ncbi.nlm.nih.gov</a:t>
            </a:r>
            <a:r>
              <a:rPr lang="en-US" sz="1800" dirty="0"/>
              <a:t>/19197207/</a:t>
            </a:r>
          </a:p>
          <a:p>
            <a:r>
              <a:rPr lang="en-US" sz="1800" dirty="0"/>
              <a:t>https://</a:t>
            </a:r>
            <a:r>
              <a:rPr lang="en-US" sz="1800" dirty="0" err="1"/>
              <a:t>www.ncbi.nlm.nih.gov</a:t>
            </a:r>
            <a:r>
              <a:rPr lang="en-US" sz="1800" dirty="0"/>
              <a:t>/</a:t>
            </a:r>
            <a:r>
              <a:rPr lang="en-US" sz="1800" dirty="0" err="1"/>
              <a:t>pmc</a:t>
            </a:r>
            <a:r>
              <a:rPr lang="en-US" sz="1800" dirty="0"/>
              <a:t>/articles/PMC6179512/#b28-ms111_p0059</a:t>
            </a:r>
          </a:p>
        </p:txBody>
      </p:sp>
    </p:spTree>
    <p:extLst>
      <p:ext uri="{BB962C8B-B14F-4D97-AF65-F5344CB8AC3E}">
        <p14:creationId xmlns:p14="http://schemas.microsoft.com/office/powerpoint/2010/main" val="2908394487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4-3-cz.potx" id="{2FE43D46-9011-47C6-BACF-5AE1EA2CBB67}" vid="{6C537F4C-B7CC-462F-BA9F-E07FBFC679CD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A8BAC94BA468D488F31B2478A655CDC" ma:contentTypeVersion="2" ma:contentTypeDescription="Vytvoří nový dokument" ma:contentTypeScope="" ma:versionID="08bb5aaad6f00ce25b159fd08d2efb3d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24f516e8cb82884d3aca393be411b39d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04FFF7-0F86-49C3-8F11-9ED2055886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5B6B76-9760-4DE3-BBE7-998BC0A40BCD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  <ds:schemaRef ds:uri="76d5652a-9cd3-465f-98c7-aa8090bd65c7"/>
    <ds:schemaRef ds:uri="http://purl.org/dc/terms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6CBF78D-47DD-4732-AAED-3B8A6A9B74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11</TotalTime>
  <Words>5381</Words>
  <Application>Microsoft Macintosh PowerPoint</Application>
  <PresentationFormat>Předvádění na obrazovce (4:3)</PresentationFormat>
  <Paragraphs>672</Paragraphs>
  <Slides>98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98</vt:i4>
      </vt:variant>
    </vt:vector>
  </HeadingPairs>
  <TitlesOfParts>
    <vt:vector size="112" baseType="lpstr">
      <vt:lpstr>-apple-system</vt:lpstr>
      <vt:lpstr>Arial</vt:lpstr>
      <vt:lpstr>Calibri</vt:lpstr>
      <vt:lpstr>ff3</vt:lpstr>
      <vt:lpstr>ff4</vt:lpstr>
      <vt:lpstr>Open Sans</vt:lpstr>
      <vt:lpstr>Symbol</vt:lpstr>
      <vt:lpstr>Tahoma</vt:lpstr>
      <vt:lpstr>Times New Roman</vt:lpstr>
      <vt:lpstr>TimesNewRomanPS</vt:lpstr>
      <vt:lpstr>TimesNewRomanPSMT</vt:lpstr>
      <vt:lpstr>Verdana</vt:lpstr>
      <vt:lpstr>Wingdings</vt:lpstr>
      <vt:lpstr>Prezentace_MU_CZ</vt:lpstr>
      <vt:lpstr>Aplikovaná kineziologie </vt:lpstr>
      <vt:lpstr>Organizační informace</vt:lpstr>
      <vt:lpstr>Kineziologie – vymezení pojmu </vt:lpstr>
      <vt:lpstr>Rozdíly v pojmech </vt:lpstr>
      <vt:lpstr>Kineziologie</vt:lpstr>
      <vt:lpstr>Definice</vt:lpstr>
      <vt:lpstr>Prezentace aplikace PowerPoint</vt:lpstr>
      <vt:lpstr>Dělení kineziologie</vt:lpstr>
      <vt:lpstr>Prezentace aplikace PowerPoint</vt:lpstr>
      <vt:lpstr>Opakování pojmů</vt:lpstr>
      <vt:lpstr>Postura, atituda </vt:lpstr>
      <vt:lpstr>Těžiště </vt:lpstr>
      <vt:lpstr>Prezentace aplikace PowerPoint</vt:lpstr>
      <vt:lpstr>Anatomické roviny </vt:lpstr>
      <vt:lpstr>Pohyby v rovinách </vt:lpstr>
      <vt:lpstr>Anatomické směry</vt:lpstr>
      <vt:lpstr>POHYBOVÝ SYSTÉM </vt:lpstr>
      <vt:lpstr>POHYBOVÝ SYSTÉM </vt:lpstr>
      <vt:lpstr>Prezentace aplikace PowerPoint</vt:lpstr>
      <vt:lpstr>Pohybový systém </vt:lpstr>
      <vt:lpstr>KOST</vt:lpstr>
      <vt:lpstr>Kost </vt:lpstr>
      <vt:lpstr>Kostní tkáň </vt:lpstr>
      <vt:lpstr>Prezentace aplikace PowerPoint</vt:lpstr>
      <vt:lpstr>Dělení kostí </vt:lpstr>
      <vt:lpstr>Dělení kostí </vt:lpstr>
      <vt:lpstr>Osifikace</vt:lpstr>
      <vt:lpstr>Pohyb a jeho vliv na kostní tkáň - mechanismus</vt:lpstr>
      <vt:lpstr>Pohyb a jeho vliv na kostní tkáň</vt:lpstr>
      <vt:lpstr>Pohyb a jeho vliv na kostní tkáň </vt:lpstr>
      <vt:lpstr>Pohyb a jeho vliv na kostní tkáň - projevy</vt:lpstr>
      <vt:lpstr>Prezentace aplikace PowerPoint</vt:lpstr>
      <vt:lpstr>Prezentace aplikace PowerPoint</vt:lpstr>
      <vt:lpstr>Peak bone mass = vrchol kostní hmoty </vt:lpstr>
      <vt:lpstr>Kostní densita v čase </vt:lpstr>
      <vt:lpstr>Kostní věk </vt:lpstr>
      <vt:lpstr>Vazivo</vt:lpstr>
      <vt:lpstr>Vazivo</vt:lpstr>
      <vt:lpstr>Typy vaziva</vt:lpstr>
      <vt:lpstr>Pohyb (trénink) a jeho vliv na vazivo</vt:lpstr>
      <vt:lpstr>Prezentace aplikace PowerPoint</vt:lpstr>
      <vt:lpstr>Prezentace aplikace PowerPoint</vt:lpstr>
      <vt:lpstr>Prezentace aplikace PowerPoint</vt:lpstr>
      <vt:lpstr>Jizva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Hodnocení jizev </vt:lpstr>
      <vt:lpstr>Prezentace aplikace PowerPoint</vt:lpstr>
      <vt:lpstr>Chrupavka</vt:lpstr>
      <vt:lpstr>Hojení chrupavek</vt:lpstr>
      <vt:lpstr>Hojení chrupavek</vt:lpstr>
      <vt:lpstr>Chrupavka - dělení</vt:lpstr>
      <vt:lpstr>Vliv pohybu na chrupavčitou tkáň</vt:lpstr>
      <vt:lpstr>Prezentace aplikace PowerPoint</vt:lpstr>
      <vt:lpstr>Spojení kostí </vt:lpstr>
      <vt:lpstr>Spojení kostí </vt:lpstr>
      <vt:lpstr>Kloub</vt:lpstr>
      <vt:lpstr>Fascie</vt:lpstr>
      <vt:lpstr>Fascie </vt:lpstr>
      <vt:lpstr>Fascie</vt:lpstr>
      <vt:lpstr>Fascie</vt:lpstr>
      <vt:lpstr>Fasciacyty</vt:lpstr>
      <vt:lpstr>Fascie</vt:lpstr>
      <vt:lpstr>Mechanické zatížení fascie</vt:lpstr>
      <vt:lpstr>„Natažení“ („protažení“) fascie </vt:lpstr>
      <vt:lpstr>Fascie</vt:lpstr>
      <vt:lpstr>Fascie </vt:lpstr>
      <vt:lpstr>Prezentace aplikace PowerPoint</vt:lpstr>
      <vt:lpstr>Prezentace aplikace PowerPoint</vt:lpstr>
      <vt:lpstr>Fascie</vt:lpstr>
      <vt:lpstr>Fascie</vt:lpstr>
      <vt:lpstr>Fascie</vt:lpstr>
      <vt:lpstr>Výkonná složka pohybového systému</vt:lpstr>
      <vt:lpstr>Dělení svaloviny</vt:lpstr>
      <vt:lpstr>Popis kosterního svalu – mikroskopická stavba</vt:lpstr>
      <vt:lpstr>Mikroskopická stavba svalu</vt:lpstr>
      <vt:lpstr>Mikroskopická stavba svalu </vt:lpstr>
      <vt:lpstr>Mikroskopická stavba svalu </vt:lpstr>
      <vt:lpstr>Typy svalových vláken</vt:lpstr>
      <vt:lpstr>Klasické dělení – fázické a tonické svaly</vt:lpstr>
      <vt:lpstr>Klasické dělení – fázické a tonické svaly </vt:lpstr>
      <vt:lpstr>Analýza teorie tonických a fázických svalů -morfologické a funkční vlastnosti – Schlegel 2022</vt:lpstr>
      <vt:lpstr>Dělení svalových kontrakcí </vt:lpstr>
      <vt:lpstr>Dělení dle funkce svalů</vt:lpstr>
      <vt:lpstr>Nervosvalový přenos </vt:lpstr>
      <vt:lpstr>Nervosvalový přenos</vt:lpstr>
      <vt:lpstr>Prezentace aplikace PowerPoint</vt:lpstr>
      <vt:lpstr>Nervosvalový přenos</vt:lpstr>
      <vt:lpstr>Děkuji za pozornost</vt:lpstr>
      <vt:lpstr>Zdroje</vt:lpstr>
      <vt:lpstr>Zdroje</vt:lpstr>
      <vt:lpstr>Prezentace aplikace PowerPoint</vt:lpstr>
      <vt:lpstr>Prezentace aplikace PowerPoint</vt:lpstr>
      <vt:lpstr>Zdroje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Aplikovaná kineziologie </dc:title>
  <dc:creator>Pavlína Bazalová</dc:creator>
  <cp:lastModifiedBy>Pavlína Bazalová</cp:lastModifiedBy>
  <cp:revision>1</cp:revision>
  <dcterms:created xsi:type="dcterms:W3CDTF">2023-10-20T11:54:29Z</dcterms:created>
  <dcterms:modified xsi:type="dcterms:W3CDTF">2024-10-25T12:19:50Z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