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258" r:id="rId7"/>
    <p:sldId id="260" r:id="rId8"/>
    <p:sldId id="261" r:id="rId9"/>
    <p:sldId id="279" r:id="rId10"/>
    <p:sldId id="265" r:id="rId11"/>
    <p:sldId id="267" r:id="rId12"/>
    <p:sldId id="268" r:id="rId13"/>
    <p:sldId id="262" r:id="rId14"/>
    <p:sldId id="263" r:id="rId15"/>
    <p:sldId id="264" r:id="rId16"/>
    <p:sldId id="304" r:id="rId17"/>
    <p:sldId id="266" r:id="rId18"/>
    <p:sldId id="269" r:id="rId19"/>
    <p:sldId id="270" r:id="rId20"/>
    <p:sldId id="271" r:id="rId21"/>
    <p:sldId id="280" r:id="rId22"/>
    <p:sldId id="282" r:id="rId23"/>
    <p:sldId id="281" r:id="rId24"/>
    <p:sldId id="273" r:id="rId25"/>
    <p:sldId id="283" r:id="rId26"/>
    <p:sldId id="274" r:id="rId27"/>
    <p:sldId id="284" r:id="rId28"/>
    <p:sldId id="275" r:id="rId29"/>
    <p:sldId id="285" r:id="rId30"/>
    <p:sldId id="286" r:id="rId31"/>
    <p:sldId id="287" r:id="rId32"/>
    <p:sldId id="276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6606F-E618-6847-A9E2-E217E6E78FD9}" v="146" dt="2023-12-05T07:30:00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0" autoAdjust="0"/>
    <p:restoredTop sz="96270" autoAdjust="0"/>
  </p:normalViewPr>
  <p:slideViewPr>
    <p:cSldViewPr snapToGrid="0">
      <p:cViewPr varScale="1">
        <p:scale>
          <a:sx n="110" d="100"/>
          <a:sy n="110" d="100"/>
        </p:scale>
        <p:origin x="1304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06A48-24C2-BF43-A0E0-D0AE5C8FBAD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9A14393-0930-F443-A3B4-DD1A522796E3}">
      <dgm:prSet phldrT="[Text]"/>
      <dgm:spPr/>
      <dgm:t>
        <a:bodyPr/>
        <a:lstStyle/>
        <a:p>
          <a:r>
            <a:rPr lang="cs-CZ" dirty="0" err="1"/>
            <a:t>Nociceptory</a:t>
          </a:r>
          <a:endParaRPr lang="cs-CZ" dirty="0"/>
        </a:p>
      </dgm:t>
    </dgm:pt>
    <dgm:pt modelId="{EA692BFD-0F0F-E544-8677-DFBBCBD44482}" type="parTrans" cxnId="{EC065C08-287D-E44A-9428-E01124B28AE6}">
      <dgm:prSet/>
      <dgm:spPr/>
      <dgm:t>
        <a:bodyPr/>
        <a:lstStyle/>
        <a:p>
          <a:endParaRPr lang="cs-CZ"/>
        </a:p>
      </dgm:t>
    </dgm:pt>
    <dgm:pt modelId="{009E8021-7FC0-6A49-A15C-6A9AA8A1CD2E}" type="sibTrans" cxnId="{EC065C08-287D-E44A-9428-E01124B28AE6}">
      <dgm:prSet/>
      <dgm:spPr/>
      <dgm:t>
        <a:bodyPr/>
        <a:lstStyle/>
        <a:p>
          <a:endParaRPr lang="cs-CZ"/>
        </a:p>
      </dgm:t>
    </dgm:pt>
    <dgm:pt modelId="{5C10D621-5358-824F-860A-E2D744A184F9}">
      <dgm:prSet phldrT="[Text]"/>
      <dgm:spPr/>
      <dgm:t>
        <a:bodyPr/>
        <a:lstStyle/>
        <a:p>
          <a:r>
            <a:rPr lang="cs-CZ" dirty="0"/>
            <a:t>Zadní rohy míšní</a:t>
          </a:r>
        </a:p>
      </dgm:t>
    </dgm:pt>
    <dgm:pt modelId="{6FE6D85D-2210-EC4B-A750-09D7CF757C61}" type="parTrans" cxnId="{88ED0CDB-1962-4F42-8E42-9C7D05126EF3}">
      <dgm:prSet/>
      <dgm:spPr/>
      <dgm:t>
        <a:bodyPr/>
        <a:lstStyle/>
        <a:p>
          <a:endParaRPr lang="cs-CZ"/>
        </a:p>
      </dgm:t>
    </dgm:pt>
    <dgm:pt modelId="{4960CFE7-1CC6-E049-A73E-D452062E1EE1}" type="sibTrans" cxnId="{88ED0CDB-1962-4F42-8E42-9C7D05126EF3}">
      <dgm:prSet/>
      <dgm:spPr/>
      <dgm:t>
        <a:bodyPr/>
        <a:lstStyle/>
        <a:p>
          <a:endParaRPr lang="cs-CZ"/>
        </a:p>
      </dgm:t>
    </dgm:pt>
    <dgm:pt modelId="{BB48F8D1-E861-D846-B6F3-C670B71C5A32}">
      <dgm:prSet phldrT="[Text]"/>
      <dgm:spPr/>
      <dgm:t>
        <a:bodyPr/>
        <a:lstStyle/>
        <a:p>
          <a:r>
            <a:rPr lang="cs-CZ" dirty="0"/>
            <a:t>Talamus (amygdala) </a:t>
          </a:r>
        </a:p>
      </dgm:t>
    </dgm:pt>
    <dgm:pt modelId="{4DEE2F88-6583-3647-98B0-C02A0136A269}" type="parTrans" cxnId="{77E17180-EC98-E642-857A-1A9AE7E7AEA9}">
      <dgm:prSet/>
      <dgm:spPr/>
      <dgm:t>
        <a:bodyPr/>
        <a:lstStyle/>
        <a:p>
          <a:endParaRPr lang="cs-CZ"/>
        </a:p>
      </dgm:t>
    </dgm:pt>
    <dgm:pt modelId="{6F9AE0D9-0358-7341-91D6-2AC58FEB407F}" type="sibTrans" cxnId="{77E17180-EC98-E642-857A-1A9AE7E7AEA9}">
      <dgm:prSet/>
      <dgm:spPr/>
      <dgm:t>
        <a:bodyPr/>
        <a:lstStyle/>
        <a:p>
          <a:endParaRPr lang="cs-CZ"/>
        </a:p>
      </dgm:t>
    </dgm:pt>
    <dgm:pt modelId="{29A107B6-2FD2-BF4C-966C-C0C7ADE64991}">
      <dgm:prSet/>
      <dgm:spPr/>
      <dgm:t>
        <a:bodyPr/>
        <a:lstStyle/>
        <a:p>
          <a:r>
            <a:rPr lang="cs-CZ" dirty="0"/>
            <a:t>Mozková kůra</a:t>
          </a:r>
        </a:p>
      </dgm:t>
    </dgm:pt>
    <dgm:pt modelId="{5C8502F0-3DD1-F741-A7C3-7E4DC964D5BD}" type="parTrans" cxnId="{A92E881C-78E3-6E46-8DCA-06A646E82ACF}">
      <dgm:prSet/>
      <dgm:spPr/>
      <dgm:t>
        <a:bodyPr/>
        <a:lstStyle/>
        <a:p>
          <a:endParaRPr lang="cs-CZ"/>
        </a:p>
      </dgm:t>
    </dgm:pt>
    <dgm:pt modelId="{6FB6021D-E676-E340-BE93-E26EB49705F1}" type="sibTrans" cxnId="{A92E881C-78E3-6E46-8DCA-06A646E82ACF}">
      <dgm:prSet/>
      <dgm:spPr/>
      <dgm:t>
        <a:bodyPr/>
        <a:lstStyle/>
        <a:p>
          <a:endParaRPr lang="cs-CZ"/>
        </a:p>
      </dgm:t>
    </dgm:pt>
    <dgm:pt modelId="{346BA9F7-CF5B-2041-8D53-EA5276902C48}" type="pres">
      <dgm:prSet presAssocID="{6D606A48-24C2-BF43-A0E0-D0AE5C8FBAD1}" presName="Name0" presStyleCnt="0">
        <dgm:presLayoutVars>
          <dgm:dir/>
          <dgm:resizeHandles val="exact"/>
        </dgm:presLayoutVars>
      </dgm:prSet>
      <dgm:spPr/>
    </dgm:pt>
    <dgm:pt modelId="{41E1F34A-5448-0745-BFEE-D1B9A04B39E9}" type="pres">
      <dgm:prSet presAssocID="{19A14393-0930-F443-A3B4-DD1A522796E3}" presName="node" presStyleLbl="node1" presStyleIdx="0" presStyleCnt="4">
        <dgm:presLayoutVars>
          <dgm:bulletEnabled val="1"/>
        </dgm:presLayoutVars>
      </dgm:prSet>
      <dgm:spPr/>
    </dgm:pt>
    <dgm:pt modelId="{2908A9D5-34CE-9D45-A1ED-E6C67435DD91}" type="pres">
      <dgm:prSet presAssocID="{009E8021-7FC0-6A49-A15C-6A9AA8A1CD2E}" presName="sibTrans" presStyleLbl="sibTrans2D1" presStyleIdx="0" presStyleCnt="3"/>
      <dgm:spPr/>
    </dgm:pt>
    <dgm:pt modelId="{82FC5EC5-83DA-804D-AB21-1FF7D4269957}" type="pres">
      <dgm:prSet presAssocID="{009E8021-7FC0-6A49-A15C-6A9AA8A1CD2E}" presName="connectorText" presStyleLbl="sibTrans2D1" presStyleIdx="0" presStyleCnt="3"/>
      <dgm:spPr/>
    </dgm:pt>
    <dgm:pt modelId="{23C624DC-350B-7E47-BB7B-4B7F16F5598C}" type="pres">
      <dgm:prSet presAssocID="{5C10D621-5358-824F-860A-E2D744A184F9}" presName="node" presStyleLbl="node1" presStyleIdx="1" presStyleCnt="4">
        <dgm:presLayoutVars>
          <dgm:bulletEnabled val="1"/>
        </dgm:presLayoutVars>
      </dgm:prSet>
      <dgm:spPr/>
    </dgm:pt>
    <dgm:pt modelId="{A92B2F23-6DE7-C842-AEDA-A3C5DC80DC12}" type="pres">
      <dgm:prSet presAssocID="{4960CFE7-1CC6-E049-A73E-D452062E1EE1}" presName="sibTrans" presStyleLbl="sibTrans2D1" presStyleIdx="1" presStyleCnt="3"/>
      <dgm:spPr/>
    </dgm:pt>
    <dgm:pt modelId="{67B3EE09-C29E-3E40-B0C5-FB7E2DEEF5B2}" type="pres">
      <dgm:prSet presAssocID="{4960CFE7-1CC6-E049-A73E-D452062E1EE1}" presName="connectorText" presStyleLbl="sibTrans2D1" presStyleIdx="1" presStyleCnt="3"/>
      <dgm:spPr/>
    </dgm:pt>
    <dgm:pt modelId="{C1F66067-1847-7A47-AD8D-233B1C33EDBF}" type="pres">
      <dgm:prSet presAssocID="{BB48F8D1-E861-D846-B6F3-C670B71C5A32}" presName="node" presStyleLbl="node1" presStyleIdx="2" presStyleCnt="4">
        <dgm:presLayoutVars>
          <dgm:bulletEnabled val="1"/>
        </dgm:presLayoutVars>
      </dgm:prSet>
      <dgm:spPr/>
    </dgm:pt>
    <dgm:pt modelId="{600C00B1-8CDD-E04C-AB6F-7E1B45DFDC2A}" type="pres">
      <dgm:prSet presAssocID="{6F9AE0D9-0358-7341-91D6-2AC58FEB407F}" presName="sibTrans" presStyleLbl="sibTrans2D1" presStyleIdx="2" presStyleCnt="3"/>
      <dgm:spPr/>
    </dgm:pt>
    <dgm:pt modelId="{E6D3EA45-E46D-F247-B816-F8E465B38847}" type="pres">
      <dgm:prSet presAssocID="{6F9AE0D9-0358-7341-91D6-2AC58FEB407F}" presName="connectorText" presStyleLbl="sibTrans2D1" presStyleIdx="2" presStyleCnt="3"/>
      <dgm:spPr/>
    </dgm:pt>
    <dgm:pt modelId="{76072176-1622-7E48-B9B0-F9AF116C26F9}" type="pres">
      <dgm:prSet presAssocID="{29A107B6-2FD2-BF4C-966C-C0C7ADE64991}" presName="node" presStyleLbl="node1" presStyleIdx="3" presStyleCnt="4">
        <dgm:presLayoutVars>
          <dgm:bulletEnabled val="1"/>
        </dgm:presLayoutVars>
      </dgm:prSet>
      <dgm:spPr/>
    </dgm:pt>
  </dgm:ptLst>
  <dgm:cxnLst>
    <dgm:cxn modelId="{EC065C08-287D-E44A-9428-E01124B28AE6}" srcId="{6D606A48-24C2-BF43-A0E0-D0AE5C8FBAD1}" destId="{19A14393-0930-F443-A3B4-DD1A522796E3}" srcOrd="0" destOrd="0" parTransId="{EA692BFD-0F0F-E544-8677-DFBBCBD44482}" sibTransId="{009E8021-7FC0-6A49-A15C-6A9AA8A1CD2E}"/>
    <dgm:cxn modelId="{A92E881C-78E3-6E46-8DCA-06A646E82ACF}" srcId="{6D606A48-24C2-BF43-A0E0-D0AE5C8FBAD1}" destId="{29A107B6-2FD2-BF4C-966C-C0C7ADE64991}" srcOrd="3" destOrd="0" parTransId="{5C8502F0-3DD1-F741-A7C3-7E4DC964D5BD}" sibTransId="{6FB6021D-E676-E340-BE93-E26EB49705F1}"/>
    <dgm:cxn modelId="{8D0CFB1C-41D4-3A40-A719-0896F208BA1B}" type="presOf" srcId="{6F9AE0D9-0358-7341-91D6-2AC58FEB407F}" destId="{E6D3EA45-E46D-F247-B816-F8E465B38847}" srcOrd="1" destOrd="0" presId="urn:microsoft.com/office/officeart/2005/8/layout/process1"/>
    <dgm:cxn modelId="{99B91E2D-5987-7C49-AC05-E7EF0F4964B4}" type="presOf" srcId="{009E8021-7FC0-6A49-A15C-6A9AA8A1CD2E}" destId="{82FC5EC5-83DA-804D-AB21-1FF7D4269957}" srcOrd="1" destOrd="0" presId="urn:microsoft.com/office/officeart/2005/8/layout/process1"/>
    <dgm:cxn modelId="{189B895A-B640-0B43-8CEE-AD0FF04FF4D7}" type="presOf" srcId="{6D606A48-24C2-BF43-A0E0-D0AE5C8FBAD1}" destId="{346BA9F7-CF5B-2041-8D53-EA5276902C48}" srcOrd="0" destOrd="0" presId="urn:microsoft.com/office/officeart/2005/8/layout/process1"/>
    <dgm:cxn modelId="{CDB1E572-AB7E-CE4F-9A1E-797FA03EDB83}" type="presOf" srcId="{4960CFE7-1CC6-E049-A73E-D452062E1EE1}" destId="{A92B2F23-6DE7-C842-AEDA-A3C5DC80DC12}" srcOrd="0" destOrd="0" presId="urn:microsoft.com/office/officeart/2005/8/layout/process1"/>
    <dgm:cxn modelId="{77E17180-EC98-E642-857A-1A9AE7E7AEA9}" srcId="{6D606A48-24C2-BF43-A0E0-D0AE5C8FBAD1}" destId="{BB48F8D1-E861-D846-B6F3-C670B71C5A32}" srcOrd="2" destOrd="0" parTransId="{4DEE2F88-6583-3647-98B0-C02A0136A269}" sibTransId="{6F9AE0D9-0358-7341-91D6-2AC58FEB407F}"/>
    <dgm:cxn modelId="{29F10894-0B56-BA48-ADD2-3ED1E57F3B74}" type="presOf" srcId="{4960CFE7-1CC6-E049-A73E-D452062E1EE1}" destId="{67B3EE09-C29E-3E40-B0C5-FB7E2DEEF5B2}" srcOrd="1" destOrd="0" presId="urn:microsoft.com/office/officeart/2005/8/layout/process1"/>
    <dgm:cxn modelId="{B3F4D1B3-B99B-0041-86B0-3987EF60846B}" type="presOf" srcId="{009E8021-7FC0-6A49-A15C-6A9AA8A1CD2E}" destId="{2908A9D5-34CE-9D45-A1ED-E6C67435DD91}" srcOrd="0" destOrd="0" presId="urn:microsoft.com/office/officeart/2005/8/layout/process1"/>
    <dgm:cxn modelId="{43C9ECBB-ABC1-2145-9BEB-2C1CABC4C576}" type="presOf" srcId="{5C10D621-5358-824F-860A-E2D744A184F9}" destId="{23C624DC-350B-7E47-BB7B-4B7F16F5598C}" srcOrd="0" destOrd="0" presId="urn:microsoft.com/office/officeart/2005/8/layout/process1"/>
    <dgm:cxn modelId="{88ED0CDB-1962-4F42-8E42-9C7D05126EF3}" srcId="{6D606A48-24C2-BF43-A0E0-D0AE5C8FBAD1}" destId="{5C10D621-5358-824F-860A-E2D744A184F9}" srcOrd="1" destOrd="0" parTransId="{6FE6D85D-2210-EC4B-A750-09D7CF757C61}" sibTransId="{4960CFE7-1CC6-E049-A73E-D452062E1EE1}"/>
    <dgm:cxn modelId="{54B07CDD-11A0-4842-AE5C-D91FD65FEF0F}" type="presOf" srcId="{19A14393-0930-F443-A3B4-DD1A522796E3}" destId="{41E1F34A-5448-0745-BFEE-D1B9A04B39E9}" srcOrd="0" destOrd="0" presId="urn:microsoft.com/office/officeart/2005/8/layout/process1"/>
    <dgm:cxn modelId="{9802B1E3-6F4F-9741-B100-09D3DB67AEA0}" type="presOf" srcId="{29A107B6-2FD2-BF4C-966C-C0C7ADE64991}" destId="{76072176-1622-7E48-B9B0-F9AF116C26F9}" srcOrd="0" destOrd="0" presId="urn:microsoft.com/office/officeart/2005/8/layout/process1"/>
    <dgm:cxn modelId="{02A5C7E6-7E6D-5E44-826F-09E836108638}" type="presOf" srcId="{6F9AE0D9-0358-7341-91D6-2AC58FEB407F}" destId="{600C00B1-8CDD-E04C-AB6F-7E1B45DFDC2A}" srcOrd="0" destOrd="0" presId="urn:microsoft.com/office/officeart/2005/8/layout/process1"/>
    <dgm:cxn modelId="{6684F9F0-73EE-864F-8DB7-8ED8B95B8929}" type="presOf" srcId="{BB48F8D1-E861-D846-B6F3-C670B71C5A32}" destId="{C1F66067-1847-7A47-AD8D-233B1C33EDBF}" srcOrd="0" destOrd="0" presId="urn:microsoft.com/office/officeart/2005/8/layout/process1"/>
    <dgm:cxn modelId="{05E4C68C-70AC-5840-BE1D-69B0978B60EC}" type="presParOf" srcId="{346BA9F7-CF5B-2041-8D53-EA5276902C48}" destId="{41E1F34A-5448-0745-BFEE-D1B9A04B39E9}" srcOrd="0" destOrd="0" presId="urn:microsoft.com/office/officeart/2005/8/layout/process1"/>
    <dgm:cxn modelId="{914AAFB0-2E13-D04E-A724-8AA0E15997EE}" type="presParOf" srcId="{346BA9F7-CF5B-2041-8D53-EA5276902C48}" destId="{2908A9D5-34CE-9D45-A1ED-E6C67435DD91}" srcOrd="1" destOrd="0" presId="urn:microsoft.com/office/officeart/2005/8/layout/process1"/>
    <dgm:cxn modelId="{6B97CE7C-1A45-164D-9B8F-06116764EF62}" type="presParOf" srcId="{2908A9D5-34CE-9D45-A1ED-E6C67435DD91}" destId="{82FC5EC5-83DA-804D-AB21-1FF7D4269957}" srcOrd="0" destOrd="0" presId="urn:microsoft.com/office/officeart/2005/8/layout/process1"/>
    <dgm:cxn modelId="{33DE8AE8-4680-A546-A07A-3CA3809B240C}" type="presParOf" srcId="{346BA9F7-CF5B-2041-8D53-EA5276902C48}" destId="{23C624DC-350B-7E47-BB7B-4B7F16F5598C}" srcOrd="2" destOrd="0" presId="urn:microsoft.com/office/officeart/2005/8/layout/process1"/>
    <dgm:cxn modelId="{1052FA28-B7FC-5140-9F1C-8F8583AB0258}" type="presParOf" srcId="{346BA9F7-CF5B-2041-8D53-EA5276902C48}" destId="{A92B2F23-6DE7-C842-AEDA-A3C5DC80DC12}" srcOrd="3" destOrd="0" presId="urn:microsoft.com/office/officeart/2005/8/layout/process1"/>
    <dgm:cxn modelId="{CF2BE527-9EA1-C64D-BC7F-7B2233C90FE9}" type="presParOf" srcId="{A92B2F23-6DE7-C842-AEDA-A3C5DC80DC12}" destId="{67B3EE09-C29E-3E40-B0C5-FB7E2DEEF5B2}" srcOrd="0" destOrd="0" presId="urn:microsoft.com/office/officeart/2005/8/layout/process1"/>
    <dgm:cxn modelId="{F8FC6C2B-2F59-4E45-A4F5-E2E192AC87E3}" type="presParOf" srcId="{346BA9F7-CF5B-2041-8D53-EA5276902C48}" destId="{C1F66067-1847-7A47-AD8D-233B1C33EDBF}" srcOrd="4" destOrd="0" presId="urn:microsoft.com/office/officeart/2005/8/layout/process1"/>
    <dgm:cxn modelId="{90FB2E95-21E3-624C-A21F-2C53C70D3827}" type="presParOf" srcId="{346BA9F7-CF5B-2041-8D53-EA5276902C48}" destId="{600C00B1-8CDD-E04C-AB6F-7E1B45DFDC2A}" srcOrd="5" destOrd="0" presId="urn:microsoft.com/office/officeart/2005/8/layout/process1"/>
    <dgm:cxn modelId="{F2825FB7-E281-E14F-B603-4C03257C0A01}" type="presParOf" srcId="{600C00B1-8CDD-E04C-AB6F-7E1B45DFDC2A}" destId="{E6D3EA45-E46D-F247-B816-F8E465B38847}" srcOrd="0" destOrd="0" presId="urn:microsoft.com/office/officeart/2005/8/layout/process1"/>
    <dgm:cxn modelId="{6F57FF7D-9B5F-3A42-A8D1-601962552202}" type="presParOf" srcId="{346BA9F7-CF5B-2041-8D53-EA5276902C48}" destId="{76072176-1622-7E48-B9B0-F9AF116C26F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6FF62-B6FB-8945-B930-C2566DD5C7AE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1A6E6D-7EEB-EA4B-8E4C-F9746A9B6975}">
      <dgm:prSet phldrT="[Text]"/>
      <dgm:spPr/>
      <dgm:t>
        <a:bodyPr/>
        <a:lstStyle/>
        <a:p>
          <a:r>
            <a:rPr lang="cs-CZ" dirty="0"/>
            <a:t>Bolest</a:t>
          </a:r>
        </a:p>
      </dgm:t>
    </dgm:pt>
    <dgm:pt modelId="{52B04BA7-0057-C046-B474-82F9317131F7}" type="parTrans" cxnId="{A77781E2-4946-3C4C-8CD9-5EB037FEBAE2}">
      <dgm:prSet/>
      <dgm:spPr/>
      <dgm:t>
        <a:bodyPr/>
        <a:lstStyle/>
        <a:p>
          <a:endParaRPr lang="cs-CZ"/>
        </a:p>
      </dgm:t>
    </dgm:pt>
    <dgm:pt modelId="{CAC50182-0A49-CF44-9F0C-C87A95B47BE7}" type="sibTrans" cxnId="{A77781E2-4946-3C4C-8CD9-5EB037FEBAE2}">
      <dgm:prSet/>
      <dgm:spPr/>
      <dgm:t>
        <a:bodyPr/>
        <a:lstStyle/>
        <a:p>
          <a:endParaRPr lang="cs-CZ"/>
        </a:p>
      </dgm:t>
    </dgm:pt>
    <dgm:pt modelId="{89F8765D-F1B4-0E47-9F9D-01B0A0EFD3EA}">
      <dgm:prSet phldrT="[Text]"/>
      <dgm:spPr/>
      <dgm:t>
        <a:bodyPr/>
        <a:lstStyle/>
        <a:p>
          <a:r>
            <a:rPr lang="cs-CZ" dirty="0" err="1"/>
            <a:t>nociceptivní</a:t>
          </a:r>
          <a:endParaRPr lang="cs-CZ" dirty="0"/>
        </a:p>
      </dgm:t>
    </dgm:pt>
    <dgm:pt modelId="{E24D367B-64F2-024F-A463-559438C15170}" type="parTrans" cxnId="{5B14773A-BC27-B049-8B73-BD64A0F58F55}">
      <dgm:prSet/>
      <dgm:spPr/>
      <dgm:t>
        <a:bodyPr/>
        <a:lstStyle/>
        <a:p>
          <a:endParaRPr lang="cs-CZ"/>
        </a:p>
      </dgm:t>
    </dgm:pt>
    <dgm:pt modelId="{42DC2857-294D-1F40-B8CF-E314C42AD8B0}" type="sibTrans" cxnId="{5B14773A-BC27-B049-8B73-BD64A0F58F55}">
      <dgm:prSet/>
      <dgm:spPr/>
      <dgm:t>
        <a:bodyPr/>
        <a:lstStyle/>
        <a:p>
          <a:endParaRPr lang="cs-CZ"/>
        </a:p>
      </dgm:t>
    </dgm:pt>
    <dgm:pt modelId="{88D7EB7C-C6A9-4141-A433-404A2703C199}">
      <dgm:prSet phldrT="[Text]"/>
      <dgm:spPr/>
      <dgm:t>
        <a:bodyPr/>
        <a:lstStyle/>
        <a:p>
          <a:r>
            <a:rPr lang="cs-CZ" dirty="0"/>
            <a:t>neuropatická</a:t>
          </a:r>
        </a:p>
      </dgm:t>
    </dgm:pt>
    <dgm:pt modelId="{C6820567-661D-EF42-9C06-E40DBE469705}" type="parTrans" cxnId="{CCEC9EBA-539E-2B4E-A540-22747734C743}">
      <dgm:prSet/>
      <dgm:spPr/>
      <dgm:t>
        <a:bodyPr/>
        <a:lstStyle/>
        <a:p>
          <a:endParaRPr lang="cs-CZ"/>
        </a:p>
      </dgm:t>
    </dgm:pt>
    <dgm:pt modelId="{7B616387-0CAC-5B41-940F-DF942FFC77EE}" type="sibTrans" cxnId="{CCEC9EBA-539E-2B4E-A540-22747734C743}">
      <dgm:prSet/>
      <dgm:spPr/>
      <dgm:t>
        <a:bodyPr/>
        <a:lstStyle/>
        <a:p>
          <a:endParaRPr lang="cs-CZ"/>
        </a:p>
      </dgm:t>
    </dgm:pt>
    <dgm:pt modelId="{8EBB022C-B7C2-584A-B245-EF7BAAEE2219}">
      <dgm:prSet phldrT="[Text]"/>
      <dgm:spPr/>
      <dgm:t>
        <a:bodyPr/>
        <a:lstStyle/>
        <a:p>
          <a:r>
            <a:rPr lang="cs-CZ" dirty="0" err="1"/>
            <a:t>nociplastická</a:t>
          </a:r>
          <a:endParaRPr lang="cs-CZ" dirty="0"/>
        </a:p>
      </dgm:t>
    </dgm:pt>
    <dgm:pt modelId="{A5789DD9-2864-5F4E-9A78-0EE3E952B937}" type="parTrans" cxnId="{71378DB0-C8FF-1143-86A0-9A4DEC248C34}">
      <dgm:prSet/>
      <dgm:spPr/>
      <dgm:t>
        <a:bodyPr/>
        <a:lstStyle/>
        <a:p>
          <a:endParaRPr lang="cs-CZ"/>
        </a:p>
      </dgm:t>
    </dgm:pt>
    <dgm:pt modelId="{86A0BF96-5943-BD40-81E2-F1C2824514C4}" type="sibTrans" cxnId="{71378DB0-C8FF-1143-86A0-9A4DEC248C34}">
      <dgm:prSet/>
      <dgm:spPr/>
      <dgm:t>
        <a:bodyPr/>
        <a:lstStyle/>
        <a:p>
          <a:endParaRPr lang="cs-CZ"/>
        </a:p>
      </dgm:t>
    </dgm:pt>
    <dgm:pt modelId="{2E464CFA-C27E-DA4A-A6CF-3A836F8D62C8}">
      <dgm:prSet/>
      <dgm:spPr/>
      <dgm:t>
        <a:bodyPr/>
        <a:lstStyle/>
        <a:p>
          <a:r>
            <a:rPr lang="cs-CZ" dirty="0"/>
            <a:t>somatická</a:t>
          </a:r>
        </a:p>
      </dgm:t>
    </dgm:pt>
    <dgm:pt modelId="{B16C96E2-ED43-DD42-8F33-E5E42E38DDED}" type="parTrans" cxnId="{E3A27A9B-1049-8945-992E-83B3332F3486}">
      <dgm:prSet/>
      <dgm:spPr/>
      <dgm:t>
        <a:bodyPr/>
        <a:lstStyle/>
        <a:p>
          <a:endParaRPr lang="cs-CZ"/>
        </a:p>
      </dgm:t>
    </dgm:pt>
    <dgm:pt modelId="{D70E6D4D-4885-0640-8017-B52CF1F36789}" type="sibTrans" cxnId="{E3A27A9B-1049-8945-992E-83B3332F3486}">
      <dgm:prSet/>
      <dgm:spPr/>
      <dgm:t>
        <a:bodyPr/>
        <a:lstStyle/>
        <a:p>
          <a:endParaRPr lang="cs-CZ"/>
        </a:p>
      </dgm:t>
    </dgm:pt>
    <dgm:pt modelId="{65A6DB5E-1D38-3D46-BF9B-2CB00544C84B}">
      <dgm:prSet/>
      <dgm:spPr/>
      <dgm:t>
        <a:bodyPr/>
        <a:lstStyle/>
        <a:p>
          <a:r>
            <a:rPr lang="cs-CZ" dirty="0"/>
            <a:t>viscerální</a:t>
          </a:r>
        </a:p>
      </dgm:t>
    </dgm:pt>
    <dgm:pt modelId="{6FB0584B-9F8B-BB4C-8803-5060184B7995}" type="parTrans" cxnId="{EB8AFCED-12CC-AC42-AB98-4C56100FF8E7}">
      <dgm:prSet/>
      <dgm:spPr/>
      <dgm:t>
        <a:bodyPr/>
        <a:lstStyle/>
        <a:p>
          <a:endParaRPr lang="cs-CZ"/>
        </a:p>
      </dgm:t>
    </dgm:pt>
    <dgm:pt modelId="{35525D16-8900-6747-9F28-CDD06B2E13EB}" type="sibTrans" cxnId="{EB8AFCED-12CC-AC42-AB98-4C56100FF8E7}">
      <dgm:prSet/>
      <dgm:spPr/>
      <dgm:t>
        <a:bodyPr/>
        <a:lstStyle/>
        <a:p>
          <a:endParaRPr lang="cs-CZ"/>
        </a:p>
      </dgm:t>
    </dgm:pt>
    <dgm:pt modelId="{5EB5BDE7-4661-A64D-A7D4-0844EBD2070E}" type="pres">
      <dgm:prSet presAssocID="{B176FF62-B6FB-8945-B930-C2566DD5C7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DAF28B-1DDE-3349-89C7-CE0C099666A1}" type="pres">
      <dgm:prSet presAssocID="{AE1A6E6D-7EEB-EA4B-8E4C-F9746A9B6975}" presName="hierRoot1" presStyleCnt="0">
        <dgm:presLayoutVars>
          <dgm:hierBranch val="init"/>
        </dgm:presLayoutVars>
      </dgm:prSet>
      <dgm:spPr/>
    </dgm:pt>
    <dgm:pt modelId="{E39FFD89-228D-0A4D-823B-0CA802B1B393}" type="pres">
      <dgm:prSet presAssocID="{AE1A6E6D-7EEB-EA4B-8E4C-F9746A9B6975}" presName="rootComposite1" presStyleCnt="0"/>
      <dgm:spPr/>
    </dgm:pt>
    <dgm:pt modelId="{0CFC2DF9-303D-A346-8753-8B89B02A9AC0}" type="pres">
      <dgm:prSet presAssocID="{AE1A6E6D-7EEB-EA4B-8E4C-F9746A9B6975}" presName="rootText1" presStyleLbl="node0" presStyleIdx="0" presStyleCnt="1">
        <dgm:presLayoutVars>
          <dgm:chPref val="3"/>
        </dgm:presLayoutVars>
      </dgm:prSet>
      <dgm:spPr/>
    </dgm:pt>
    <dgm:pt modelId="{A72403B5-4179-1548-9147-2D80EC751B31}" type="pres">
      <dgm:prSet presAssocID="{AE1A6E6D-7EEB-EA4B-8E4C-F9746A9B6975}" presName="rootConnector1" presStyleLbl="node1" presStyleIdx="0" presStyleCnt="0"/>
      <dgm:spPr/>
    </dgm:pt>
    <dgm:pt modelId="{1E4058A3-7F98-BC49-A337-3D7A38C5B56F}" type="pres">
      <dgm:prSet presAssocID="{AE1A6E6D-7EEB-EA4B-8E4C-F9746A9B6975}" presName="hierChild2" presStyleCnt="0"/>
      <dgm:spPr/>
    </dgm:pt>
    <dgm:pt modelId="{E4D3977A-4A64-944C-9313-8C913276B403}" type="pres">
      <dgm:prSet presAssocID="{E24D367B-64F2-024F-A463-559438C15170}" presName="Name64" presStyleLbl="parChTrans1D2" presStyleIdx="0" presStyleCnt="3"/>
      <dgm:spPr/>
    </dgm:pt>
    <dgm:pt modelId="{678E573E-CED8-264F-9979-77A41B912CE2}" type="pres">
      <dgm:prSet presAssocID="{89F8765D-F1B4-0E47-9F9D-01B0A0EFD3EA}" presName="hierRoot2" presStyleCnt="0">
        <dgm:presLayoutVars>
          <dgm:hierBranch val="init"/>
        </dgm:presLayoutVars>
      </dgm:prSet>
      <dgm:spPr/>
    </dgm:pt>
    <dgm:pt modelId="{1DFAF3E8-127F-6943-B53B-0FB8AA19C8C1}" type="pres">
      <dgm:prSet presAssocID="{89F8765D-F1B4-0E47-9F9D-01B0A0EFD3EA}" presName="rootComposite" presStyleCnt="0"/>
      <dgm:spPr/>
    </dgm:pt>
    <dgm:pt modelId="{B1C78334-475C-C844-8E0C-A415E77EB395}" type="pres">
      <dgm:prSet presAssocID="{89F8765D-F1B4-0E47-9F9D-01B0A0EFD3EA}" presName="rootText" presStyleLbl="node2" presStyleIdx="0" presStyleCnt="3">
        <dgm:presLayoutVars>
          <dgm:chPref val="3"/>
        </dgm:presLayoutVars>
      </dgm:prSet>
      <dgm:spPr/>
    </dgm:pt>
    <dgm:pt modelId="{35992DC5-1A67-ED4B-AFCC-5D7A638CE555}" type="pres">
      <dgm:prSet presAssocID="{89F8765D-F1B4-0E47-9F9D-01B0A0EFD3EA}" presName="rootConnector" presStyleLbl="node2" presStyleIdx="0" presStyleCnt="3"/>
      <dgm:spPr/>
    </dgm:pt>
    <dgm:pt modelId="{909BDC2E-2666-2441-8B83-B28039478683}" type="pres">
      <dgm:prSet presAssocID="{89F8765D-F1B4-0E47-9F9D-01B0A0EFD3EA}" presName="hierChild4" presStyleCnt="0"/>
      <dgm:spPr/>
    </dgm:pt>
    <dgm:pt modelId="{FA077C91-0631-7440-B806-8755FA9D9199}" type="pres">
      <dgm:prSet presAssocID="{B16C96E2-ED43-DD42-8F33-E5E42E38DDED}" presName="Name64" presStyleLbl="parChTrans1D3" presStyleIdx="0" presStyleCnt="2"/>
      <dgm:spPr/>
    </dgm:pt>
    <dgm:pt modelId="{B9152D79-F5F6-EF4A-9A7C-6874CF7AC58D}" type="pres">
      <dgm:prSet presAssocID="{2E464CFA-C27E-DA4A-A6CF-3A836F8D62C8}" presName="hierRoot2" presStyleCnt="0">
        <dgm:presLayoutVars>
          <dgm:hierBranch val="init"/>
        </dgm:presLayoutVars>
      </dgm:prSet>
      <dgm:spPr/>
    </dgm:pt>
    <dgm:pt modelId="{F3ACC921-80D4-1543-A3A9-405DD4373F82}" type="pres">
      <dgm:prSet presAssocID="{2E464CFA-C27E-DA4A-A6CF-3A836F8D62C8}" presName="rootComposite" presStyleCnt="0"/>
      <dgm:spPr/>
    </dgm:pt>
    <dgm:pt modelId="{C1CE6F73-7E9F-EA4A-81D8-81C8099D0212}" type="pres">
      <dgm:prSet presAssocID="{2E464CFA-C27E-DA4A-A6CF-3A836F8D62C8}" presName="rootText" presStyleLbl="node3" presStyleIdx="0" presStyleCnt="2">
        <dgm:presLayoutVars>
          <dgm:chPref val="3"/>
        </dgm:presLayoutVars>
      </dgm:prSet>
      <dgm:spPr/>
    </dgm:pt>
    <dgm:pt modelId="{BB70DBAB-1981-764E-9468-807333091063}" type="pres">
      <dgm:prSet presAssocID="{2E464CFA-C27E-DA4A-A6CF-3A836F8D62C8}" presName="rootConnector" presStyleLbl="node3" presStyleIdx="0" presStyleCnt="2"/>
      <dgm:spPr/>
    </dgm:pt>
    <dgm:pt modelId="{7A668BB2-6378-1344-97FE-97C2BEFC3B83}" type="pres">
      <dgm:prSet presAssocID="{2E464CFA-C27E-DA4A-A6CF-3A836F8D62C8}" presName="hierChild4" presStyleCnt="0"/>
      <dgm:spPr/>
    </dgm:pt>
    <dgm:pt modelId="{1FF8FEB3-540D-2C47-8B70-8683C58882C5}" type="pres">
      <dgm:prSet presAssocID="{2E464CFA-C27E-DA4A-A6CF-3A836F8D62C8}" presName="hierChild5" presStyleCnt="0"/>
      <dgm:spPr/>
    </dgm:pt>
    <dgm:pt modelId="{700047BC-5C6D-CF42-9F8E-63EE2556B065}" type="pres">
      <dgm:prSet presAssocID="{6FB0584B-9F8B-BB4C-8803-5060184B7995}" presName="Name64" presStyleLbl="parChTrans1D3" presStyleIdx="1" presStyleCnt="2"/>
      <dgm:spPr/>
    </dgm:pt>
    <dgm:pt modelId="{321FBB41-D51C-2D4C-B2C5-FE421D234513}" type="pres">
      <dgm:prSet presAssocID="{65A6DB5E-1D38-3D46-BF9B-2CB00544C84B}" presName="hierRoot2" presStyleCnt="0">
        <dgm:presLayoutVars>
          <dgm:hierBranch val="init"/>
        </dgm:presLayoutVars>
      </dgm:prSet>
      <dgm:spPr/>
    </dgm:pt>
    <dgm:pt modelId="{C857DB4B-6D7D-9342-A95F-F0D9E882FF14}" type="pres">
      <dgm:prSet presAssocID="{65A6DB5E-1D38-3D46-BF9B-2CB00544C84B}" presName="rootComposite" presStyleCnt="0"/>
      <dgm:spPr/>
    </dgm:pt>
    <dgm:pt modelId="{D4694646-8E1D-E041-A535-F9AFED7FC7F6}" type="pres">
      <dgm:prSet presAssocID="{65A6DB5E-1D38-3D46-BF9B-2CB00544C84B}" presName="rootText" presStyleLbl="node3" presStyleIdx="1" presStyleCnt="2">
        <dgm:presLayoutVars>
          <dgm:chPref val="3"/>
        </dgm:presLayoutVars>
      </dgm:prSet>
      <dgm:spPr/>
    </dgm:pt>
    <dgm:pt modelId="{BBD9CE8F-0CB0-754E-8938-18BE16192D6D}" type="pres">
      <dgm:prSet presAssocID="{65A6DB5E-1D38-3D46-BF9B-2CB00544C84B}" presName="rootConnector" presStyleLbl="node3" presStyleIdx="1" presStyleCnt="2"/>
      <dgm:spPr/>
    </dgm:pt>
    <dgm:pt modelId="{A33B646A-9CE1-0B4A-8CD5-3126CEEF96E6}" type="pres">
      <dgm:prSet presAssocID="{65A6DB5E-1D38-3D46-BF9B-2CB00544C84B}" presName="hierChild4" presStyleCnt="0"/>
      <dgm:spPr/>
    </dgm:pt>
    <dgm:pt modelId="{17C77FB0-4AFA-7341-BBBE-8FF15362F36F}" type="pres">
      <dgm:prSet presAssocID="{65A6DB5E-1D38-3D46-BF9B-2CB00544C84B}" presName="hierChild5" presStyleCnt="0"/>
      <dgm:spPr/>
    </dgm:pt>
    <dgm:pt modelId="{DD2053F5-9B51-D34F-A004-B78CAA137945}" type="pres">
      <dgm:prSet presAssocID="{89F8765D-F1B4-0E47-9F9D-01B0A0EFD3EA}" presName="hierChild5" presStyleCnt="0"/>
      <dgm:spPr/>
    </dgm:pt>
    <dgm:pt modelId="{819EB57F-204A-5845-8315-EB95F85EA12A}" type="pres">
      <dgm:prSet presAssocID="{C6820567-661D-EF42-9C06-E40DBE469705}" presName="Name64" presStyleLbl="parChTrans1D2" presStyleIdx="1" presStyleCnt="3"/>
      <dgm:spPr/>
    </dgm:pt>
    <dgm:pt modelId="{F5200E66-4311-2B4A-9049-B59BBE3C5B70}" type="pres">
      <dgm:prSet presAssocID="{88D7EB7C-C6A9-4141-A433-404A2703C199}" presName="hierRoot2" presStyleCnt="0">
        <dgm:presLayoutVars>
          <dgm:hierBranch val="init"/>
        </dgm:presLayoutVars>
      </dgm:prSet>
      <dgm:spPr/>
    </dgm:pt>
    <dgm:pt modelId="{1D7ECFDF-993B-4F4F-9DE1-58252CDD9A5B}" type="pres">
      <dgm:prSet presAssocID="{88D7EB7C-C6A9-4141-A433-404A2703C199}" presName="rootComposite" presStyleCnt="0"/>
      <dgm:spPr/>
    </dgm:pt>
    <dgm:pt modelId="{64B3A9C5-7BF6-864C-A4A6-EE0DB05E397C}" type="pres">
      <dgm:prSet presAssocID="{88D7EB7C-C6A9-4141-A433-404A2703C199}" presName="rootText" presStyleLbl="node2" presStyleIdx="1" presStyleCnt="3">
        <dgm:presLayoutVars>
          <dgm:chPref val="3"/>
        </dgm:presLayoutVars>
      </dgm:prSet>
      <dgm:spPr/>
    </dgm:pt>
    <dgm:pt modelId="{1421E05A-37F9-B548-8684-9DBA19D296FE}" type="pres">
      <dgm:prSet presAssocID="{88D7EB7C-C6A9-4141-A433-404A2703C199}" presName="rootConnector" presStyleLbl="node2" presStyleIdx="1" presStyleCnt="3"/>
      <dgm:spPr/>
    </dgm:pt>
    <dgm:pt modelId="{8198D48B-4C7A-3B45-8BDD-F89C870F5F4A}" type="pres">
      <dgm:prSet presAssocID="{88D7EB7C-C6A9-4141-A433-404A2703C199}" presName="hierChild4" presStyleCnt="0"/>
      <dgm:spPr/>
    </dgm:pt>
    <dgm:pt modelId="{181DC614-559A-4E4F-9EBF-0CEF83A0B40D}" type="pres">
      <dgm:prSet presAssocID="{88D7EB7C-C6A9-4141-A433-404A2703C199}" presName="hierChild5" presStyleCnt="0"/>
      <dgm:spPr/>
    </dgm:pt>
    <dgm:pt modelId="{5E04BBA2-EF18-4940-8009-B904686DEE03}" type="pres">
      <dgm:prSet presAssocID="{A5789DD9-2864-5F4E-9A78-0EE3E952B937}" presName="Name64" presStyleLbl="parChTrans1D2" presStyleIdx="2" presStyleCnt="3"/>
      <dgm:spPr/>
    </dgm:pt>
    <dgm:pt modelId="{F01EC211-DFCE-C045-A572-D51A11802924}" type="pres">
      <dgm:prSet presAssocID="{8EBB022C-B7C2-584A-B245-EF7BAAEE2219}" presName="hierRoot2" presStyleCnt="0">
        <dgm:presLayoutVars>
          <dgm:hierBranch val="init"/>
        </dgm:presLayoutVars>
      </dgm:prSet>
      <dgm:spPr/>
    </dgm:pt>
    <dgm:pt modelId="{C1C50B54-DDB6-5D4A-ABEF-CAACAB0AA7B2}" type="pres">
      <dgm:prSet presAssocID="{8EBB022C-B7C2-584A-B245-EF7BAAEE2219}" presName="rootComposite" presStyleCnt="0"/>
      <dgm:spPr/>
    </dgm:pt>
    <dgm:pt modelId="{7F687AFE-7562-DB40-BCD7-940ACBEAFADB}" type="pres">
      <dgm:prSet presAssocID="{8EBB022C-B7C2-584A-B245-EF7BAAEE2219}" presName="rootText" presStyleLbl="node2" presStyleIdx="2" presStyleCnt="3">
        <dgm:presLayoutVars>
          <dgm:chPref val="3"/>
        </dgm:presLayoutVars>
      </dgm:prSet>
      <dgm:spPr/>
    </dgm:pt>
    <dgm:pt modelId="{7602355F-566E-6645-8913-B1469DB3D4FD}" type="pres">
      <dgm:prSet presAssocID="{8EBB022C-B7C2-584A-B245-EF7BAAEE2219}" presName="rootConnector" presStyleLbl="node2" presStyleIdx="2" presStyleCnt="3"/>
      <dgm:spPr/>
    </dgm:pt>
    <dgm:pt modelId="{11587FFF-1948-7A43-9B66-99F47F13FCAD}" type="pres">
      <dgm:prSet presAssocID="{8EBB022C-B7C2-584A-B245-EF7BAAEE2219}" presName="hierChild4" presStyleCnt="0"/>
      <dgm:spPr/>
    </dgm:pt>
    <dgm:pt modelId="{DB4F396D-32FC-8749-BE80-E3B6CD3087A4}" type="pres">
      <dgm:prSet presAssocID="{8EBB022C-B7C2-584A-B245-EF7BAAEE2219}" presName="hierChild5" presStyleCnt="0"/>
      <dgm:spPr/>
    </dgm:pt>
    <dgm:pt modelId="{2A665EEE-3B7D-3249-9B9C-10887933188D}" type="pres">
      <dgm:prSet presAssocID="{AE1A6E6D-7EEB-EA4B-8E4C-F9746A9B6975}" presName="hierChild3" presStyleCnt="0"/>
      <dgm:spPr/>
    </dgm:pt>
  </dgm:ptLst>
  <dgm:cxnLst>
    <dgm:cxn modelId="{569B8F08-CF19-E448-AC15-32D601532B96}" type="presOf" srcId="{AE1A6E6D-7EEB-EA4B-8E4C-F9746A9B6975}" destId="{A72403B5-4179-1548-9147-2D80EC751B31}" srcOrd="1" destOrd="0" presId="urn:microsoft.com/office/officeart/2009/3/layout/HorizontalOrganizationChart"/>
    <dgm:cxn modelId="{90F38721-BC34-A641-9BAC-9EB49DAF7216}" type="presOf" srcId="{65A6DB5E-1D38-3D46-BF9B-2CB00544C84B}" destId="{BBD9CE8F-0CB0-754E-8938-18BE16192D6D}" srcOrd="1" destOrd="0" presId="urn:microsoft.com/office/officeart/2009/3/layout/HorizontalOrganizationChart"/>
    <dgm:cxn modelId="{56D3C724-B933-1046-ADDA-5BC09428A115}" type="presOf" srcId="{AE1A6E6D-7EEB-EA4B-8E4C-F9746A9B6975}" destId="{0CFC2DF9-303D-A346-8753-8B89B02A9AC0}" srcOrd="0" destOrd="0" presId="urn:microsoft.com/office/officeart/2009/3/layout/HorizontalOrganizationChart"/>
    <dgm:cxn modelId="{4B565327-C5D8-9546-B6DA-988C11C416E9}" type="presOf" srcId="{2E464CFA-C27E-DA4A-A6CF-3A836F8D62C8}" destId="{C1CE6F73-7E9F-EA4A-81D8-81C8099D0212}" srcOrd="0" destOrd="0" presId="urn:microsoft.com/office/officeart/2009/3/layout/HorizontalOrganizationChart"/>
    <dgm:cxn modelId="{4F61472D-AAB6-0445-90B9-9F304BC5D33A}" type="presOf" srcId="{8EBB022C-B7C2-584A-B245-EF7BAAEE2219}" destId="{7F687AFE-7562-DB40-BCD7-940ACBEAFADB}" srcOrd="0" destOrd="0" presId="urn:microsoft.com/office/officeart/2009/3/layout/HorizontalOrganizationChart"/>
    <dgm:cxn modelId="{5B14773A-BC27-B049-8B73-BD64A0F58F55}" srcId="{AE1A6E6D-7EEB-EA4B-8E4C-F9746A9B6975}" destId="{89F8765D-F1B4-0E47-9F9D-01B0A0EFD3EA}" srcOrd="0" destOrd="0" parTransId="{E24D367B-64F2-024F-A463-559438C15170}" sibTransId="{42DC2857-294D-1F40-B8CF-E314C42AD8B0}"/>
    <dgm:cxn modelId="{C6586751-0AE7-F241-895D-A01A1052205F}" type="presOf" srcId="{89F8765D-F1B4-0E47-9F9D-01B0A0EFD3EA}" destId="{B1C78334-475C-C844-8E0C-A415E77EB395}" srcOrd="0" destOrd="0" presId="urn:microsoft.com/office/officeart/2009/3/layout/HorizontalOrganizationChart"/>
    <dgm:cxn modelId="{4218898F-4F8A-9247-BAAD-5A76FFC0F383}" type="presOf" srcId="{65A6DB5E-1D38-3D46-BF9B-2CB00544C84B}" destId="{D4694646-8E1D-E041-A535-F9AFED7FC7F6}" srcOrd="0" destOrd="0" presId="urn:microsoft.com/office/officeart/2009/3/layout/HorizontalOrganizationChart"/>
    <dgm:cxn modelId="{72431F97-688A-7B4C-A55B-783115649966}" type="presOf" srcId="{A5789DD9-2864-5F4E-9A78-0EE3E952B937}" destId="{5E04BBA2-EF18-4940-8009-B904686DEE03}" srcOrd="0" destOrd="0" presId="urn:microsoft.com/office/officeart/2009/3/layout/HorizontalOrganizationChart"/>
    <dgm:cxn modelId="{E3A27A9B-1049-8945-992E-83B3332F3486}" srcId="{89F8765D-F1B4-0E47-9F9D-01B0A0EFD3EA}" destId="{2E464CFA-C27E-DA4A-A6CF-3A836F8D62C8}" srcOrd="0" destOrd="0" parTransId="{B16C96E2-ED43-DD42-8F33-E5E42E38DDED}" sibTransId="{D70E6D4D-4885-0640-8017-B52CF1F36789}"/>
    <dgm:cxn modelId="{69AA8DA0-6E76-0F42-8728-B5750DA83BB0}" type="presOf" srcId="{88D7EB7C-C6A9-4141-A433-404A2703C199}" destId="{64B3A9C5-7BF6-864C-A4A6-EE0DB05E397C}" srcOrd="0" destOrd="0" presId="urn:microsoft.com/office/officeart/2009/3/layout/HorizontalOrganizationChart"/>
    <dgm:cxn modelId="{E35932A4-9EB9-0C43-9E98-288E96AD6CE7}" type="presOf" srcId="{89F8765D-F1B4-0E47-9F9D-01B0A0EFD3EA}" destId="{35992DC5-1A67-ED4B-AFCC-5D7A638CE555}" srcOrd="1" destOrd="0" presId="urn:microsoft.com/office/officeart/2009/3/layout/HorizontalOrganizationChart"/>
    <dgm:cxn modelId="{71378DB0-C8FF-1143-86A0-9A4DEC248C34}" srcId="{AE1A6E6D-7EEB-EA4B-8E4C-F9746A9B6975}" destId="{8EBB022C-B7C2-584A-B245-EF7BAAEE2219}" srcOrd="2" destOrd="0" parTransId="{A5789DD9-2864-5F4E-9A78-0EE3E952B937}" sibTransId="{86A0BF96-5943-BD40-81E2-F1C2824514C4}"/>
    <dgm:cxn modelId="{CCEC9EBA-539E-2B4E-A540-22747734C743}" srcId="{AE1A6E6D-7EEB-EA4B-8E4C-F9746A9B6975}" destId="{88D7EB7C-C6A9-4141-A433-404A2703C199}" srcOrd="1" destOrd="0" parTransId="{C6820567-661D-EF42-9C06-E40DBE469705}" sibTransId="{7B616387-0CAC-5B41-940F-DF942FFC77EE}"/>
    <dgm:cxn modelId="{542463C2-D55E-614C-B62C-3A075F752E34}" type="presOf" srcId="{B16C96E2-ED43-DD42-8F33-E5E42E38DDED}" destId="{FA077C91-0631-7440-B806-8755FA9D9199}" srcOrd="0" destOrd="0" presId="urn:microsoft.com/office/officeart/2009/3/layout/HorizontalOrganizationChart"/>
    <dgm:cxn modelId="{F1FFCBC6-98D2-8745-8F2B-5D9478948A8F}" type="presOf" srcId="{B176FF62-B6FB-8945-B930-C2566DD5C7AE}" destId="{5EB5BDE7-4661-A64D-A7D4-0844EBD2070E}" srcOrd="0" destOrd="0" presId="urn:microsoft.com/office/officeart/2009/3/layout/HorizontalOrganizationChart"/>
    <dgm:cxn modelId="{4A5753CF-384B-1E42-AFAE-EAA84C032CE4}" type="presOf" srcId="{6FB0584B-9F8B-BB4C-8803-5060184B7995}" destId="{700047BC-5C6D-CF42-9F8E-63EE2556B065}" srcOrd="0" destOrd="0" presId="urn:microsoft.com/office/officeart/2009/3/layout/HorizontalOrganizationChart"/>
    <dgm:cxn modelId="{92B990D0-08B0-7442-BC06-B2D32155FAAE}" type="presOf" srcId="{8EBB022C-B7C2-584A-B245-EF7BAAEE2219}" destId="{7602355F-566E-6645-8913-B1469DB3D4FD}" srcOrd="1" destOrd="0" presId="urn:microsoft.com/office/officeart/2009/3/layout/HorizontalOrganizationChart"/>
    <dgm:cxn modelId="{2F407DD1-D403-4141-8CE9-C504693D4DA5}" type="presOf" srcId="{88D7EB7C-C6A9-4141-A433-404A2703C199}" destId="{1421E05A-37F9-B548-8684-9DBA19D296FE}" srcOrd="1" destOrd="0" presId="urn:microsoft.com/office/officeart/2009/3/layout/HorizontalOrganizationChart"/>
    <dgm:cxn modelId="{13DEA6D7-CEB7-084C-97AF-39C87B649C19}" type="presOf" srcId="{2E464CFA-C27E-DA4A-A6CF-3A836F8D62C8}" destId="{BB70DBAB-1981-764E-9468-807333091063}" srcOrd="1" destOrd="0" presId="urn:microsoft.com/office/officeart/2009/3/layout/HorizontalOrganizationChart"/>
    <dgm:cxn modelId="{74FE60E0-4F29-9D45-A857-72903FA77F67}" type="presOf" srcId="{C6820567-661D-EF42-9C06-E40DBE469705}" destId="{819EB57F-204A-5845-8315-EB95F85EA12A}" srcOrd="0" destOrd="0" presId="urn:microsoft.com/office/officeart/2009/3/layout/HorizontalOrganizationChart"/>
    <dgm:cxn modelId="{A77781E2-4946-3C4C-8CD9-5EB037FEBAE2}" srcId="{B176FF62-B6FB-8945-B930-C2566DD5C7AE}" destId="{AE1A6E6D-7EEB-EA4B-8E4C-F9746A9B6975}" srcOrd="0" destOrd="0" parTransId="{52B04BA7-0057-C046-B474-82F9317131F7}" sibTransId="{CAC50182-0A49-CF44-9F0C-C87A95B47BE7}"/>
    <dgm:cxn modelId="{79967AE8-D4ED-8F47-9B04-A684AE0B173B}" type="presOf" srcId="{E24D367B-64F2-024F-A463-559438C15170}" destId="{E4D3977A-4A64-944C-9313-8C913276B403}" srcOrd="0" destOrd="0" presId="urn:microsoft.com/office/officeart/2009/3/layout/HorizontalOrganizationChart"/>
    <dgm:cxn modelId="{EB8AFCED-12CC-AC42-AB98-4C56100FF8E7}" srcId="{89F8765D-F1B4-0E47-9F9D-01B0A0EFD3EA}" destId="{65A6DB5E-1D38-3D46-BF9B-2CB00544C84B}" srcOrd="1" destOrd="0" parTransId="{6FB0584B-9F8B-BB4C-8803-5060184B7995}" sibTransId="{35525D16-8900-6747-9F28-CDD06B2E13EB}"/>
    <dgm:cxn modelId="{4F5EE3A2-60E0-9845-A06E-F4D71B1C3CF2}" type="presParOf" srcId="{5EB5BDE7-4661-A64D-A7D4-0844EBD2070E}" destId="{59DAF28B-1DDE-3349-89C7-CE0C099666A1}" srcOrd="0" destOrd="0" presId="urn:microsoft.com/office/officeart/2009/3/layout/HorizontalOrganizationChart"/>
    <dgm:cxn modelId="{9441E26B-608A-D44F-817F-21CAD8A9A759}" type="presParOf" srcId="{59DAF28B-1DDE-3349-89C7-CE0C099666A1}" destId="{E39FFD89-228D-0A4D-823B-0CA802B1B393}" srcOrd="0" destOrd="0" presId="urn:microsoft.com/office/officeart/2009/3/layout/HorizontalOrganizationChart"/>
    <dgm:cxn modelId="{445B3157-75B0-F941-8300-E2B7199B2D25}" type="presParOf" srcId="{E39FFD89-228D-0A4D-823B-0CA802B1B393}" destId="{0CFC2DF9-303D-A346-8753-8B89B02A9AC0}" srcOrd="0" destOrd="0" presId="urn:microsoft.com/office/officeart/2009/3/layout/HorizontalOrganizationChart"/>
    <dgm:cxn modelId="{111BDFBE-4C7C-6F41-80B0-97DAC5CCC3B3}" type="presParOf" srcId="{E39FFD89-228D-0A4D-823B-0CA802B1B393}" destId="{A72403B5-4179-1548-9147-2D80EC751B31}" srcOrd="1" destOrd="0" presId="urn:microsoft.com/office/officeart/2009/3/layout/HorizontalOrganizationChart"/>
    <dgm:cxn modelId="{8E431541-9A4E-CE48-ABC7-DF39D6D3BDF1}" type="presParOf" srcId="{59DAF28B-1DDE-3349-89C7-CE0C099666A1}" destId="{1E4058A3-7F98-BC49-A337-3D7A38C5B56F}" srcOrd="1" destOrd="0" presId="urn:microsoft.com/office/officeart/2009/3/layout/HorizontalOrganizationChart"/>
    <dgm:cxn modelId="{DD30992C-1B98-B642-B20A-2C1E23A34C1B}" type="presParOf" srcId="{1E4058A3-7F98-BC49-A337-3D7A38C5B56F}" destId="{E4D3977A-4A64-944C-9313-8C913276B403}" srcOrd="0" destOrd="0" presId="urn:microsoft.com/office/officeart/2009/3/layout/HorizontalOrganizationChart"/>
    <dgm:cxn modelId="{D6C28B95-6D33-4B4E-8F8D-D899B96D0D06}" type="presParOf" srcId="{1E4058A3-7F98-BC49-A337-3D7A38C5B56F}" destId="{678E573E-CED8-264F-9979-77A41B912CE2}" srcOrd="1" destOrd="0" presId="urn:microsoft.com/office/officeart/2009/3/layout/HorizontalOrganizationChart"/>
    <dgm:cxn modelId="{71785E75-C17F-9E49-A10A-D97C7009F569}" type="presParOf" srcId="{678E573E-CED8-264F-9979-77A41B912CE2}" destId="{1DFAF3E8-127F-6943-B53B-0FB8AA19C8C1}" srcOrd="0" destOrd="0" presId="urn:microsoft.com/office/officeart/2009/3/layout/HorizontalOrganizationChart"/>
    <dgm:cxn modelId="{31892C33-7046-B94B-967D-98BAC30EB30D}" type="presParOf" srcId="{1DFAF3E8-127F-6943-B53B-0FB8AA19C8C1}" destId="{B1C78334-475C-C844-8E0C-A415E77EB395}" srcOrd="0" destOrd="0" presId="urn:microsoft.com/office/officeart/2009/3/layout/HorizontalOrganizationChart"/>
    <dgm:cxn modelId="{C010C1D0-EBC6-D049-94F5-5D5E62FF18AA}" type="presParOf" srcId="{1DFAF3E8-127F-6943-B53B-0FB8AA19C8C1}" destId="{35992DC5-1A67-ED4B-AFCC-5D7A638CE555}" srcOrd="1" destOrd="0" presId="urn:microsoft.com/office/officeart/2009/3/layout/HorizontalOrganizationChart"/>
    <dgm:cxn modelId="{D29E6E92-1680-174E-AB6A-608289B7D542}" type="presParOf" srcId="{678E573E-CED8-264F-9979-77A41B912CE2}" destId="{909BDC2E-2666-2441-8B83-B28039478683}" srcOrd="1" destOrd="0" presId="urn:microsoft.com/office/officeart/2009/3/layout/HorizontalOrganizationChart"/>
    <dgm:cxn modelId="{CD1637A0-026C-4C48-B57B-58AA4B8AB109}" type="presParOf" srcId="{909BDC2E-2666-2441-8B83-B28039478683}" destId="{FA077C91-0631-7440-B806-8755FA9D9199}" srcOrd="0" destOrd="0" presId="urn:microsoft.com/office/officeart/2009/3/layout/HorizontalOrganizationChart"/>
    <dgm:cxn modelId="{E09EEB11-6CBD-DF4C-938E-B45EFF8A035A}" type="presParOf" srcId="{909BDC2E-2666-2441-8B83-B28039478683}" destId="{B9152D79-F5F6-EF4A-9A7C-6874CF7AC58D}" srcOrd="1" destOrd="0" presId="urn:microsoft.com/office/officeart/2009/3/layout/HorizontalOrganizationChart"/>
    <dgm:cxn modelId="{25F209D3-5444-2F4C-AB21-ED05869FE361}" type="presParOf" srcId="{B9152D79-F5F6-EF4A-9A7C-6874CF7AC58D}" destId="{F3ACC921-80D4-1543-A3A9-405DD4373F82}" srcOrd="0" destOrd="0" presId="urn:microsoft.com/office/officeart/2009/3/layout/HorizontalOrganizationChart"/>
    <dgm:cxn modelId="{DDE14780-DA54-1547-9557-3F982D988FDD}" type="presParOf" srcId="{F3ACC921-80D4-1543-A3A9-405DD4373F82}" destId="{C1CE6F73-7E9F-EA4A-81D8-81C8099D0212}" srcOrd="0" destOrd="0" presId="urn:microsoft.com/office/officeart/2009/3/layout/HorizontalOrganizationChart"/>
    <dgm:cxn modelId="{6E0111B1-3BAE-E744-BEE9-79BDED8BCD91}" type="presParOf" srcId="{F3ACC921-80D4-1543-A3A9-405DD4373F82}" destId="{BB70DBAB-1981-764E-9468-807333091063}" srcOrd="1" destOrd="0" presId="urn:microsoft.com/office/officeart/2009/3/layout/HorizontalOrganizationChart"/>
    <dgm:cxn modelId="{DD4E37CA-CA38-9845-BB2D-525CF775FCED}" type="presParOf" srcId="{B9152D79-F5F6-EF4A-9A7C-6874CF7AC58D}" destId="{7A668BB2-6378-1344-97FE-97C2BEFC3B83}" srcOrd="1" destOrd="0" presId="urn:microsoft.com/office/officeart/2009/3/layout/HorizontalOrganizationChart"/>
    <dgm:cxn modelId="{340D6444-4D29-A646-B33F-78BDE8D6B885}" type="presParOf" srcId="{B9152D79-F5F6-EF4A-9A7C-6874CF7AC58D}" destId="{1FF8FEB3-540D-2C47-8B70-8683C58882C5}" srcOrd="2" destOrd="0" presId="urn:microsoft.com/office/officeart/2009/3/layout/HorizontalOrganizationChart"/>
    <dgm:cxn modelId="{A4B6F98A-185C-984A-B7AC-46615A84B892}" type="presParOf" srcId="{909BDC2E-2666-2441-8B83-B28039478683}" destId="{700047BC-5C6D-CF42-9F8E-63EE2556B065}" srcOrd="2" destOrd="0" presId="urn:microsoft.com/office/officeart/2009/3/layout/HorizontalOrganizationChart"/>
    <dgm:cxn modelId="{435AC1D7-6A71-394D-9A48-27B6C3D5441D}" type="presParOf" srcId="{909BDC2E-2666-2441-8B83-B28039478683}" destId="{321FBB41-D51C-2D4C-B2C5-FE421D234513}" srcOrd="3" destOrd="0" presId="urn:microsoft.com/office/officeart/2009/3/layout/HorizontalOrganizationChart"/>
    <dgm:cxn modelId="{90AAF19F-C6E9-AC47-8229-7071EA2D7B68}" type="presParOf" srcId="{321FBB41-D51C-2D4C-B2C5-FE421D234513}" destId="{C857DB4B-6D7D-9342-A95F-F0D9E882FF14}" srcOrd="0" destOrd="0" presId="urn:microsoft.com/office/officeart/2009/3/layout/HorizontalOrganizationChart"/>
    <dgm:cxn modelId="{20730E27-88B3-E04F-A2FC-29783E6D4F39}" type="presParOf" srcId="{C857DB4B-6D7D-9342-A95F-F0D9E882FF14}" destId="{D4694646-8E1D-E041-A535-F9AFED7FC7F6}" srcOrd="0" destOrd="0" presId="urn:microsoft.com/office/officeart/2009/3/layout/HorizontalOrganizationChart"/>
    <dgm:cxn modelId="{F617415E-3B0C-324C-B9B9-C2AE48619500}" type="presParOf" srcId="{C857DB4B-6D7D-9342-A95F-F0D9E882FF14}" destId="{BBD9CE8F-0CB0-754E-8938-18BE16192D6D}" srcOrd="1" destOrd="0" presId="urn:microsoft.com/office/officeart/2009/3/layout/HorizontalOrganizationChart"/>
    <dgm:cxn modelId="{2E7D014C-F4F7-3B42-8611-15605FC5372C}" type="presParOf" srcId="{321FBB41-D51C-2D4C-B2C5-FE421D234513}" destId="{A33B646A-9CE1-0B4A-8CD5-3126CEEF96E6}" srcOrd="1" destOrd="0" presId="urn:microsoft.com/office/officeart/2009/3/layout/HorizontalOrganizationChart"/>
    <dgm:cxn modelId="{09C0C0DE-A375-2849-A25D-8E8E516886D3}" type="presParOf" srcId="{321FBB41-D51C-2D4C-B2C5-FE421D234513}" destId="{17C77FB0-4AFA-7341-BBBE-8FF15362F36F}" srcOrd="2" destOrd="0" presId="urn:microsoft.com/office/officeart/2009/3/layout/HorizontalOrganizationChart"/>
    <dgm:cxn modelId="{9D1C4B45-7656-D644-B6DF-F0DD2E57EFD1}" type="presParOf" srcId="{678E573E-CED8-264F-9979-77A41B912CE2}" destId="{DD2053F5-9B51-D34F-A004-B78CAA137945}" srcOrd="2" destOrd="0" presId="urn:microsoft.com/office/officeart/2009/3/layout/HorizontalOrganizationChart"/>
    <dgm:cxn modelId="{94EF26B7-475A-FF4F-8A8F-4727C8970A9D}" type="presParOf" srcId="{1E4058A3-7F98-BC49-A337-3D7A38C5B56F}" destId="{819EB57F-204A-5845-8315-EB95F85EA12A}" srcOrd="2" destOrd="0" presId="urn:microsoft.com/office/officeart/2009/3/layout/HorizontalOrganizationChart"/>
    <dgm:cxn modelId="{4BFFC697-063C-E049-B8BF-2F83C0653EF8}" type="presParOf" srcId="{1E4058A3-7F98-BC49-A337-3D7A38C5B56F}" destId="{F5200E66-4311-2B4A-9049-B59BBE3C5B70}" srcOrd="3" destOrd="0" presId="urn:microsoft.com/office/officeart/2009/3/layout/HorizontalOrganizationChart"/>
    <dgm:cxn modelId="{A9BA6E95-7676-1547-A738-934996BE125D}" type="presParOf" srcId="{F5200E66-4311-2B4A-9049-B59BBE3C5B70}" destId="{1D7ECFDF-993B-4F4F-9DE1-58252CDD9A5B}" srcOrd="0" destOrd="0" presId="urn:microsoft.com/office/officeart/2009/3/layout/HorizontalOrganizationChart"/>
    <dgm:cxn modelId="{BBE41593-0AAD-C846-9D30-B815E2D1EED4}" type="presParOf" srcId="{1D7ECFDF-993B-4F4F-9DE1-58252CDD9A5B}" destId="{64B3A9C5-7BF6-864C-A4A6-EE0DB05E397C}" srcOrd="0" destOrd="0" presId="urn:microsoft.com/office/officeart/2009/3/layout/HorizontalOrganizationChart"/>
    <dgm:cxn modelId="{8E516C6A-4DEB-DA48-A7F4-8582B0E43930}" type="presParOf" srcId="{1D7ECFDF-993B-4F4F-9DE1-58252CDD9A5B}" destId="{1421E05A-37F9-B548-8684-9DBA19D296FE}" srcOrd="1" destOrd="0" presId="urn:microsoft.com/office/officeart/2009/3/layout/HorizontalOrganizationChart"/>
    <dgm:cxn modelId="{112690F6-A702-0B45-963D-7EFD3730CB50}" type="presParOf" srcId="{F5200E66-4311-2B4A-9049-B59BBE3C5B70}" destId="{8198D48B-4C7A-3B45-8BDD-F89C870F5F4A}" srcOrd="1" destOrd="0" presId="urn:microsoft.com/office/officeart/2009/3/layout/HorizontalOrganizationChart"/>
    <dgm:cxn modelId="{E23EF5A8-4596-C042-9318-5BFF78FBE9E0}" type="presParOf" srcId="{F5200E66-4311-2B4A-9049-B59BBE3C5B70}" destId="{181DC614-559A-4E4F-9EBF-0CEF83A0B40D}" srcOrd="2" destOrd="0" presId="urn:microsoft.com/office/officeart/2009/3/layout/HorizontalOrganizationChart"/>
    <dgm:cxn modelId="{3B790304-24F9-9547-9547-63CA9FC2D48E}" type="presParOf" srcId="{1E4058A3-7F98-BC49-A337-3D7A38C5B56F}" destId="{5E04BBA2-EF18-4940-8009-B904686DEE03}" srcOrd="4" destOrd="0" presId="urn:microsoft.com/office/officeart/2009/3/layout/HorizontalOrganizationChart"/>
    <dgm:cxn modelId="{FB8EF8C3-EE84-D746-B93D-AC54FA658FAA}" type="presParOf" srcId="{1E4058A3-7F98-BC49-A337-3D7A38C5B56F}" destId="{F01EC211-DFCE-C045-A572-D51A11802924}" srcOrd="5" destOrd="0" presId="urn:microsoft.com/office/officeart/2009/3/layout/HorizontalOrganizationChart"/>
    <dgm:cxn modelId="{E81F5EF9-FF35-BB4D-85B1-D60AED330D93}" type="presParOf" srcId="{F01EC211-DFCE-C045-A572-D51A11802924}" destId="{C1C50B54-DDB6-5D4A-ABEF-CAACAB0AA7B2}" srcOrd="0" destOrd="0" presId="urn:microsoft.com/office/officeart/2009/3/layout/HorizontalOrganizationChart"/>
    <dgm:cxn modelId="{C26C897F-EBA3-2C42-8EA2-EE5C5E1D2C90}" type="presParOf" srcId="{C1C50B54-DDB6-5D4A-ABEF-CAACAB0AA7B2}" destId="{7F687AFE-7562-DB40-BCD7-940ACBEAFADB}" srcOrd="0" destOrd="0" presId="urn:microsoft.com/office/officeart/2009/3/layout/HorizontalOrganizationChart"/>
    <dgm:cxn modelId="{AA616342-8002-EE4C-9B0D-948BB665519C}" type="presParOf" srcId="{C1C50B54-DDB6-5D4A-ABEF-CAACAB0AA7B2}" destId="{7602355F-566E-6645-8913-B1469DB3D4FD}" srcOrd="1" destOrd="0" presId="urn:microsoft.com/office/officeart/2009/3/layout/HorizontalOrganizationChart"/>
    <dgm:cxn modelId="{9CFCAE0A-A5F1-BC45-A8D8-1BE2798B190F}" type="presParOf" srcId="{F01EC211-DFCE-C045-A572-D51A11802924}" destId="{11587FFF-1948-7A43-9B66-99F47F13FCAD}" srcOrd="1" destOrd="0" presId="urn:microsoft.com/office/officeart/2009/3/layout/HorizontalOrganizationChart"/>
    <dgm:cxn modelId="{105E4E4A-CDC0-7F44-8EE7-E19F04FAFE57}" type="presParOf" srcId="{F01EC211-DFCE-C045-A572-D51A11802924}" destId="{DB4F396D-32FC-8749-BE80-E3B6CD3087A4}" srcOrd="2" destOrd="0" presId="urn:microsoft.com/office/officeart/2009/3/layout/HorizontalOrganizationChart"/>
    <dgm:cxn modelId="{B14C4940-37ED-0446-8699-412BEE9BDA39}" type="presParOf" srcId="{59DAF28B-1DDE-3349-89C7-CE0C099666A1}" destId="{2A665EEE-3B7D-3249-9B9C-1088793318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B1E29-E15C-436A-8321-5D23DD8A2D8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890DE7-A95D-41F5-81A9-DB15F848466E}">
      <dgm:prSet/>
      <dgm:spPr/>
      <dgm:t>
        <a:bodyPr/>
        <a:lstStyle/>
        <a:p>
          <a:pPr>
            <a:defRPr b="1"/>
          </a:pPr>
          <a:r>
            <a:rPr lang="cs-CZ"/>
            <a:t>Považována za samostatnou nemoc</a:t>
          </a:r>
          <a:endParaRPr lang="en-US"/>
        </a:p>
      </dgm:t>
    </dgm:pt>
    <dgm:pt modelId="{C691F457-F6F1-4F9E-BD63-4707D44E5986}" type="parTrans" cxnId="{F7079653-C415-4F5F-9674-5E1533A060E3}">
      <dgm:prSet/>
      <dgm:spPr/>
      <dgm:t>
        <a:bodyPr/>
        <a:lstStyle/>
        <a:p>
          <a:endParaRPr lang="en-US"/>
        </a:p>
      </dgm:t>
    </dgm:pt>
    <dgm:pt modelId="{C99810A5-2958-4C37-9CD6-332250CB9F27}" type="sibTrans" cxnId="{F7079653-C415-4F5F-9674-5E1533A060E3}">
      <dgm:prSet/>
      <dgm:spPr/>
      <dgm:t>
        <a:bodyPr/>
        <a:lstStyle/>
        <a:p>
          <a:endParaRPr lang="en-US"/>
        </a:p>
      </dgm:t>
    </dgm:pt>
    <dgm:pt modelId="{5F8780FF-3701-4B73-B438-4E652E014A26}">
      <dgm:prSet/>
      <dgm:spPr/>
      <dgm:t>
        <a:bodyPr/>
        <a:lstStyle/>
        <a:p>
          <a:pPr>
            <a:defRPr b="1"/>
          </a:pPr>
          <a:r>
            <a:rPr lang="cs-CZ"/>
            <a:t>Typické další projevy: </a:t>
          </a:r>
          <a:endParaRPr lang="en-US"/>
        </a:p>
      </dgm:t>
    </dgm:pt>
    <dgm:pt modelId="{1A1FF999-AEBD-4495-9982-CF8ED3EAF40A}" type="parTrans" cxnId="{7D04E57E-226E-48D7-9B80-28EE13D4BD0C}">
      <dgm:prSet/>
      <dgm:spPr/>
      <dgm:t>
        <a:bodyPr/>
        <a:lstStyle/>
        <a:p>
          <a:endParaRPr lang="en-US"/>
        </a:p>
      </dgm:t>
    </dgm:pt>
    <dgm:pt modelId="{014CB4B1-3957-4860-852B-61D69C6C51D0}" type="sibTrans" cxnId="{7D04E57E-226E-48D7-9B80-28EE13D4BD0C}">
      <dgm:prSet/>
      <dgm:spPr/>
      <dgm:t>
        <a:bodyPr/>
        <a:lstStyle/>
        <a:p>
          <a:endParaRPr lang="en-US"/>
        </a:p>
      </dgm:t>
    </dgm:pt>
    <dgm:pt modelId="{BC916405-227F-4907-8708-F2B5B649324E}">
      <dgm:prSet/>
      <dgm:spPr/>
      <dgm:t>
        <a:bodyPr/>
        <a:lstStyle/>
        <a:p>
          <a:r>
            <a:rPr lang="cs-CZ"/>
            <a:t>Změny osobnosti a chování </a:t>
          </a:r>
          <a:endParaRPr lang="en-US"/>
        </a:p>
      </dgm:t>
    </dgm:pt>
    <dgm:pt modelId="{E5C4500F-7949-497C-B3A3-9E4D7B0489AD}" type="parTrans" cxnId="{632CCB4C-14F6-4F2C-ADCF-7DBD3D3BA2F7}">
      <dgm:prSet/>
      <dgm:spPr/>
      <dgm:t>
        <a:bodyPr/>
        <a:lstStyle/>
        <a:p>
          <a:endParaRPr lang="en-US"/>
        </a:p>
      </dgm:t>
    </dgm:pt>
    <dgm:pt modelId="{3D650623-6A0B-43FD-A377-FD48600A2B62}" type="sibTrans" cxnId="{632CCB4C-14F6-4F2C-ADCF-7DBD3D3BA2F7}">
      <dgm:prSet/>
      <dgm:spPr/>
      <dgm:t>
        <a:bodyPr/>
        <a:lstStyle/>
        <a:p>
          <a:endParaRPr lang="en-US"/>
        </a:p>
      </dgm:t>
    </dgm:pt>
    <dgm:pt modelId="{FACF2EF7-B1F1-4064-B025-7DCC9D70D0B2}">
      <dgm:prSet/>
      <dgm:spPr/>
      <dgm:t>
        <a:bodyPr/>
        <a:lstStyle/>
        <a:p>
          <a:r>
            <a:rPr lang="cs-CZ"/>
            <a:t>Časté deprese </a:t>
          </a:r>
          <a:endParaRPr lang="en-US"/>
        </a:p>
      </dgm:t>
    </dgm:pt>
    <dgm:pt modelId="{0367A9D0-4FA0-4729-A446-FA3AD7427504}" type="parTrans" cxnId="{1A6E81E8-A126-43A9-A1CE-F27CF5821CEE}">
      <dgm:prSet/>
      <dgm:spPr/>
      <dgm:t>
        <a:bodyPr/>
        <a:lstStyle/>
        <a:p>
          <a:endParaRPr lang="en-US"/>
        </a:p>
      </dgm:t>
    </dgm:pt>
    <dgm:pt modelId="{7A8E7F37-0201-4B5F-A074-B59C50A49545}" type="sibTrans" cxnId="{1A6E81E8-A126-43A9-A1CE-F27CF5821CEE}">
      <dgm:prSet/>
      <dgm:spPr/>
      <dgm:t>
        <a:bodyPr/>
        <a:lstStyle/>
        <a:p>
          <a:endParaRPr lang="en-US"/>
        </a:p>
      </dgm:t>
    </dgm:pt>
    <dgm:pt modelId="{6B0AD0A2-EAF5-4CF0-A2B8-A305021FD6C1}">
      <dgm:prSet/>
      <dgm:spPr/>
      <dgm:t>
        <a:bodyPr/>
        <a:lstStyle/>
        <a:p>
          <a:r>
            <a:rPr lang="cs-CZ"/>
            <a:t>Poruchy spánku a únava </a:t>
          </a:r>
          <a:endParaRPr lang="en-US"/>
        </a:p>
      </dgm:t>
    </dgm:pt>
    <dgm:pt modelId="{2460A1FE-6FE3-4865-A3EF-F4460D29895D}" type="parTrans" cxnId="{823EC84D-5159-4B0B-B479-863ED727393C}">
      <dgm:prSet/>
      <dgm:spPr/>
      <dgm:t>
        <a:bodyPr/>
        <a:lstStyle/>
        <a:p>
          <a:endParaRPr lang="en-US"/>
        </a:p>
      </dgm:t>
    </dgm:pt>
    <dgm:pt modelId="{1EFE3405-063D-493C-A44A-A6620C95B68B}" type="sibTrans" cxnId="{823EC84D-5159-4B0B-B479-863ED727393C}">
      <dgm:prSet/>
      <dgm:spPr/>
      <dgm:t>
        <a:bodyPr/>
        <a:lstStyle/>
        <a:p>
          <a:endParaRPr lang="en-US"/>
        </a:p>
      </dgm:t>
    </dgm:pt>
    <dgm:pt modelId="{53E5A301-77E3-467A-ADEE-CB02BAAAD682}">
      <dgm:prSet/>
      <dgm:spPr/>
      <dgm:t>
        <a:bodyPr/>
        <a:lstStyle/>
        <a:p>
          <a:r>
            <a:rPr lang="cs-CZ"/>
            <a:t>Změna socio-ekonomického statusu </a:t>
          </a:r>
          <a:endParaRPr lang="en-US"/>
        </a:p>
      </dgm:t>
    </dgm:pt>
    <dgm:pt modelId="{68C06337-7473-415A-9239-EC3AF6DE6779}" type="parTrans" cxnId="{922EEF99-7E6C-47C0-B9FC-8FA7655AB5D3}">
      <dgm:prSet/>
      <dgm:spPr/>
      <dgm:t>
        <a:bodyPr/>
        <a:lstStyle/>
        <a:p>
          <a:endParaRPr lang="en-US"/>
        </a:p>
      </dgm:t>
    </dgm:pt>
    <dgm:pt modelId="{84A56ACB-639E-4490-9050-146714DA57C7}" type="sibTrans" cxnId="{922EEF99-7E6C-47C0-B9FC-8FA7655AB5D3}">
      <dgm:prSet/>
      <dgm:spPr/>
      <dgm:t>
        <a:bodyPr/>
        <a:lstStyle/>
        <a:p>
          <a:endParaRPr lang="en-US"/>
        </a:p>
      </dgm:t>
    </dgm:pt>
    <dgm:pt modelId="{99727FF5-84C4-4FC5-86AA-100C3D101FE9}" type="pres">
      <dgm:prSet presAssocID="{B6CB1E29-E15C-436A-8321-5D23DD8A2D8B}" presName="root" presStyleCnt="0">
        <dgm:presLayoutVars>
          <dgm:dir/>
          <dgm:resizeHandles val="exact"/>
        </dgm:presLayoutVars>
      </dgm:prSet>
      <dgm:spPr/>
    </dgm:pt>
    <dgm:pt modelId="{F92D62E1-A364-4F52-80C8-E2254AA5319C}" type="pres">
      <dgm:prSet presAssocID="{12890DE7-A95D-41F5-81A9-DB15F848466E}" presName="compNode" presStyleCnt="0"/>
      <dgm:spPr/>
    </dgm:pt>
    <dgm:pt modelId="{CD6E7046-51C5-43FA-B354-FDC087F79E9C}" type="pres">
      <dgm:prSet presAssocID="{12890DE7-A95D-41F5-81A9-DB15F84846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98493777-6741-4752-A685-1A6CCE20F315}" type="pres">
      <dgm:prSet presAssocID="{12890DE7-A95D-41F5-81A9-DB15F848466E}" presName="iconSpace" presStyleCnt="0"/>
      <dgm:spPr/>
    </dgm:pt>
    <dgm:pt modelId="{FE026052-F68E-4F47-913E-93C02AEE1A43}" type="pres">
      <dgm:prSet presAssocID="{12890DE7-A95D-41F5-81A9-DB15F848466E}" presName="parTx" presStyleLbl="revTx" presStyleIdx="0" presStyleCnt="4">
        <dgm:presLayoutVars>
          <dgm:chMax val="0"/>
          <dgm:chPref val="0"/>
        </dgm:presLayoutVars>
      </dgm:prSet>
      <dgm:spPr/>
    </dgm:pt>
    <dgm:pt modelId="{1A9B7B97-8A8E-4A49-B55E-D5855E689B12}" type="pres">
      <dgm:prSet presAssocID="{12890DE7-A95D-41F5-81A9-DB15F848466E}" presName="txSpace" presStyleCnt="0"/>
      <dgm:spPr/>
    </dgm:pt>
    <dgm:pt modelId="{FDA548F7-BD27-4205-87F4-DC33843B5523}" type="pres">
      <dgm:prSet presAssocID="{12890DE7-A95D-41F5-81A9-DB15F848466E}" presName="desTx" presStyleLbl="revTx" presStyleIdx="1" presStyleCnt="4">
        <dgm:presLayoutVars/>
      </dgm:prSet>
      <dgm:spPr/>
    </dgm:pt>
    <dgm:pt modelId="{837AEE4C-FE28-40EE-A3E6-A3A8D1C5B3DB}" type="pres">
      <dgm:prSet presAssocID="{C99810A5-2958-4C37-9CD6-332250CB9F27}" presName="sibTrans" presStyleCnt="0"/>
      <dgm:spPr/>
    </dgm:pt>
    <dgm:pt modelId="{010978ED-88F6-4517-8255-286EA6FDFEFE}" type="pres">
      <dgm:prSet presAssocID="{5F8780FF-3701-4B73-B438-4E652E014A26}" presName="compNode" presStyleCnt="0"/>
      <dgm:spPr/>
    </dgm:pt>
    <dgm:pt modelId="{90B09089-0448-4728-99A1-E32CBFBC4878}" type="pres">
      <dgm:prSet presAssocID="{5F8780FF-3701-4B73-B438-4E652E014A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1885AE0-50DF-416B-A204-44B573D6CB5E}" type="pres">
      <dgm:prSet presAssocID="{5F8780FF-3701-4B73-B438-4E652E014A26}" presName="iconSpace" presStyleCnt="0"/>
      <dgm:spPr/>
    </dgm:pt>
    <dgm:pt modelId="{E7B4E63F-4A2D-4245-B582-3A93F91958A8}" type="pres">
      <dgm:prSet presAssocID="{5F8780FF-3701-4B73-B438-4E652E014A26}" presName="parTx" presStyleLbl="revTx" presStyleIdx="2" presStyleCnt="4">
        <dgm:presLayoutVars>
          <dgm:chMax val="0"/>
          <dgm:chPref val="0"/>
        </dgm:presLayoutVars>
      </dgm:prSet>
      <dgm:spPr/>
    </dgm:pt>
    <dgm:pt modelId="{B81D308A-1282-4EF9-8D8E-30816C7EF21A}" type="pres">
      <dgm:prSet presAssocID="{5F8780FF-3701-4B73-B438-4E652E014A26}" presName="txSpace" presStyleCnt="0"/>
      <dgm:spPr/>
    </dgm:pt>
    <dgm:pt modelId="{72CDE1A5-2C5B-46B9-8920-7C5012D8AAFA}" type="pres">
      <dgm:prSet presAssocID="{5F8780FF-3701-4B73-B438-4E652E014A26}" presName="desTx" presStyleLbl="revTx" presStyleIdx="3" presStyleCnt="4">
        <dgm:presLayoutVars/>
      </dgm:prSet>
      <dgm:spPr/>
    </dgm:pt>
  </dgm:ptLst>
  <dgm:cxnLst>
    <dgm:cxn modelId="{56D3D908-0031-4CB1-9595-403A6D595E41}" type="presOf" srcId="{5F8780FF-3701-4B73-B438-4E652E014A26}" destId="{E7B4E63F-4A2D-4245-B582-3A93F91958A8}" srcOrd="0" destOrd="0" presId="urn:microsoft.com/office/officeart/2018/5/layout/CenteredIconLabelDescriptionList"/>
    <dgm:cxn modelId="{F2E1EE36-ADE6-4860-A2EE-F9BC4FD5BB94}" type="presOf" srcId="{53E5A301-77E3-467A-ADEE-CB02BAAAD682}" destId="{72CDE1A5-2C5B-46B9-8920-7C5012D8AAFA}" srcOrd="0" destOrd="3" presId="urn:microsoft.com/office/officeart/2018/5/layout/CenteredIconLabelDescriptionList"/>
    <dgm:cxn modelId="{E4287E44-9636-4F0C-B830-E03350C358FF}" type="presOf" srcId="{BC916405-227F-4907-8708-F2B5B649324E}" destId="{72CDE1A5-2C5B-46B9-8920-7C5012D8AAFA}" srcOrd="0" destOrd="0" presId="urn:microsoft.com/office/officeart/2018/5/layout/CenteredIconLabelDescriptionList"/>
    <dgm:cxn modelId="{632CCB4C-14F6-4F2C-ADCF-7DBD3D3BA2F7}" srcId="{5F8780FF-3701-4B73-B438-4E652E014A26}" destId="{BC916405-227F-4907-8708-F2B5B649324E}" srcOrd="0" destOrd="0" parTransId="{E5C4500F-7949-497C-B3A3-9E4D7B0489AD}" sibTransId="{3D650623-6A0B-43FD-A377-FD48600A2B62}"/>
    <dgm:cxn modelId="{823EC84D-5159-4B0B-B479-863ED727393C}" srcId="{5F8780FF-3701-4B73-B438-4E652E014A26}" destId="{6B0AD0A2-EAF5-4CF0-A2B8-A305021FD6C1}" srcOrd="2" destOrd="0" parTransId="{2460A1FE-6FE3-4865-A3EF-F4460D29895D}" sibTransId="{1EFE3405-063D-493C-A44A-A6620C95B68B}"/>
    <dgm:cxn modelId="{F7079653-C415-4F5F-9674-5E1533A060E3}" srcId="{B6CB1E29-E15C-436A-8321-5D23DD8A2D8B}" destId="{12890DE7-A95D-41F5-81A9-DB15F848466E}" srcOrd="0" destOrd="0" parTransId="{C691F457-F6F1-4F9E-BD63-4707D44E5986}" sibTransId="{C99810A5-2958-4C37-9CD6-332250CB9F27}"/>
    <dgm:cxn modelId="{86A98159-1524-4FFD-9B12-D8D5C4DAC954}" type="presOf" srcId="{6B0AD0A2-EAF5-4CF0-A2B8-A305021FD6C1}" destId="{72CDE1A5-2C5B-46B9-8920-7C5012D8AAFA}" srcOrd="0" destOrd="2" presId="urn:microsoft.com/office/officeart/2018/5/layout/CenteredIconLabelDescriptionList"/>
    <dgm:cxn modelId="{C00CBB63-BF48-4921-B6D2-96842F548001}" type="presOf" srcId="{B6CB1E29-E15C-436A-8321-5D23DD8A2D8B}" destId="{99727FF5-84C4-4FC5-86AA-100C3D101FE9}" srcOrd="0" destOrd="0" presId="urn:microsoft.com/office/officeart/2018/5/layout/CenteredIconLabelDescriptionList"/>
    <dgm:cxn modelId="{088A756F-279E-4D66-B4F3-DABECC0DCB60}" type="presOf" srcId="{12890DE7-A95D-41F5-81A9-DB15F848466E}" destId="{FE026052-F68E-4F47-913E-93C02AEE1A43}" srcOrd="0" destOrd="0" presId="urn:microsoft.com/office/officeart/2018/5/layout/CenteredIconLabelDescriptionList"/>
    <dgm:cxn modelId="{7D04E57E-226E-48D7-9B80-28EE13D4BD0C}" srcId="{B6CB1E29-E15C-436A-8321-5D23DD8A2D8B}" destId="{5F8780FF-3701-4B73-B438-4E652E014A26}" srcOrd="1" destOrd="0" parTransId="{1A1FF999-AEBD-4495-9982-CF8ED3EAF40A}" sibTransId="{014CB4B1-3957-4860-852B-61D69C6C51D0}"/>
    <dgm:cxn modelId="{DF2A7385-9789-45AC-84CC-84F182771371}" type="presOf" srcId="{FACF2EF7-B1F1-4064-B025-7DCC9D70D0B2}" destId="{72CDE1A5-2C5B-46B9-8920-7C5012D8AAFA}" srcOrd="0" destOrd="1" presId="urn:microsoft.com/office/officeart/2018/5/layout/CenteredIconLabelDescriptionList"/>
    <dgm:cxn modelId="{922EEF99-7E6C-47C0-B9FC-8FA7655AB5D3}" srcId="{5F8780FF-3701-4B73-B438-4E652E014A26}" destId="{53E5A301-77E3-467A-ADEE-CB02BAAAD682}" srcOrd="3" destOrd="0" parTransId="{68C06337-7473-415A-9239-EC3AF6DE6779}" sibTransId="{84A56ACB-639E-4490-9050-146714DA57C7}"/>
    <dgm:cxn modelId="{1A6E81E8-A126-43A9-A1CE-F27CF5821CEE}" srcId="{5F8780FF-3701-4B73-B438-4E652E014A26}" destId="{FACF2EF7-B1F1-4064-B025-7DCC9D70D0B2}" srcOrd="1" destOrd="0" parTransId="{0367A9D0-4FA0-4729-A446-FA3AD7427504}" sibTransId="{7A8E7F37-0201-4B5F-A074-B59C50A49545}"/>
    <dgm:cxn modelId="{0B689211-DCD3-4610-BF43-B5D3B49E2B99}" type="presParOf" srcId="{99727FF5-84C4-4FC5-86AA-100C3D101FE9}" destId="{F92D62E1-A364-4F52-80C8-E2254AA5319C}" srcOrd="0" destOrd="0" presId="urn:microsoft.com/office/officeart/2018/5/layout/CenteredIconLabelDescriptionList"/>
    <dgm:cxn modelId="{9EBD8777-A6A6-416F-873E-E1998EBCA5A1}" type="presParOf" srcId="{F92D62E1-A364-4F52-80C8-E2254AA5319C}" destId="{CD6E7046-51C5-43FA-B354-FDC087F79E9C}" srcOrd="0" destOrd="0" presId="urn:microsoft.com/office/officeart/2018/5/layout/CenteredIconLabelDescriptionList"/>
    <dgm:cxn modelId="{A48E33F6-5FDB-459D-891A-2E26BE7EA456}" type="presParOf" srcId="{F92D62E1-A364-4F52-80C8-E2254AA5319C}" destId="{98493777-6741-4752-A685-1A6CCE20F315}" srcOrd="1" destOrd="0" presId="urn:microsoft.com/office/officeart/2018/5/layout/CenteredIconLabelDescriptionList"/>
    <dgm:cxn modelId="{7A17C4B3-D840-4A69-BF3D-BB811DCAD624}" type="presParOf" srcId="{F92D62E1-A364-4F52-80C8-E2254AA5319C}" destId="{FE026052-F68E-4F47-913E-93C02AEE1A43}" srcOrd="2" destOrd="0" presId="urn:microsoft.com/office/officeart/2018/5/layout/CenteredIconLabelDescriptionList"/>
    <dgm:cxn modelId="{62FC648B-FC4A-45A7-B6ED-5640349FDC7D}" type="presParOf" srcId="{F92D62E1-A364-4F52-80C8-E2254AA5319C}" destId="{1A9B7B97-8A8E-4A49-B55E-D5855E689B12}" srcOrd="3" destOrd="0" presId="urn:microsoft.com/office/officeart/2018/5/layout/CenteredIconLabelDescriptionList"/>
    <dgm:cxn modelId="{655FCFBA-2F2C-4447-8960-DF6B44D80916}" type="presParOf" srcId="{F92D62E1-A364-4F52-80C8-E2254AA5319C}" destId="{FDA548F7-BD27-4205-87F4-DC33843B5523}" srcOrd="4" destOrd="0" presId="urn:microsoft.com/office/officeart/2018/5/layout/CenteredIconLabelDescriptionList"/>
    <dgm:cxn modelId="{80C8F647-859A-46BA-8384-0FCB0CD9D75F}" type="presParOf" srcId="{99727FF5-84C4-4FC5-86AA-100C3D101FE9}" destId="{837AEE4C-FE28-40EE-A3E6-A3A8D1C5B3DB}" srcOrd="1" destOrd="0" presId="urn:microsoft.com/office/officeart/2018/5/layout/CenteredIconLabelDescriptionList"/>
    <dgm:cxn modelId="{34E223F9-7D2C-4D21-BFAF-886A9A9F1175}" type="presParOf" srcId="{99727FF5-84C4-4FC5-86AA-100C3D101FE9}" destId="{010978ED-88F6-4517-8255-286EA6FDFEFE}" srcOrd="2" destOrd="0" presId="urn:microsoft.com/office/officeart/2018/5/layout/CenteredIconLabelDescriptionList"/>
    <dgm:cxn modelId="{CD5C93EF-1C19-4650-B609-298950842FD3}" type="presParOf" srcId="{010978ED-88F6-4517-8255-286EA6FDFEFE}" destId="{90B09089-0448-4728-99A1-E32CBFBC4878}" srcOrd="0" destOrd="0" presId="urn:microsoft.com/office/officeart/2018/5/layout/CenteredIconLabelDescriptionList"/>
    <dgm:cxn modelId="{10955F94-E92A-44ED-9A4E-C4CA653D303A}" type="presParOf" srcId="{010978ED-88F6-4517-8255-286EA6FDFEFE}" destId="{01885AE0-50DF-416B-A204-44B573D6CB5E}" srcOrd="1" destOrd="0" presId="urn:microsoft.com/office/officeart/2018/5/layout/CenteredIconLabelDescriptionList"/>
    <dgm:cxn modelId="{9CFB5F4A-6ADA-43EB-886C-44053188C8CF}" type="presParOf" srcId="{010978ED-88F6-4517-8255-286EA6FDFEFE}" destId="{E7B4E63F-4A2D-4245-B582-3A93F91958A8}" srcOrd="2" destOrd="0" presId="urn:microsoft.com/office/officeart/2018/5/layout/CenteredIconLabelDescriptionList"/>
    <dgm:cxn modelId="{EBB661A5-96F2-4A41-9EF2-9733E7BF4E5D}" type="presParOf" srcId="{010978ED-88F6-4517-8255-286EA6FDFEFE}" destId="{B81D308A-1282-4EF9-8D8E-30816C7EF21A}" srcOrd="3" destOrd="0" presId="urn:microsoft.com/office/officeart/2018/5/layout/CenteredIconLabelDescriptionList"/>
    <dgm:cxn modelId="{393F8131-13BF-492B-96AA-D9DE9841FE0E}" type="presParOf" srcId="{010978ED-88F6-4517-8255-286EA6FDFEFE}" destId="{72CDE1A5-2C5B-46B9-8920-7C5012D8AAF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F34A-5448-0745-BFEE-D1B9A04B39E9}">
      <dsp:nvSpPr>
        <dsp:cNvPr id="0" name=""/>
        <dsp:cNvSpPr/>
      </dsp:nvSpPr>
      <dsp:spPr>
        <a:xfrm>
          <a:off x="3543" y="511676"/>
          <a:ext cx="1549502" cy="92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Nociceptory</a:t>
          </a:r>
          <a:endParaRPr lang="cs-CZ" sz="2000" kern="1200" dirty="0"/>
        </a:p>
      </dsp:txBody>
      <dsp:txXfrm>
        <a:off x="30773" y="538906"/>
        <a:ext cx="1495042" cy="875241"/>
      </dsp:txXfrm>
    </dsp:sp>
    <dsp:sp modelId="{2908A9D5-34CE-9D45-A1ED-E6C67435DD91}">
      <dsp:nvSpPr>
        <dsp:cNvPr id="0" name=""/>
        <dsp:cNvSpPr/>
      </dsp:nvSpPr>
      <dsp:spPr>
        <a:xfrm>
          <a:off x="1707996" y="784388"/>
          <a:ext cx="328494" cy="38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1707996" y="861243"/>
        <a:ext cx="229946" cy="230566"/>
      </dsp:txXfrm>
    </dsp:sp>
    <dsp:sp modelId="{23C624DC-350B-7E47-BB7B-4B7F16F5598C}">
      <dsp:nvSpPr>
        <dsp:cNvPr id="0" name=""/>
        <dsp:cNvSpPr/>
      </dsp:nvSpPr>
      <dsp:spPr>
        <a:xfrm>
          <a:off x="2172847" y="511676"/>
          <a:ext cx="1549502" cy="92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Zadní rohy míšní</a:t>
          </a:r>
        </a:p>
      </dsp:txBody>
      <dsp:txXfrm>
        <a:off x="2200077" y="538906"/>
        <a:ext cx="1495042" cy="875241"/>
      </dsp:txXfrm>
    </dsp:sp>
    <dsp:sp modelId="{A92B2F23-6DE7-C842-AEDA-A3C5DC80DC12}">
      <dsp:nvSpPr>
        <dsp:cNvPr id="0" name=""/>
        <dsp:cNvSpPr/>
      </dsp:nvSpPr>
      <dsp:spPr>
        <a:xfrm>
          <a:off x="3877299" y="784388"/>
          <a:ext cx="328494" cy="38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877299" y="861243"/>
        <a:ext cx="229946" cy="230566"/>
      </dsp:txXfrm>
    </dsp:sp>
    <dsp:sp modelId="{C1F66067-1847-7A47-AD8D-233B1C33EDBF}">
      <dsp:nvSpPr>
        <dsp:cNvPr id="0" name=""/>
        <dsp:cNvSpPr/>
      </dsp:nvSpPr>
      <dsp:spPr>
        <a:xfrm>
          <a:off x="4342150" y="511676"/>
          <a:ext cx="1549502" cy="92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Talamus (amygdala) </a:t>
          </a:r>
        </a:p>
      </dsp:txBody>
      <dsp:txXfrm>
        <a:off x="4369380" y="538906"/>
        <a:ext cx="1495042" cy="875241"/>
      </dsp:txXfrm>
    </dsp:sp>
    <dsp:sp modelId="{600C00B1-8CDD-E04C-AB6F-7E1B45DFDC2A}">
      <dsp:nvSpPr>
        <dsp:cNvPr id="0" name=""/>
        <dsp:cNvSpPr/>
      </dsp:nvSpPr>
      <dsp:spPr>
        <a:xfrm>
          <a:off x="6046603" y="784388"/>
          <a:ext cx="328494" cy="38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6046603" y="861243"/>
        <a:ext cx="229946" cy="230566"/>
      </dsp:txXfrm>
    </dsp:sp>
    <dsp:sp modelId="{76072176-1622-7E48-B9B0-F9AF116C26F9}">
      <dsp:nvSpPr>
        <dsp:cNvPr id="0" name=""/>
        <dsp:cNvSpPr/>
      </dsp:nvSpPr>
      <dsp:spPr>
        <a:xfrm>
          <a:off x="6511453" y="511676"/>
          <a:ext cx="1549502" cy="92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Mozková kůra</a:t>
          </a:r>
        </a:p>
      </dsp:txBody>
      <dsp:txXfrm>
        <a:off x="6538683" y="538906"/>
        <a:ext cx="1495042" cy="875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4BBA2-EF18-4940-8009-B904686DEE03}">
      <dsp:nvSpPr>
        <dsp:cNvPr id="0" name=""/>
        <dsp:cNvSpPr/>
      </dsp:nvSpPr>
      <dsp:spPr>
        <a:xfrm>
          <a:off x="1793937" y="2224588"/>
          <a:ext cx="358303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51" y="0"/>
              </a:lnTo>
              <a:lnTo>
                <a:pt x="179151" y="770352"/>
              </a:lnTo>
              <a:lnTo>
                <a:pt x="358303" y="770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EB57F-204A-5845-8315-EB95F85EA12A}">
      <dsp:nvSpPr>
        <dsp:cNvPr id="0" name=""/>
        <dsp:cNvSpPr/>
      </dsp:nvSpPr>
      <dsp:spPr>
        <a:xfrm>
          <a:off x="1793937" y="2178868"/>
          <a:ext cx="358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30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047BC-5C6D-CF42-9F8E-63EE2556B065}">
      <dsp:nvSpPr>
        <dsp:cNvPr id="0" name=""/>
        <dsp:cNvSpPr/>
      </dsp:nvSpPr>
      <dsp:spPr>
        <a:xfrm>
          <a:off x="3943759" y="1454235"/>
          <a:ext cx="358303" cy="385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51" y="0"/>
              </a:lnTo>
              <a:lnTo>
                <a:pt x="179151" y="385176"/>
              </a:lnTo>
              <a:lnTo>
                <a:pt x="358303" y="385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77C91-0631-7440-B806-8755FA9D9199}">
      <dsp:nvSpPr>
        <dsp:cNvPr id="0" name=""/>
        <dsp:cNvSpPr/>
      </dsp:nvSpPr>
      <dsp:spPr>
        <a:xfrm>
          <a:off x="3943759" y="1069058"/>
          <a:ext cx="358303" cy="385176"/>
        </a:xfrm>
        <a:custGeom>
          <a:avLst/>
          <a:gdLst/>
          <a:ahLst/>
          <a:cxnLst/>
          <a:rect l="0" t="0" r="0" b="0"/>
          <a:pathLst>
            <a:path>
              <a:moveTo>
                <a:pt x="0" y="385176"/>
              </a:moveTo>
              <a:lnTo>
                <a:pt x="179151" y="385176"/>
              </a:lnTo>
              <a:lnTo>
                <a:pt x="179151" y="0"/>
              </a:lnTo>
              <a:lnTo>
                <a:pt x="35830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3977A-4A64-944C-9313-8C913276B403}">
      <dsp:nvSpPr>
        <dsp:cNvPr id="0" name=""/>
        <dsp:cNvSpPr/>
      </dsp:nvSpPr>
      <dsp:spPr>
        <a:xfrm>
          <a:off x="1793937" y="1454235"/>
          <a:ext cx="358303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770352"/>
              </a:moveTo>
              <a:lnTo>
                <a:pt x="179151" y="770352"/>
              </a:lnTo>
              <a:lnTo>
                <a:pt x="179151" y="0"/>
              </a:lnTo>
              <a:lnTo>
                <a:pt x="3583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C2DF9-303D-A346-8753-8B89B02A9AC0}">
      <dsp:nvSpPr>
        <dsp:cNvPr id="0" name=""/>
        <dsp:cNvSpPr/>
      </dsp:nvSpPr>
      <dsp:spPr>
        <a:xfrm>
          <a:off x="2418" y="1951381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Bolest</a:t>
          </a:r>
        </a:p>
      </dsp:txBody>
      <dsp:txXfrm>
        <a:off x="2418" y="1951381"/>
        <a:ext cx="1791518" cy="546413"/>
      </dsp:txXfrm>
    </dsp:sp>
    <dsp:sp modelId="{B1C78334-475C-C844-8E0C-A415E77EB395}">
      <dsp:nvSpPr>
        <dsp:cNvPr id="0" name=""/>
        <dsp:cNvSpPr/>
      </dsp:nvSpPr>
      <dsp:spPr>
        <a:xfrm>
          <a:off x="2152240" y="1181028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nociceptivní</a:t>
          </a:r>
          <a:endParaRPr lang="cs-CZ" sz="2400" kern="1200" dirty="0"/>
        </a:p>
      </dsp:txBody>
      <dsp:txXfrm>
        <a:off x="2152240" y="1181028"/>
        <a:ext cx="1791518" cy="546413"/>
      </dsp:txXfrm>
    </dsp:sp>
    <dsp:sp modelId="{C1CE6F73-7E9F-EA4A-81D8-81C8099D0212}">
      <dsp:nvSpPr>
        <dsp:cNvPr id="0" name=""/>
        <dsp:cNvSpPr/>
      </dsp:nvSpPr>
      <dsp:spPr>
        <a:xfrm>
          <a:off x="4302062" y="795852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somatická</a:t>
          </a:r>
        </a:p>
      </dsp:txBody>
      <dsp:txXfrm>
        <a:off x="4302062" y="795852"/>
        <a:ext cx="1791518" cy="546413"/>
      </dsp:txXfrm>
    </dsp:sp>
    <dsp:sp modelId="{D4694646-8E1D-E041-A535-F9AFED7FC7F6}">
      <dsp:nvSpPr>
        <dsp:cNvPr id="0" name=""/>
        <dsp:cNvSpPr/>
      </dsp:nvSpPr>
      <dsp:spPr>
        <a:xfrm>
          <a:off x="4302062" y="1566205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viscerální</a:t>
          </a:r>
        </a:p>
      </dsp:txBody>
      <dsp:txXfrm>
        <a:off x="4302062" y="1566205"/>
        <a:ext cx="1791518" cy="546413"/>
      </dsp:txXfrm>
    </dsp:sp>
    <dsp:sp modelId="{64B3A9C5-7BF6-864C-A4A6-EE0DB05E397C}">
      <dsp:nvSpPr>
        <dsp:cNvPr id="0" name=""/>
        <dsp:cNvSpPr/>
      </dsp:nvSpPr>
      <dsp:spPr>
        <a:xfrm>
          <a:off x="2152240" y="1951381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neuropatická</a:t>
          </a:r>
        </a:p>
      </dsp:txBody>
      <dsp:txXfrm>
        <a:off x="2152240" y="1951381"/>
        <a:ext cx="1791518" cy="546413"/>
      </dsp:txXfrm>
    </dsp:sp>
    <dsp:sp modelId="{7F687AFE-7562-DB40-BCD7-940ACBEAFADB}">
      <dsp:nvSpPr>
        <dsp:cNvPr id="0" name=""/>
        <dsp:cNvSpPr/>
      </dsp:nvSpPr>
      <dsp:spPr>
        <a:xfrm>
          <a:off x="2152240" y="2721734"/>
          <a:ext cx="1791518" cy="54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nociplastická</a:t>
          </a:r>
          <a:endParaRPr lang="cs-CZ" sz="2400" kern="1200" dirty="0"/>
        </a:p>
      </dsp:txBody>
      <dsp:txXfrm>
        <a:off x="2152240" y="2721734"/>
        <a:ext cx="1791518" cy="546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7046-51C5-43FA-B354-FDC087F79E9C}">
      <dsp:nvSpPr>
        <dsp:cNvPr id="0" name=""/>
        <dsp:cNvSpPr/>
      </dsp:nvSpPr>
      <dsp:spPr>
        <a:xfrm>
          <a:off x="1208102" y="497960"/>
          <a:ext cx="1296421" cy="1296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26052-F68E-4F47-913E-93C02AEE1A43}">
      <dsp:nvSpPr>
        <dsp:cNvPr id="0" name=""/>
        <dsp:cNvSpPr/>
      </dsp:nvSpPr>
      <dsp:spPr>
        <a:xfrm>
          <a:off x="4282" y="1929577"/>
          <a:ext cx="3704062" cy="55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100" kern="1200"/>
            <a:t>Považována za samostatnou nemoc</a:t>
          </a:r>
          <a:endParaRPr lang="en-US" sz="2100" kern="1200"/>
        </a:p>
      </dsp:txBody>
      <dsp:txXfrm>
        <a:off x="4282" y="1929577"/>
        <a:ext cx="3704062" cy="555609"/>
      </dsp:txXfrm>
    </dsp:sp>
    <dsp:sp modelId="{FDA548F7-BD27-4205-87F4-DC33843B5523}">
      <dsp:nvSpPr>
        <dsp:cNvPr id="0" name=""/>
        <dsp:cNvSpPr/>
      </dsp:nvSpPr>
      <dsp:spPr>
        <a:xfrm>
          <a:off x="4282" y="2548068"/>
          <a:ext cx="3704062" cy="109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09089-0448-4728-99A1-E32CBFBC4878}">
      <dsp:nvSpPr>
        <dsp:cNvPr id="0" name=""/>
        <dsp:cNvSpPr/>
      </dsp:nvSpPr>
      <dsp:spPr>
        <a:xfrm>
          <a:off x="5560375" y="497960"/>
          <a:ext cx="1296421" cy="1296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E63F-4A2D-4245-B582-3A93F91958A8}">
      <dsp:nvSpPr>
        <dsp:cNvPr id="0" name=""/>
        <dsp:cNvSpPr/>
      </dsp:nvSpPr>
      <dsp:spPr>
        <a:xfrm>
          <a:off x="4356555" y="1929577"/>
          <a:ext cx="3704062" cy="55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100" kern="1200"/>
            <a:t>Typické další projevy: </a:t>
          </a:r>
          <a:endParaRPr lang="en-US" sz="2100" kern="1200"/>
        </a:p>
      </dsp:txBody>
      <dsp:txXfrm>
        <a:off x="4356555" y="1929577"/>
        <a:ext cx="3704062" cy="555609"/>
      </dsp:txXfrm>
    </dsp:sp>
    <dsp:sp modelId="{72CDE1A5-2C5B-46B9-8920-7C5012D8AAFA}">
      <dsp:nvSpPr>
        <dsp:cNvPr id="0" name=""/>
        <dsp:cNvSpPr/>
      </dsp:nvSpPr>
      <dsp:spPr>
        <a:xfrm>
          <a:off x="4356555" y="2548068"/>
          <a:ext cx="3704062" cy="109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Změny osobnosti a chování 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Časté deprese 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Poruchy spánku a únava 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Změna socio-ekonomického statusu </a:t>
          </a:r>
          <a:endParaRPr lang="en-US" sz="1600" kern="1200"/>
        </a:p>
      </dsp:txBody>
      <dsp:txXfrm>
        <a:off x="4356555" y="2548068"/>
        <a:ext cx="3704062" cy="1093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sv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nctc.2019.100448" TargetMode="External"/><Relationship Id="rId2" Type="http://schemas.openxmlformats.org/officeDocument/2006/relationships/hyperlink" Target="https://doi.org/10.1016/j.jpain.2014.09.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97/00002508-200501000-00002" TargetMode="External"/><Relationship Id="rId4" Type="http://schemas.openxmlformats.org/officeDocument/2006/relationships/hyperlink" Target="https://doi.org/10.2519/jospt.2010.3396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jsports-2016-097383" TargetMode="External"/><Relationship Id="rId2" Type="http://schemas.openxmlformats.org/officeDocument/2006/relationships/hyperlink" Target="https://doi.org/10.1177/03635465062982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519/jospt.2019.889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694/mja16.00828" TargetMode="External"/><Relationship Id="rId7" Type="http://schemas.openxmlformats.org/officeDocument/2006/relationships/hyperlink" Target="https://herohero.co/fyziokriticky/post/ondrejprudilipnglhkgjgssqmtgwmdhffryosg?t=310" TargetMode="External"/><Relationship Id="rId2" Type="http://schemas.openxmlformats.org/officeDocument/2006/relationships/hyperlink" Target="http://doi.org/&#8230;/S0140-6736%2811%2960610&#823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&#8230;/JNEUROSCI.2408&#8230;" TargetMode="External"/><Relationship Id="rId5" Type="http://schemas.openxmlformats.org/officeDocument/2006/relationships/hyperlink" Target="http://doi.org/&#8230;/s41598-021-94001-1" TargetMode="External"/><Relationship Id="rId4" Type="http://schemas.openxmlformats.org/officeDocument/2006/relationships/hyperlink" Target="http://doi.org/&#8230;/S0140-6736%2817%2932154&#8230;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&#8230;/j.pain.0000000000001939" TargetMode="External"/><Relationship Id="rId2" Type="http://schemas.openxmlformats.org/officeDocument/2006/relationships/hyperlink" Target="http://greglehman.ca/pain-science&#823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&#8230;/s12891-022-05047-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a pohybová aktivita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6FAF79-600A-89C8-8786-73AA62A63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626D55-D2E6-92DC-0C6A-6D53C081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4859903" cy="972002"/>
          </a:xfrm>
        </p:spPr>
        <p:txBody>
          <a:bodyPr/>
          <a:lstStyle/>
          <a:p>
            <a:r>
              <a:rPr lang="cs-CZ" dirty="0"/>
              <a:t>Jak zhodnotíme, jestli člověka něco bolí a jak moc?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29FC5-E07A-E6A5-EE06-CD8D1497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Slovní popis – kvalitativně i kvantitativně </a:t>
            </a:r>
          </a:p>
          <a:p>
            <a:r>
              <a:rPr lang="cs-CZ" dirty="0"/>
              <a:t>Škály, dotazníky</a:t>
            </a:r>
          </a:p>
          <a:p>
            <a:r>
              <a:rPr lang="cs-CZ" dirty="0"/>
              <a:t>Chování, držení těla a pohybové projevy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E5BB09-55FF-4E88-E256-598368F0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31" y="137710"/>
            <a:ext cx="3300114" cy="5793533"/>
          </a:xfrm>
          <a:prstGeom prst="rect">
            <a:avLst/>
          </a:prstGeom>
        </p:spPr>
      </p:pic>
      <p:pic>
        <p:nvPicPr>
          <p:cNvPr id="1026" name="Picture 2" descr="Nemusíte snášet bolest - Nemocnice Na Homolce">
            <a:extLst>
              <a:ext uri="{FF2B5EF4-FFF2-40B4-BE49-F238E27FC236}">
                <a16:creationId xmlns:a16="http://schemas.microsoft.com/office/drawing/2014/main" id="{A038BAFE-4398-4DD4-E7DC-7206051E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2" y="3447535"/>
            <a:ext cx="4908171" cy="25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44829D-6EA3-EC92-AE13-A41F2FAAA751}"/>
              </a:ext>
            </a:extLst>
          </p:cNvPr>
          <p:cNvSpPr txBox="1"/>
          <p:nvPr/>
        </p:nvSpPr>
        <p:spPr>
          <a:xfrm>
            <a:off x="683950" y="5892335"/>
            <a:ext cx="529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www.homolka.cz</a:t>
            </a:r>
            <a:r>
              <a:rPr lang="cs-CZ" sz="1200" dirty="0"/>
              <a:t>/pro-pacienty/11610-informace-o-hospitalizaci/11611-nemusite-snaset-bolest</a:t>
            </a:r>
          </a:p>
        </p:txBody>
      </p:sp>
    </p:spTree>
    <p:extLst>
      <p:ext uri="{BB962C8B-B14F-4D97-AF65-F5344CB8AC3E}">
        <p14:creationId xmlns:p14="http://schemas.microsoft.com/office/powerpoint/2010/main" val="299816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F97D6F-BE17-D2BD-9F36-0B25AC14A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DE6E8F-527D-3753-05A9-FCF857D8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000"/>
            <a:ext cx="4930346" cy="53722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947B7B-70BA-04F5-8104-3988F2FC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14" y="531340"/>
            <a:ext cx="4065686" cy="51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9CC1E0-91EA-5BC2-E8E3-33D364E77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AAB7F0-1D0B-C857-B020-E5A90798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dále zajímá?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8BA0E6-C821-2460-ECF5-B284D72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trvání bolesti a její průběh </a:t>
            </a:r>
          </a:p>
          <a:p>
            <a:r>
              <a:rPr lang="cs-CZ" dirty="0"/>
              <a:t>Okolnosti vzniku </a:t>
            </a:r>
          </a:p>
          <a:p>
            <a:r>
              <a:rPr lang="cs-CZ" dirty="0"/>
              <a:t>Dosavadní léčba </a:t>
            </a:r>
          </a:p>
          <a:p>
            <a:r>
              <a:rPr lang="cs-CZ" dirty="0"/>
              <a:t>Faktory, které zlepšují nebo zhoršují stav</a:t>
            </a:r>
          </a:p>
          <a:p>
            <a:pPr lvl="1"/>
            <a:r>
              <a:rPr lang="cs-CZ" dirty="0"/>
              <a:t>Poloha</a:t>
            </a:r>
          </a:p>
          <a:p>
            <a:pPr lvl="1"/>
            <a:r>
              <a:rPr lang="cs-CZ" dirty="0"/>
              <a:t>Pohyb</a:t>
            </a:r>
          </a:p>
          <a:p>
            <a:pPr lvl="1"/>
            <a:r>
              <a:rPr lang="cs-CZ" dirty="0"/>
              <a:t>Teplo/chlad</a:t>
            </a:r>
          </a:p>
          <a:p>
            <a:pPr lvl="1"/>
            <a:r>
              <a:rPr lang="cs-CZ" dirty="0"/>
              <a:t>Masáže</a:t>
            </a:r>
          </a:p>
          <a:p>
            <a:pPr lvl="1"/>
            <a:r>
              <a:rPr lang="cs-CZ" dirty="0"/>
              <a:t>Relaxace</a:t>
            </a:r>
          </a:p>
          <a:p>
            <a:pPr lvl="1"/>
            <a:r>
              <a:rPr lang="cs-CZ" dirty="0"/>
              <a:t>spánek</a:t>
            </a:r>
          </a:p>
          <a:p>
            <a:r>
              <a:rPr lang="cs-CZ" dirty="0"/>
              <a:t>Omezení, které bolest jedinci přináší </a:t>
            </a:r>
          </a:p>
          <a:p>
            <a:r>
              <a:rPr lang="cs-CZ" dirty="0"/>
              <a:t>Další projevy: </a:t>
            </a:r>
          </a:p>
          <a:p>
            <a:pPr lvl="1"/>
            <a:r>
              <a:rPr lang="cs-CZ" dirty="0"/>
              <a:t>Poruchy spánku</a:t>
            </a:r>
          </a:p>
          <a:p>
            <a:pPr lvl="1"/>
            <a:r>
              <a:rPr lang="cs-CZ" dirty="0"/>
              <a:t>Úzkosti, deprese</a:t>
            </a:r>
          </a:p>
        </p:txBody>
      </p:sp>
      <p:sp>
        <p:nvSpPr>
          <p:cNvPr id="8" name="Grafický objekt 6" descr="Informace se souvislou výplní">
            <a:extLst>
              <a:ext uri="{FF2B5EF4-FFF2-40B4-BE49-F238E27FC236}">
                <a16:creationId xmlns:a16="http://schemas.microsoft.com/office/drawing/2014/main" id="{A3FFE9FB-6690-05E9-C143-5EBBF1F0FCBA}"/>
              </a:ext>
            </a:extLst>
          </p:cNvPr>
          <p:cNvSpPr/>
          <p:nvPr/>
        </p:nvSpPr>
        <p:spPr>
          <a:xfrm>
            <a:off x="6612319" y="441778"/>
            <a:ext cx="1703777" cy="1708447"/>
          </a:xfrm>
          <a:custGeom>
            <a:avLst/>
            <a:gdLst>
              <a:gd name="connsiteX0" fmla="*/ 361950 w 723900"/>
              <a:gd name="connsiteY0" fmla="*/ 0 h 723900"/>
              <a:gd name="connsiteX1" fmla="*/ 0 w 723900"/>
              <a:gd name="connsiteY1" fmla="*/ 361950 h 723900"/>
              <a:gd name="connsiteX2" fmla="*/ 361950 w 723900"/>
              <a:gd name="connsiteY2" fmla="*/ 723900 h 723900"/>
              <a:gd name="connsiteX3" fmla="*/ 723900 w 723900"/>
              <a:gd name="connsiteY3" fmla="*/ 361950 h 723900"/>
              <a:gd name="connsiteX4" fmla="*/ 361950 w 723900"/>
              <a:gd name="connsiteY4" fmla="*/ 0 h 723900"/>
              <a:gd name="connsiteX5" fmla="*/ 342900 w 723900"/>
              <a:gd name="connsiteY5" fmla="*/ 95250 h 723900"/>
              <a:gd name="connsiteX6" fmla="*/ 390525 w 723900"/>
              <a:gd name="connsiteY6" fmla="*/ 142875 h 723900"/>
              <a:gd name="connsiteX7" fmla="*/ 342900 w 723900"/>
              <a:gd name="connsiteY7" fmla="*/ 190500 h 723900"/>
              <a:gd name="connsiteX8" fmla="*/ 295275 w 723900"/>
              <a:gd name="connsiteY8" fmla="*/ 142875 h 723900"/>
              <a:gd name="connsiteX9" fmla="*/ 342900 w 723900"/>
              <a:gd name="connsiteY9" fmla="*/ 95250 h 723900"/>
              <a:gd name="connsiteX10" fmla="*/ 457200 w 723900"/>
              <a:gd name="connsiteY10" fmla="*/ 628650 h 723900"/>
              <a:gd name="connsiteX11" fmla="*/ 266700 w 723900"/>
              <a:gd name="connsiteY11" fmla="*/ 628650 h 723900"/>
              <a:gd name="connsiteX12" fmla="*/ 266700 w 723900"/>
              <a:gd name="connsiteY12" fmla="*/ 571500 h 723900"/>
              <a:gd name="connsiteX13" fmla="*/ 333375 w 723900"/>
              <a:gd name="connsiteY13" fmla="*/ 571500 h 723900"/>
              <a:gd name="connsiteX14" fmla="*/ 333375 w 723900"/>
              <a:gd name="connsiteY14" fmla="*/ 285750 h 723900"/>
              <a:gd name="connsiteX15" fmla="*/ 276225 w 723900"/>
              <a:gd name="connsiteY15" fmla="*/ 285750 h 723900"/>
              <a:gd name="connsiteX16" fmla="*/ 276225 w 723900"/>
              <a:gd name="connsiteY16" fmla="*/ 228600 h 723900"/>
              <a:gd name="connsiteX17" fmla="*/ 390525 w 723900"/>
              <a:gd name="connsiteY17" fmla="*/ 228600 h 723900"/>
              <a:gd name="connsiteX18" fmla="*/ 390525 w 723900"/>
              <a:gd name="connsiteY18" fmla="*/ 285750 h 723900"/>
              <a:gd name="connsiteX19" fmla="*/ 390525 w 723900"/>
              <a:gd name="connsiteY19" fmla="*/ 571500 h 723900"/>
              <a:gd name="connsiteX20" fmla="*/ 457200 w 723900"/>
              <a:gd name="connsiteY20" fmla="*/ 571500 h 723900"/>
              <a:gd name="connsiteX21" fmla="*/ 457200 w 723900"/>
              <a:gd name="connsiteY21" fmla="*/ 6286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900" h="723900"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  <a:moveTo>
                  <a:pt x="342900" y="95250"/>
                </a:moveTo>
                <a:cubicBezTo>
                  <a:pt x="369570" y="95250"/>
                  <a:pt x="390525" y="116205"/>
                  <a:pt x="390525" y="142875"/>
                </a:cubicBezTo>
                <a:cubicBezTo>
                  <a:pt x="390525" y="169545"/>
                  <a:pt x="369570" y="190500"/>
                  <a:pt x="342900" y="190500"/>
                </a:cubicBezTo>
                <a:cubicBezTo>
                  <a:pt x="316230" y="190500"/>
                  <a:pt x="295275" y="169545"/>
                  <a:pt x="295275" y="142875"/>
                </a:cubicBezTo>
                <a:cubicBezTo>
                  <a:pt x="295275" y="116205"/>
                  <a:pt x="316230" y="95250"/>
                  <a:pt x="342900" y="95250"/>
                </a:cubicBezTo>
                <a:close/>
                <a:moveTo>
                  <a:pt x="457200" y="628650"/>
                </a:moveTo>
                <a:lnTo>
                  <a:pt x="266700" y="628650"/>
                </a:lnTo>
                <a:lnTo>
                  <a:pt x="266700" y="571500"/>
                </a:lnTo>
                <a:lnTo>
                  <a:pt x="333375" y="571500"/>
                </a:lnTo>
                <a:lnTo>
                  <a:pt x="333375" y="285750"/>
                </a:lnTo>
                <a:lnTo>
                  <a:pt x="276225" y="285750"/>
                </a:lnTo>
                <a:lnTo>
                  <a:pt x="276225" y="228600"/>
                </a:lnTo>
                <a:lnTo>
                  <a:pt x="390525" y="228600"/>
                </a:lnTo>
                <a:lnTo>
                  <a:pt x="390525" y="285750"/>
                </a:lnTo>
                <a:lnTo>
                  <a:pt x="390525" y="571500"/>
                </a:lnTo>
                <a:lnTo>
                  <a:pt x="457200" y="571500"/>
                </a:lnTo>
                <a:lnTo>
                  <a:pt x="457200" y="6286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16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9CC1E0-91EA-5BC2-E8E3-33D364E77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AAB7F0-1D0B-C857-B020-E5A90798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dále zajímá?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8BA0E6-C821-2460-ECF5-B284D727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jedinec svou bolest vnímá? </a:t>
            </a:r>
          </a:p>
          <a:p>
            <a:endParaRPr lang="cs-CZ" dirty="0"/>
          </a:p>
          <a:p>
            <a:r>
              <a:rPr lang="cs-CZ" dirty="0"/>
              <a:t>Co si myslím, že je příčinou? </a:t>
            </a:r>
          </a:p>
          <a:p>
            <a:endParaRPr lang="cs-CZ" dirty="0"/>
          </a:p>
          <a:p>
            <a:r>
              <a:rPr lang="cs-CZ" dirty="0"/>
              <a:t>Co si myslí, že by mu pomohlo? </a:t>
            </a:r>
          </a:p>
        </p:txBody>
      </p:sp>
      <p:sp>
        <p:nvSpPr>
          <p:cNvPr id="8" name="Grafický objekt 6" descr="Informace se souvislou výplní">
            <a:extLst>
              <a:ext uri="{FF2B5EF4-FFF2-40B4-BE49-F238E27FC236}">
                <a16:creationId xmlns:a16="http://schemas.microsoft.com/office/drawing/2014/main" id="{A3FFE9FB-6690-05E9-C143-5EBBF1F0FCBA}"/>
              </a:ext>
            </a:extLst>
          </p:cNvPr>
          <p:cNvSpPr/>
          <p:nvPr/>
        </p:nvSpPr>
        <p:spPr>
          <a:xfrm>
            <a:off x="6612319" y="441778"/>
            <a:ext cx="1703777" cy="1708447"/>
          </a:xfrm>
          <a:custGeom>
            <a:avLst/>
            <a:gdLst>
              <a:gd name="connsiteX0" fmla="*/ 361950 w 723900"/>
              <a:gd name="connsiteY0" fmla="*/ 0 h 723900"/>
              <a:gd name="connsiteX1" fmla="*/ 0 w 723900"/>
              <a:gd name="connsiteY1" fmla="*/ 361950 h 723900"/>
              <a:gd name="connsiteX2" fmla="*/ 361950 w 723900"/>
              <a:gd name="connsiteY2" fmla="*/ 723900 h 723900"/>
              <a:gd name="connsiteX3" fmla="*/ 723900 w 723900"/>
              <a:gd name="connsiteY3" fmla="*/ 361950 h 723900"/>
              <a:gd name="connsiteX4" fmla="*/ 361950 w 723900"/>
              <a:gd name="connsiteY4" fmla="*/ 0 h 723900"/>
              <a:gd name="connsiteX5" fmla="*/ 342900 w 723900"/>
              <a:gd name="connsiteY5" fmla="*/ 95250 h 723900"/>
              <a:gd name="connsiteX6" fmla="*/ 390525 w 723900"/>
              <a:gd name="connsiteY6" fmla="*/ 142875 h 723900"/>
              <a:gd name="connsiteX7" fmla="*/ 342900 w 723900"/>
              <a:gd name="connsiteY7" fmla="*/ 190500 h 723900"/>
              <a:gd name="connsiteX8" fmla="*/ 295275 w 723900"/>
              <a:gd name="connsiteY8" fmla="*/ 142875 h 723900"/>
              <a:gd name="connsiteX9" fmla="*/ 342900 w 723900"/>
              <a:gd name="connsiteY9" fmla="*/ 95250 h 723900"/>
              <a:gd name="connsiteX10" fmla="*/ 457200 w 723900"/>
              <a:gd name="connsiteY10" fmla="*/ 628650 h 723900"/>
              <a:gd name="connsiteX11" fmla="*/ 266700 w 723900"/>
              <a:gd name="connsiteY11" fmla="*/ 628650 h 723900"/>
              <a:gd name="connsiteX12" fmla="*/ 266700 w 723900"/>
              <a:gd name="connsiteY12" fmla="*/ 571500 h 723900"/>
              <a:gd name="connsiteX13" fmla="*/ 333375 w 723900"/>
              <a:gd name="connsiteY13" fmla="*/ 571500 h 723900"/>
              <a:gd name="connsiteX14" fmla="*/ 333375 w 723900"/>
              <a:gd name="connsiteY14" fmla="*/ 285750 h 723900"/>
              <a:gd name="connsiteX15" fmla="*/ 276225 w 723900"/>
              <a:gd name="connsiteY15" fmla="*/ 285750 h 723900"/>
              <a:gd name="connsiteX16" fmla="*/ 276225 w 723900"/>
              <a:gd name="connsiteY16" fmla="*/ 228600 h 723900"/>
              <a:gd name="connsiteX17" fmla="*/ 390525 w 723900"/>
              <a:gd name="connsiteY17" fmla="*/ 228600 h 723900"/>
              <a:gd name="connsiteX18" fmla="*/ 390525 w 723900"/>
              <a:gd name="connsiteY18" fmla="*/ 285750 h 723900"/>
              <a:gd name="connsiteX19" fmla="*/ 390525 w 723900"/>
              <a:gd name="connsiteY19" fmla="*/ 571500 h 723900"/>
              <a:gd name="connsiteX20" fmla="*/ 457200 w 723900"/>
              <a:gd name="connsiteY20" fmla="*/ 571500 h 723900"/>
              <a:gd name="connsiteX21" fmla="*/ 457200 w 723900"/>
              <a:gd name="connsiteY21" fmla="*/ 6286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900" h="723900"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  <a:moveTo>
                  <a:pt x="342900" y="95250"/>
                </a:moveTo>
                <a:cubicBezTo>
                  <a:pt x="369570" y="95250"/>
                  <a:pt x="390525" y="116205"/>
                  <a:pt x="390525" y="142875"/>
                </a:cubicBezTo>
                <a:cubicBezTo>
                  <a:pt x="390525" y="169545"/>
                  <a:pt x="369570" y="190500"/>
                  <a:pt x="342900" y="190500"/>
                </a:cubicBezTo>
                <a:cubicBezTo>
                  <a:pt x="316230" y="190500"/>
                  <a:pt x="295275" y="169545"/>
                  <a:pt x="295275" y="142875"/>
                </a:cubicBezTo>
                <a:cubicBezTo>
                  <a:pt x="295275" y="116205"/>
                  <a:pt x="316230" y="95250"/>
                  <a:pt x="342900" y="95250"/>
                </a:cubicBezTo>
                <a:close/>
                <a:moveTo>
                  <a:pt x="457200" y="628650"/>
                </a:moveTo>
                <a:lnTo>
                  <a:pt x="266700" y="628650"/>
                </a:lnTo>
                <a:lnTo>
                  <a:pt x="266700" y="571500"/>
                </a:lnTo>
                <a:lnTo>
                  <a:pt x="333375" y="571500"/>
                </a:lnTo>
                <a:lnTo>
                  <a:pt x="333375" y="285750"/>
                </a:lnTo>
                <a:lnTo>
                  <a:pt x="276225" y="285750"/>
                </a:lnTo>
                <a:lnTo>
                  <a:pt x="276225" y="228600"/>
                </a:lnTo>
                <a:lnTo>
                  <a:pt x="390525" y="228600"/>
                </a:lnTo>
                <a:lnTo>
                  <a:pt x="390525" y="285750"/>
                </a:lnTo>
                <a:lnTo>
                  <a:pt x="390525" y="571500"/>
                </a:lnTo>
                <a:lnTo>
                  <a:pt x="457200" y="571500"/>
                </a:lnTo>
                <a:lnTo>
                  <a:pt x="457200" y="6286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89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04F042-3740-91E7-F044-B11BB2C97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4FBD6E-F4C9-3217-2AF7-460B846A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dělení bolesti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2E7050-8B94-074C-DDC1-E4247D08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92001"/>
            <a:ext cx="3488304" cy="1916172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	Akutní bolest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	Chronická bolest </a:t>
            </a:r>
          </a:p>
        </p:txBody>
      </p:sp>
      <p:pic>
        <p:nvPicPr>
          <p:cNvPr id="7" name="Grafický objekt 6" descr="Odznak, křížek obrys">
            <a:extLst>
              <a:ext uri="{FF2B5EF4-FFF2-40B4-BE49-F238E27FC236}">
                <a16:creationId xmlns:a16="http://schemas.microsoft.com/office/drawing/2014/main" id="{F5915F41-F74C-94CE-0870-998921AB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6951" y="2094032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3337C7-846D-8073-38D7-F195EBEA3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153655"/>
              </p:ext>
            </p:extLst>
          </p:nvPr>
        </p:nvGraphicFramePr>
        <p:xfrm>
          <a:off x="2508001" y="2551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383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9B41DD-283C-23E9-9569-DC82572A3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ADF2D2-CC41-784A-EE56-DE1C1A81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Nociceptivní</a:t>
            </a:r>
            <a:r>
              <a:rPr lang="cs-CZ" dirty="0"/>
              <a:t>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EF515B-7F43-4D4A-6D31-498C8F9A2B6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Vzniká stimulací receptorů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Tlak,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extrémní změny teplot,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chemické podněty (poškození tkáně, zánět, hypoxie)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Somatická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Přesně lokalizovaná, ostrá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Viscerální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Vnitřní orgány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Vazba na ANS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600" dirty="0"/>
              <a:t>Spíše tupá, hůře lokalizovatelná </a:t>
            </a:r>
          </a:p>
        </p:txBody>
      </p:sp>
      <p:pic>
        <p:nvPicPr>
          <p:cNvPr id="9" name="Obrázek 8" descr="Křížící se nalepující návazky">
            <a:extLst>
              <a:ext uri="{FF2B5EF4-FFF2-40B4-BE49-F238E27FC236}">
                <a16:creationId xmlns:a16="http://schemas.microsoft.com/office/drawing/2014/main" id="{87F8E6DA-5530-54C3-2284-A19601A07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60" y="1814004"/>
            <a:ext cx="3914999" cy="39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1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789150-F128-4E7C-90D2-02ABA477B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7F4951-8190-444F-AA14-F40DF283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Neuropatická bolest </a:t>
            </a:r>
          </a:p>
        </p:txBody>
      </p:sp>
      <p:pic>
        <p:nvPicPr>
          <p:cNvPr id="7" name="Obrázek 6" descr="Systém neuron v 3D vykreslování">
            <a:extLst>
              <a:ext uri="{FF2B5EF4-FFF2-40B4-BE49-F238E27FC236}">
                <a16:creationId xmlns:a16="http://schemas.microsoft.com/office/drawing/2014/main" id="{088E3D95-41E6-0F4D-8EBA-E0201A8D1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9286" b="2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905C57-B437-16ED-A2FD-BAA861B9222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Přímé poškození neuronu </a:t>
            </a:r>
          </a:p>
          <a:p>
            <a:pPr>
              <a:spcAft>
                <a:spcPts val="600"/>
              </a:spcAft>
            </a:pPr>
            <a:r>
              <a:rPr lang="cs-CZ" dirty="0"/>
              <a:t>Příklady: diabetická neuropatie, </a:t>
            </a:r>
            <a:r>
              <a:rPr lang="cs-CZ" dirty="0" err="1"/>
              <a:t>postherpetická</a:t>
            </a:r>
            <a:r>
              <a:rPr lang="cs-CZ" dirty="0"/>
              <a:t> neuropatie, úžinové syndromy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Často průvodní příznaky: poruchy citlivost, poruchy hybnosti </a:t>
            </a:r>
          </a:p>
        </p:txBody>
      </p:sp>
    </p:spTree>
    <p:extLst>
      <p:ext uri="{BB962C8B-B14F-4D97-AF65-F5344CB8AC3E}">
        <p14:creationId xmlns:p14="http://schemas.microsoft.com/office/powerpoint/2010/main" val="123532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9866F4-BC81-D879-3BFE-DC7E701FE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95F4C2-EA79-4702-7DC2-C600D9FB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Nociplastická</a:t>
            </a:r>
            <a:r>
              <a:rPr lang="cs-CZ" dirty="0"/>
              <a:t>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7F58AE-A07B-8F57-80ED-F561E178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„centralizace, centrální </a:t>
            </a:r>
            <a:r>
              <a:rPr lang="cs-CZ" dirty="0" err="1"/>
              <a:t>senzitizace</a:t>
            </a:r>
            <a:r>
              <a:rPr lang="cs-CZ" dirty="0"/>
              <a:t>, patologická nebo dysfunkční bolest“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„bolest, která vzniká změnou </a:t>
            </a:r>
            <a:r>
              <a:rPr lang="cs-CZ" dirty="0" err="1"/>
              <a:t>nocicepce</a:t>
            </a:r>
            <a:r>
              <a:rPr lang="cs-CZ" dirty="0"/>
              <a:t>, a to i </a:t>
            </a:r>
            <a:r>
              <a:rPr lang="cs-CZ" u="sng" dirty="0"/>
              <a:t>bez jasného důkazu skutečného nebo hrozícího poškození tkáně</a:t>
            </a:r>
            <a:r>
              <a:rPr lang="cs-CZ" dirty="0"/>
              <a:t>, které způsobuje aktivaci periferních </a:t>
            </a:r>
            <a:r>
              <a:rPr lang="cs-CZ" dirty="0" err="1"/>
              <a:t>nociceptorů</a:t>
            </a:r>
            <a:r>
              <a:rPr lang="cs-CZ" dirty="0"/>
              <a:t>, nebo i </a:t>
            </a:r>
            <a:r>
              <a:rPr lang="cs-CZ" u="sng" dirty="0"/>
              <a:t>bez důkazu o nemoci nebo lézi </a:t>
            </a:r>
            <a:r>
              <a:rPr lang="cs-CZ" u="sng" dirty="0" err="1"/>
              <a:t>somatosenzorického</a:t>
            </a:r>
            <a:r>
              <a:rPr lang="cs-CZ" u="sng" dirty="0"/>
              <a:t> nervového systému </a:t>
            </a:r>
            <a:r>
              <a:rPr lang="cs-CZ" dirty="0"/>
              <a:t>způsobujícího bolest“</a:t>
            </a:r>
          </a:p>
        </p:txBody>
      </p:sp>
    </p:spTree>
    <p:extLst>
      <p:ext uri="{BB962C8B-B14F-4D97-AF65-F5344CB8AC3E}">
        <p14:creationId xmlns:p14="http://schemas.microsoft.com/office/powerpoint/2010/main" val="279491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9866F4-BC81-D879-3BFE-DC7E701FE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95F4C2-EA79-4702-7DC2-C600D9FB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Nociplastická</a:t>
            </a:r>
            <a:r>
              <a:rPr lang="cs-CZ" dirty="0"/>
              <a:t>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7F58AE-A07B-8F57-80ED-F561E178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označení typu bolesti by mohlo pomoci lépe popsat bolest, která je základem mnoha různých stavů chronické bolesti, včetně </a:t>
            </a:r>
            <a:r>
              <a:rPr lang="cs-CZ" dirty="0" err="1"/>
              <a:t>fibromyalgie</a:t>
            </a:r>
            <a:r>
              <a:rPr lang="cs-CZ" dirty="0"/>
              <a:t>, </a:t>
            </a:r>
            <a:r>
              <a:rPr lang="cs-CZ" b="1" dirty="0"/>
              <a:t>komplexního regionálního bolestivého syndromu, různých typů muskuloskeletální bolesti, chronické bolesti v dolní části zad</a:t>
            </a:r>
            <a:r>
              <a:rPr lang="cs-CZ" dirty="0"/>
              <a:t>, u některých typů viscerálních bolestí, například syndromu dráždivého tračníku. </a:t>
            </a:r>
            <a:r>
              <a:rPr lang="cs-CZ" dirty="0" err="1"/>
              <a:t>Nociplastická</a:t>
            </a:r>
            <a:r>
              <a:rPr lang="cs-CZ" dirty="0"/>
              <a:t> bolest tedy nepředstavuje diagnózu, ale jedná se spíše o způsob, jak porozumět neurobiologickým mechanismům nervového systému, které vedou k bolesti a její </a:t>
            </a:r>
            <a:r>
              <a:rPr lang="cs-CZ" dirty="0" err="1"/>
              <a:t>chronifikaci</a:t>
            </a:r>
            <a:r>
              <a:rPr lang="cs-CZ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3CFA61-6CC5-871D-2380-841BA1DD4A87}"/>
              </a:ext>
            </a:extLst>
          </p:cNvPr>
          <p:cNvSpPr txBox="1"/>
          <p:nvPr/>
        </p:nvSpPr>
        <p:spPr>
          <a:xfrm>
            <a:off x="4572000" y="5035193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www.tribune.cz</a:t>
            </a:r>
            <a:r>
              <a:rPr lang="cs-CZ" sz="1100" dirty="0"/>
              <a:t>/archiv/bolest-a-</a:t>
            </a:r>
            <a:r>
              <a:rPr lang="cs-CZ" sz="1100" dirty="0" err="1"/>
              <a:t>jeji</a:t>
            </a:r>
            <a:r>
              <a:rPr lang="cs-CZ" sz="1100" dirty="0"/>
              <a:t>-nova-definice/</a:t>
            </a:r>
          </a:p>
        </p:txBody>
      </p:sp>
    </p:spTree>
    <p:extLst>
      <p:ext uri="{BB962C8B-B14F-4D97-AF65-F5344CB8AC3E}">
        <p14:creationId xmlns:p14="http://schemas.microsoft.com/office/powerpoint/2010/main" val="104166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1E6C8C-D7EC-0CE4-C2B1-606E430EF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2473D-91A5-F1D7-517F-B3507164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Nociplastická</a:t>
            </a:r>
            <a:r>
              <a:rPr lang="cs-CZ" dirty="0"/>
              <a:t> bolest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34E3E0-6576-C5A0-9EEB-47DA08BA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projevy: </a:t>
            </a:r>
          </a:p>
          <a:p>
            <a:pPr lvl="1"/>
            <a:r>
              <a:rPr lang="cs-CZ" dirty="0"/>
              <a:t>Přetrvávání i po zhojení tkáně, kdy je vyloučena </a:t>
            </a:r>
            <a:r>
              <a:rPr lang="cs-CZ" dirty="0" err="1"/>
              <a:t>nociceptivní</a:t>
            </a:r>
            <a:r>
              <a:rPr lang="cs-CZ" dirty="0"/>
              <a:t> nebo neuropatická bolest </a:t>
            </a:r>
          </a:p>
          <a:p>
            <a:pPr lvl="1"/>
            <a:r>
              <a:rPr lang="cs-CZ" dirty="0"/>
              <a:t>Zvětšení lokalizace „rozšíření bolesti“ </a:t>
            </a:r>
          </a:p>
          <a:p>
            <a:pPr lvl="1"/>
            <a:r>
              <a:rPr lang="cs-CZ" dirty="0"/>
              <a:t>Fluktuace intenzity bolesti v čase bez vyvolávající příčiny </a:t>
            </a:r>
          </a:p>
          <a:p>
            <a:pPr lvl="1"/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Vlivy: </a:t>
            </a:r>
          </a:p>
          <a:p>
            <a:pPr lvl="1"/>
            <a:r>
              <a:rPr lang="cs-CZ" dirty="0"/>
              <a:t>Stres </a:t>
            </a:r>
          </a:p>
          <a:p>
            <a:pPr lvl="1"/>
            <a:r>
              <a:rPr lang="cs-CZ" dirty="0"/>
              <a:t>Emoce </a:t>
            </a:r>
          </a:p>
          <a:p>
            <a:pPr lvl="1"/>
            <a:r>
              <a:rPr lang="cs-CZ" dirty="0"/>
              <a:t>Spánek </a:t>
            </a:r>
          </a:p>
          <a:p>
            <a:pPr lvl="1"/>
            <a:r>
              <a:rPr lang="cs-CZ" dirty="0"/>
              <a:t>Paměť a zkušenost s bolestí </a:t>
            </a:r>
          </a:p>
        </p:txBody>
      </p:sp>
    </p:spTree>
    <p:extLst>
      <p:ext uri="{BB962C8B-B14F-4D97-AF65-F5344CB8AC3E}">
        <p14:creationId xmlns:p14="http://schemas.microsoft.com/office/powerpoint/2010/main" val="174935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C67312-4BEB-3178-5387-D1F263B2A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C37B3C-B32E-49FA-DEB7-FC345458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820649"/>
            <a:ext cx="8064900" cy="451576"/>
          </a:xfrm>
        </p:spPr>
        <p:txBody>
          <a:bodyPr/>
          <a:lstStyle/>
          <a:p>
            <a:r>
              <a:rPr lang="en-US" dirty="0"/>
              <a:t>Co je to </a:t>
            </a:r>
            <a:r>
              <a:rPr lang="en-US" dirty="0" err="1"/>
              <a:t>bolest</a:t>
            </a:r>
            <a:r>
              <a:rPr lang="en-US" dirty="0"/>
              <a:t>?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1E75C3-1648-F21F-A4FE-D97463770732}"/>
              </a:ext>
            </a:extLst>
          </p:cNvPr>
          <p:cNvSpPr txBox="1"/>
          <p:nvPr/>
        </p:nvSpPr>
        <p:spPr>
          <a:xfrm>
            <a:off x="4188941" y="4139514"/>
            <a:ext cx="412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A je to pro nás důležité? </a:t>
            </a:r>
          </a:p>
        </p:txBody>
      </p:sp>
    </p:spTree>
    <p:extLst>
      <p:ext uri="{BB962C8B-B14F-4D97-AF65-F5344CB8AC3E}">
        <p14:creationId xmlns:p14="http://schemas.microsoft.com/office/powerpoint/2010/main" val="246678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BA6A088-C4CE-8C4D-71DC-482577B9DD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A1128-1CE4-81E2-4B97-A94F8F64F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3F5E097-0958-C5A1-F0D8-52889D32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/>
              <a:t>Co to pro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?</a:t>
            </a:r>
          </a:p>
        </p:txBody>
      </p:sp>
      <p:pic>
        <p:nvPicPr>
          <p:cNvPr id="10" name="Obrázek 9" descr="Štěně s horkým komprimačním sáčkem na jeho hlavě">
            <a:extLst>
              <a:ext uri="{FF2B5EF4-FFF2-40B4-BE49-F238E27FC236}">
                <a16:creationId xmlns:a16="http://schemas.microsoft.com/office/drawing/2014/main" id="{B086775E-8E3D-94BD-353D-2B4E390EE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16784" b="1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8EB74D-B410-817D-87AC-7D27FFB17E36}"/>
              </a:ext>
            </a:extLst>
          </p:cNvPr>
          <p:cNvSpPr txBox="1"/>
          <p:nvPr/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en-US" sz="2100" dirty="0">
              <a:latin typeface="+mn-lt"/>
            </a:endParaRP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100" dirty="0" err="1">
                <a:latin typeface="+mn-lt"/>
              </a:rPr>
              <a:t>Nezůstat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pouze</a:t>
            </a:r>
            <a:r>
              <a:rPr lang="en-US" sz="2100" dirty="0">
                <a:latin typeface="+mn-lt"/>
              </a:rPr>
              <a:t> u </a:t>
            </a:r>
            <a:r>
              <a:rPr lang="en-US" sz="2100" dirty="0" err="1">
                <a:latin typeface="+mn-lt"/>
              </a:rPr>
              <a:t>mechanického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popisu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bolesti</a:t>
            </a:r>
            <a:r>
              <a:rPr lang="en-US" sz="2100" dirty="0">
                <a:latin typeface="+mn-lt"/>
              </a:rPr>
              <a:t> </a:t>
            </a: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100" dirty="0" err="1">
                <a:latin typeface="+mn-lt"/>
              </a:rPr>
              <a:t>varianta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senzitizace</a:t>
            </a:r>
            <a:r>
              <a:rPr lang="en-US" sz="2100" dirty="0">
                <a:latin typeface="+mn-lt"/>
              </a:rPr>
              <a:t> – PNS, CNS </a:t>
            </a: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100" dirty="0" err="1">
                <a:latin typeface="+mn-lt"/>
              </a:rPr>
              <a:t>Souvislost</a:t>
            </a:r>
            <a:r>
              <a:rPr lang="en-US" sz="2100" dirty="0">
                <a:latin typeface="+mn-lt"/>
              </a:rPr>
              <a:t> s: </a:t>
            </a:r>
            <a:r>
              <a:rPr lang="en-US" sz="2100" dirty="0" err="1">
                <a:latin typeface="+mn-lt"/>
              </a:rPr>
              <a:t>limbickým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systémem</a:t>
            </a:r>
            <a:r>
              <a:rPr lang="en-US" sz="2100" dirty="0">
                <a:latin typeface="+mn-lt"/>
              </a:rPr>
              <a:t> (</a:t>
            </a:r>
            <a:r>
              <a:rPr lang="en-US" sz="2100" dirty="0" err="1">
                <a:latin typeface="+mn-lt"/>
              </a:rPr>
              <a:t>paměť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emoce</a:t>
            </a:r>
            <a:r>
              <a:rPr lang="en-US" sz="2100" dirty="0">
                <a:latin typeface="+mn-lt"/>
              </a:rPr>
              <a:t>) </a:t>
            </a: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100" dirty="0">
                <a:latin typeface="+mn-lt"/>
              </a:rPr>
              <a:t>(</a:t>
            </a:r>
            <a:r>
              <a:rPr lang="en-US" sz="2100" dirty="0" err="1">
                <a:latin typeface="+mn-lt"/>
              </a:rPr>
              <a:t>vztah</a:t>
            </a:r>
            <a:r>
              <a:rPr lang="en-US" sz="2100" dirty="0">
                <a:latin typeface="+mn-lt"/>
              </a:rPr>
              <a:t> je </a:t>
            </a:r>
            <a:r>
              <a:rPr lang="en-US" sz="2100" dirty="0" err="1">
                <a:latin typeface="+mn-lt"/>
              </a:rPr>
              <a:t>obousměrný</a:t>
            </a:r>
            <a:r>
              <a:rPr lang="en-US" sz="2100" dirty="0">
                <a:latin typeface="+mn-lt"/>
              </a:rPr>
              <a:t> – </a:t>
            </a:r>
            <a:r>
              <a:rPr lang="en-US" sz="2100" dirty="0" err="1">
                <a:latin typeface="+mn-lt"/>
              </a:rPr>
              <a:t>bolest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ovlivní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naši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schopnost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např</a:t>
            </a:r>
            <a:r>
              <a:rPr lang="en-US" sz="2100" dirty="0">
                <a:latin typeface="+mn-lt"/>
              </a:rPr>
              <a:t>. </a:t>
            </a:r>
            <a:r>
              <a:rPr lang="en-US" sz="2100" dirty="0" err="1">
                <a:latin typeface="+mn-lt"/>
              </a:rPr>
              <a:t>Paměti</a:t>
            </a:r>
            <a:r>
              <a:rPr lang="en-US" sz="2100" dirty="0">
                <a:latin typeface="+mn-lt"/>
              </a:rPr>
              <a:t>) </a:t>
            </a: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100" dirty="0" err="1">
                <a:latin typeface="+mn-lt"/>
              </a:rPr>
              <a:t>Vícero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cest</a:t>
            </a:r>
            <a:r>
              <a:rPr lang="en-US" sz="2100" dirty="0">
                <a:latin typeface="+mn-lt"/>
              </a:rPr>
              <a:t>, jak </a:t>
            </a:r>
            <a:r>
              <a:rPr lang="en-US" sz="2100" dirty="0" err="1">
                <a:latin typeface="+mn-lt"/>
              </a:rPr>
              <a:t>pracovat</a:t>
            </a:r>
            <a:r>
              <a:rPr lang="en-US" sz="2100" dirty="0">
                <a:latin typeface="+mn-lt"/>
              </a:rPr>
              <a:t> s </a:t>
            </a:r>
            <a:r>
              <a:rPr lang="en-US" sz="2100" dirty="0" err="1">
                <a:latin typeface="+mn-lt"/>
              </a:rPr>
              <a:t>bolestí</a:t>
            </a:r>
            <a:r>
              <a:rPr lang="en-US" sz="2100" dirty="0">
                <a:latin typeface="+mn-lt"/>
              </a:rPr>
              <a:t> </a:t>
            </a:r>
          </a:p>
          <a:p>
            <a:pPr marL="189000" indent="-135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52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9B61F5-BD9F-16C1-9B2E-AB0B291DD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A96B3F-CA2E-1156-A6CE-96931D89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0E6472-015E-D460-85E8-FEDC4EE1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Životně důležitá funkce </a:t>
            </a:r>
          </a:p>
          <a:p>
            <a:r>
              <a:rPr lang="cs-CZ" dirty="0"/>
              <a:t>Informační charakter </a:t>
            </a:r>
          </a:p>
          <a:p>
            <a:r>
              <a:rPr lang="cs-CZ" dirty="0"/>
              <a:t>Trvání: od sekund po dny (týdny)</a:t>
            </a:r>
          </a:p>
          <a:p>
            <a:r>
              <a:rPr lang="cs-CZ" dirty="0"/>
              <a:t>Zpravidla: dobrá lokalizace </a:t>
            </a:r>
          </a:p>
          <a:p>
            <a:r>
              <a:rPr lang="cs-CZ" dirty="0"/>
              <a:t>Dělení: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</a:rPr>
              <a:t>A</a:t>
            </a:r>
            <a:r>
              <a:rPr lang="cs-CZ" sz="1600" dirty="0">
                <a:effectLst/>
                <a:latin typeface="Arial" panose="020B0604020202020204" pitchFamily="34" charset="0"/>
              </a:rPr>
              <a:t>kutní pooperační bolest </a:t>
            </a:r>
          </a:p>
          <a:p>
            <a:pPr lvl="1"/>
            <a:r>
              <a:rPr lang="cs-CZ" sz="1600" dirty="0">
                <a:latin typeface="Arial" panose="020B0604020202020204" pitchFamily="34" charset="0"/>
              </a:rPr>
              <a:t>Akutní posttraumatická bolest </a:t>
            </a:r>
          </a:p>
          <a:p>
            <a:pPr lvl="1"/>
            <a:r>
              <a:rPr lang="cs-CZ" sz="1600" dirty="0" err="1">
                <a:effectLst/>
                <a:latin typeface="Arial" panose="020B0604020202020204" pitchFamily="34" charset="0"/>
              </a:rPr>
              <a:t>P</a:t>
            </a:r>
            <a:r>
              <a:rPr lang="cs-CZ" sz="1600" dirty="0" err="1">
                <a:latin typeface="Arial" panose="020B0604020202020204" pitchFamily="34" charset="0"/>
              </a:rPr>
              <a:t>eripartální</a:t>
            </a:r>
            <a:r>
              <a:rPr lang="cs-CZ" sz="1600" dirty="0">
                <a:latin typeface="Arial" panose="020B0604020202020204" pitchFamily="34" charset="0"/>
              </a:rPr>
              <a:t> bolest </a:t>
            </a: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</a:rPr>
              <a:t>Akutní (průlomová) bolest u onkologických onemocnění</a:t>
            </a:r>
            <a:br>
              <a:rPr lang="cs-CZ" sz="1600" dirty="0">
                <a:effectLst/>
                <a:latin typeface="Arial" panose="020B0604020202020204" pitchFamily="34" charset="0"/>
              </a:rPr>
            </a:br>
            <a:endParaRPr lang="cs-CZ" sz="1800" dirty="0"/>
          </a:p>
        </p:txBody>
      </p:sp>
      <p:pic>
        <p:nvPicPr>
          <p:cNvPr id="7" name="Grafický objekt 6" descr="Vykřičník se souvislou výplní">
            <a:extLst>
              <a:ext uri="{FF2B5EF4-FFF2-40B4-BE49-F238E27FC236}">
                <a16:creationId xmlns:a16="http://schemas.microsoft.com/office/drawing/2014/main" id="{C06A93A6-4A15-1441-4F23-F4704CFA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358" y="519545"/>
            <a:ext cx="2167247" cy="21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9B61F5-BD9F-16C1-9B2E-AB0B291DD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A96B3F-CA2E-1156-A6CE-96931D89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0E6472-015E-D460-85E8-FEDC4EE1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effectLst/>
                <a:latin typeface="Arial" panose="020B0604020202020204" pitchFamily="34" charset="0"/>
              </a:rPr>
              <a:t>Spojena s vyšší aktivitou sympatiku </a:t>
            </a:r>
          </a:p>
          <a:p>
            <a:r>
              <a:rPr lang="cs-CZ" sz="1600" dirty="0">
                <a:effectLst/>
                <a:latin typeface="Arial" panose="020B0604020202020204" pitchFamily="34" charset="0"/>
              </a:rPr>
              <a:t>Zvýšený  tlak, srdeční frekvence </a:t>
            </a:r>
          </a:p>
          <a:p>
            <a:r>
              <a:rPr lang="cs-CZ" sz="1600" dirty="0">
                <a:latin typeface="Arial" panose="020B0604020202020204" pitchFamily="34" charset="0"/>
              </a:rPr>
              <a:t>Změna respiračních funkcí </a:t>
            </a:r>
          </a:p>
          <a:p>
            <a:r>
              <a:rPr lang="cs-CZ" sz="1600" dirty="0">
                <a:effectLst/>
                <a:latin typeface="Arial" panose="020B0604020202020204" pitchFamily="34" charset="0"/>
              </a:rPr>
              <a:t>Nauzea a zvracení </a:t>
            </a:r>
          </a:p>
          <a:p>
            <a:r>
              <a:rPr lang="cs-CZ" sz="1600" dirty="0">
                <a:latin typeface="Arial" panose="020B0604020202020204" pitchFamily="34" charset="0"/>
              </a:rPr>
              <a:t>Úzkostné stavy</a:t>
            </a:r>
            <a:br>
              <a:rPr lang="cs-CZ" sz="1600" dirty="0">
                <a:effectLst/>
                <a:latin typeface="Arial" panose="020B0604020202020204" pitchFamily="34" charset="0"/>
              </a:rPr>
            </a:br>
            <a:endParaRPr lang="cs-CZ" sz="1800" dirty="0"/>
          </a:p>
        </p:txBody>
      </p:sp>
      <p:pic>
        <p:nvPicPr>
          <p:cNvPr id="7" name="Grafický objekt 6" descr="Vykřičník se souvislou výplní">
            <a:extLst>
              <a:ext uri="{FF2B5EF4-FFF2-40B4-BE49-F238E27FC236}">
                <a16:creationId xmlns:a16="http://schemas.microsoft.com/office/drawing/2014/main" id="{C06A93A6-4A15-1441-4F23-F4704CFA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358" y="519545"/>
            <a:ext cx="2167247" cy="2167247"/>
          </a:xfrm>
          <a:prstGeom prst="rect">
            <a:avLst/>
          </a:prstGeom>
        </p:spPr>
      </p:pic>
      <p:pic>
        <p:nvPicPr>
          <p:cNvPr id="6" name="Grafický objekt 5" descr="Plíce obrys">
            <a:extLst>
              <a:ext uri="{FF2B5EF4-FFF2-40B4-BE49-F238E27FC236}">
                <a16:creationId xmlns:a16="http://schemas.microsoft.com/office/drawing/2014/main" id="{0B675D35-8CA9-8EA8-C4BA-71372047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325" y="4054013"/>
            <a:ext cx="914400" cy="914400"/>
          </a:xfrm>
          <a:prstGeom prst="rect">
            <a:avLst/>
          </a:prstGeom>
        </p:spPr>
      </p:pic>
      <p:pic>
        <p:nvPicPr>
          <p:cNvPr id="9" name="Grafický objekt 8" descr="Srdce (orgán) obrys">
            <a:extLst>
              <a:ext uri="{FF2B5EF4-FFF2-40B4-BE49-F238E27FC236}">
                <a16:creationId xmlns:a16="http://schemas.microsoft.com/office/drawing/2014/main" id="{3C7094BC-FC31-4B3E-35CB-D28B143FE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6043" y="405401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Žaludek obrys">
            <a:extLst>
              <a:ext uri="{FF2B5EF4-FFF2-40B4-BE49-F238E27FC236}">
                <a16:creationId xmlns:a16="http://schemas.microsoft.com/office/drawing/2014/main" id="{BD313C8A-DFA6-551F-310E-FAD3BE2EE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3612" y="40606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7598E1-7D32-5B7D-A24F-011DA57E7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2F222A-2DFE-E787-9061-2A38B795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D456D1-E010-36D7-FA2B-6625A6AB2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Trvání: měsíce </a:t>
            </a:r>
          </a:p>
          <a:p>
            <a:r>
              <a:rPr lang="cs-CZ" dirty="0"/>
              <a:t>Funkce: ztrácí ochranou a informační funkci </a:t>
            </a:r>
          </a:p>
          <a:p>
            <a:endParaRPr lang="cs-CZ" dirty="0"/>
          </a:p>
          <a:p>
            <a:r>
              <a:rPr lang="cs-CZ" dirty="0"/>
              <a:t>Obecně se o chronické bolesti hovoří pokud trvá více než 3 až 6 měsíců </a:t>
            </a:r>
          </a:p>
          <a:p>
            <a:r>
              <a:rPr lang="cs-CZ" dirty="0"/>
              <a:t>Často centrálního původu </a:t>
            </a:r>
          </a:p>
          <a:p>
            <a:endParaRPr lang="cs-CZ" dirty="0"/>
          </a:p>
          <a:p>
            <a:r>
              <a:rPr lang="cs-CZ" dirty="0"/>
              <a:t>Bývá velká návaznost na: paměť, zkušenost, emoci, psychiku, stres</a:t>
            </a:r>
          </a:p>
          <a:p>
            <a:endParaRPr lang="cs-CZ" dirty="0"/>
          </a:p>
          <a:p>
            <a:r>
              <a:rPr lang="cs-CZ" dirty="0"/>
              <a:t>Často se zde pracuje s konceptem Bio-Psycho-Sociálního pojetí jedince</a:t>
            </a:r>
          </a:p>
        </p:txBody>
      </p:sp>
    </p:spTree>
    <p:extLst>
      <p:ext uri="{BB962C8B-B14F-4D97-AF65-F5344CB8AC3E}">
        <p14:creationId xmlns:p14="http://schemas.microsoft.com/office/powerpoint/2010/main" val="300573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7C70A-9DBD-2832-47B8-91B8E4314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CEF7A2-40B3-AF50-BDF5-3BBE4821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Chronická bolest </a:t>
            </a:r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9F7327F1-8D66-059A-8D76-54A3838A4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92870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5B510ECC-48F7-0672-B306-BDFA34E18AB8}"/>
              </a:ext>
            </a:extLst>
          </p:cNvPr>
          <p:cNvSpPr txBox="1"/>
          <p:nvPr/>
        </p:nvSpPr>
        <p:spPr>
          <a:xfrm>
            <a:off x="1543792" y="6032665"/>
            <a:ext cx="460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Typicky charakter </a:t>
            </a:r>
            <a:r>
              <a:rPr lang="cs-CZ" sz="2000" dirty="0" err="1">
                <a:latin typeface="+mn-lt"/>
              </a:rPr>
              <a:t>nociplastické</a:t>
            </a:r>
            <a:r>
              <a:rPr lang="cs-CZ" sz="2000" dirty="0">
                <a:latin typeface="+mn-lt"/>
              </a:rPr>
              <a:t> bolesti.</a:t>
            </a:r>
          </a:p>
        </p:txBody>
      </p:sp>
    </p:spTree>
    <p:extLst>
      <p:ext uri="{BB962C8B-B14F-4D97-AF65-F5344CB8AC3E}">
        <p14:creationId xmlns:p14="http://schemas.microsoft.com/office/powerpoint/2010/main" val="313381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2FB653-90EB-EB2E-135E-B7603E889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290CC4-0A3D-3A0E-630A-AE69ADB5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flags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FD2452-2B5B-F07B-D618-B46FC09D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Přítomnost úrazu, poškození </a:t>
            </a:r>
          </a:p>
          <a:p>
            <a:r>
              <a:rPr lang="cs-CZ" dirty="0" err="1"/>
              <a:t>Přidatná</a:t>
            </a:r>
            <a:r>
              <a:rPr lang="cs-CZ" dirty="0"/>
              <a:t> viscerální problematika </a:t>
            </a:r>
          </a:p>
          <a:p>
            <a:r>
              <a:rPr lang="cs-CZ" dirty="0"/>
              <a:t>Klidové bolesti a Noční bolesti </a:t>
            </a:r>
          </a:p>
          <a:p>
            <a:r>
              <a:rPr lang="cs-CZ" dirty="0"/>
              <a:t>Celkové příznaky: výrazná únava, horečka, ztráta váhy </a:t>
            </a:r>
          </a:p>
          <a:p>
            <a:r>
              <a:rPr lang="cs-CZ" dirty="0"/>
              <a:t>Bolesti nezávislé na pohybu </a:t>
            </a:r>
          </a:p>
          <a:p>
            <a:r>
              <a:rPr lang="cs-CZ" dirty="0"/>
              <a:t>Neurologické příznaky:</a:t>
            </a:r>
          </a:p>
          <a:p>
            <a:pPr lvl="1"/>
            <a:r>
              <a:rPr lang="cs-CZ" dirty="0"/>
              <a:t>iradiace bolesti, </a:t>
            </a:r>
          </a:p>
          <a:p>
            <a:pPr lvl="1"/>
            <a:r>
              <a:rPr lang="cs-CZ" dirty="0"/>
              <a:t>snížení senzitivity, </a:t>
            </a:r>
          </a:p>
          <a:p>
            <a:pPr lvl="1"/>
            <a:r>
              <a:rPr lang="cs-CZ" dirty="0"/>
              <a:t>změna reflexologie</a:t>
            </a:r>
          </a:p>
          <a:p>
            <a:r>
              <a:rPr lang="cs-CZ" dirty="0"/>
              <a:t>Pozitivní laboratoř </a:t>
            </a:r>
          </a:p>
          <a:p>
            <a:r>
              <a:rPr lang="cs-CZ" dirty="0"/>
              <a:t>Známky zánětu</a:t>
            </a:r>
          </a:p>
          <a:p>
            <a:r>
              <a:rPr lang="cs-CZ" dirty="0"/>
              <a:t>Onkologické onemocnění</a:t>
            </a:r>
          </a:p>
        </p:txBody>
      </p:sp>
    </p:spTree>
    <p:extLst>
      <p:ext uri="{BB962C8B-B14F-4D97-AF65-F5344CB8AC3E}">
        <p14:creationId xmlns:p14="http://schemas.microsoft.com/office/powerpoint/2010/main" val="1501924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74CDA8-A257-6B45-F8D1-D6826193B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1F4EB2-93FB-8851-2DF8-AD088BA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bolesti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33E54D-55B9-B6F1-6E35-D7F65449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- měla by se odvíjet od typu bolesti: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	AKUTNÍ X CHRONICKÁ </a:t>
            </a:r>
          </a:p>
          <a:p>
            <a:pPr marL="54000" indent="0">
              <a:buNone/>
            </a:pPr>
            <a:r>
              <a:rPr lang="cs-CZ" dirty="0"/>
              <a:t>	</a:t>
            </a:r>
          </a:p>
          <a:p>
            <a:pPr marL="54000" indent="0">
              <a:buNone/>
            </a:pPr>
            <a:r>
              <a:rPr lang="cs-CZ" dirty="0"/>
              <a:t>	NOCICEPTIVNÍ X NEUROPATICKÁ X NOCIPLASTICKÁ </a:t>
            </a:r>
          </a:p>
        </p:txBody>
      </p:sp>
    </p:spTree>
    <p:extLst>
      <p:ext uri="{BB962C8B-B14F-4D97-AF65-F5344CB8AC3E}">
        <p14:creationId xmlns:p14="http://schemas.microsoft.com/office/powerpoint/2010/main" val="386604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711C36-CADA-6BEB-154D-E2E612A64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05D727-F773-1053-5B4B-403F9E9F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Léčba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96C0D9-8BCA-A59C-F960-A2E4DCDB45F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Chronická bolest je komplexní proces (multifaktoriální) a stejně tak by měla být i léčba 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Spánek 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Psychika 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Stress managment 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Pohyb 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Analgetika </a:t>
            </a:r>
            <a:endParaRPr lang="cs-CZ"/>
          </a:p>
        </p:txBody>
      </p:sp>
      <p:pic>
        <p:nvPicPr>
          <p:cNvPr id="4098" name="Picture 2" descr="Picture of Pain">
            <a:extLst>
              <a:ext uri="{FF2B5EF4-FFF2-40B4-BE49-F238E27FC236}">
                <a16:creationId xmlns:a16="http://schemas.microsoft.com/office/drawing/2014/main" id="{1FC186D5-FC18-F4B0-2F4E-D4779EA5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999" y="1701505"/>
            <a:ext cx="4324911" cy="36437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A79E19A-01A2-C764-E053-FC035F76FCED}"/>
              </a:ext>
            </a:extLst>
          </p:cNvPr>
          <p:cNvSpPr txBox="1"/>
          <p:nvPr/>
        </p:nvSpPr>
        <p:spPr>
          <a:xfrm>
            <a:off x="4454999" y="52700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embodiaapp.com</a:t>
            </a:r>
            <a:r>
              <a:rPr lang="cs-CZ" sz="1200" dirty="0"/>
              <a:t>/blog/375-jean-luc-picard-understands-central-sensitization-do-you</a:t>
            </a:r>
          </a:p>
        </p:txBody>
      </p:sp>
    </p:spTree>
    <p:extLst>
      <p:ext uri="{BB962C8B-B14F-4D97-AF65-F5344CB8AC3E}">
        <p14:creationId xmlns:p14="http://schemas.microsoft.com/office/powerpoint/2010/main" val="202692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C1BE8-0EC2-0C3C-9488-0DF711593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65A883-C032-AD5B-712D-9F0343F9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4EF894-0873-F811-8611-91D6E386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u="sng" dirty="0"/>
              <a:t>Základní princip v terapii bolesti: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1) Snížení bolesti tak, aby byl možný </a:t>
            </a:r>
            <a:r>
              <a:rPr lang="cs-CZ" b="1" dirty="0"/>
              <a:t>spánek </a:t>
            </a:r>
          </a:p>
          <a:p>
            <a:pPr marL="54000" indent="0">
              <a:buNone/>
            </a:pPr>
            <a:r>
              <a:rPr lang="cs-CZ" dirty="0"/>
              <a:t>2) Snížení bolesti tak, aby se neobjevovala </a:t>
            </a:r>
            <a:r>
              <a:rPr lang="cs-CZ" b="1" dirty="0"/>
              <a:t>v klidu </a:t>
            </a:r>
          </a:p>
          <a:p>
            <a:pPr marL="54000" indent="0">
              <a:buNone/>
            </a:pPr>
            <a:r>
              <a:rPr lang="cs-CZ" dirty="0"/>
              <a:t>3) Snížení bolesti tak, aby se neobjevovala </a:t>
            </a:r>
            <a:r>
              <a:rPr lang="cs-CZ" b="1" dirty="0"/>
              <a:t>při pohybu</a:t>
            </a:r>
          </a:p>
        </p:txBody>
      </p:sp>
    </p:spTree>
    <p:extLst>
      <p:ext uri="{BB962C8B-B14F-4D97-AF65-F5344CB8AC3E}">
        <p14:creationId xmlns:p14="http://schemas.microsoft.com/office/powerpoint/2010/main" val="414915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A3A94-8AF9-B436-3B2F-6E5F3F734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92F6BB-4A7A-2DAC-578C-3903A762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a bolest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DA9FFF-0ADE-32F0-8D92-EA09EF02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624331"/>
            <a:ext cx="8064900" cy="1609338"/>
          </a:xfrm>
        </p:spPr>
        <p:txBody>
          <a:bodyPr/>
          <a:lstStyle/>
          <a:p>
            <a:pPr marL="511200" indent="-457200">
              <a:buAutoNum type="arabicParenR"/>
            </a:pPr>
            <a:r>
              <a:rPr lang="cs-CZ" sz="2400" dirty="0"/>
              <a:t>Pohyb jako prostředek snižování bolesti</a:t>
            </a:r>
          </a:p>
          <a:p>
            <a:pPr marL="511200" indent="-457200">
              <a:buAutoNum type="arabicParenR"/>
            </a:pPr>
            <a:endParaRPr lang="cs-CZ" sz="2400" dirty="0"/>
          </a:p>
          <a:p>
            <a:pPr marL="511200" indent="-457200">
              <a:buAutoNum type="arabicParenR"/>
            </a:pPr>
            <a:endParaRPr lang="cs-CZ" sz="2400" dirty="0"/>
          </a:p>
          <a:p>
            <a:pPr marL="511200" indent="-457200">
              <a:buAutoNum type="arabicParenR"/>
            </a:pPr>
            <a:r>
              <a:rPr lang="cs-CZ" sz="2400" dirty="0"/>
              <a:t>Něco mě bolí, můžu se hýbat?  </a:t>
            </a:r>
          </a:p>
        </p:txBody>
      </p:sp>
    </p:spTree>
    <p:extLst>
      <p:ext uri="{BB962C8B-B14F-4D97-AF65-F5344CB8AC3E}">
        <p14:creationId xmlns:p14="http://schemas.microsoft.com/office/powerpoint/2010/main" val="210244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DC139-8D8C-B5DA-ABC1-F312448C8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8E4D6F-0F8C-12B4-9A9D-8E24DE69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je to </a:t>
            </a:r>
            <a:r>
              <a:rPr lang="en-US" dirty="0" err="1"/>
              <a:t>bolest</a:t>
            </a:r>
            <a:r>
              <a:rPr lang="en-US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A9C36-4C4C-7A6E-A4C5-1418C9CF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International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Association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for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the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Study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of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Pain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IASP</a:t>
            </a:r>
            <a:r>
              <a:rPr lang="cs-CZ" dirty="0">
                <a:solidFill>
                  <a:srgbClr val="000000"/>
                </a:solidFill>
                <a:latin typeface="system-ui"/>
              </a:rPr>
              <a:t>: (1979)</a:t>
            </a:r>
          </a:p>
          <a:p>
            <a:pPr marL="54000" indent="0">
              <a:buNone/>
            </a:pPr>
            <a:r>
              <a:rPr lang="cs-CZ" dirty="0">
                <a:solidFill>
                  <a:srgbClr val="000000"/>
                </a:solidFill>
                <a:latin typeface="system-ui"/>
              </a:rPr>
              <a:t> </a:t>
            </a:r>
          </a:p>
          <a:p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„Bolest je nepříjemná smyslová a emocionální zkušenost spojená se skutečným nebo potenciálním poškozením tkáně nebo popsaná v termínech takového poškození.“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 („An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unpleasant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sensory and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emotional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experience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associated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with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actual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potential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tissue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damage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described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in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terms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of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such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damage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.“)</a:t>
            </a:r>
            <a:r>
              <a:rPr lang="cs-CZ" dirty="0">
                <a:solidFill>
                  <a:srgbClr val="000000"/>
                </a:solidFill>
                <a:latin typeface="system-u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3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0C42B-04AA-CEEF-A291-D7582D2F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3DC336-DF55-A8CA-E560-5F52944F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jako prostředek snižování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8FA636-F124-1E72-BDF9-7F50E192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Očekávání pacienta, placebo (edukace)</a:t>
            </a:r>
          </a:p>
          <a:p>
            <a:r>
              <a:rPr lang="cs-CZ" dirty="0"/>
              <a:t>Managment stresu, psychické zátěže </a:t>
            </a:r>
          </a:p>
          <a:p>
            <a:r>
              <a:rPr lang="cs-CZ" dirty="0"/>
              <a:t>Snížení depresivních a úzkostných stavů </a:t>
            </a:r>
          </a:p>
          <a:p>
            <a:r>
              <a:rPr lang="cs-CZ" dirty="0" err="1"/>
              <a:t>Pozátěžová</a:t>
            </a:r>
            <a:r>
              <a:rPr lang="cs-CZ" dirty="0"/>
              <a:t> analgezie </a:t>
            </a:r>
          </a:p>
          <a:p>
            <a:endParaRPr lang="cs-CZ" dirty="0"/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Adaptace tkání </a:t>
            </a:r>
          </a:p>
          <a:p>
            <a:r>
              <a:rPr lang="cs-CZ" dirty="0"/>
              <a:t>Kvalita pohybu (kineziologické, biomechanické parametry) </a:t>
            </a:r>
          </a:p>
        </p:txBody>
      </p:sp>
    </p:spTree>
    <p:extLst>
      <p:ext uri="{BB962C8B-B14F-4D97-AF65-F5344CB8AC3E}">
        <p14:creationId xmlns:p14="http://schemas.microsoft.com/office/powerpoint/2010/main" val="28880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0C42B-04AA-CEEF-A291-D7582D2F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3DC336-DF55-A8CA-E560-5F52944F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jako prostředek snižování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8FA636-F124-1E72-BDF9-7F50E192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Očekávání pacienta, placebo (edukace)</a:t>
            </a:r>
          </a:p>
          <a:p>
            <a:r>
              <a:rPr lang="cs-CZ" dirty="0"/>
              <a:t>Managment stresu, psychické zátěže </a:t>
            </a:r>
          </a:p>
          <a:p>
            <a:r>
              <a:rPr lang="cs-CZ" dirty="0"/>
              <a:t>Snížení depresivních a úzkostných stavů </a:t>
            </a:r>
          </a:p>
          <a:p>
            <a:r>
              <a:rPr lang="cs-CZ" dirty="0" err="1"/>
              <a:t>Pozátěžová</a:t>
            </a:r>
            <a:r>
              <a:rPr lang="cs-CZ" dirty="0"/>
              <a:t> analgezie </a:t>
            </a:r>
          </a:p>
          <a:p>
            <a:endParaRPr lang="cs-CZ" dirty="0"/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Zatížení a adaptace tkání </a:t>
            </a:r>
          </a:p>
          <a:p>
            <a:r>
              <a:rPr lang="cs-CZ" dirty="0"/>
              <a:t>Kvalita pohybu (kineziologické, biomechanické parametry) </a:t>
            </a:r>
          </a:p>
        </p:txBody>
      </p:sp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851F5308-6944-C4DA-DF63-FE68B9F5B289}"/>
              </a:ext>
            </a:extLst>
          </p:cNvPr>
          <p:cNvSpPr/>
          <p:nvPr/>
        </p:nvSpPr>
        <p:spPr bwMode="auto">
          <a:xfrm>
            <a:off x="5441909" y="1593437"/>
            <a:ext cx="522514" cy="165067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96EB6B-D361-3CB7-FD49-F3C85A613085}"/>
              </a:ext>
            </a:extLst>
          </p:cNvPr>
          <p:cNvSpPr txBox="1"/>
          <p:nvPr/>
        </p:nvSpPr>
        <p:spPr>
          <a:xfrm>
            <a:off x="5964423" y="2157162"/>
            <a:ext cx="30812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Nespecifický efekt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29CF7B1C-1F75-2261-866C-F766E5496339}"/>
              </a:ext>
            </a:extLst>
          </p:cNvPr>
          <p:cNvSpPr/>
          <p:nvPr/>
        </p:nvSpPr>
        <p:spPr bwMode="auto">
          <a:xfrm rot="5400000">
            <a:off x="3900354" y="916698"/>
            <a:ext cx="252003" cy="724271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4005CD-ADF9-439E-6150-C9DEAF2FF358}"/>
              </a:ext>
            </a:extLst>
          </p:cNvPr>
          <p:cNvSpPr txBox="1"/>
          <p:nvPr/>
        </p:nvSpPr>
        <p:spPr>
          <a:xfrm>
            <a:off x="2761367" y="4757199"/>
            <a:ext cx="26805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/>
              <a:t>S</a:t>
            </a:r>
            <a:r>
              <a:rPr lang="cs-CZ" sz="2800" dirty="0">
                <a:latin typeface="+mn-lt"/>
              </a:rPr>
              <a:t>pecifický efekt</a:t>
            </a:r>
          </a:p>
        </p:txBody>
      </p:sp>
    </p:spTree>
    <p:extLst>
      <p:ext uri="{BB962C8B-B14F-4D97-AF65-F5344CB8AC3E}">
        <p14:creationId xmlns:p14="http://schemas.microsoft.com/office/powerpoint/2010/main" val="2445727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0C42B-04AA-CEEF-A291-D7582D2F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3DC336-DF55-A8CA-E560-5F52944F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jako prostředek snižování bolesti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8FA636-F124-1E72-BDF9-7F50E192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Edukace klienta a styl  komunikace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E28E6146-E14B-2A4E-79D9-A465EF7F374F}"/>
              </a:ext>
            </a:extLst>
          </p:cNvPr>
          <p:cNvCxnSpPr/>
          <p:nvPr/>
        </p:nvCxnSpPr>
        <p:spPr bwMode="auto">
          <a:xfrm flipH="1">
            <a:off x="1983179" y="2149434"/>
            <a:ext cx="1971304" cy="11162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D841C366-68C9-5A68-4EC5-08C4C23A521F}"/>
              </a:ext>
            </a:extLst>
          </p:cNvPr>
          <p:cNvCxnSpPr>
            <a:cxnSpLocks/>
          </p:cNvCxnSpPr>
          <p:nvPr/>
        </p:nvCxnSpPr>
        <p:spPr bwMode="auto">
          <a:xfrm>
            <a:off x="3954483" y="2149434"/>
            <a:ext cx="1582011" cy="11162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B72B6E-52FB-5F89-5CB3-2FA5867D7DB6}"/>
              </a:ext>
            </a:extLst>
          </p:cNvPr>
          <p:cNvSpPr txBox="1"/>
          <p:nvPr/>
        </p:nvSpPr>
        <p:spPr>
          <a:xfrm>
            <a:off x="1163781" y="3390405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placebo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E1E9025-2450-0F90-D7E7-51E380D77C5B}"/>
              </a:ext>
            </a:extLst>
          </p:cNvPr>
          <p:cNvSpPr txBox="1"/>
          <p:nvPr/>
        </p:nvSpPr>
        <p:spPr>
          <a:xfrm>
            <a:off x="4884340" y="342900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nocebo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463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4162D3-56D2-ABB0-25BD-28D6D433D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57541B-C71E-8E1E-C9C2-113D4659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mě bolí, můžu se hýbat?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5E9D13-6B9B-AD8D-C9E3-01464406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61373"/>
            <a:ext cx="8064900" cy="4139998"/>
          </a:xfrm>
        </p:spPr>
        <p:txBody>
          <a:bodyPr/>
          <a:lstStyle/>
          <a:p>
            <a:r>
              <a:rPr lang="cs-CZ" dirty="0"/>
              <a:t>„Cvičte jenom do bolesti, ne přes.“ </a:t>
            </a:r>
          </a:p>
          <a:p>
            <a:r>
              <a:rPr lang="cs-CZ" dirty="0"/>
              <a:t>„Dělejte jen tu pohybovou aktivitu, která Vás nebolí.“ </a:t>
            </a:r>
          </a:p>
          <a:p>
            <a:endParaRPr lang="cs-CZ" dirty="0"/>
          </a:p>
          <a:p>
            <a:r>
              <a:rPr lang="cs-CZ" dirty="0"/>
              <a:t>„To se musí rozcvičit, je nutné cvičit i přes bolest.“ </a:t>
            </a:r>
          </a:p>
        </p:txBody>
      </p:sp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D73AE725-1359-0074-9E8C-61DD30E6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320" y="3507173"/>
            <a:ext cx="2194198" cy="21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5F9855-4652-7CEC-1FFC-38220CE142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B6CA3E-AA49-AA82-C11E-B35D4442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Můžu si při cvičení přes bolest ublížit?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11AE39-10B4-BD2C-03BD-74C36556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Zásadní pro toto rozhodnutí je: </a:t>
            </a:r>
          </a:p>
          <a:p>
            <a:r>
              <a:rPr lang="cs-CZ" dirty="0"/>
              <a:t>Typ bolesti </a:t>
            </a:r>
          </a:p>
          <a:p>
            <a:r>
              <a:rPr lang="cs-CZ" dirty="0"/>
              <a:t>Příčina bolesti </a:t>
            </a:r>
          </a:p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flags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8A849E-5119-142B-B37E-9AC9C0A34FA5}"/>
              </a:ext>
            </a:extLst>
          </p:cNvPr>
          <p:cNvSpPr txBox="1"/>
          <p:nvPr/>
        </p:nvSpPr>
        <p:spPr>
          <a:xfrm>
            <a:off x="405000" y="3921941"/>
            <a:ext cx="8442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„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Bolest je nepříjemná smyslová a emocionální zkušenost spojená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DINPro"/>
              </a:rPr>
              <a:t>se skutečným nebo potenciálním poškozením tkáně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DINPro"/>
              </a:rPr>
              <a:t>nebo podobná té, která je se skutečným nebo potenciálním poškozením tkáně spojena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.“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983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D7E117-1B9C-0399-76D3-12A44AE72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CDE90-F739-F771-B746-BABA7D1D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přítomno skutečné nebo potencionální poškození tkáně?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18F86A-6B56-C049-9DF2-8C03E481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640114" cy="1597463"/>
          </a:xfrm>
        </p:spPr>
        <p:txBody>
          <a:bodyPr/>
          <a:lstStyle/>
          <a:p>
            <a:r>
              <a:rPr lang="cs-CZ" dirty="0"/>
              <a:t>Traumata</a:t>
            </a:r>
          </a:p>
          <a:p>
            <a:r>
              <a:rPr lang="cs-CZ" dirty="0"/>
              <a:t>Záněty </a:t>
            </a:r>
          </a:p>
          <a:p>
            <a:r>
              <a:rPr lang="cs-CZ" dirty="0"/>
              <a:t>Onkologické onemocnění</a:t>
            </a:r>
          </a:p>
          <a:p>
            <a:r>
              <a:rPr lang="cs-CZ" dirty="0"/>
              <a:t>Stavy po operaci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1D53F9-0EAE-864D-BC52-80197B01C8C1}"/>
              </a:ext>
            </a:extLst>
          </p:cNvPr>
          <p:cNvSpPr txBox="1"/>
          <p:nvPr/>
        </p:nvSpPr>
        <p:spPr>
          <a:xfrm>
            <a:off x="1545031" y="4120736"/>
            <a:ext cx="638768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Často je bolest dobře definovatelná, ohraničená, specifická.  </a:t>
            </a:r>
          </a:p>
        </p:txBody>
      </p:sp>
    </p:spTree>
    <p:extLst>
      <p:ext uri="{BB962C8B-B14F-4D97-AF65-F5344CB8AC3E}">
        <p14:creationId xmlns:p14="http://schemas.microsoft.com/office/powerpoint/2010/main" val="4090736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D7E117-1B9C-0399-76D3-12A44AE72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CDE90-F739-F771-B746-BABA7D1D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přítomno skutečné nebo potencionální poškození tkáně?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18F86A-6B56-C049-9DF2-8C03E481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640114" cy="1597463"/>
          </a:xfrm>
        </p:spPr>
        <p:txBody>
          <a:bodyPr/>
          <a:lstStyle/>
          <a:p>
            <a:r>
              <a:rPr lang="cs-CZ" dirty="0"/>
              <a:t>Traumata</a:t>
            </a:r>
          </a:p>
          <a:p>
            <a:r>
              <a:rPr lang="cs-CZ" dirty="0"/>
              <a:t>Záněty </a:t>
            </a:r>
          </a:p>
          <a:p>
            <a:r>
              <a:rPr lang="cs-CZ" dirty="0"/>
              <a:t>Onkologické onemocnění</a:t>
            </a:r>
          </a:p>
          <a:p>
            <a:r>
              <a:rPr lang="cs-CZ" dirty="0"/>
              <a:t>Stavy po operaci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4D403F-3EA9-42F9-47F6-04616F42CA93}"/>
              </a:ext>
            </a:extLst>
          </p:cNvPr>
          <p:cNvSpPr txBox="1"/>
          <p:nvPr/>
        </p:nvSpPr>
        <p:spPr>
          <a:xfrm>
            <a:off x="1876278" y="3911577"/>
            <a:ext cx="23038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Hojení tkáně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0710AC-1FC6-6C1E-61AB-E81383EAA1FF}"/>
              </a:ext>
            </a:extLst>
          </p:cNvPr>
          <p:cNvSpPr txBox="1"/>
          <p:nvPr/>
        </p:nvSpPr>
        <p:spPr>
          <a:xfrm>
            <a:off x="1876278" y="4533689"/>
            <a:ext cx="278313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Adaptace tkáně </a:t>
            </a:r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9293AB39-C79C-F51E-802E-D4CAE0A56CFF}"/>
              </a:ext>
            </a:extLst>
          </p:cNvPr>
          <p:cNvCxnSpPr/>
          <p:nvPr/>
        </p:nvCxnSpPr>
        <p:spPr bwMode="auto">
          <a:xfrm flipH="1">
            <a:off x="4429496" y="2695699"/>
            <a:ext cx="665018" cy="1567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95B7C2-5A7E-B7D5-5290-034A431458FF}"/>
              </a:ext>
            </a:extLst>
          </p:cNvPr>
          <p:cNvSpPr txBox="1"/>
          <p:nvPr/>
        </p:nvSpPr>
        <p:spPr>
          <a:xfrm>
            <a:off x="4762005" y="1692002"/>
            <a:ext cx="364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Nutno respektovat a dát prostor</a:t>
            </a:r>
          </a:p>
        </p:txBody>
      </p:sp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10E91EBD-E28E-6DBB-5DC5-2CF337701449}"/>
              </a:ext>
            </a:extLst>
          </p:cNvPr>
          <p:cNvSpPr/>
          <p:nvPr/>
        </p:nvSpPr>
        <p:spPr bwMode="auto">
          <a:xfrm>
            <a:off x="3817917" y="1593110"/>
            <a:ext cx="213756" cy="159746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4B3339-41A9-8867-E438-E9CF0BF8CBF6}"/>
              </a:ext>
            </a:extLst>
          </p:cNvPr>
          <p:cNvSpPr txBox="1"/>
          <p:nvPr/>
        </p:nvSpPr>
        <p:spPr>
          <a:xfrm>
            <a:off x="1398809" y="5679021"/>
            <a:ext cx="586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! Ale – zásadní bývá udržení funkce</a:t>
            </a:r>
          </a:p>
        </p:txBody>
      </p:sp>
    </p:spTree>
    <p:extLst>
      <p:ext uri="{BB962C8B-B14F-4D97-AF65-F5344CB8AC3E}">
        <p14:creationId xmlns:p14="http://schemas.microsoft.com/office/powerpoint/2010/main" val="87102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D7E117-1B9C-0399-76D3-12A44AE72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CDE90-F739-F771-B746-BABA7D1D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Není přítomno skutečné nebo potencionální poškození tkáně?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6480CF4-A7C0-85CC-EA73-9FA71E23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39" y="1739503"/>
            <a:ext cx="8064900" cy="4139998"/>
          </a:xfrm>
        </p:spPr>
        <p:txBody>
          <a:bodyPr/>
          <a:lstStyle/>
          <a:p>
            <a:r>
              <a:rPr lang="cs-CZ" dirty="0"/>
              <a:t>Nehrozí větší poškození tkáně?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Pak je pohyb i přes bolest možný.</a:t>
            </a:r>
          </a:p>
          <a:p>
            <a:pPr marL="54000" indent="0">
              <a:buNone/>
            </a:pPr>
            <a:endParaRPr lang="cs-CZ" dirty="0"/>
          </a:p>
          <a:p>
            <a:pPr lvl="1"/>
            <a:r>
              <a:rPr lang="cs-CZ" dirty="0"/>
              <a:t>Nutná je ale edukace klienta. </a:t>
            </a:r>
          </a:p>
          <a:p>
            <a:endParaRPr lang="cs-CZ" dirty="0"/>
          </a:p>
          <a:p>
            <a:pPr lvl="1"/>
            <a:r>
              <a:rPr lang="cs-CZ" dirty="0"/>
              <a:t>Cílem je neustále adaptace a snížení bolesti.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C16318-2457-A364-043D-76F7F1AA4554}"/>
              </a:ext>
            </a:extLst>
          </p:cNvPr>
          <p:cNvSpPr txBox="1"/>
          <p:nvPr/>
        </p:nvSpPr>
        <p:spPr>
          <a:xfrm>
            <a:off x="1378157" y="4797630"/>
            <a:ext cx="638768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Často je bolest hůře definovatelná, nespecifická. </a:t>
            </a:r>
          </a:p>
        </p:txBody>
      </p:sp>
    </p:spTree>
    <p:extLst>
      <p:ext uri="{BB962C8B-B14F-4D97-AF65-F5344CB8AC3E}">
        <p14:creationId xmlns:p14="http://schemas.microsoft.com/office/powerpoint/2010/main" val="3429007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F50D7C-0AD8-C47E-1CCB-24523AE7F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68F04-F281-4D74-BCE7-CED99E76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do bolesti, přes bolest.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731AF4-2765-426E-1DBD-52AC45BC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37623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Je pro mě zásadní intenzita bolesti </a:t>
            </a:r>
          </a:p>
          <a:p>
            <a:pPr lvl="1"/>
            <a:r>
              <a:rPr lang="cs-CZ" sz="1800" dirty="0"/>
              <a:t>V průběhu cvičení, </a:t>
            </a:r>
          </a:p>
          <a:p>
            <a:pPr lvl="1"/>
            <a:r>
              <a:rPr lang="cs-CZ" sz="1800" dirty="0"/>
              <a:t>Po cvičení – ihned </a:t>
            </a:r>
          </a:p>
          <a:p>
            <a:pPr lvl="1"/>
            <a:r>
              <a:rPr lang="cs-CZ" sz="1800" b="1" dirty="0"/>
              <a:t>Po cvičení – další den</a:t>
            </a:r>
          </a:p>
          <a:p>
            <a:pPr lvl="1"/>
            <a:r>
              <a:rPr lang="cs-CZ" sz="1800" dirty="0"/>
              <a:t>Přetrvávání bolesti po cvičení </a:t>
            </a:r>
          </a:p>
          <a:p>
            <a:pPr lvl="1"/>
            <a:r>
              <a:rPr lang="cs-CZ" sz="1800" b="1" dirty="0"/>
              <a:t>Krátkodobý i dlouhodobý vývoj – </a:t>
            </a:r>
            <a:r>
              <a:rPr lang="cs-CZ" sz="1800" dirty="0"/>
              <a:t>intenzita bolesti, managment zátěže</a:t>
            </a:r>
          </a:p>
        </p:txBody>
      </p:sp>
      <p:pic>
        <p:nvPicPr>
          <p:cNvPr id="1026" name="Picture 2" descr="Jak si vést Deník bolesti | Kapitoly o zdraví">
            <a:extLst>
              <a:ext uri="{FF2B5EF4-FFF2-40B4-BE49-F238E27FC236}">
                <a16:creationId xmlns:a16="http://schemas.microsoft.com/office/drawing/2014/main" id="{BE1E83E1-AA1B-DE4E-DCC9-D62C200E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3510698"/>
            <a:ext cx="5545777" cy="29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57BC48-4FCC-04C0-5F2D-81865041F138}"/>
              </a:ext>
            </a:extLst>
          </p:cNvPr>
          <p:cNvSpPr txBox="1"/>
          <p:nvPr/>
        </p:nvSpPr>
        <p:spPr>
          <a:xfrm>
            <a:off x="1579418" y="6480000"/>
            <a:ext cx="79030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kapitolyozdravi.cz</a:t>
            </a:r>
            <a:r>
              <a:rPr lang="cs-CZ" sz="1100" dirty="0"/>
              <a:t>/</a:t>
            </a:r>
            <a:r>
              <a:rPr lang="cs-CZ" sz="1100" dirty="0" err="1"/>
              <a:t>clanek</a:t>
            </a:r>
            <a:r>
              <a:rPr lang="cs-CZ" sz="1100" dirty="0"/>
              <a:t>/jak-vest-</a:t>
            </a:r>
            <a:r>
              <a:rPr lang="cs-CZ" sz="1100" dirty="0" err="1"/>
              <a:t>denik</a:t>
            </a:r>
            <a:r>
              <a:rPr lang="cs-CZ" sz="1100" dirty="0"/>
              <a:t>-bolesti</a:t>
            </a:r>
          </a:p>
        </p:txBody>
      </p:sp>
    </p:spTree>
    <p:extLst>
      <p:ext uri="{BB962C8B-B14F-4D97-AF65-F5344CB8AC3E}">
        <p14:creationId xmlns:p14="http://schemas.microsoft.com/office/powerpoint/2010/main" val="3869430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5BF955-AE12-546F-AD9B-7267FB989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  <p:pic>
        <p:nvPicPr>
          <p:cNvPr id="2050" name="Picture 2" descr="Physiotherapy Memes - Over exaggerating much... | Facebook">
            <a:extLst>
              <a:ext uri="{FF2B5EF4-FFF2-40B4-BE49-F238E27FC236}">
                <a16:creationId xmlns:a16="http://schemas.microsoft.com/office/drawing/2014/main" id="{39D8A1BA-35EB-E940-085E-3EE9C683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74" y="692150"/>
            <a:ext cx="7922752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1637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DC139-8D8C-B5DA-ABC1-F312448C8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8E4D6F-0F8C-12B4-9A9D-8E24DE69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je to </a:t>
            </a:r>
            <a:r>
              <a:rPr lang="en-US" dirty="0" err="1"/>
              <a:t>bolest</a:t>
            </a:r>
            <a:r>
              <a:rPr lang="en-US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A9C36-4C4C-7A6E-A4C5-1418C9CF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International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Association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for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the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Study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of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Pain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IASP</a:t>
            </a:r>
            <a:r>
              <a:rPr lang="cs-CZ" dirty="0">
                <a:solidFill>
                  <a:srgbClr val="000000"/>
                </a:solidFill>
                <a:latin typeface="system-ui"/>
              </a:rPr>
              <a:t>: (2020)</a:t>
            </a:r>
          </a:p>
          <a:p>
            <a:pPr marL="54000" indent="0">
              <a:buNone/>
            </a:pPr>
            <a:r>
              <a:rPr lang="cs-CZ" dirty="0">
                <a:solidFill>
                  <a:srgbClr val="000000"/>
                </a:solidFill>
                <a:latin typeface="system-ui"/>
              </a:rPr>
              <a:t>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 „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Bolest je nepříjemná smyslová a emocionální zkušenost spojená se skutečným nebo potenciálním poškozením tkáně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DINPro"/>
              </a:rPr>
              <a:t>nebo podobná té, která je se skutečným nebo potenciálním poškozením tkáně spojena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.“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 („An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unpleasant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sensory and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emotional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experience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associated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with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resembling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that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associated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with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actual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potential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tissue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DINPro"/>
              </a:rPr>
              <a:t>damage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82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1A6626-53A4-EF3D-80CE-5D00FA119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40</a:t>
            </a:fld>
            <a:endParaRPr lang="cs-CZ" altLang="cs-C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F3FCB32-74C7-637B-63AE-167E8FB4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si</a:t>
            </a:r>
            <a:r>
              <a:rPr lang="en-US" dirty="0"/>
              <a:t> z toho </a:t>
            </a:r>
            <a:r>
              <a:rPr lang="cs-CZ" dirty="0" err="1"/>
              <a:t>odenést</a:t>
            </a:r>
            <a:r>
              <a:rPr lang="en-US" dirty="0"/>
              <a:t>?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D2CF3AE-D73A-EA63-91CD-63F75602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/>
          <a:lstStyle/>
          <a:p>
            <a:r>
              <a:rPr lang="cs-CZ" b="1" dirty="0"/>
              <a:t>Ne každá bolest je spojena s poškozením tkáně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Bolest </a:t>
            </a:r>
            <a:r>
              <a:rPr lang="cs-CZ" u="sng" dirty="0"/>
              <a:t>je komplexní / multifaktoriální proces</a:t>
            </a:r>
            <a:r>
              <a:rPr lang="cs-CZ" dirty="0"/>
              <a:t>. Stejně tak musí být i přístup k bolesti. </a:t>
            </a:r>
          </a:p>
          <a:p>
            <a:r>
              <a:rPr lang="cs-CZ" dirty="0"/>
              <a:t>Existují </a:t>
            </a:r>
            <a:r>
              <a:rPr lang="cs-CZ" b="1" dirty="0"/>
              <a:t>různé typy bolesti </a:t>
            </a:r>
            <a:r>
              <a:rPr lang="cs-CZ" dirty="0"/>
              <a:t>a mělo by se lišit, jak k nim přistupujeme.</a:t>
            </a:r>
          </a:p>
          <a:p>
            <a:endParaRPr lang="cs-CZ" dirty="0"/>
          </a:p>
          <a:p>
            <a:r>
              <a:rPr lang="cs-CZ" dirty="0"/>
              <a:t>Zásadní roli hraje placebo/</a:t>
            </a:r>
            <a:r>
              <a:rPr lang="cs-CZ" dirty="0" err="1"/>
              <a:t>nocebo</a:t>
            </a:r>
            <a:r>
              <a:rPr lang="cs-CZ" dirty="0"/>
              <a:t> efekt, edukace a komunikace s klientem. </a:t>
            </a:r>
          </a:p>
          <a:p>
            <a:endParaRPr lang="cs-CZ" dirty="0"/>
          </a:p>
          <a:p>
            <a:r>
              <a:rPr lang="cs-CZ" dirty="0"/>
              <a:t>Pohyb může být pozitivním prvkem při snižování bolesti.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56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35FF8-1238-460D-253F-C3821AD2F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495720-D998-A1C1-9384-4AB0C356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  <p:pic>
        <p:nvPicPr>
          <p:cNvPr id="3074" name="Picture 2" descr="Biospsychosocial assessment meme">
            <a:extLst>
              <a:ext uri="{FF2B5EF4-FFF2-40B4-BE49-F238E27FC236}">
                <a16:creationId xmlns:a16="http://schemas.microsoft.com/office/drawing/2014/main" id="{5B178242-A8CD-8018-91E0-FA7F2A1F3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3"/>
          <a:stretch/>
        </p:blipFill>
        <p:spPr bwMode="auto">
          <a:xfrm>
            <a:off x="2004208" y="1280914"/>
            <a:ext cx="5135583" cy="50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BC8281B-6717-43A0-E5E6-5830280E71BF}"/>
              </a:ext>
            </a:extLst>
          </p:cNvPr>
          <p:cNvSpPr txBox="1"/>
          <p:nvPr/>
        </p:nvSpPr>
        <p:spPr>
          <a:xfrm>
            <a:off x="2004208" y="63347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embodiaapp.com</a:t>
            </a:r>
            <a:r>
              <a:rPr lang="cs-CZ" sz="1400" dirty="0"/>
              <a:t>/blog/375-jean-luc-picard-understands-central-sensitization-do-you</a:t>
            </a:r>
          </a:p>
        </p:txBody>
      </p:sp>
    </p:spTree>
    <p:extLst>
      <p:ext uri="{BB962C8B-B14F-4D97-AF65-F5344CB8AC3E}">
        <p14:creationId xmlns:p14="http://schemas.microsoft.com/office/powerpoint/2010/main" val="2863403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7CA835-3962-404F-1A39-74426E9BF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B79F3-10FA-0095-2D38-087BB127E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E101D-C128-684B-3A90-A392EA8E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B5DF28-1CDE-BEF7-6958-8F69AACA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1.     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Koltyn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K. F.,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Brellenthin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A. G.,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Cook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D. B.,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Sehgal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N.,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Hillard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C. (2014).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Mechanisms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exercise-induced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hypoalgesia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15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(12), 1294–1304.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2" tooltip="https://doi.org/10.1016/j.jpain.2014.09.006"/>
              </a:rPr>
              <a:t>doi.org/…/j.jpain.2014.09.006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2.     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Marinus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N,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Hansen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D,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Feys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P,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Meesen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Timmermans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Spildooren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J.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Impact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Different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Types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Training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on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Peripheral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Blood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Brain-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Derived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Neurotrophic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Factor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Concentrations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Older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Adults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A Meta-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Analysis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Med. 2019 Oct;49(10):1529-1546.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doi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10.1007/s40279-019-01148-z. PMID: 31270754.</a:t>
            </a: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3.    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Simons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L. E., Harrison, L. E.,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O'Brien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S. F.,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Heirich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S.,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Loecher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N.,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Boothroyd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D. B.,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Vlaeyen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W. S.,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Wicksell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R. K.,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Schofield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D., Hood, K. K.,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Orendurff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Chan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S.,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Lyons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S. (2019).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Graded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exposure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treatment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adolescents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(GET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Living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):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Protocol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randomized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controlled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trial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enhanced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single case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experimental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design.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Contemporary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clinical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trials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communications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16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100448.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3" tooltip="https://doi.org/10.1016/j.conctc.2019.100448"/>
              </a:rPr>
              <a:t>doi.org/…/j.conctc.2019.100448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4.     George, S. Z.,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Wittmer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V. T.,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Fillingim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R. B., &amp; Robinson, M. E. (2010).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Comparison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graded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graded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exposure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clinical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outcomes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patients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orthopaedic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physical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therapy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40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(11), 694–704.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4" tooltip="https://doi.org/10.2519/jospt.2010.3396"/>
              </a:rPr>
              <a:t>doi.org/…/jospt.2010.3396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5.     de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Jong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R.,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Vlaeyen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W.,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Onghena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P.,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Goossens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E.,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Geilen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M.,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Mulder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H. (2005).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Fear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movement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/(re)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injury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education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exposure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vivo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as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mediator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to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fear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reduction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?.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Clinical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21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(1), 9–72.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5" tooltip="https://doi.org/10.1097/00002508-200501000-00002"/>
              </a:rPr>
              <a:t>doi.org/…/00002508-200501000…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131659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328C87-B151-F8BA-C6CA-1D9EA80C3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4E06DC-B41B-839F-305E-C6D4E8A5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57179B-CB97-80AB-27C7-533AA490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Silbernagel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K. G.,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Thomeé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R.,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Eriksson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B. I., &amp;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Karlsson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(2007).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Continued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activity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using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a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-monitoring model,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during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rehabilitation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patients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Achilles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tendinopathy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: a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randomized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controlled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study.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American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medicine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35(6), 897–906. </a:t>
            </a:r>
            <a:r>
              <a:rPr lang="cs-CZ" sz="1200" b="0" i="0" u="none" strike="noStrike" dirty="0">
                <a:solidFill>
                  <a:srgbClr val="999999"/>
                </a:solidFill>
                <a:effectLst/>
                <a:latin typeface="Silka"/>
                <a:hlinkClick r:id="rId2" tooltip="https://doi.org/10.1177/0363546506298279"/>
              </a:rPr>
              <a:t>doi.org/…/0363546506298279</a:t>
            </a:r>
            <a:endParaRPr lang="cs-CZ" sz="12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/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Smith, B. E.,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Hendrick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P., Smith, T. O.,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Bateman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Moffatt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F.,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Rathleff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S.,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Selfe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J., &amp; Logan, P. (2017).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Should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painful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management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musculoskeletal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? A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systematic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review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meta-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analysis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British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medicine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51(23), 1679–1687. </a:t>
            </a:r>
            <a:r>
              <a:rPr lang="cs-CZ" sz="1200" b="0" i="0" u="none" strike="noStrike" dirty="0">
                <a:solidFill>
                  <a:srgbClr val="999999"/>
                </a:solidFill>
                <a:effectLst/>
                <a:latin typeface="Silka"/>
                <a:hlinkClick r:id="rId3" tooltip="https://doi.org/10.1136/bjsports-2016-097383"/>
              </a:rPr>
              <a:t>doi.org/…/bjsports-2016-097383</a:t>
            </a:r>
            <a:endParaRPr lang="cs-CZ" sz="12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/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Hickey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T.,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Timmins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R. G.,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Maniar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N., Rio, E.,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Hickey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P. F.,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Pitcher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C. A.,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Williams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D., &amp; Opar, D. A. (2019).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-Free Versus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Pain-Threshold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Rehabilitation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Following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Acute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Hamstring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Strain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Injury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: A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Randomized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Controlled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Trial.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orthopaedic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physical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therapy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, 1–35.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Advance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 online </a:t>
            </a:r>
            <a:r>
              <a:rPr lang="cs-CZ" sz="12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publication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Silka"/>
              </a:rPr>
              <a:t>. </a:t>
            </a:r>
            <a:r>
              <a:rPr lang="cs-CZ" sz="1200" b="0" i="0" u="none" strike="noStrike" dirty="0">
                <a:solidFill>
                  <a:srgbClr val="999999"/>
                </a:solidFill>
                <a:effectLst/>
                <a:latin typeface="Silka"/>
                <a:hlinkClick r:id="rId4" tooltip="https://doi.org/10.2519/jospt.2019.8895"/>
              </a:rPr>
              <a:t>doi.org/…/jospt.2019.8895</a:t>
            </a:r>
            <a:endParaRPr lang="cs-CZ" sz="12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r>
              <a:rPr lang="cs-CZ" sz="1400" dirty="0"/>
              <a:t>https://</a:t>
            </a:r>
            <a:r>
              <a:rPr lang="cs-CZ" sz="1400" dirty="0" err="1"/>
              <a:t>cor-kinetic.com</a:t>
            </a:r>
            <a:r>
              <a:rPr lang="cs-CZ" sz="1400" dirty="0"/>
              <a:t>/</a:t>
            </a:r>
            <a:r>
              <a:rPr lang="cs-CZ" sz="1400" dirty="0" err="1"/>
              <a:t>painful</a:t>
            </a:r>
            <a:r>
              <a:rPr lang="cs-CZ" sz="1400" dirty="0"/>
              <a:t>-</a:t>
            </a:r>
            <a:r>
              <a:rPr lang="cs-CZ" sz="1400" dirty="0" err="1"/>
              <a:t>exercise</a:t>
            </a:r>
            <a:r>
              <a:rPr lang="cs-CZ" sz="1400" dirty="0"/>
              <a:t>-in-</a:t>
            </a:r>
            <a:r>
              <a:rPr lang="cs-CZ" sz="1400" dirty="0" err="1"/>
              <a:t>rehab</a:t>
            </a:r>
            <a:r>
              <a:rPr lang="cs-CZ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165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AC7BBA-F210-D68B-4975-108EB3FCF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8C548D-105D-AAEE-E32B-9BFAD9E0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FC5B05-63DE-51EB-BAD0-95B5D8C5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Balagué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F.,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Mannion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A. F.,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Pellisé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F.,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Cedraschi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C. (2012). Non-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specific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Lancet (London,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England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), 379(9814), 482–491.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2" tooltip="http://doi.org/…/S0140-6736(11)60610…"/>
              </a:rPr>
              <a:t>doi.org/…/S0140-6736(11)60610…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Bardin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L. D., King, P.,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Maher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C. G. (2017).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Diagnostic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triage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practical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approach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primary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care.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Medical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Australia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206(6), 268–273.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3" tooltip="http://doi.org/10.5694/mja16.00828"/>
              </a:rPr>
              <a:t>doi.org/10.5694/mja16.00828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Bayer TL,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PE, Early C.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Situational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psychophysiological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factors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psychologically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induced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1991 Jan;44(1):45-50.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doi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10.1016/0304-3959(91)90145-N. PMID: 2038488.</a:t>
            </a: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Brinjikji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W,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Luetmer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PH,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Comstock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B,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Bresnahan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BW,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LE,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Deyo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RA,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Halabi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S, Turner JA,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Avins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AL, James K,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Wald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JT,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Kallmes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DF,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Jarvik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JG.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Systematic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literature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review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imaging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features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spinal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degeneration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asymptomatic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populations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AJNR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Am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J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Neuroradiol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2015 Apr;36(4):811-6.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doi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10.3174/ajnr.A4173.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Epub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2014 Nov 27. PMID: 25430861; PMCID: PMC4464797.</a:t>
            </a: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Butler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David S.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Moseley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G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Lorimer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Sunyata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 (2003). 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Explain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 Adelaide : 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Noigroup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Publications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GBD 2016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Disease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Injury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Incidence and Prevalence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Collaborators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(2017).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Global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regional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national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incidence, prevalence,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years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lived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disability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328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diseases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injuries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195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countries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1990-2016: 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systematic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analysis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Global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Burden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Disease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Study 2016. Lancet (London,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England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), 390(10100), 1211–1259.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4" tooltip="http://doi.org/…/S0140-6736(17)32154…"/>
              </a:rPr>
              <a:t>doi.org/…/S0140-6736(17)32154…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Choi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S.,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Nah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S., Jang, H. D.,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E., &amp; Han, S. (2021).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Association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between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low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degree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stress: 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nationwide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cross-sectional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study.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Scientific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reports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11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(1), 14549.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5" tooltip="http://doi.org/…/s41598-021-94001-1"/>
              </a:rPr>
              <a:t>doi.org/…/s41598-021-94001-1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Krause, A. J.,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Prather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A. A.,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Wager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T. D.,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Lindquist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A., &amp; Walker, M. P. (2019).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Sleep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Loss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: A Brain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Characterization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Humans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. 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neuroscience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: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official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Society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Silka"/>
              </a:rPr>
              <a:t>Neuroscience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, 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Silka"/>
              </a:rPr>
              <a:t>39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(12), 2291–2300. 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6" tooltip="http://doi.org/…/JNEUROSCI.2408…"/>
              </a:rPr>
              <a:t>doi.org/…/JNEUROSCI.2408…</a:t>
            </a:r>
            <a:endParaRPr lang="cs-CZ" sz="110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 Lee CS,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Goldhaber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NH, Davis SM, et al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Shoulder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MRI in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asymptomatic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elite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volleyball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athletes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shows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extensive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pathology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ISAKOS: Joint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Disorders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&amp;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Orthopaedic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Medicine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 2020;</a:t>
            </a:r>
            <a:r>
              <a:rPr lang="cs-CZ" sz="1100" b="0" i="0" u="none" strike="noStrike" dirty="0">
                <a:solidFill>
                  <a:srgbClr val="999999"/>
                </a:solidFill>
                <a:effectLst/>
                <a:latin typeface="Silka"/>
                <a:hlinkClick r:id="rId7" tooltip="Skip to 5:10"/>
              </a:rPr>
              <a:t>5:10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Silka"/>
              </a:rPr>
              <a:t>-14.</a:t>
            </a:r>
          </a:p>
        </p:txBody>
      </p:sp>
    </p:spTree>
    <p:extLst>
      <p:ext uri="{BB962C8B-B14F-4D97-AF65-F5344CB8AC3E}">
        <p14:creationId xmlns:p14="http://schemas.microsoft.com/office/powerpoint/2010/main" val="771972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29F71C-FF60-573C-9338-363AB2A19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6E1C36-4615-BD09-DDD7-B355477C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FE8C8B-7A42-3968-FE29-D71B241D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Lehman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G. (2017).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Recovery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strategies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guidebook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 </a:t>
            </a:r>
            <a:r>
              <a:rPr lang="cs-CZ" sz="1050" b="0" i="0" u="none" strike="noStrike" dirty="0">
                <a:solidFill>
                  <a:srgbClr val="999999"/>
                </a:solidFill>
                <a:effectLst/>
                <a:latin typeface="Silka"/>
                <a:hlinkClick r:id="rId2" tooltip="http://greglehman.ca/pain-science…"/>
              </a:rPr>
              <a:t>greglehman.ca/pain-science…</a:t>
            </a:r>
            <a:endParaRPr lang="cs-CZ" sz="105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Melzack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R. (2001).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neuromatrix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brain.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Journal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dental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education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65(12), 1378–1382.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Melzack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R. (1999).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stress: A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new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perspective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In R. J.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Gatchel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&amp; D. C.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Turk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(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Eds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.),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Psychosocial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factors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: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Critical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perspectives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(pp. 89–106).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Guilford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Press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Opavský, J. (c2011). Bolest v ambulantní praxi: od diagnózy k léčbě častých bolestivých stavů.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Maxdorf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Raja, S. N.,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Carr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D. B., Cohen, M.,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Finnerup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N. B., Flor, H., Gibson, S.,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Keefe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F. J.,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Mogil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S.,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Ringkamp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M., Sluka, K. A., Song, X. J., Stevens, B.,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Sullivan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M. D.,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Tutelman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P. R.,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Ushida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T., &amp;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Vader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K. (2020).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revised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International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Association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Study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definition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: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concepts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challenges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and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compromises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161(9), 1976–1982. </a:t>
            </a:r>
            <a:r>
              <a:rPr lang="cs-CZ" sz="1050" b="0" i="0" u="none" strike="noStrike" dirty="0">
                <a:solidFill>
                  <a:srgbClr val="999999"/>
                </a:solidFill>
                <a:effectLst/>
                <a:latin typeface="Silka"/>
                <a:hlinkClick r:id="rId3" tooltip="http://doi.org/…/j.pain.0000000000001939"/>
              </a:rPr>
              <a:t>doi.org/…/j.pain.0000000000001939</a:t>
            </a:r>
            <a:endParaRPr lang="cs-CZ" sz="105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Smith TJ,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Hillner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BE.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Cost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 JAMA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Netw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Open. 2019;2(4):e191532. doi:10.1001/jamanetworkopen.2019.1532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Tan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L.,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Cicuttini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F.M.,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Fairley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J. et al.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Does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aerobic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effect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sensitisation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individuals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musculoskeletal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? A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systematic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review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BMC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Musculoskelet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Disord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23, 113 (2022). </a:t>
            </a:r>
            <a:r>
              <a:rPr lang="cs-CZ" sz="1050" b="0" i="0" u="none" strike="noStrike" dirty="0">
                <a:solidFill>
                  <a:srgbClr val="999999"/>
                </a:solidFill>
                <a:effectLst/>
                <a:latin typeface="Silka"/>
                <a:hlinkClick r:id="rId4" tooltip="http://doi.org/…/s12891-022-05047-9"/>
              </a:rPr>
              <a:t>doi.org/…/s12891-022-05047-9</a:t>
            </a:r>
            <a:endParaRPr lang="cs-CZ" sz="1050" b="0" i="0" u="none" strike="noStrike" dirty="0">
              <a:solidFill>
                <a:srgbClr val="000000"/>
              </a:solidFill>
              <a:effectLst/>
              <a:latin typeface="Silka"/>
            </a:endParaRP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Wadley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A., Lucas, S., &amp; Johnson, B. (2020).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Physical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Activity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Exercise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and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Immune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Function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Physical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Activity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4.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Wilson F,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Ardern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CL,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Hartvigsen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J, Dane K,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Trompeter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K,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Trease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L,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Vinther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A,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Gissane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C,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McDonnell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SJ,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Caneiro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JP,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Newlands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C,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Wilkie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K,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Mockler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D,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Thornton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JS. Prevalence and risk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factors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for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back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: a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systematic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review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with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meta-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analysis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Br J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Sports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Med. 2020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Oct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19:bjsports-2020-102537.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doi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: 10.1136/bjsports-2020-102537.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Epub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ahead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print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PMID: 33077481.</a:t>
            </a:r>
          </a:p>
          <a:p>
            <a:pPr algn="l">
              <a:lnSpc>
                <a:spcPct val="150000"/>
              </a:lnSpc>
            </a:pP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-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Yong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R. Jasona;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Mullins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Peter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M.b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;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Bhattacharyya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Neilc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Prevalence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of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chronic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pain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among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adults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in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the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United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States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. PAIN 163(2):p e328-e332, </a:t>
            </a:r>
            <a:r>
              <a:rPr lang="cs-CZ" sz="1050" b="0" i="0" u="none" strike="noStrike" dirty="0" err="1">
                <a:solidFill>
                  <a:srgbClr val="000000"/>
                </a:solidFill>
                <a:effectLst/>
                <a:latin typeface="Silka"/>
              </a:rPr>
              <a:t>February</a:t>
            </a:r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Silka"/>
              </a:rPr>
              <a:t> 2022. | DOI: 10.1097/j.pain.0000000000002291</a:t>
            </a:r>
          </a:p>
          <a:p>
            <a:pPr>
              <a:lnSpc>
                <a:spcPct val="150000"/>
              </a:lnSpc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20098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DC139-8D8C-B5DA-ABC1-F312448C8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8E4D6F-0F8C-12B4-9A9D-8E24DE69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je to </a:t>
            </a:r>
            <a:r>
              <a:rPr lang="cs-CZ" dirty="0"/>
              <a:t>bolest</a:t>
            </a:r>
            <a:r>
              <a:rPr lang="en-US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A9C36-4C4C-7A6E-A4C5-1418C9CF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17157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  <a:latin typeface="DINPro"/>
              </a:rPr>
              <a:t>„Bolest je nepříjemná smyslová a emocionální zkušenost spojená se skutečným nebo potenciálním poškozením tkáně nebo podobná té, která je se skutečným nebo potenciálním poškozením tkáně spojena.“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DINPro"/>
              </a:rPr>
              <a:t> </a:t>
            </a:r>
          </a:p>
          <a:p>
            <a:pPr marL="54000" indent="0"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DIN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Bolest je vždy 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osobní zkušenost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, která je v různé míře ovlivněna biologickými, psychologickými a sociálními faktory.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Bolest a </a:t>
            </a:r>
            <a:r>
              <a:rPr lang="cs-CZ" b="0" i="0" u="sng" strike="noStrike" dirty="0" err="1">
                <a:solidFill>
                  <a:srgbClr val="000000"/>
                </a:solidFill>
                <a:effectLst/>
                <a:latin typeface="DINPro"/>
              </a:rPr>
              <a:t>nocicepce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jsou dva různé pojmy. Bolest nelze odvodit pouze z aktivity senzorických neuronů.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Jednotlivci se prostřednictvím svých životních zkušeností 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učí pojmu bolesti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Je třeba 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respektovat sdělení jednotlivce o tom, že prožívá a cítí bolest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Přestože bolest obvykle plní 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adaptivní roli, může mít nepříznivé účinky na funkční, sociální a psychologickou rovnováhu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Slovní popis je pouze jedním z několika projevů chování, které vyjadřuje bolest; </a:t>
            </a:r>
            <a:r>
              <a:rPr lang="cs-CZ" b="0" i="0" u="sng" strike="noStrike" dirty="0">
                <a:solidFill>
                  <a:srgbClr val="000000"/>
                </a:solidFill>
                <a:effectLst/>
                <a:latin typeface="DINPro"/>
              </a:rPr>
              <a:t>neschopnost komunikace nevylučuje možnost, že člověk nebo zvíře pociťuje bolest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DINPro"/>
              </a:rPr>
              <a:t>.</a:t>
            </a:r>
          </a:p>
          <a:p>
            <a:endParaRPr lang="cs-CZ" b="0" i="0" u="none" strike="noStrike" dirty="0">
              <a:solidFill>
                <a:srgbClr val="000000"/>
              </a:solidFill>
              <a:effectLst/>
              <a:latin typeface="DINPro"/>
            </a:endParaRPr>
          </a:p>
        </p:txBody>
      </p:sp>
    </p:spTree>
    <p:extLst>
      <p:ext uri="{BB962C8B-B14F-4D97-AF65-F5344CB8AC3E}">
        <p14:creationId xmlns:p14="http://schemas.microsoft.com/office/powerpoint/2010/main" val="8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C67312-4BEB-3178-5387-D1F263B2A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C37B3C-B32E-49FA-DEB7-FC345458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790502"/>
            <a:ext cx="8064900" cy="451576"/>
          </a:xfrm>
        </p:spPr>
        <p:txBody>
          <a:bodyPr/>
          <a:lstStyle/>
          <a:p>
            <a:r>
              <a:rPr lang="en-US" dirty="0"/>
              <a:t>Co je to </a:t>
            </a:r>
            <a:r>
              <a:rPr lang="en-US" dirty="0" err="1"/>
              <a:t>bolest</a:t>
            </a:r>
            <a:r>
              <a:rPr lang="en-US" dirty="0"/>
              <a:t>?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1E75C3-1648-F21F-A4FE-D97463770732}"/>
              </a:ext>
            </a:extLst>
          </p:cNvPr>
          <p:cNvSpPr txBox="1"/>
          <p:nvPr/>
        </p:nvSpPr>
        <p:spPr>
          <a:xfrm>
            <a:off x="4441733" y="2738977"/>
            <a:ext cx="412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A je to pro nás důležité?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32213D7-A63B-9458-EB7C-938E46CBD965}"/>
              </a:ext>
            </a:extLst>
          </p:cNvPr>
          <p:cNvSpPr txBox="1"/>
          <p:nvPr/>
        </p:nvSpPr>
        <p:spPr>
          <a:xfrm>
            <a:off x="1024359" y="418649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F0502020204030204" pitchFamily="34" charset="0"/>
              </a:rPr>
              <a:t>Pro praxi pro nás stačí velice triviální definice: Bolest je to, když pacient říká, že ho něco bolí.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55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E92EB-306F-FDAF-1084-443092575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DE69D5-BDC4-451F-562C-8542BFA6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Dráha bolesti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8C1B0FA-3201-8433-9780-6FD06BBBB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048374"/>
              </p:ext>
            </p:extLst>
          </p:nvPr>
        </p:nvGraphicFramePr>
        <p:xfrm>
          <a:off x="499500" y="1171576"/>
          <a:ext cx="8064500" cy="195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ain and Placebo Physiology | PM&amp;R KnowledgeNow">
            <a:extLst>
              <a:ext uri="{FF2B5EF4-FFF2-40B4-BE49-F238E27FC236}">
                <a16:creationId xmlns:a16="http://schemas.microsoft.com/office/drawing/2014/main" id="{4CE54EB8-BCE7-4BF3-977A-DDDE05CC0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7"/>
          <a:stretch/>
        </p:blipFill>
        <p:spPr bwMode="auto">
          <a:xfrm>
            <a:off x="2078123" y="2653518"/>
            <a:ext cx="498775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1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835B5E-84C4-3D0E-71D9-9773DF113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31D593-B010-7195-C4AD-7EDD0F89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Nociceptory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FB3A16-8942-D482-93B7-DF328C6A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Klasifikace </a:t>
            </a:r>
            <a:r>
              <a:rPr lang="cs-CZ" b="1" dirty="0" err="1"/>
              <a:t>nociceptoru</a:t>
            </a:r>
            <a:r>
              <a:rPr lang="cs-CZ" b="1" dirty="0"/>
              <a:t>̊</a:t>
            </a:r>
            <a:br>
              <a:rPr lang="cs-CZ" dirty="0"/>
            </a:br>
            <a:r>
              <a:rPr lang="cs-CZ" dirty="0"/>
              <a:t>- mechanoreceptory s </a:t>
            </a:r>
            <a:r>
              <a:rPr lang="cs-CZ" dirty="0" err="1"/>
              <a:t>vysokým</a:t>
            </a:r>
            <a:r>
              <a:rPr lang="cs-CZ" dirty="0"/>
              <a:t> prahem </a:t>
            </a:r>
          </a:p>
          <a:p>
            <a:pPr marL="54000" indent="0">
              <a:buNone/>
            </a:pPr>
            <a:r>
              <a:rPr lang="cs-CZ" dirty="0"/>
              <a:t>- </a:t>
            </a:r>
            <a:r>
              <a:rPr lang="cs-CZ" dirty="0" err="1"/>
              <a:t>polymodální</a:t>
            </a:r>
            <a:r>
              <a:rPr lang="cs-CZ" dirty="0"/>
              <a:t> receptory</a:t>
            </a:r>
            <a:br>
              <a:rPr lang="cs-CZ" dirty="0"/>
            </a:br>
            <a:r>
              <a:rPr lang="cs-CZ" dirty="0"/>
              <a:t>- volná nervová zakončení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 err="1"/>
              <a:t>Nociceptivni</a:t>
            </a:r>
            <a:r>
              <a:rPr lang="cs-CZ" b="1" dirty="0"/>
              <a:t>́ </a:t>
            </a:r>
            <a:r>
              <a:rPr lang="cs-CZ" b="1" dirty="0" err="1"/>
              <a:t>podněty</a:t>
            </a:r>
            <a:r>
              <a:rPr lang="cs-CZ" b="1" dirty="0"/>
              <a:t> </a:t>
            </a:r>
          </a:p>
          <a:p>
            <a:r>
              <a:rPr lang="cs-CZ" dirty="0" err="1"/>
              <a:t>silne</a:t>
            </a:r>
            <a:r>
              <a:rPr lang="cs-CZ" dirty="0"/>
              <a:t>́ </a:t>
            </a:r>
            <a:r>
              <a:rPr lang="cs-CZ" dirty="0" err="1"/>
              <a:t>mechanicke</a:t>
            </a:r>
            <a:r>
              <a:rPr lang="cs-CZ" dirty="0"/>
              <a:t>́ </a:t>
            </a:r>
            <a:r>
              <a:rPr lang="cs-CZ" dirty="0" err="1"/>
              <a:t>podněty</a:t>
            </a:r>
            <a:r>
              <a:rPr lang="cs-CZ" dirty="0"/>
              <a:t> </a:t>
            </a:r>
          </a:p>
          <a:p>
            <a:r>
              <a:rPr lang="cs-CZ" dirty="0" err="1"/>
              <a:t>nízka</a:t>
            </a:r>
            <a:r>
              <a:rPr lang="cs-CZ" dirty="0"/>
              <a:t>́ (&lt;10°C), vysoká (&gt; 43°C) teplota </a:t>
            </a:r>
          </a:p>
          <a:p>
            <a:r>
              <a:rPr lang="cs-CZ" dirty="0" err="1"/>
              <a:t>chemicke</a:t>
            </a:r>
            <a:r>
              <a:rPr lang="cs-CZ" dirty="0"/>
              <a:t>́ </a:t>
            </a:r>
            <a:r>
              <a:rPr lang="cs-CZ" dirty="0" err="1"/>
              <a:t>podněty</a:t>
            </a:r>
            <a:r>
              <a:rPr lang="cs-CZ" dirty="0"/>
              <a:t> </a:t>
            </a:r>
            <a:r>
              <a:rPr lang="cs-CZ" dirty="0" err="1"/>
              <a:t>provázejíci</a:t>
            </a:r>
            <a:r>
              <a:rPr lang="cs-CZ" dirty="0"/>
              <a:t>́ </a:t>
            </a:r>
            <a:r>
              <a:rPr lang="cs-CZ" dirty="0" err="1"/>
              <a:t>poškozeni</a:t>
            </a:r>
            <a:r>
              <a:rPr lang="cs-CZ" dirty="0"/>
              <a:t>́ </a:t>
            </a:r>
            <a:r>
              <a:rPr lang="cs-CZ" dirty="0" err="1"/>
              <a:t>tkáne</a:t>
            </a:r>
            <a:r>
              <a:rPr lang="cs-CZ" dirty="0"/>
              <a:t>̌, hypoxii, </a:t>
            </a:r>
            <a:r>
              <a:rPr lang="cs-CZ" dirty="0" err="1"/>
              <a:t>zánět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0BD5F1-D1E3-6DC5-2819-35E5B0D77D88}"/>
              </a:ext>
            </a:extLst>
          </p:cNvPr>
          <p:cNvSpPr txBox="1"/>
          <p:nvPr/>
        </p:nvSpPr>
        <p:spPr>
          <a:xfrm>
            <a:off x="1969364" y="5354946"/>
            <a:ext cx="5205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Úkol: transdukce signálu </a:t>
            </a:r>
          </a:p>
          <a:p>
            <a:pPr algn="l"/>
            <a:r>
              <a:rPr lang="cs-CZ" sz="2800" dirty="0">
                <a:latin typeface="+mn-lt"/>
              </a:rPr>
              <a:t>Možná modulace ne adaptace</a:t>
            </a:r>
          </a:p>
        </p:txBody>
      </p:sp>
      <p:pic>
        <p:nvPicPr>
          <p:cNvPr id="8" name="Grafický objekt 7" descr="Vykřičník se souvislou výplní">
            <a:extLst>
              <a:ext uri="{FF2B5EF4-FFF2-40B4-BE49-F238E27FC236}">
                <a16:creationId xmlns:a16="http://schemas.microsoft.com/office/drawing/2014/main" id="{7F54CD0E-8463-2B9B-1B8A-615069B38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64" y="53549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C2951C-EF02-DF11-E115-4FD80D053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4C9EC1-C580-ED5A-13AD-0A06935A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1B022E-C4EB-3A05-6051-E2ECF5EDE60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2524506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Periferní </a:t>
            </a:r>
            <a:r>
              <a:rPr lang="cs-CZ" b="1" dirty="0" err="1"/>
              <a:t>senzitizace</a:t>
            </a:r>
            <a:r>
              <a:rPr lang="cs-CZ" b="1" dirty="0"/>
              <a:t> </a:t>
            </a:r>
          </a:p>
          <a:p>
            <a:pPr marL="54000" indent="0">
              <a:buNone/>
            </a:pPr>
            <a:r>
              <a:rPr lang="cs-CZ" b="1" dirty="0"/>
              <a:t>(= zvýšení citlivosti) 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Vystavení </a:t>
            </a:r>
            <a:r>
              <a:rPr lang="cs-CZ" dirty="0" err="1"/>
              <a:t>nociceptorů</a:t>
            </a:r>
            <a:r>
              <a:rPr lang="cs-CZ" dirty="0"/>
              <a:t> zánětlivým mediátorům – snížení prahu (dřív se aktivuje a posílá dál signál o podráždění)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EC563C6-A9E8-775E-CBED-D4FB7301B98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Centrální </a:t>
            </a:r>
            <a:r>
              <a:rPr lang="cs-CZ" b="1" dirty="0" err="1"/>
              <a:t>senzitizace</a:t>
            </a:r>
            <a:endParaRPr lang="cs-CZ" b="1" dirty="0"/>
          </a:p>
          <a:p>
            <a:r>
              <a:rPr lang="cs-CZ" dirty="0"/>
              <a:t> na úrovni zadních rohů míšních </a:t>
            </a:r>
          </a:p>
          <a:p>
            <a:r>
              <a:rPr lang="cs-CZ" dirty="0"/>
              <a:t>Opět pomocí mediátorů (prostaglandiny a NO)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93D1B4-2C8C-F5FC-EC6B-B568510CE617}"/>
              </a:ext>
            </a:extLst>
          </p:cNvPr>
          <p:cNvSpPr txBox="1"/>
          <p:nvPr/>
        </p:nvSpPr>
        <p:spPr>
          <a:xfrm>
            <a:off x="310500" y="4538118"/>
            <a:ext cx="85186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Analgetická modulace </a:t>
            </a:r>
          </a:p>
          <a:p>
            <a:pPr algn="l"/>
            <a:r>
              <a:rPr lang="cs-CZ" sz="2000" dirty="0">
                <a:latin typeface="+mn-lt"/>
              </a:rPr>
              <a:t>- </a:t>
            </a:r>
            <a:r>
              <a:rPr lang="cs-CZ" sz="2000" dirty="0" err="1">
                <a:latin typeface="+mn-lt"/>
              </a:rPr>
              <a:t>opioidní</a:t>
            </a:r>
            <a:r>
              <a:rPr lang="cs-CZ" sz="2000" dirty="0">
                <a:latin typeface="+mn-lt"/>
              </a:rPr>
              <a:t> (enkefaliny, endorfiny)</a:t>
            </a:r>
          </a:p>
          <a:p>
            <a:r>
              <a:rPr lang="cs-CZ" sz="2000" dirty="0">
                <a:latin typeface="+mn-lt"/>
              </a:rPr>
              <a:t>- stresová </a:t>
            </a:r>
            <a:r>
              <a:rPr lang="cs-CZ" sz="2000" dirty="0" err="1">
                <a:latin typeface="+mn-lt"/>
              </a:rPr>
              <a:t>neopioidní</a:t>
            </a:r>
            <a:r>
              <a:rPr lang="cs-CZ" sz="2000" dirty="0">
                <a:latin typeface="+mn-lt"/>
              </a:rPr>
              <a:t> - </a:t>
            </a:r>
            <a:r>
              <a:rPr lang="cs-CZ" sz="1400" dirty="0" err="1">
                <a:effectLst/>
                <a:latin typeface="TimesNewRomanPSMT"/>
              </a:rPr>
              <a:t>glutamát</a:t>
            </a:r>
            <a:r>
              <a:rPr lang="cs-CZ" sz="1400" dirty="0">
                <a:effectLst/>
                <a:latin typeface="TimesNewRomanPSMT"/>
              </a:rPr>
              <a:t>, serotonin, noradrenalin, substance P, histamin, estrogen, </a:t>
            </a:r>
            <a:r>
              <a:rPr lang="cs-CZ" sz="1400" dirty="0" err="1">
                <a:effectLst/>
                <a:latin typeface="TimesNewRomanPSMT"/>
              </a:rPr>
              <a:t>kanabinoidy</a:t>
            </a:r>
            <a:r>
              <a:rPr lang="cs-CZ" sz="1400" dirty="0">
                <a:effectLst/>
                <a:latin typeface="TimesNewRomanPSMT"/>
              </a:rPr>
              <a:t> </a:t>
            </a:r>
            <a:endParaRPr lang="cs-CZ" sz="1600" dirty="0"/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9690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B6B76-9760-4DE3-BBE7-998BC0A40BCD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76d5652a-9cd3-465f-98c7-aa8090bd65c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4774CA-4E68-4BED-937F-6CA958921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1064</TotalTime>
  <Words>3214</Words>
  <Application>Microsoft Macintosh PowerPoint</Application>
  <PresentationFormat>Předvádění na obrazovce (4:3)</PresentationFormat>
  <Paragraphs>362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DINPro</vt:lpstr>
      <vt:lpstr>Open Sans</vt:lpstr>
      <vt:lpstr>Silka</vt:lpstr>
      <vt:lpstr>system-ui</vt:lpstr>
      <vt:lpstr>Tahoma</vt:lpstr>
      <vt:lpstr>TimesNewRomanPSMT</vt:lpstr>
      <vt:lpstr>Wingdings</vt:lpstr>
      <vt:lpstr>Prezentace_MU_CZ</vt:lpstr>
      <vt:lpstr>Bolest a pohybová aktivita  </vt:lpstr>
      <vt:lpstr>Co je to bolest? </vt:lpstr>
      <vt:lpstr>Co je to bolest?</vt:lpstr>
      <vt:lpstr>Co je to bolest?</vt:lpstr>
      <vt:lpstr>Co je to bolest?</vt:lpstr>
      <vt:lpstr>Co je to bolest? </vt:lpstr>
      <vt:lpstr>Dráha bolesti </vt:lpstr>
      <vt:lpstr>Nociceptory </vt:lpstr>
      <vt:lpstr>Modulace</vt:lpstr>
      <vt:lpstr>Jak zhodnotíme, jestli člověka něco bolí a jak moc? </vt:lpstr>
      <vt:lpstr>Prezentace aplikace PowerPoint</vt:lpstr>
      <vt:lpstr>Co nás dále zajímá? </vt:lpstr>
      <vt:lpstr>Co nás dále zajímá? </vt:lpstr>
      <vt:lpstr>Základní dělení bolesti </vt:lpstr>
      <vt:lpstr>Nociceptivní bolest </vt:lpstr>
      <vt:lpstr>Neuropatická bolest </vt:lpstr>
      <vt:lpstr>Nociplastická bolest </vt:lpstr>
      <vt:lpstr>Nociplastická bolest </vt:lpstr>
      <vt:lpstr>Nociplastická bolest</vt:lpstr>
      <vt:lpstr>Co to pro nás znamená?</vt:lpstr>
      <vt:lpstr>Akutní bolest </vt:lpstr>
      <vt:lpstr>Akutní bolest </vt:lpstr>
      <vt:lpstr>Chronická bolest </vt:lpstr>
      <vt:lpstr>Chronická bolest </vt:lpstr>
      <vt:lpstr>Red flags </vt:lpstr>
      <vt:lpstr>Léčba bolesti </vt:lpstr>
      <vt:lpstr>Léčba bolesti</vt:lpstr>
      <vt:lpstr>Léčba bolesti</vt:lpstr>
      <vt:lpstr>Pohyb a bolest </vt:lpstr>
      <vt:lpstr>Pohyb jako prostředek snižování bolesti</vt:lpstr>
      <vt:lpstr>Pohyb jako prostředek snižování bolesti</vt:lpstr>
      <vt:lpstr>Pohyb jako prostředek snižování bolesti</vt:lpstr>
      <vt:lpstr>Něco mě bolí, můžu se hýbat? </vt:lpstr>
      <vt:lpstr>Můžu si při cvičení přes bolest ublížit?</vt:lpstr>
      <vt:lpstr>Je přítomno skutečné nebo potencionální poškození tkáně? </vt:lpstr>
      <vt:lpstr>Je přítomno skutečné nebo potencionální poškození tkáně? </vt:lpstr>
      <vt:lpstr>Není přítomno skutečné nebo potencionální poškození tkáně? </vt:lpstr>
      <vt:lpstr>Pohyb do bolesti, přes bolest.</vt:lpstr>
      <vt:lpstr>Prezentace aplikace PowerPoint</vt:lpstr>
      <vt:lpstr>Co si z toho odenést?</vt:lpstr>
      <vt:lpstr>Děkuji za pozornost! </vt:lpstr>
      <vt:lpstr>Zdroje:</vt:lpstr>
      <vt:lpstr>Zdroje:</vt:lpstr>
      <vt:lpstr>Zdroje: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Bolest a pohybová aktivita  </dc:title>
  <dc:creator>Pavlína Bazalová</dc:creator>
  <cp:lastModifiedBy>Pavlína Bazalová</cp:lastModifiedBy>
  <cp:revision>2</cp:revision>
  <dcterms:created xsi:type="dcterms:W3CDTF">2023-12-02T12:04:07Z</dcterms:created>
  <dcterms:modified xsi:type="dcterms:W3CDTF">2023-12-05T10:41:42Z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