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103"/>
  </p:notesMasterIdLst>
  <p:handoutMasterIdLst>
    <p:handoutMasterId r:id="rId104"/>
  </p:handoutMasterIdLst>
  <p:sldIdLst>
    <p:sldId id="257" r:id="rId5"/>
    <p:sldId id="350" r:id="rId6"/>
    <p:sldId id="258" r:id="rId7"/>
    <p:sldId id="310" r:id="rId8"/>
    <p:sldId id="311" r:id="rId9"/>
    <p:sldId id="361" r:id="rId10"/>
    <p:sldId id="362" r:id="rId11"/>
    <p:sldId id="288" r:id="rId12"/>
    <p:sldId id="317" r:id="rId13"/>
    <p:sldId id="318" r:id="rId14"/>
    <p:sldId id="289" r:id="rId15"/>
    <p:sldId id="309" r:id="rId16"/>
    <p:sldId id="312" r:id="rId17"/>
    <p:sldId id="313" r:id="rId18"/>
    <p:sldId id="340" r:id="rId19"/>
    <p:sldId id="290" r:id="rId20"/>
    <p:sldId id="291" r:id="rId21"/>
    <p:sldId id="292" r:id="rId22"/>
    <p:sldId id="314" r:id="rId23"/>
    <p:sldId id="315" r:id="rId24"/>
    <p:sldId id="294" r:id="rId25"/>
    <p:sldId id="295" r:id="rId26"/>
    <p:sldId id="316" r:id="rId27"/>
    <p:sldId id="296" r:id="rId28"/>
    <p:sldId id="341" r:id="rId29"/>
    <p:sldId id="297" r:id="rId30"/>
    <p:sldId id="298" r:id="rId31"/>
    <p:sldId id="301" r:id="rId32"/>
    <p:sldId id="299" r:id="rId33"/>
    <p:sldId id="300" r:id="rId34"/>
    <p:sldId id="322" r:id="rId35"/>
    <p:sldId id="302" r:id="rId36"/>
    <p:sldId id="363" r:id="rId37"/>
    <p:sldId id="319" r:id="rId38"/>
    <p:sldId id="303" r:id="rId39"/>
    <p:sldId id="304" r:id="rId40"/>
    <p:sldId id="320" r:id="rId41"/>
    <p:sldId id="321" r:id="rId42"/>
    <p:sldId id="323" r:id="rId43"/>
    <p:sldId id="324" r:id="rId44"/>
    <p:sldId id="293" r:id="rId45"/>
    <p:sldId id="259" r:id="rId46"/>
    <p:sldId id="260" r:id="rId47"/>
    <p:sldId id="328" r:id="rId48"/>
    <p:sldId id="364" r:id="rId49"/>
    <p:sldId id="261" r:id="rId50"/>
    <p:sldId id="262" r:id="rId51"/>
    <p:sldId id="365" r:id="rId52"/>
    <p:sldId id="325" r:id="rId53"/>
    <p:sldId id="351" r:id="rId54"/>
    <p:sldId id="326" r:id="rId55"/>
    <p:sldId id="352" r:id="rId56"/>
    <p:sldId id="327" r:id="rId57"/>
    <p:sldId id="366" r:id="rId58"/>
    <p:sldId id="264" r:id="rId59"/>
    <p:sldId id="263" r:id="rId60"/>
    <p:sldId id="265" r:id="rId61"/>
    <p:sldId id="266" r:id="rId62"/>
    <p:sldId id="267" r:id="rId63"/>
    <p:sldId id="268" r:id="rId64"/>
    <p:sldId id="269" r:id="rId65"/>
    <p:sldId id="271" r:id="rId66"/>
    <p:sldId id="273" r:id="rId67"/>
    <p:sldId id="274" r:id="rId68"/>
    <p:sldId id="275" r:id="rId69"/>
    <p:sldId id="276" r:id="rId70"/>
    <p:sldId id="353" r:id="rId71"/>
    <p:sldId id="354" r:id="rId72"/>
    <p:sldId id="355" r:id="rId73"/>
    <p:sldId id="356" r:id="rId74"/>
    <p:sldId id="357" r:id="rId75"/>
    <p:sldId id="277" r:id="rId76"/>
    <p:sldId id="278" r:id="rId77"/>
    <p:sldId id="279" r:id="rId78"/>
    <p:sldId id="280" r:id="rId79"/>
    <p:sldId id="281" r:id="rId80"/>
    <p:sldId id="282" r:id="rId81"/>
    <p:sldId id="283" r:id="rId82"/>
    <p:sldId id="284" r:id="rId83"/>
    <p:sldId id="285" r:id="rId84"/>
    <p:sldId id="367" r:id="rId85"/>
    <p:sldId id="286" r:id="rId86"/>
    <p:sldId id="287" r:id="rId87"/>
    <p:sldId id="305" r:id="rId88"/>
    <p:sldId id="306" r:id="rId89"/>
    <p:sldId id="307" r:id="rId90"/>
    <p:sldId id="330" r:id="rId91"/>
    <p:sldId id="332" r:id="rId92"/>
    <p:sldId id="334" r:id="rId93"/>
    <p:sldId id="335" r:id="rId94"/>
    <p:sldId id="336" r:id="rId95"/>
    <p:sldId id="337" r:id="rId96"/>
    <p:sldId id="338" r:id="rId97"/>
    <p:sldId id="359" r:id="rId98"/>
    <p:sldId id="360" r:id="rId99"/>
    <p:sldId id="339" r:id="rId100"/>
    <p:sldId id="308" r:id="rId101"/>
    <p:sldId id="358" r:id="rId10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99" autoAdjust="0"/>
    <p:restoredTop sz="96270" autoAdjust="0"/>
  </p:normalViewPr>
  <p:slideViewPr>
    <p:cSldViewPr snapToGrid="0">
      <p:cViewPr varScale="1">
        <p:scale>
          <a:sx n="227" d="100"/>
          <a:sy n="227" d="100"/>
        </p:scale>
        <p:origin x="2296" y="184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07" Type="http://schemas.openxmlformats.org/officeDocument/2006/relationships/theme" Target="theme/theme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notesMaster" Target="notesMasters/notesMaster1.xml"/><Relationship Id="rId108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6" Type="http://schemas.openxmlformats.org/officeDocument/2006/relationships/viewProps" Target="view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microsoft.com/office/2016/11/relationships/changesInfo" Target="changesInfos/changesInfo1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3" Type="http://schemas.openxmlformats.org/officeDocument/2006/relationships/customXml" Target="../customXml/item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F774DDF9-B725-1D4E-9F1D-0BC084044C78}"/>
    <pc:docChg chg="custSel modSld">
      <pc:chgData name="Pavlína Bazalová" userId="e219d983-eaf7-45be-b67d-109fd92f69b5" providerId="ADAL" clId="{F774DDF9-B725-1D4E-9F1D-0BC084044C78}" dt="2024-11-28T10:19:30.480" v="1" actId="207"/>
      <pc:docMkLst>
        <pc:docMk/>
      </pc:docMkLst>
      <pc:sldChg chg="modSp mod">
        <pc:chgData name="Pavlína Bazalová" userId="e219d983-eaf7-45be-b67d-109fd92f69b5" providerId="ADAL" clId="{F774DDF9-B725-1D4E-9F1D-0BC084044C78}" dt="2024-11-28T10:19:30.480" v="1" actId="207"/>
        <pc:sldMkLst>
          <pc:docMk/>
          <pc:sldMk cId="4003099308" sldId="262"/>
        </pc:sldMkLst>
        <pc:spChg chg="mod">
          <ac:chgData name="Pavlína Bazalová" userId="e219d983-eaf7-45be-b67d-109fd92f69b5" providerId="ADAL" clId="{F774DDF9-B725-1D4E-9F1D-0BC084044C78}" dt="2024-11-28T10:19:30.480" v="1" actId="207"/>
          <ac:spMkLst>
            <pc:docMk/>
            <pc:sldMk cId="4003099308" sldId="262"/>
            <ac:spMk id="4" creationId="{F9FFA63D-2476-40F0-A328-7B67030FAF43}"/>
          </ac:spMkLst>
        </pc:spChg>
      </pc:sldChg>
      <pc:sldChg chg="delSp mod">
        <pc:chgData name="Pavlína Bazalová" userId="e219d983-eaf7-45be-b67d-109fd92f69b5" providerId="ADAL" clId="{F774DDF9-B725-1D4E-9F1D-0BC084044C78}" dt="2024-11-14T10:33:57.069" v="0" actId="478"/>
        <pc:sldMkLst>
          <pc:docMk/>
          <pc:sldMk cId="2668758395" sldId="31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B96E6B-204E-412A-A9D9-F1CE0DD3CFF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3476608-6E43-4D88-AE27-A8128D27429E}">
      <dgm:prSet/>
      <dgm:spPr/>
      <dgm:t>
        <a:bodyPr/>
        <a:lstStyle/>
        <a:p>
          <a:r>
            <a:rPr lang="cs-CZ" dirty="0"/>
            <a:t>Inklinace - </a:t>
          </a:r>
          <a:r>
            <a:rPr lang="cs-CZ" dirty="0" err="1"/>
            <a:t>Anteverze</a:t>
          </a:r>
          <a:r>
            <a:rPr lang="cs-CZ" dirty="0"/>
            <a:t> </a:t>
          </a:r>
          <a:endParaRPr lang="en-US" dirty="0"/>
        </a:p>
      </dgm:t>
    </dgm:pt>
    <dgm:pt modelId="{8AE5A733-5905-4AD5-BB3C-7A5E649E0FCC}" type="parTrans" cxnId="{9C61CDD5-59DD-44AF-A2B0-9E8AEB662470}">
      <dgm:prSet/>
      <dgm:spPr/>
      <dgm:t>
        <a:bodyPr/>
        <a:lstStyle/>
        <a:p>
          <a:endParaRPr lang="en-US"/>
        </a:p>
      </dgm:t>
    </dgm:pt>
    <dgm:pt modelId="{22F8D7A2-39C0-41BC-926E-F59A7DDE4295}" type="sibTrans" cxnId="{9C61CDD5-59DD-44AF-A2B0-9E8AEB662470}">
      <dgm:prSet/>
      <dgm:spPr/>
      <dgm:t>
        <a:bodyPr/>
        <a:lstStyle/>
        <a:p>
          <a:endParaRPr lang="en-US"/>
        </a:p>
      </dgm:t>
    </dgm:pt>
    <dgm:pt modelId="{42656DA5-8DDD-4960-9034-A61A4A9354F2}">
      <dgm:prSet/>
      <dgm:spPr/>
      <dgm:t>
        <a:bodyPr/>
        <a:lstStyle/>
        <a:p>
          <a:r>
            <a:rPr lang="cs-CZ"/>
            <a:t>M. iliopsoas, m. adductor longus et brevis, m. rectus femoris</a:t>
          </a:r>
          <a:endParaRPr lang="en-US"/>
        </a:p>
      </dgm:t>
    </dgm:pt>
    <dgm:pt modelId="{42475CDC-1776-4A2B-AC19-55181264CEE8}" type="parTrans" cxnId="{5D0022CE-1D10-4AFE-9BA4-6ACBB237924E}">
      <dgm:prSet/>
      <dgm:spPr/>
      <dgm:t>
        <a:bodyPr/>
        <a:lstStyle/>
        <a:p>
          <a:endParaRPr lang="en-US"/>
        </a:p>
      </dgm:t>
    </dgm:pt>
    <dgm:pt modelId="{8C5816AF-EB27-4B61-A5BE-A1F5A9D5C494}" type="sibTrans" cxnId="{5D0022CE-1D10-4AFE-9BA4-6ACBB237924E}">
      <dgm:prSet/>
      <dgm:spPr/>
      <dgm:t>
        <a:bodyPr/>
        <a:lstStyle/>
        <a:p>
          <a:endParaRPr lang="en-US"/>
        </a:p>
      </dgm:t>
    </dgm:pt>
    <dgm:pt modelId="{55001E22-2013-403D-A1A2-898EA1323912}">
      <dgm:prSet/>
      <dgm:spPr/>
      <dgm:t>
        <a:bodyPr/>
        <a:lstStyle/>
        <a:p>
          <a:r>
            <a:rPr lang="cs-CZ"/>
            <a:t>M. erector spinae (oblast Lp)</a:t>
          </a:r>
          <a:endParaRPr lang="en-US"/>
        </a:p>
      </dgm:t>
    </dgm:pt>
    <dgm:pt modelId="{E6FD9D9C-E87B-41C9-8730-2BB78B7EAAB3}" type="parTrans" cxnId="{D6A5C20F-C0FF-4F22-98C9-47E79321E829}">
      <dgm:prSet/>
      <dgm:spPr/>
      <dgm:t>
        <a:bodyPr/>
        <a:lstStyle/>
        <a:p>
          <a:endParaRPr lang="en-US"/>
        </a:p>
      </dgm:t>
    </dgm:pt>
    <dgm:pt modelId="{84E7B3FF-C103-45CD-B9CC-10CAEFFA2570}" type="sibTrans" cxnId="{D6A5C20F-C0FF-4F22-98C9-47E79321E829}">
      <dgm:prSet/>
      <dgm:spPr/>
      <dgm:t>
        <a:bodyPr/>
        <a:lstStyle/>
        <a:p>
          <a:endParaRPr lang="en-US"/>
        </a:p>
      </dgm:t>
    </dgm:pt>
    <dgm:pt modelId="{51BF533C-0759-4345-A248-0D6BE5153FDF}">
      <dgm:prSet/>
      <dgm:spPr/>
      <dgm:t>
        <a:bodyPr/>
        <a:lstStyle/>
        <a:p>
          <a:r>
            <a:rPr lang="cs-CZ" dirty="0" err="1"/>
            <a:t>Reklinace</a:t>
          </a:r>
          <a:r>
            <a:rPr lang="cs-CZ" dirty="0"/>
            <a:t> - Retroverze </a:t>
          </a:r>
          <a:endParaRPr lang="en-US" dirty="0"/>
        </a:p>
      </dgm:t>
    </dgm:pt>
    <dgm:pt modelId="{0803F89C-68BE-4988-A45C-AB1ADDA8E12B}" type="parTrans" cxnId="{FF73A9CB-AE9B-42D7-8E17-F07860356108}">
      <dgm:prSet/>
      <dgm:spPr/>
      <dgm:t>
        <a:bodyPr/>
        <a:lstStyle/>
        <a:p>
          <a:endParaRPr lang="en-US"/>
        </a:p>
      </dgm:t>
    </dgm:pt>
    <dgm:pt modelId="{1FDFD86C-5247-4364-991B-2AD4E5417947}" type="sibTrans" cxnId="{FF73A9CB-AE9B-42D7-8E17-F07860356108}">
      <dgm:prSet/>
      <dgm:spPr/>
      <dgm:t>
        <a:bodyPr/>
        <a:lstStyle/>
        <a:p>
          <a:endParaRPr lang="en-US"/>
        </a:p>
      </dgm:t>
    </dgm:pt>
    <dgm:pt modelId="{0ACCDAB2-C38F-4C29-8315-EE361782F746}">
      <dgm:prSet/>
      <dgm:spPr/>
      <dgm:t>
        <a:bodyPr/>
        <a:lstStyle/>
        <a:p>
          <a:r>
            <a:rPr lang="cs-CZ" dirty="0"/>
            <a:t>M. biceps </a:t>
          </a:r>
          <a:r>
            <a:rPr lang="cs-CZ" dirty="0" err="1"/>
            <a:t>femoris</a:t>
          </a:r>
          <a:r>
            <a:rPr lang="cs-CZ" dirty="0"/>
            <a:t>, m. </a:t>
          </a:r>
          <a:r>
            <a:rPr lang="cs-CZ" dirty="0" err="1"/>
            <a:t>semitendinosus</a:t>
          </a:r>
          <a:r>
            <a:rPr lang="cs-CZ" dirty="0"/>
            <a:t>, m. </a:t>
          </a:r>
          <a:r>
            <a:rPr lang="cs-CZ" dirty="0" err="1"/>
            <a:t>semimembranosus</a:t>
          </a:r>
          <a:r>
            <a:rPr lang="cs-CZ" dirty="0"/>
            <a:t>, m. </a:t>
          </a:r>
          <a:r>
            <a:rPr lang="cs-CZ" dirty="0" err="1"/>
            <a:t>gluteus</a:t>
          </a:r>
          <a:r>
            <a:rPr lang="cs-CZ" dirty="0"/>
            <a:t> </a:t>
          </a:r>
          <a:r>
            <a:rPr lang="cs-CZ" dirty="0" err="1"/>
            <a:t>maximus</a:t>
          </a:r>
          <a:endParaRPr lang="en-US" dirty="0"/>
        </a:p>
      </dgm:t>
    </dgm:pt>
    <dgm:pt modelId="{D02EC606-E545-4E7F-A77A-5F48D37E9F5C}" type="parTrans" cxnId="{4C480AE9-3896-40F2-ABEB-70EE6BB44BA2}">
      <dgm:prSet/>
      <dgm:spPr/>
      <dgm:t>
        <a:bodyPr/>
        <a:lstStyle/>
        <a:p>
          <a:endParaRPr lang="en-US"/>
        </a:p>
      </dgm:t>
    </dgm:pt>
    <dgm:pt modelId="{0CEBB1D5-F78C-4878-8FA3-FD4537D227C7}" type="sibTrans" cxnId="{4C480AE9-3896-40F2-ABEB-70EE6BB44BA2}">
      <dgm:prSet/>
      <dgm:spPr/>
      <dgm:t>
        <a:bodyPr/>
        <a:lstStyle/>
        <a:p>
          <a:endParaRPr lang="en-US"/>
        </a:p>
      </dgm:t>
    </dgm:pt>
    <dgm:pt modelId="{AAD5C0A7-97C0-4FFA-8427-CB09B9625652}">
      <dgm:prSet/>
      <dgm:spPr/>
      <dgm:t>
        <a:bodyPr/>
        <a:lstStyle/>
        <a:p>
          <a:r>
            <a:rPr lang="cs-CZ" dirty="0"/>
            <a:t>Břišní svalstvo – m. </a:t>
          </a:r>
          <a:r>
            <a:rPr lang="cs-CZ" dirty="0" err="1"/>
            <a:t>rectus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m. </a:t>
          </a:r>
          <a:r>
            <a:rPr lang="cs-CZ" dirty="0" err="1"/>
            <a:t>obliquus</a:t>
          </a:r>
          <a:r>
            <a:rPr lang="cs-CZ" dirty="0"/>
            <a:t> </a:t>
          </a:r>
          <a:r>
            <a:rPr lang="cs-CZ" dirty="0" err="1"/>
            <a:t>extenus</a:t>
          </a:r>
          <a:endParaRPr lang="en-US" dirty="0"/>
        </a:p>
      </dgm:t>
    </dgm:pt>
    <dgm:pt modelId="{A031DFB5-5B08-4C35-8972-266C91C84FDC}" type="parTrans" cxnId="{61841DE6-A683-4B96-ADA6-BA8AB9FD9FCF}">
      <dgm:prSet/>
      <dgm:spPr/>
      <dgm:t>
        <a:bodyPr/>
        <a:lstStyle/>
        <a:p>
          <a:endParaRPr lang="cs-CZ"/>
        </a:p>
      </dgm:t>
    </dgm:pt>
    <dgm:pt modelId="{D025BC7B-BC75-4F8A-AE16-9E2C612999A9}" type="sibTrans" cxnId="{61841DE6-A683-4B96-ADA6-BA8AB9FD9FCF}">
      <dgm:prSet/>
      <dgm:spPr/>
      <dgm:t>
        <a:bodyPr/>
        <a:lstStyle/>
        <a:p>
          <a:endParaRPr lang="cs-CZ"/>
        </a:p>
      </dgm:t>
    </dgm:pt>
    <dgm:pt modelId="{112E8699-A584-984E-9DD4-30B7AD659F60}" type="pres">
      <dgm:prSet presAssocID="{3FB96E6B-204E-412A-A9D9-F1CE0DD3CFF8}" presName="Name0" presStyleCnt="0">
        <dgm:presLayoutVars>
          <dgm:dir/>
          <dgm:animLvl val="lvl"/>
          <dgm:resizeHandles val="exact"/>
        </dgm:presLayoutVars>
      </dgm:prSet>
      <dgm:spPr/>
    </dgm:pt>
    <dgm:pt modelId="{B3693379-DF1C-7841-856A-0E5BA3E94A36}" type="pres">
      <dgm:prSet presAssocID="{23476608-6E43-4D88-AE27-A8128D27429E}" presName="composite" presStyleCnt="0"/>
      <dgm:spPr/>
    </dgm:pt>
    <dgm:pt modelId="{A158E276-E282-034D-BE9A-06C7F9B2B520}" type="pres">
      <dgm:prSet presAssocID="{23476608-6E43-4D88-AE27-A8128D27429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5611A7F9-00D0-A646-9BD5-393FEC05E626}" type="pres">
      <dgm:prSet presAssocID="{23476608-6E43-4D88-AE27-A8128D27429E}" presName="desTx" presStyleLbl="alignAccFollowNode1" presStyleIdx="0" presStyleCnt="2">
        <dgm:presLayoutVars>
          <dgm:bulletEnabled val="1"/>
        </dgm:presLayoutVars>
      </dgm:prSet>
      <dgm:spPr/>
    </dgm:pt>
    <dgm:pt modelId="{DF709D0C-020A-F34A-8C28-852D936C2010}" type="pres">
      <dgm:prSet presAssocID="{22F8D7A2-39C0-41BC-926E-F59A7DDE4295}" presName="space" presStyleCnt="0"/>
      <dgm:spPr/>
    </dgm:pt>
    <dgm:pt modelId="{39D3E484-4DEF-474D-B387-4CF8EE307842}" type="pres">
      <dgm:prSet presAssocID="{51BF533C-0759-4345-A248-0D6BE5153FDF}" presName="composite" presStyleCnt="0"/>
      <dgm:spPr/>
    </dgm:pt>
    <dgm:pt modelId="{2D064AEC-CE64-A547-B2EA-C8A3E1429398}" type="pres">
      <dgm:prSet presAssocID="{51BF533C-0759-4345-A248-0D6BE5153FD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CBA37A60-CCD7-6341-8132-D98BA8118956}" type="pres">
      <dgm:prSet presAssocID="{51BF533C-0759-4345-A248-0D6BE5153FDF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0EAFAB03-A733-A54D-B61A-E112C3AD43AA}" type="presOf" srcId="{51BF533C-0759-4345-A248-0D6BE5153FDF}" destId="{2D064AEC-CE64-A547-B2EA-C8A3E1429398}" srcOrd="0" destOrd="0" presId="urn:microsoft.com/office/officeart/2005/8/layout/hList1"/>
    <dgm:cxn modelId="{D6A5C20F-C0FF-4F22-98C9-47E79321E829}" srcId="{23476608-6E43-4D88-AE27-A8128D27429E}" destId="{55001E22-2013-403D-A1A2-898EA1323912}" srcOrd="1" destOrd="0" parTransId="{E6FD9D9C-E87B-41C9-8730-2BB78B7EAAB3}" sibTransId="{84E7B3FF-C103-45CD-B9CC-10CAEFFA2570}"/>
    <dgm:cxn modelId="{D2E4FB2F-E625-034F-A307-870CF11BBDC6}" type="presOf" srcId="{0ACCDAB2-C38F-4C29-8315-EE361782F746}" destId="{CBA37A60-CCD7-6341-8132-D98BA8118956}" srcOrd="0" destOrd="0" presId="urn:microsoft.com/office/officeart/2005/8/layout/hList1"/>
    <dgm:cxn modelId="{D9D4EA42-8D8E-8B4E-9088-DFE716A88AF1}" type="presOf" srcId="{AAD5C0A7-97C0-4FFA-8427-CB09B9625652}" destId="{CBA37A60-CCD7-6341-8132-D98BA8118956}" srcOrd="0" destOrd="1" presId="urn:microsoft.com/office/officeart/2005/8/layout/hList1"/>
    <dgm:cxn modelId="{E748C075-B202-2242-A06C-67A20363116A}" type="presOf" srcId="{3FB96E6B-204E-412A-A9D9-F1CE0DD3CFF8}" destId="{112E8699-A584-984E-9DD4-30B7AD659F60}" srcOrd="0" destOrd="0" presId="urn:microsoft.com/office/officeart/2005/8/layout/hList1"/>
    <dgm:cxn modelId="{59B4FFB4-CD0E-964D-8AFA-C06C02EEB316}" type="presOf" srcId="{23476608-6E43-4D88-AE27-A8128D27429E}" destId="{A158E276-E282-034D-BE9A-06C7F9B2B520}" srcOrd="0" destOrd="0" presId="urn:microsoft.com/office/officeart/2005/8/layout/hList1"/>
    <dgm:cxn modelId="{E40B41B7-ECF8-D047-83BC-BC011364F76E}" type="presOf" srcId="{42656DA5-8DDD-4960-9034-A61A4A9354F2}" destId="{5611A7F9-00D0-A646-9BD5-393FEC05E626}" srcOrd="0" destOrd="0" presId="urn:microsoft.com/office/officeart/2005/8/layout/hList1"/>
    <dgm:cxn modelId="{FF73A9CB-AE9B-42D7-8E17-F07860356108}" srcId="{3FB96E6B-204E-412A-A9D9-F1CE0DD3CFF8}" destId="{51BF533C-0759-4345-A248-0D6BE5153FDF}" srcOrd="1" destOrd="0" parTransId="{0803F89C-68BE-4988-A45C-AB1ADDA8E12B}" sibTransId="{1FDFD86C-5247-4364-991B-2AD4E5417947}"/>
    <dgm:cxn modelId="{5D0022CE-1D10-4AFE-9BA4-6ACBB237924E}" srcId="{23476608-6E43-4D88-AE27-A8128D27429E}" destId="{42656DA5-8DDD-4960-9034-A61A4A9354F2}" srcOrd="0" destOrd="0" parTransId="{42475CDC-1776-4A2B-AC19-55181264CEE8}" sibTransId="{8C5816AF-EB27-4B61-A5BE-A1F5A9D5C494}"/>
    <dgm:cxn modelId="{9C61CDD5-59DD-44AF-A2B0-9E8AEB662470}" srcId="{3FB96E6B-204E-412A-A9D9-F1CE0DD3CFF8}" destId="{23476608-6E43-4D88-AE27-A8128D27429E}" srcOrd="0" destOrd="0" parTransId="{8AE5A733-5905-4AD5-BB3C-7A5E649E0FCC}" sibTransId="{22F8D7A2-39C0-41BC-926E-F59A7DDE4295}"/>
    <dgm:cxn modelId="{61841DE6-A683-4B96-ADA6-BA8AB9FD9FCF}" srcId="{51BF533C-0759-4345-A248-0D6BE5153FDF}" destId="{AAD5C0A7-97C0-4FFA-8427-CB09B9625652}" srcOrd="1" destOrd="0" parTransId="{A031DFB5-5B08-4C35-8972-266C91C84FDC}" sibTransId="{D025BC7B-BC75-4F8A-AE16-9E2C612999A9}"/>
    <dgm:cxn modelId="{4C480AE9-3896-40F2-ABEB-70EE6BB44BA2}" srcId="{51BF533C-0759-4345-A248-0D6BE5153FDF}" destId="{0ACCDAB2-C38F-4C29-8315-EE361782F746}" srcOrd="0" destOrd="0" parTransId="{D02EC606-E545-4E7F-A77A-5F48D37E9F5C}" sibTransId="{0CEBB1D5-F78C-4878-8FA3-FD4537D227C7}"/>
    <dgm:cxn modelId="{99B1D2F6-5180-A54B-B97E-F324D66BF53E}" type="presOf" srcId="{55001E22-2013-403D-A1A2-898EA1323912}" destId="{5611A7F9-00D0-A646-9BD5-393FEC05E626}" srcOrd="0" destOrd="1" presId="urn:microsoft.com/office/officeart/2005/8/layout/hList1"/>
    <dgm:cxn modelId="{A975EACF-91FF-CA46-8778-1A9034FEDC1C}" type="presParOf" srcId="{112E8699-A584-984E-9DD4-30B7AD659F60}" destId="{B3693379-DF1C-7841-856A-0E5BA3E94A36}" srcOrd="0" destOrd="0" presId="urn:microsoft.com/office/officeart/2005/8/layout/hList1"/>
    <dgm:cxn modelId="{78F95CB1-51DA-FA4A-8F18-C0320D822365}" type="presParOf" srcId="{B3693379-DF1C-7841-856A-0E5BA3E94A36}" destId="{A158E276-E282-034D-BE9A-06C7F9B2B520}" srcOrd="0" destOrd="0" presId="urn:microsoft.com/office/officeart/2005/8/layout/hList1"/>
    <dgm:cxn modelId="{0CC01D8F-F20C-3F4C-9C0A-227249C9C5DC}" type="presParOf" srcId="{B3693379-DF1C-7841-856A-0E5BA3E94A36}" destId="{5611A7F9-00D0-A646-9BD5-393FEC05E626}" srcOrd="1" destOrd="0" presId="urn:microsoft.com/office/officeart/2005/8/layout/hList1"/>
    <dgm:cxn modelId="{9E8C43EE-B311-454D-98CF-048990AE2F56}" type="presParOf" srcId="{112E8699-A584-984E-9DD4-30B7AD659F60}" destId="{DF709D0C-020A-F34A-8C28-852D936C2010}" srcOrd="1" destOrd="0" presId="urn:microsoft.com/office/officeart/2005/8/layout/hList1"/>
    <dgm:cxn modelId="{59F5E605-370F-EC4B-B772-0FB9648EFA9D}" type="presParOf" srcId="{112E8699-A584-984E-9DD4-30B7AD659F60}" destId="{39D3E484-4DEF-474D-B387-4CF8EE307842}" srcOrd="2" destOrd="0" presId="urn:microsoft.com/office/officeart/2005/8/layout/hList1"/>
    <dgm:cxn modelId="{B584EE64-752D-BE4D-AB3D-771D0639EAB7}" type="presParOf" srcId="{39D3E484-4DEF-474D-B387-4CF8EE307842}" destId="{2D064AEC-CE64-A547-B2EA-C8A3E1429398}" srcOrd="0" destOrd="0" presId="urn:microsoft.com/office/officeart/2005/8/layout/hList1"/>
    <dgm:cxn modelId="{06848D00-EB19-7146-8779-60452BEFC006}" type="presParOf" srcId="{39D3E484-4DEF-474D-B387-4CF8EE307842}" destId="{CBA37A60-CCD7-6341-8132-D98BA8118956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405F05-66CB-478F-8E28-C35638D8566E}" type="doc">
      <dgm:prSet loTypeId="urn:microsoft.com/office/officeart/2005/8/layout/list1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1F7ED3-4CD0-489D-BC40-9B604F1A6A96}">
      <dgm:prSet/>
      <dgm:spPr/>
      <dgm:t>
        <a:bodyPr/>
        <a:lstStyle/>
        <a:p>
          <a:r>
            <a:rPr lang="cs-CZ" b="1" u="sng"/>
            <a:t>Inspirační svaly (nádechové svaly) </a:t>
          </a:r>
          <a:endParaRPr lang="en-US"/>
        </a:p>
      </dgm:t>
    </dgm:pt>
    <dgm:pt modelId="{EB83B831-9066-40D7-9276-6CD6F5D8D4CD}" type="parTrans" cxnId="{18332C86-E6CC-430C-B837-2E1A54B6EE17}">
      <dgm:prSet/>
      <dgm:spPr/>
      <dgm:t>
        <a:bodyPr/>
        <a:lstStyle/>
        <a:p>
          <a:endParaRPr lang="en-US"/>
        </a:p>
      </dgm:t>
    </dgm:pt>
    <dgm:pt modelId="{AC10B6F1-6D32-4403-8546-08DCA3EABDC9}" type="sibTrans" cxnId="{18332C86-E6CC-430C-B837-2E1A54B6EE17}">
      <dgm:prSet/>
      <dgm:spPr/>
      <dgm:t>
        <a:bodyPr/>
        <a:lstStyle/>
        <a:p>
          <a:endParaRPr lang="en-US"/>
        </a:p>
      </dgm:t>
    </dgm:pt>
    <dgm:pt modelId="{92645F5D-B66D-4D29-BD64-059561E7D506}">
      <dgm:prSet/>
      <dgm:spPr/>
      <dgm:t>
        <a:bodyPr/>
        <a:lstStyle/>
        <a:p>
          <a:r>
            <a:rPr lang="cs-CZ" b="1" dirty="0"/>
            <a:t>Primární (hlavní)</a:t>
          </a:r>
          <a:r>
            <a:rPr lang="cs-CZ" dirty="0"/>
            <a:t>: Bránice, mm.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externi</a:t>
          </a:r>
          <a:endParaRPr lang="en-US" dirty="0"/>
        </a:p>
      </dgm:t>
    </dgm:pt>
    <dgm:pt modelId="{6DA4945A-40AD-4C24-ADDA-C0E3465D69F5}" type="parTrans" cxnId="{FDC56383-AFD3-421B-BBB3-5E73B2977706}">
      <dgm:prSet/>
      <dgm:spPr/>
      <dgm:t>
        <a:bodyPr/>
        <a:lstStyle/>
        <a:p>
          <a:endParaRPr lang="en-US"/>
        </a:p>
      </dgm:t>
    </dgm:pt>
    <dgm:pt modelId="{BAC64FA0-8FC8-4888-B34E-669776CF39A2}" type="sibTrans" cxnId="{FDC56383-AFD3-421B-BBB3-5E73B2977706}">
      <dgm:prSet/>
      <dgm:spPr/>
      <dgm:t>
        <a:bodyPr/>
        <a:lstStyle/>
        <a:p>
          <a:endParaRPr lang="en-US"/>
        </a:p>
      </dgm:t>
    </dgm:pt>
    <dgm:pt modelId="{5B97E2CE-7AE9-47E3-9C29-0144350B4108}">
      <dgm:prSet/>
      <dgm:spPr/>
      <dgm:t>
        <a:bodyPr/>
        <a:lstStyle/>
        <a:p>
          <a:r>
            <a:rPr lang="cs-CZ"/>
            <a:t>Expirační svaly (výdechové svaly)</a:t>
          </a:r>
          <a:endParaRPr lang="en-US"/>
        </a:p>
      </dgm:t>
    </dgm:pt>
    <dgm:pt modelId="{2218C853-376E-4E80-A1FB-93CF1568467D}" type="parTrans" cxnId="{3D1F4B89-A636-4ADA-AFE4-9CDD39FD3980}">
      <dgm:prSet/>
      <dgm:spPr/>
      <dgm:t>
        <a:bodyPr/>
        <a:lstStyle/>
        <a:p>
          <a:endParaRPr lang="en-US"/>
        </a:p>
      </dgm:t>
    </dgm:pt>
    <dgm:pt modelId="{41A29293-0593-4873-A326-538300F6BCF5}" type="sibTrans" cxnId="{3D1F4B89-A636-4ADA-AFE4-9CDD39FD3980}">
      <dgm:prSet/>
      <dgm:spPr/>
      <dgm:t>
        <a:bodyPr/>
        <a:lstStyle/>
        <a:p>
          <a:endParaRPr lang="en-US"/>
        </a:p>
      </dgm:t>
    </dgm:pt>
    <dgm:pt modelId="{FB0E0E4F-6A4A-4C45-A870-D8927796167C}">
      <dgm:prSet/>
      <dgm:spPr/>
      <dgm:t>
        <a:bodyPr/>
        <a:lstStyle/>
        <a:p>
          <a:r>
            <a:rPr lang="cs-CZ" b="1" dirty="0"/>
            <a:t>Primární (hlavní): </a:t>
          </a:r>
          <a:r>
            <a:rPr lang="cs-CZ" dirty="0"/>
            <a:t>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interni</a:t>
          </a:r>
          <a:r>
            <a:rPr lang="cs-CZ" dirty="0"/>
            <a:t>, </a:t>
          </a:r>
          <a:endParaRPr lang="en-US" dirty="0"/>
        </a:p>
      </dgm:t>
    </dgm:pt>
    <dgm:pt modelId="{720847AC-96A5-4D75-AE41-98C1805CDF8F}" type="parTrans" cxnId="{DC50A096-8BFD-4581-A520-DC2FFAE16CA6}">
      <dgm:prSet/>
      <dgm:spPr/>
      <dgm:t>
        <a:bodyPr/>
        <a:lstStyle/>
        <a:p>
          <a:endParaRPr lang="en-US"/>
        </a:p>
      </dgm:t>
    </dgm:pt>
    <dgm:pt modelId="{C0FF1B33-4EA6-451B-B930-17A0F3A8C3B7}" type="sibTrans" cxnId="{DC50A096-8BFD-4581-A520-DC2FFAE16CA6}">
      <dgm:prSet/>
      <dgm:spPr/>
      <dgm:t>
        <a:bodyPr/>
        <a:lstStyle/>
        <a:p>
          <a:endParaRPr lang="en-US"/>
        </a:p>
      </dgm:t>
    </dgm:pt>
    <dgm:pt modelId="{C84F52BB-3620-403E-9E9F-FE4DF9B9E70C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šíjové - mm. </a:t>
          </a:r>
          <a:r>
            <a:rPr lang="cs-CZ" dirty="0" err="1"/>
            <a:t>scaleni</a:t>
          </a:r>
          <a:r>
            <a:rPr lang="cs-CZ" dirty="0"/>
            <a:t>, mm. </a:t>
          </a:r>
          <a:r>
            <a:rPr lang="cs-CZ" dirty="0" err="1"/>
            <a:t>suprahyoidei</a:t>
          </a:r>
          <a:r>
            <a:rPr lang="cs-CZ" dirty="0"/>
            <a:t> et mm. </a:t>
          </a:r>
          <a:r>
            <a:rPr lang="cs-CZ" dirty="0" err="1"/>
            <a:t>infrahyoidei</a:t>
          </a:r>
          <a:r>
            <a:rPr lang="cs-CZ" dirty="0"/>
            <a:t>, m. sternocleidomastoideus (při abdukci paže), svaly hrudníku - mm. </a:t>
          </a:r>
          <a:r>
            <a:rPr lang="cs-CZ" dirty="0" err="1"/>
            <a:t>pectorales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anterior</a:t>
          </a:r>
          <a:r>
            <a:rPr lang="cs-CZ" dirty="0"/>
            <a:t>, m. </a:t>
          </a:r>
          <a:r>
            <a:rPr lang="cs-CZ" dirty="0" err="1"/>
            <a:t>seratus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superior, m. </a:t>
          </a:r>
          <a:r>
            <a:rPr lang="cs-CZ" dirty="0" err="1"/>
            <a:t>latissimus</a:t>
          </a:r>
          <a:r>
            <a:rPr lang="cs-CZ" dirty="0"/>
            <a:t> </a:t>
          </a:r>
          <a:r>
            <a:rPr lang="cs-CZ" dirty="0" err="1"/>
            <a:t>dorsi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</a:t>
          </a:r>
          <a:r>
            <a:rPr lang="cs-CZ" dirty="0" err="1"/>
            <a:t>erector</a:t>
          </a:r>
          <a:r>
            <a:rPr lang="cs-CZ" dirty="0"/>
            <a:t> </a:t>
          </a:r>
          <a:r>
            <a:rPr lang="cs-CZ" dirty="0" err="1"/>
            <a:t>spinae</a:t>
          </a:r>
          <a:r>
            <a:rPr lang="cs-CZ" dirty="0"/>
            <a:t> a krátké hluboké zádové</a:t>
          </a:r>
          <a:endParaRPr lang="en-US" dirty="0"/>
        </a:p>
      </dgm:t>
    </dgm:pt>
    <dgm:pt modelId="{A3BD0AFC-FD55-4BCC-A9FE-AF3BABD1486A}" type="parTrans" cxnId="{88767743-F538-4A6B-B8B8-048BF77AF60A}">
      <dgm:prSet/>
      <dgm:spPr/>
      <dgm:t>
        <a:bodyPr/>
        <a:lstStyle/>
        <a:p>
          <a:endParaRPr lang="cs-CZ"/>
        </a:p>
      </dgm:t>
    </dgm:pt>
    <dgm:pt modelId="{F443A49D-2670-438B-98AA-B1420D352746}" type="sibTrans" cxnId="{88767743-F538-4A6B-B8B8-048BF77AF60A}">
      <dgm:prSet/>
      <dgm:spPr/>
      <dgm:t>
        <a:bodyPr/>
        <a:lstStyle/>
        <a:p>
          <a:endParaRPr lang="cs-CZ"/>
        </a:p>
      </dgm:t>
    </dgm:pt>
    <dgm:pt modelId="{8EF594B4-1513-4703-B4E0-AAF37DD1CFAF}">
      <dgm:prSet/>
      <dgm:spPr/>
      <dgm:t>
        <a:bodyPr/>
        <a:lstStyle/>
        <a:p>
          <a:r>
            <a:rPr lang="cs-CZ" b="1" dirty="0"/>
            <a:t>Akcesorní (vedlejší): </a:t>
          </a:r>
          <a:r>
            <a:rPr lang="cs-CZ" dirty="0"/>
            <a:t>svaly břišní - m. </a:t>
          </a:r>
          <a:r>
            <a:rPr lang="cs-CZ" dirty="0" err="1"/>
            <a:t>transversus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mm. </a:t>
          </a:r>
          <a:r>
            <a:rPr lang="cs-CZ" dirty="0" err="1"/>
            <a:t>obliqui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 </a:t>
          </a:r>
          <a:r>
            <a:rPr lang="cs-CZ" dirty="0" err="1"/>
            <a:t>externi</a:t>
          </a:r>
          <a:r>
            <a:rPr lang="cs-CZ" dirty="0"/>
            <a:t> et </a:t>
          </a:r>
          <a:r>
            <a:rPr lang="cs-CZ" dirty="0" err="1"/>
            <a:t>interni</a:t>
          </a:r>
          <a:r>
            <a:rPr lang="cs-CZ" dirty="0"/>
            <a:t>, mm. </a:t>
          </a:r>
          <a:r>
            <a:rPr lang="cs-CZ" dirty="0" err="1"/>
            <a:t>recti</a:t>
          </a:r>
          <a:r>
            <a:rPr lang="cs-CZ" dirty="0"/>
            <a:t> </a:t>
          </a:r>
          <a:r>
            <a:rPr lang="cs-CZ" dirty="0" err="1"/>
            <a:t>abdominis</a:t>
          </a:r>
          <a:r>
            <a:rPr lang="cs-CZ" dirty="0"/>
            <a:t>, </a:t>
          </a:r>
          <a:r>
            <a:rPr lang="cs-CZ" dirty="0" err="1"/>
            <a:t>m.quadratus</a:t>
          </a:r>
          <a:r>
            <a:rPr lang="cs-CZ" dirty="0"/>
            <a:t> </a:t>
          </a:r>
          <a:r>
            <a:rPr lang="cs-CZ" dirty="0" err="1"/>
            <a:t>lumborum</a:t>
          </a:r>
          <a:r>
            <a:rPr lang="cs-CZ" dirty="0"/>
            <a:t> a </a:t>
          </a:r>
          <a:r>
            <a:rPr lang="cs-CZ" i="1" dirty="0"/>
            <a:t>svaly pánevního dna</a:t>
          </a:r>
          <a:r>
            <a:rPr lang="cs-CZ" dirty="0"/>
            <a:t>, svaly zádové - m. </a:t>
          </a:r>
          <a:r>
            <a:rPr lang="cs-CZ" dirty="0" err="1"/>
            <a:t>iliocostalis</a:t>
          </a:r>
          <a:r>
            <a:rPr lang="cs-CZ" dirty="0"/>
            <a:t>, m. </a:t>
          </a:r>
          <a:r>
            <a:rPr lang="cs-CZ" dirty="0" err="1"/>
            <a:t>serratus</a:t>
          </a:r>
          <a:r>
            <a:rPr lang="cs-CZ" dirty="0"/>
            <a:t> </a:t>
          </a:r>
          <a:r>
            <a:rPr lang="cs-CZ" dirty="0" err="1"/>
            <a:t>posterior</a:t>
          </a:r>
          <a:r>
            <a:rPr lang="cs-CZ" dirty="0"/>
            <a:t> </a:t>
          </a:r>
          <a:r>
            <a:rPr lang="cs-CZ" dirty="0" err="1"/>
            <a:t>inferior</a:t>
          </a:r>
          <a:endParaRPr lang="en-US" dirty="0"/>
        </a:p>
      </dgm:t>
    </dgm:pt>
    <dgm:pt modelId="{76586D48-F484-42FC-8C59-56F20C8CB203}" type="parTrans" cxnId="{E94869AA-8A09-4D3C-A9AC-E5AB9B692E21}">
      <dgm:prSet/>
      <dgm:spPr/>
      <dgm:t>
        <a:bodyPr/>
        <a:lstStyle/>
        <a:p>
          <a:endParaRPr lang="cs-CZ"/>
        </a:p>
      </dgm:t>
    </dgm:pt>
    <dgm:pt modelId="{0ABCA318-74D7-4E30-B8D1-1F76A13FD3EC}" type="sibTrans" cxnId="{E94869AA-8A09-4D3C-A9AC-E5AB9B692E21}">
      <dgm:prSet/>
      <dgm:spPr/>
      <dgm:t>
        <a:bodyPr/>
        <a:lstStyle/>
        <a:p>
          <a:endParaRPr lang="cs-CZ"/>
        </a:p>
      </dgm:t>
    </dgm:pt>
    <dgm:pt modelId="{F08908FB-5E0D-594D-B1DE-A93E931785F1}" type="pres">
      <dgm:prSet presAssocID="{A5405F05-66CB-478F-8E28-C35638D8566E}" presName="linear" presStyleCnt="0">
        <dgm:presLayoutVars>
          <dgm:dir/>
          <dgm:animLvl val="lvl"/>
          <dgm:resizeHandles val="exact"/>
        </dgm:presLayoutVars>
      </dgm:prSet>
      <dgm:spPr/>
    </dgm:pt>
    <dgm:pt modelId="{F8FA56E4-E4EB-7541-9C08-9696371D1E6F}" type="pres">
      <dgm:prSet presAssocID="{461F7ED3-4CD0-489D-BC40-9B604F1A6A96}" presName="parentLin" presStyleCnt="0"/>
      <dgm:spPr/>
    </dgm:pt>
    <dgm:pt modelId="{164656E5-481A-7244-BEB2-AACE5E6BCB59}" type="pres">
      <dgm:prSet presAssocID="{461F7ED3-4CD0-489D-BC40-9B604F1A6A96}" presName="parentLeftMargin" presStyleLbl="node1" presStyleIdx="0" presStyleCnt="2"/>
      <dgm:spPr/>
    </dgm:pt>
    <dgm:pt modelId="{836D20A1-75FF-DC43-B902-0122779EF939}" type="pres">
      <dgm:prSet presAssocID="{461F7ED3-4CD0-489D-BC40-9B604F1A6A96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56F457F1-B75C-E049-8B82-B4AAF7173345}" type="pres">
      <dgm:prSet presAssocID="{461F7ED3-4CD0-489D-BC40-9B604F1A6A96}" presName="negativeSpace" presStyleCnt="0"/>
      <dgm:spPr/>
    </dgm:pt>
    <dgm:pt modelId="{E0D4F7CA-DFEF-7440-9B6E-4B1FBA32D1CA}" type="pres">
      <dgm:prSet presAssocID="{461F7ED3-4CD0-489D-BC40-9B604F1A6A96}" presName="childText" presStyleLbl="conFgAcc1" presStyleIdx="0" presStyleCnt="2">
        <dgm:presLayoutVars>
          <dgm:bulletEnabled val="1"/>
        </dgm:presLayoutVars>
      </dgm:prSet>
      <dgm:spPr/>
    </dgm:pt>
    <dgm:pt modelId="{FEE7A55E-3738-8F49-939C-A44D5660A13E}" type="pres">
      <dgm:prSet presAssocID="{AC10B6F1-6D32-4403-8546-08DCA3EABDC9}" presName="spaceBetweenRectangles" presStyleCnt="0"/>
      <dgm:spPr/>
    </dgm:pt>
    <dgm:pt modelId="{94CF591E-5865-2449-87C8-6ED167233C09}" type="pres">
      <dgm:prSet presAssocID="{5B97E2CE-7AE9-47E3-9C29-0144350B4108}" presName="parentLin" presStyleCnt="0"/>
      <dgm:spPr/>
    </dgm:pt>
    <dgm:pt modelId="{C006A602-1510-5541-AE9A-502D142C5A96}" type="pres">
      <dgm:prSet presAssocID="{5B97E2CE-7AE9-47E3-9C29-0144350B4108}" presName="parentLeftMargin" presStyleLbl="node1" presStyleIdx="0" presStyleCnt="2"/>
      <dgm:spPr/>
    </dgm:pt>
    <dgm:pt modelId="{8669D229-6D05-5441-AC80-D40FCD30173B}" type="pres">
      <dgm:prSet presAssocID="{5B97E2CE-7AE9-47E3-9C29-0144350B4108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BA5DF930-6658-7A46-81F8-D4037C30945C}" type="pres">
      <dgm:prSet presAssocID="{5B97E2CE-7AE9-47E3-9C29-0144350B4108}" presName="negativeSpace" presStyleCnt="0"/>
      <dgm:spPr/>
    </dgm:pt>
    <dgm:pt modelId="{66910610-994B-8740-8731-36C24F4794E6}" type="pres">
      <dgm:prSet presAssocID="{5B97E2CE-7AE9-47E3-9C29-0144350B4108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40797B08-40AA-094A-BF45-330EC1460A96}" type="presOf" srcId="{5B97E2CE-7AE9-47E3-9C29-0144350B4108}" destId="{C006A602-1510-5541-AE9A-502D142C5A96}" srcOrd="0" destOrd="0" presId="urn:microsoft.com/office/officeart/2005/8/layout/list1"/>
    <dgm:cxn modelId="{5FCDC940-068D-8841-88E9-BBEEC1B31EC8}" type="presOf" srcId="{A5405F05-66CB-478F-8E28-C35638D8566E}" destId="{F08908FB-5E0D-594D-B1DE-A93E931785F1}" srcOrd="0" destOrd="0" presId="urn:microsoft.com/office/officeart/2005/8/layout/list1"/>
    <dgm:cxn modelId="{88767743-F538-4A6B-B8B8-048BF77AF60A}" srcId="{461F7ED3-4CD0-489D-BC40-9B604F1A6A96}" destId="{C84F52BB-3620-403E-9E9F-FE4DF9B9E70C}" srcOrd="1" destOrd="0" parTransId="{A3BD0AFC-FD55-4BCC-A9FE-AF3BABD1486A}" sibTransId="{F443A49D-2670-438B-98AA-B1420D352746}"/>
    <dgm:cxn modelId="{0466B570-161E-0743-BDFD-967F2A854CC2}" type="presOf" srcId="{461F7ED3-4CD0-489D-BC40-9B604F1A6A96}" destId="{836D20A1-75FF-DC43-B902-0122779EF939}" srcOrd="1" destOrd="0" presId="urn:microsoft.com/office/officeart/2005/8/layout/list1"/>
    <dgm:cxn modelId="{FDC56383-AFD3-421B-BBB3-5E73B2977706}" srcId="{461F7ED3-4CD0-489D-BC40-9B604F1A6A96}" destId="{92645F5D-B66D-4D29-BD64-059561E7D506}" srcOrd="0" destOrd="0" parTransId="{6DA4945A-40AD-4C24-ADDA-C0E3465D69F5}" sibTransId="{BAC64FA0-8FC8-4888-B34E-669776CF39A2}"/>
    <dgm:cxn modelId="{18332C86-E6CC-430C-B837-2E1A54B6EE17}" srcId="{A5405F05-66CB-478F-8E28-C35638D8566E}" destId="{461F7ED3-4CD0-489D-BC40-9B604F1A6A96}" srcOrd="0" destOrd="0" parTransId="{EB83B831-9066-40D7-9276-6CD6F5D8D4CD}" sibTransId="{AC10B6F1-6D32-4403-8546-08DCA3EABDC9}"/>
    <dgm:cxn modelId="{3D1F4B89-A636-4ADA-AFE4-9CDD39FD3980}" srcId="{A5405F05-66CB-478F-8E28-C35638D8566E}" destId="{5B97E2CE-7AE9-47E3-9C29-0144350B4108}" srcOrd="1" destOrd="0" parTransId="{2218C853-376E-4E80-A1FB-93CF1568467D}" sibTransId="{41A29293-0593-4873-A326-538300F6BCF5}"/>
    <dgm:cxn modelId="{0B43008A-275E-354D-8CE8-85D7A11E8C4F}" type="presOf" srcId="{C84F52BB-3620-403E-9E9F-FE4DF9B9E70C}" destId="{E0D4F7CA-DFEF-7440-9B6E-4B1FBA32D1CA}" srcOrd="0" destOrd="1" presId="urn:microsoft.com/office/officeart/2005/8/layout/list1"/>
    <dgm:cxn modelId="{DC50A096-8BFD-4581-A520-DC2FFAE16CA6}" srcId="{5B97E2CE-7AE9-47E3-9C29-0144350B4108}" destId="{FB0E0E4F-6A4A-4C45-A870-D8927796167C}" srcOrd="0" destOrd="0" parTransId="{720847AC-96A5-4D75-AE41-98C1805CDF8F}" sibTransId="{C0FF1B33-4EA6-451B-B930-17A0F3A8C3B7}"/>
    <dgm:cxn modelId="{E94869AA-8A09-4D3C-A9AC-E5AB9B692E21}" srcId="{5B97E2CE-7AE9-47E3-9C29-0144350B4108}" destId="{8EF594B4-1513-4703-B4E0-AAF37DD1CFAF}" srcOrd="1" destOrd="0" parTransId="{76586D48-F484-42FC-8C59-56F20C8CB203}" sibTransId="{0ABCA318-74D7-4E30-B8D1-1F76A13FD3EC}"/>
    <dgm:cxn modelId="{E4DDC0AD-3042-F241-8FCD-16964ED286A5}" type="presOf" srcId="{FB0E0E4F-6A4A-4C45-A870-D8927796167C}" destId="{66910610-994B-8740-8731-36C24F4794E6}" srcOrd="0" destOrd="0" presId="urn:microsoft.com/office/officeart/2005/8/layout/list1"/>
    <dgm:cxn modelId="{C183BAB5-95EA-9648-9967-091ECFC0A2F3}" type="presOf" srcId="{461F7ED3-4CD0-489D-BC40-9B604F1A6A96}" destId="{164656E5-481A-7244-BEB2-AACE5E6BCB59}" srcOrd="0" destOrd="0" presId="urn:microsoft.com/office/officeart/2005/8/layout/list1"/>
    <dgm:cxn modelId="{C1DC69C3-3D70-9A49-BCB1-CCDA60B9DA39}" type="presOf" srcId="{5B97E2CE-7AE9-47E3-9C29-0144350B4108}" destId="{8669D229-6D05-5441-AC80-D40FCD30173B}" srcOrd="1" destOrd="0" presId="urn:microsoft.com/office/officeart/2005/8/layout/list1"/>
    <dgm:cxn modelId="{1AA292C7-74CA-CC45-AFC3-17E6BC93E3BA}" type="presOf" srcId="{92645F5D-B66D-4D29-BD64-059561E7D506}" destId="{E0D4F7CA-DFEF-7440-9B6E-4B1FBA32D1CA}" srcOrd="0" destOrd="0" presId="urn:microsoft.com/office/officeart/2005/8/layout/list1"/>
    <dgm:cxn modelId="{D9A36DDA-0791-064D-95C2-D1AB55127E92}" type="presOf" srcId="{8EF594B4-1513-4703-B4E0-AAF37DD1CFAF}" destId="{66910610-994B-8740-8731-36C24F4794E6}" srcOrd="0" destOrd="1" presId="urn:microsoft.com/office/officeart/2005/8/layout/list1"/>
    <dgm:cxn modelId="{7964AD87-206C-834E-9AD5-69A283097589}" type="presParOf" srcId="{F08908FB-5E0D-594D-B1DE-A93E931785F1}" destId="{F8FA56E4-E4EB-7541-9C08-9696371D1E6F}" srcOrd="0" destOrd="0" presId="urn:microsoft.com/office/officeart/2005/8/layout/list1"/>
    <dgm:cxn modelId="{5CAE0B71-6404-C64A-B5A8-FB3D0C2DF581}" type="presParOf" srcId="{F8FA56E4-E4EB-7541-9C08-9696371D1E6F}" destId="{164656E5-481A-7244-BEB2-AACE5E6BCB59}" srcOrd="0" destOrd="0" presId="urn:microsoft.com/office/officeart/2005/8/layout/list1"/>
    <dgm:cxn modelId="{EBEF3F07-3F95-3D4F-AB9A-E7A9F3AC4BD4}" type="presParOf" srcId="{F8FA56E4-E4EB-7541-9C08-9696371D1E6F}" destId="{836D20A1-75FF-DC43-B902-0122779EF939}" srcOrd="1" destOrd="0" presId="urn:microsoft.com/office/officeart/2005/8/layout/list1"/>
    <dgm:cxn modelId="{97E3A0C2-621E-714D-9CC3-3BE3D0315231}" type="presParOf" srcId="{F08908FB-5E0D-594D-B1DE-A93E931785F1}" destId="{56F457F1-B75C-E049-8B82-B4AAF7173345}" srcOrd="1" destOrd="0" presId="urn:microsoft.com/office/officeart/2005/8/layout/list1"/>
    <dgm:cxn modelId="{C94DC113-C3D0-8A46-A9F8-967DD7AD3826}" type="presParOf" srcId="{F08908FB-5E0D-594D-B1DE-A93E931785F1}" destId="{E0D4F7CA-DFEF-7440-9B6E-4B1FBA32D1CA}" srcOrd="2" destOrd="0" presId="urn:microsoft.com/office/officeart/2005/8/layout/list1"/>
    <dgm:cxn modelId="{FBE3E95C-908B-B74A-B044-72EA7E2CC42C}" type="presParOf" srcId="{F08908FB-5E0D-594D-B1DE-A93E931785F1}" destId="{FEE7A55E-3738-8F49-939C-A44D5660A13E}" srcOrd="3" destOrd="0" presId="urn:microsoft.com/office/officeart/2005/8/layout/list1"/>
    <dgm:cxn modelId="{B7A12FF6-20C6-E94D-A9B7-CF13465954EE}" type="presParOf" srcId="{F08908FB-5E0D-594D-B1DE-A93E931785F1}" destId="{94CF591E-5865-2449-87C8-6ED167233C09}" srcOrd="4" destOrd="0" presId="urn:microsoft.com/office/officeart/2005/8/layout/list1"/>
    <dgm:cxn modelId="{98E7A0B6-6954-1242-A88B-6921A7249102}" type="presParOf" srcId="{94CF591E-5865-2449-87C8-6ED167233C09}" destId="{C006A602-1510-5541-AE9A-502D142C5A96}" srcOrd="0" destOrd="0" presId="urn:microsoft.com/office/officeart/2005/8/layout/list1"/>
    <dgm:cxn modelId="{F44F2E46-27AF-0445-9741-AEE8A5860BC0}" type="presParOf" srcId="{94CF591E-5865-2449-87C8-6ED167233C09}" destId="{8669D229-6D05-5441-AC80-D40FCD30173B}" srcOrd="1" destOrd="0" presId="urn:microsoft.com/office/officeart/2005/8/layout/list1"/>
    <dgm:cxn modelId="{9EB38493-60F5-7A41-9DC8-4A6C6B05EF08}" type="presParOf" srcId="{F08908FB-5E0D-594D-B1DE-A93E931785F1}" destId="{BA5DF930-6658-7A46-81F8-D4037C30945C}" srcOrd="5" destOrd="0" presId="urn:microsoft.com/office/officeart/2005/8/layout/list1"/>
    <dgm:cxn modelId="{7CD4914D-2BAD-1042-9995-827DB075ADA5}" type="presParOf" srcId="{F08908FB-5E0D-594D-B1DE-A93E931785F1}" destId="{66910610-994B-8740-8731-36C24F4794E6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DE0F2E-77E7-4399-908E-FB22F490CBA4}" type="doc">
      <dgm:prSet loTypeId="urn:microsoft.com/office/officeart/2016/7/layout/ChevronBlockProcess" loCatId="process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83591ED-A31B-4698-9585-A2E24EFD7813}">
      <dgm:prSet/>
      <dgm:spPr/>
      <dgm:t>
        <a:bodyPr/>
        <a:lstStyle/>
        <a:p>
          <a:r>
            <a:rPr lang="cs-CZ"/>
            <a:t>1) preinspirium </a:t>
          </a:r>
          <a:endParaRPr lang="en-US"/>
        </a:p>
      </dgm:t>
    </dgm:pt>
    <dgm:pt modelId="{55618ECA-0046-4331-AA5B-5D3D8617DBAB}" type="parTrans" cxnId="{62F9ED56-4853-45F9-B48E-2DAE38F823E7}">
      <dgm:prSet/>
      <dgm:spPr/>
      <dgm:t>
        <a:bodyPr/>
        <a:lstStyle/>
        <a:p>
          <a:endParaRPr lang="en-US"/>
        </a:p>
      </dgm:t>
    </dgm:pt>
    <dgm:pt modelId="{7390D20B-8291-4524-BB8F-870CEB899E85}" type="sibTrans" cxnId="{62F9ED56-4853-45F9-B48E-2DAE38F823E7}">
      <dgm:prSet/>
      <dgm:spPr/>
      <dgm:t>
        <a:bodyPr/>
        <a:lstStyle/>
        <a:p>
          <a:endParaRPr lang="en-US"/>
        </a:p>
      </dgm:t>
    </dgm:pt>
    <dgm:pt modelId="{B14F1E36-907F-4285-8568-48B87E20F4E0}">
      <dgm:prSet/>
      <dgm:spPr/>
      <dgm:t>
        <a:bodyPr/>
        <a:lstStyle/>
        <a:p>
          <a:r>
            <a:rPr lang="cs-CZ"/>
            <a:t>krátké období mezi exspirací a inspirací (250 ms) </a:t>
          </a:r>
          <a:endParaRPr lang="en-US"/>
        </a:p>
      </dgm:t>
    </dgm:pt>
    <dgm:pt modelId="{BBE97D0F-0DD9-4616-98B0-17C53FE358EB}" type="parTrans" cxnId="{D8DE8EE1-F232-4F82-B04B-1B9821D925A1}">
      <dgm:prSet/>
      <dgm:spPr/>
      <dgm:t>
        <a:bodyPr/>
        <a:lstStyle/>
        <a:p>
          <a:endParaRPr lang="en-US"/>
        </a:p>
      </dgm:t>
    </dgm:pt>
    <dgm:pt modelId="{E8868D7D-851E-4DFE-B678-B2E17C7C7ABC}" type="sibTrans" cxnId="{D8DE8EE1-F232-4F82-B04B-1B9821D925A1}">
      <dgm:prSet/>
      <dgm:spPr/>
      <dgm:t>
        <a:bodyPr/>
        <a:lstStyle/>
        <a:p>
          <a:endParaRPr lang="en-US"/>
        </a:p>
      </dgm:t>
    </dgm:pt>
    <dgm:pt modelId="{B54C3122-ACF9-4946-A114-C1BA302D7824}">
      <dgm:prSet/>
      <dgm:spPr/>
      <dgm:t>
        <a:bodyPr/>
        <a:lstStyle/>
        <a:p>
          <a:r>
            <a:rPr lang="cs-CZ"/>
            <a:t>přetrvává inhibiční vliv na svalovou aktivtu posturálně-lokomočního systému (→ využití jako relaxační příprava)</a:t>
          </a:r>
          <a:endParaRPr lang="en-US"/>
        </a:p>
      </dgm:t>
    </dgm:pt>
    <dgm:pt modelId="{4BEBC35E-5626-4C29-86A2-7A6842F403BF}" type="parTrans" cxnId="{1A012FB9-9C9A-41A4-84CB-FA091AC587D3}">
      <dgm:prSet/>
      <dgm:spPr/>
      <dgm:t>
        <a:bodyPr/>
        <a:lstStyle/>
        <a:p>
          <a:endParaRPr lang="en-US"/>
        </a:p>
      </dgm:t>
    </dgm:pt>
    <dgm:pt modelId="{763EB593-2D6C-49D2-B246-10A56E67062D}" type="sibTrans" cxnId="{1A012FB9-9C9A-41A4-84CB-FA091AC587D3}">
      <dgm:prSet/>
      <dgm:spPr/>
      <dgm:t>
        <a:bodyPr/>
        <a:lstStyle/>
        <a:p>
          <a:endParaRPr lang="en-US"/>
        </a:p>
      </dgm:t>
    </dgm:pt>
    <dgm:pt modelId="{0B45C281-B779-451D-9453-258EAA718342}">
      <dgm:prSet/>
      <dgm:spPr/>
      <dgm:t>
        <a:bodyPr/>
        <a:lstStyle/>
        <a:p>
          <a:r>
            <a:rPr lang="cs-CZ"/>
            <a:t>2) inspirium (nádech) </a:t>
          </a:r>
          <a:endParaRPr lang="en-US"/>
        </a:p>
      </dgm:t>
    </dgm:pt>
    <dgm:pt modelId="{889DEB2A-226D-46B4-A4CA-8A84FA08574C}" type="parTrans" cxnId="{DD8878A2-2372-46E4-B133-9DD2FC722485}">
      <dgm:prSet/>
      <dgm:spPr/>
      <dgm:t>
        <a:bodyPr/>
        <a:lstStyle/>
        <a:p>
          <a:endParaRPr lang="en-US"/>
        </a:p>
      </dgm:t>
    </dgm:pt>
    <dgm:pt modelId="{91401EB0-24B0-42E3-A4AC-6AC846F867B9}" type="sibTrans" cxnId="{DD8878A2-2372-46E4-B133-9DD2FC722485}">
      <dgm:prSet/>
      <dgm:spPr/>
      <dgm:t>
        <a:bodyPr/>
        <a:lstStyle/>
        <a:p>
          <a:endParaRPr lang="en-US"/>
        </a:p>
      </dgm:t>
    </dgm:pt>
    <dgm:pt modelId="{1708D5A1-5E5D-44AF-9627-EBB28796730D}">
      <dgm:prSet/>
      <dgm:spPr/>
      <dgm:t>
        <a:bodyPr/>
        <a:lstStyle/>
        <a:p>
          <a:r>
            <a:rPr lang="cs-CZ"/>
            <a:t>aktivní děj – část energie se použije na překonání pružného odporu hrudníku a plic </a:t>
          </a:r>
          <a:endParaRPr lang="en-US"/>
        </a:p>
      </dgm:t>
    </dgm:pt>
    <dgm:pt modelId="{E73E4FA4-B8B7-4254-BED1-55F439F6C22B}" type="parTrans" cxnId="{27E51450-0A09-4BFF-9270-CE485E15DC30}">
      <dgm:prSet/>
      <dgm:spPr/>
      <dgm:t>
        <a:bodyPr/>
        <a:lstStyle/>
        <a:p>
          <a:endParaRPr lang="en-US"/>
        </a:p>
      </dgm:t>
    </dgm:pt>
    <dgm:pt modelId="{6E207863-27B4-4654-9B46-43412E62172F}" type="sibTrans" cxnId="{27E51450-0A09-4BFF-9270-CE485E15DC30}">
      <dgm:prSet/>
      <dgm:spPr/>
      <dgm:t>
        <a:bodyPr/>
        <a:lstStyle/>
        <a:p>
          <a:endParaRPr lang="en-US"/>
        </a:p>
      </dgm:t>
    </dgm:pt>
    <dgm:pt modelId="{B00F05B5-B7EF-4002-A5BF-45AE2B409592}">
      <dgm:prSet/>
      <dgm:spPr/>
      <dgm:t>
        <a:bodyPr/>
        <a:lstStyle/>
        <a:p>
          <a:r>
            <a:rPr lang="cs-CZ"/>
            <a:t>inspirace má obecně excitační vliv na nervosvalový systém </a:t>
          </a:r>
          <a:endParaRPr lang="en-US"/>
        </a:p>
      </dgm:t>
    </dgm:pt>
    <dgm:pt modelId="{5B7D91E8-0989-4AA1-BCD5-AA73EC38E01E}" type="parTrans" cxnId="{D4EC7E83-732D-4BA5-B369-B15874A11CB5}">
      <dgm:prSet/>
      <dgm:spPr/>
      <dgm:t>
        <a:bodyPr/>
        <a:lstStyle/>
        <a:p>
          <a:endParaRPr lang="en-US"/>
        </a:p>
      </dgm:t>
    </dgm:pt>
    <dgm:pt modelId="{D2829306-8BD2-4485-A081-0AC44DE99C0F}" type="sibTrans" cxnId="{D4EC7E83-732D-4BA5-B369-B15874A11CB5}">
      <dgm:prSet/>
      <dgm:spPr/>
      <dgm:t>
        <a:bodyPr/>
        <a:lstStyle/>
        <a:p>
          <a:endParaRPr lang="en-US"/>
        </a:p>
      </dgm:t>
    </dgm:pt>
    <dgm:pt modelId="{21EC66E7-1C58-4078-8A33-2339018087DE}">
      <dgm:prSet/>
      <dgm:spPr/>
      <dgm:t>
        <a:bodyPr/>
        <a:lstStyle/>
        <a:p>
          <a:r>
            <a:rPr lang="cs-CZ"/>
            <a:t>3) preexspirium </a:t>
          </a:r>
          <a:endParaRPr lang="en-US"/>
        </a:p>
      </dgm:t>
    </dgm:pt>
    <dgm:pt modelId="{3DF79097-979F-43A7-959C-6BA8320761EC}" type="parTrans" cxnId="{6DAB054B-AB48-44CA-98EE-EE000416FE09}">
      <dgm:prSet/>
      <dgm:spPr/>
      <dgm:t>
        <a:bodyPr/>
        <a:lstStyle/>
        <a:p>
          <a:endParaRPr lang="en-US"/>
        </a:p>
      </dgm:t>
    </dgm:pt>
    <dgm:pt modelId="{BDE8CE04-1554-4488-9E4E-6C2D9746CF61}" type="sibTrans" cxnId="{6DAB054B-AB48-44CA-98EE-EE000416FE09}">
      <dgm:prSet/>
      <dgm:spPr/>
      <dgm:t>
        <a:bodyPr/>
        <a:lstStyle/>
        <a:p>
          <a:endParaRPr lang="en-US"/>
        </a:p>
      </dgm:t>
    </dgm:pt>
    <dgm:pt modelId="{E028141B-229F-40C3-B422-156F569DB2BA}">
      <dgm:prSet/>
      <dgm:spPr/>
      <dgm:t>
        <a:bodyPr/>
        <a:lstStyle/>
        <a:p>
          <a:r>
            <a:rPr lang="cs-CZ"/>
            <a:t>trvá asi 50 – 100 ms (kratší než preinspirium) </a:t>
          </a:r>
          <a:endParaRPr lang="en-US"/>
        </a:p>
      </dgm:t>
    </dgm:pt>
    <dgm:pt modelId="{DDFCD0AC-29E8-4A72-943A-97D67C2FE925}" type="parTrans" cxnId="{C28225B3-A193-476C-8359-F809FD9E5494}">
      <dgm:prSet/>
      <dgm:spPr/>
      <dgm:t>
        <a:bodyPr/>
        <a:lstStyle/>
        <a:p>
          <a:endParaRPr lang="en-US"/>
        </a:p>
      </dgm:t>
    </dgm:pt>
    <dgm:pt modelId="{FB551DBD-ABF8-4CA7-B56A-219589005A19}" type="sibTrans" cxnId="{C28225B3-A193-476C-8359-F809FD9E5494}">
      <dgm:prSet/>
      <dgm:spPr/>
      <dgm:t>
        <a:bodyPr/>
        <a:lstStyle/>
        <a:p>
          <a:endParaRPr lang="en-US"/>
        </a:p>
      </dgm:t>
    </dgm:pt>
    <dgm:pt modelId="{7B8A64A6-B21B-46EB-B90F-4C264AEEA2F3}">
      <dgm:prSet/>
      <dgm:spPr/>
      <dgm:t>
        <a:bodyPr/>
        <a:lstStyle/>
        <a:p>
          <a:r>
            <a:rPr lang="cs-CZ"/>
            <a:t>excitační fáze přechází během preexspiria do inhibiční fáze </a:t>
          </a:r>
          <a:endParaRPr lang="en-US"/>
        </a:p>
      </dgm:t>
    </dgm:pt>
    <dgm:pt modelId="{D387B46E-C746-46DA-9CB5-AA766409B269}" type="parTrans" cxnId="{AB97B01D-B72B-4AA7-A526-6034FB9DE5D3}">
      <dgm:prSet/>
      <dgm:spPr/>
      <dgm:t>
        <a:bodyPr/>
        <a:lstStyle/>
        <a:p>
          <a:endParaRPr lang="en-US"/>
        </a:p>
      </dgm:t>
    </dgm:pt>
    <dgm:pt modelId="{1BC5D474-4100-494D-B3BF-F14E71E181C9}" type="sibTrans" cxnId="{AB97B01D-B72B-4AA7-A526-6034FB9DE5D3}">
      <dgm:prSet/>
      <dgm:spPr/>
      <dgm:t>
        <a:bodyPr/>
        <a:lstStyle/>
        <a:p>
          <a:endParaRPr lang="en-US"/>
        </a:p>
      </dgm:t>
    </dgm:pt>
    <dgm:pt modelId="{B8A2F0F4-52DD-437B-8776-3D56FC657F14}">
      <dgm:prSet/>
      <dgm:spPr/>
      <dgm:t>
        <a:bodyPr/>
        <a:lstStyle/>
        <a:p>
          <a:r>
            <a:rPr lang="cs-CZ"/>
            <a:t>4) exspirium (výdech) </a:t>
          </a:r>
          <a:endParaRPr lang="en-US"/>
        </a:p>
      </dgm:t>
    </dgm:pt>
    <dgm:pt modelId="{40E318C7-1205-4B26-9281-E711FB1F21AD}" type="parTrans" cxnId="{77439644-57F1-488C-B2EA-218F7E769F4F}">
      <dgm:prSet/>
      <dgm:spPr/>
      <dgm:t>
        <a:bodyPr/>
        <a:lstStyle/>
        <a:p>
          <a:endParaRPr lang="en-US"/>
        </a:p>
      </dgm:t>
    </dgm:pt>
    <dgm:pt modelId="{B3820D3E-920A-41C5-BDDF-6CA7A326D325}" type="sibTrans" cxnId="{77439644-57F1-488C-B2EA-218F7E769F4F}">
      <dgm:prSet/>
      <dgm:spPr/>
      <dgm:t>
        <a:bodyPr/>
        <a:lstStyle/>
        <a:p>
          <a:endParaRPr lang="en-US"/>
        </a:p>
      </dgm:t>
    </dgm:pt>
    <dgm:pt modelId="{96FB6444-782F-4F1A-BF5D-67C22CF0A767}">
      <dgm:prSet/>
      <dgm:spPr/>
      <dgm:t>
        <a:bodyPr/>
        <a:lstStyle/>
        <a:p>
          <a:r>
            <a:rPr lang="cs-CZ"/>
            <a:t>z hlediska svalové práce je to pasivní děj </a:t>
          </a:r>
          <a:endParaRPr lang="en-US"/>
        </a:p>
      </dgm:t>
    </dgm:pt>
    <dgm:pt modelId="{1FC1EFD5-61B9-4B95-A3E6-B6D92508666A}" type="parTrans" cxnId="{7622B47A-5C89-4CB1-A47A-1B56EB4830C7}">
      <dgm:prSet/>
      <dgm:spPr/>
      <dgm:t>
        <a:bodyPr/>
        <a:lstStyle/>
        <a:p>
          <a:endParaRPr lang="en-US"/>
        </a:p>
      </dgm:t>
    </dgm:pt>
    <dgm:pt modelId="{F14CD9EC-DEB7-4CFD-8018-5CF3CEB5A348}" type="sibTrans" cxnId="{7622B47A-5C89-4CB1-A47A-1B56EB4830C7}">
      <dgm:prSet/>
      <dgm:spPr/>
      <dgm:t>
        <a:bodyPr/>
        <a:lstStyle/>
        <a:p>
          <a:endParaRPr lang="en-US"/>
        </a:p>
      </dgm:t>
    </dgm:pt>
    <dgm:pt modelId="{780F6605-5F09-458A-B9F9-C7BDC4DBF8EF}">
      <dgm:prSet/>
      <dgm:spPr/>
      <dgm:t>
        <a:bodyPr/>
        <a:lstStyle/>
        <a:p>
          <a:r>
            <a:rPr lang="cs-CZ" dirty="0"/>
            <a:t>při usilovném výdechu se zapojují se mm. </a:t>
          </a:r>
          <a:r>
            <a:rPr lang="cs-CZ" dirty="0" err="1"/>
            <a:t>intercostales</a:t>
          </a:r>
          <a:r>
            <a:rPr lang="cs-CZ" dirty="0"/>
            <a:t> </a:t>
          </a:r>
          <a:r>
            <a:rPr lang="cs-CZ" dirty="0" err="1"/>
            <a:t>interni</a:t>
          </a:r>
          <a:r>
            <a:rPr lang="cs-CZ" dirty="0"/>
            <a:t>, břišní svaly </a:t>
          </a:r>
          <a:endParaRPr lang="en-US" dirty="0"/>
        </a:p>
      </dgm:t>
    </dgm:pt>
    <dgm:pt modelId="{90D7EED4-FF4E-445C-A5D5-E365A20F8494}" type="parTrans" cxnId="{6CFBFBA3-E666-4CAB-B063-2327BB6E3E99}">
      <dgm:prSet/>
      <dgm:spPr/>
      <dgm:t>
        <a:bodyPr/>
        <a:lstStyle/>
        <a:p>
          <a:endParaRPr lang="en-US"/>
        </a:p>
      </dgm:t>
    </dgm:pt>
    <dgm:pt modelId="{67BA4C0C-B572-49BB-9348-877F59048AD9}" type="sibTrans" cxnId="{6CFBFBA3-E666-4CAB-B063-2327BB6E3E99}">
      <dgm:prSet/>
      <dgm:spPr/>
      <dgm:t>
        <a:bodyPr/>
        <a:lstStyle/>
        <a:p>
          <a:endParaRPr lang="en-US"/>
        </a:p>
      </dgm:t>
    </dgm:pt>
    <dgm:pt modelId="{A7B68685-3F39-4E08-993E-E708E672BBAF}">
      <dgm:prSet/>
      <dgm:spPr/>
      <dgm:t>
        <a:bodyPr/>
        <a:lstStyle/>
        <a:p>
          <a:r>
            <a:rPr lang="cs-CZ"/>
            <a:t>expirium má na posturálně-lokomoční systém inhibiční vliv </a:t>
          </a:r>
          <a:endParaRPr lang="en-US"/>
        </a:p>
      </dgm:t>
    </dgm:pt>
    <dgm:pt modelId="{DE0322B6-0ACC-4BE6-9B9E-CCD40E0344C7}" type="parTrans" cxnId="{7CFE37B5-0F72-4137-BB2D-8146CA13F1DC}">
      <dgm:prSet/>
      <dgm:spPr/>
      <dgm:t>
        <a:bodyPr/>
        <a:lstStyle/>
        <a:p>
          <a:endParaRPr lang="en-US"/>
        </a:p>
      </dgm:t>
    </dgm:pt>
    <dgm:pt modelId="{A7990A9B-1666-49B6-9A92-4E1DBAE1B0F3}" type="sibTrans" cxnId="{7CFE37B5-0F72-4137-BB2D-8146CA13F1DC}">
      <dgm:prSet/>
      <dgm:spPr/>
      <dgm:t>
        <a:bodyPr/>
        <a:lstStyle/>
        <a:p>
          <a:endParaRPr lang="en-US"/>
        </a:p>
      </dgm:t>
    </dgm:pt>
    <dgm:pt modelId="{C3EB660A-CC7A-4442-B406-0DE692B3B27A}" type="pres">
      <dgm:prSet presAssocID="{10DE0F2E-77E7-4399-908E-FB22F490CBA4}" presName="Name0" presStyleCnt="0">
        <dgm:presLayoutVars>
          <dgm:dir/>
          <dgm:animLvl val="lvl"/>
          <dgm:resizeHandles val="exact"/>
        </dgm:presLayoutVars>
      </dgm:prSet>
      <dgm:spPr/>
    </dgm:pt>
    <dgm:pt modelId="{0EE738C7-55F2-3C4B-9155-F0B001C3AD22}" type="pres">
      <dgm:prSet presAssocID="{283591ED-A31B-4698-9585-A2E24EFD7813}" presName="composite" presStyleCnt="0"/>
      <dgm:spPr/>
    </dgm:pt>
    <dgm:pt modelId="{C602DF6A-347C-8F43-9DF9-162E5D5950D3}" type="pres">
      <dgm:prSet presAssocID="{283591ED-A31B-4698-9585-A2E24EFD7813}" presName="parTx" presStyleLbl="alignNode1" presStyleIdx="0" presStyleCnt="4">
        <dgm:presLayoutVars>
          <dgm:chMax val="0"/>
          <dgm:chPref val="0"/>
        </dgm:presLayoutVars>
      </dgm:prSet>
      <dgm:spPr/>
    </dgm:pt>
    <dgm:pt modelId="{A16D9E9A-6138-D341-90B9-1C07D9EC0183}" type="pres">
      <dgm:prSet presAssocID="{283591ED-A31B-4698-9585-A2E24EFD7813}" presName="desTx" presStyleLbl="alignAccFollowNode1" presStyleIdx="0" presStyleCnt="4">
        <dgm:presLayoutVars/>
      </dgm:prSet>
      <dgm:spPr/>
    </dgm:pt>
    <dgm:pt modelId="{185D8B6F-A6BB-F84D-9344-D79666F617E0}" type="pres">
      <dgm:prSet presAssocID="{7390D20B-8291-4524-BB8F-870CEB899E85}" presName="space" presStyleCnt="0"/>
      <dgm:spPr/>
    </dgm:pt>
    <dgm:pt modelId="{7614F1B2-21EA-5B4E-9CF1-36CEDDC620A2}" type="pres">
      <dgm:prSet presAssocID="{0B45C281-B779-451D-9453-258EAA718342}" presName="composite" presStyleCnt="0"/>
      <dgm:spPr/>
    </dgm:pt>
    <dgm:pt modelId="{273E4AAE-D85C-4F4C-8B3C-C95BE535BE72}" type="pres">
      <dgm:prSet presAssocID="{0B45C281-B779-451D-9453-258EAA718342}" presName="parTx" presStyleLbl="alignNode1" presStyleIdx="1" presStyleCnt="4">
        <dgm:presLayoutVars>
          <dgm:chMax val="0"/>
          <dgm:chPref val="0"/>
        </dgm:presLayoutVars>
      </dgm:prSet>
      <dgm:spPr/>
    </dgm:pt>
    <dgm:pt modelId="{46D9DC88-2777-CE45-A46D-9F10D0D0ABE5}" type="pres">
      <dgm:prSet presAssocID="{0B45C281-B779-451D-9453-258EAA718342}" presName="desTx" presStyleLbl="alignAccFollowNode1" presStyleIdx="1" presStyleCnt="4">
        <dgm:presLayoutVars/>
      </dgm:prSet>
      <dgm:spPr/>
    </dgm:pt>
    <dgm:pt modelId="{63555556-0D91-964D-9B6C-54C3FA2B6475}" type="pres">
      <dgm:prSet presAssocID="{91401EB0-24B0-42E3-A4AC-6AC846F867B9}" presName="space" presStyleCnt="0"/>
      <dgm:spPr/>
    </dgm:pt>
    <dgm:pt modelId="{BE55CCFF-921E-EF49-B755-235E9FA094FD}" type="pres">
      <dgm:prSet presAssocID="{21EC66E7-1C58-4078-8A33-2339018087DE}" presName="composite" presStyleCnt="0"/>
      <dgm:spPr/>
    </dgm:pt>
    <dgm:pt modelId="{F0223385-05F6-7C4C-9E9D-5FDAB22EAD9E}" type="pres">
      <dgm:prSet presAssocID="{21EC66E7-1C58-4078-8A33-2339018087DE}" presName="parTx" presStyleLbl="alignNode1" presStyleIdx="2" presStyleCnt="4">
        <dgm:presLayoutVars>
          <dgm:chMax val="0"/>
          <dgm:chPref val="0"/>
        </dgm:presLayoutVars>
      </dgm:prSet>
      <dgm:spPr/>
    </dgm:pt>
    <dgm:pt modelId="{E02A3B93-F5D0-5F4C-AF29-9C023B75A4E8}" type="pres">
      <dgm:prSet presAssocID="{21EC66E7-1C58-4078-8A33-2339018087DE}" presName="desTx" presStyleLbl="alignAccFollowNode1" presStyleIdx="2" presStyleCnt="4">
        <dgm:presLayoutVars/>
      </dgm:prSet>
      <dgm:spPr/>
    </dgm:pt>
    <dgm:pt modelId="{A629BCC8-3078-2740-B33A-6D6AB1481286}" type="pres">
      <dgm:prSet presAssocID="{BDE8CE04-1554-4488-9E4E-6C2D9746CF61}" presName="space" presStyleCnt="0"/>
      <dgm:spPr/>
    </dgm:pt>
    <dgm:pt modelId="{CBF2C924-A60C-F44E-8333-06ED0CAA69F2}" type="pres">
      <dgm:prSet presAssocID="{B8A2F0F4-52DD-437B-8776-3D56FC657F14}" presName="composite" presStyleCnt="0"/>
      <dgm:spPr/>
    </dgm:pt>
    <dgm:pt modelId="{5AA22778-2DCC-924D-936E-B1B20B2F4E77}" type="pres">
      <dgm:prSet presAssocID="{B8A2F0F4-52DD-437B-8776-3D56FC657F14}" presName="parTx" presStyleLbl="alignNode1" presStyleIdx="3" presStyleCnt="4">
        <dgm:presLayoutVars>
          <dgm:chMax val="0"/>
          <dgm:chPref val="0"/>
        </dgm:presLayoutVars>
      </dgm:prSet>
      <dgm:spPr/>
    </dgm:pt>
    <dgm:pt modelId="{E9CE3944-3D5E-594F-B5E6-A6BD57E84332}" type="pres">
      <dgm:prSet presAssocID="{B8A2F0F4-52DD-437B-8776-3D56FC657F14}" presName="desTx" presStyleLbl="alignAccFollowNode1" presStyleIdx="3" presStyleCnt="4">
        <dgm:presLayoutVars/>
      </dgm:prSet>
      <dgm:spPr/>
    </dgm:pt>
  </dgm:ptLst>
  <dgm:cxnLst>
    <dgm:cxn modelId="{B816CB17-0F26-8247-AC79-4F1A24B300E2}" type="presOf" srcId="{780F6605-5F09-458A-B9F9-C7BDC4DBF8EF}" destId="{E9CE3944-3D5E-594F-B5E6-A6BD57E84332}" srcOrd="0" destOrd="1" presId="urn:microsoft.com/office/officeart/2016/7/layout/ChevronBlockProcess"/>
    <dgm:cxn modelId="{AB97B01D-B72B-4AA7-A526-6034FB9DE5D3}" srcId="{21EC66E7-1C58-4078-8A33-2339018087DE}" destId="{7B8A64A6-B21B-46EB-B90F-4C264AEEA2F3}" srcOrd="1" destOrd="0" parTransId="{D387B46E-C746-46DA-9CB5-AA766409B269}" sibTransId="{1BC5D474-4100-494D-B3BF-F14E71E181C9}"/>
    <dgm:cxn modelId="{D354421E-DB26-864C-9CA9-F173F7BDEF71}" type="presOf" srcId="{B8A2F0F4-52DD-437B-8776-3D56FC657F14}" destId="{5AA22778-2DCC-924D-936E-B1B20B2F4E77}" srcOrd="0" destOrd="0" presId="urn:microsoft.com/office/officeart/2016/7/layout/ChevronBlockProcess"/>
    <dgm:cxn modelId="{62EAD625-6863-D445-824D-D672D7C3338C}" type="presOf" srcId="{0B45C281-B779-451D-9453-258EAA718342}" destId="{273E4AAE-D85C-4F4C-8B3C-C95BE535BE72}" srcOrd="0" destOrd="0" presId="urn:microsoft.com/office/officeart/2016/7/layout/ChevronBlockProcess"/>
    <dgm:cxn modelId="{E05E6D3A-6C28-284F-AC31-553E8FF6C06E}" type="presOf" srcId="{10DE0F2E-77E7-4399-908E-FB22F490CBA4}" destId="{C3EB660A-CC7A-4442-B406-0DE692B3B27A}" srcOrd="0" destOrd="0" presId="urn:microsoft.com/office/officeart/2016/7/layout/ChevronBlockProcess"/>
    <dgm:cxn modelId="{77439644-57F1-488C-B2EA-218F7E769F4F}" srcId="{10DE0F2E-77E7-4399-908E-FB22F490CBA4}" destId="{B8A2F0F4-52DD-437B-8776-3D56FC657F14}" srcOrd="3" destOrd="0" parTransId="{40E318C7-1205-4B26-9281-E711FB1F21AD}" sibTransId="{B3820D3E-920A-41C5-BDDF-6CA7A326D325}"/>
    <dgm:cxn modelId="{6DAB054B-AB48-44CA-98EE-EE000416FE09}" srcId="{10DE0F2E-77E7-4399-908E-FB22F490CBA4}" destId="{21EC66E7-1C58-4078-8A33-2339018087DE}" srcOrd="2" destOrd="0" parTransId="{3DF79097-979F-43A7-959C-6BA8320761EC}" sibTransId="{BDE8CE04-1554-4488-9E4E-6C2D9746CF61}"/>
    <dgm:cxn modelId="{27E51450-0A09-4BFF-9270-CE485E15DC30}" srcId="{0B45C281-B779-451D-9453-258EAA718342}" destId="{1708D5A1-5E5D-44AF-9627-EBB28796730D}" srcOrd="0" destOrd="0" parTransId="{E73E4FA4-B8B7-4254-BED1-55F439F6C22B}" sibTransId="{6E207863-27B4-4654-9B46-43412E62172F}"/>
    <dgm:cxn modelId="{62F9ED56-4853-45F9-B48E-2DAE38F823E7}" srcId="{10DE0F2E-77E7-4399-908E-FB22F490CBA4}" destId="{283591ED-A31B-4698-9585-A2E24EFD7813}" srcOrd="0" destOrd="0" parTransId="{55618ECA-0046-4331-AA5B-5D3D8617DBAB}" sibTransId="{7390D20B-8291-4524-BB8F-870CEB899E85}"/>
    <dgm:cxn modelId="{31561D5B-BC48-8E45-B516-A2CEF836607D}" type="presOf" srcId="{283591ED-A31B-4698-9585-A2E24EFD7813}" destId="{C602DF6A-347C-8F43-9DF9-162E5D5950D3}" srcOrd="0" destOrd="0" presId="urn:microsoft.com/office/officeart/2016/7/layout/ChevronBlockProcess"/>
    <dgm:cxn modelId="{5463236B-4A76-534E-A052-BB7DDA263723}" type="presOf" srcId="{21EC66E7-1C58-4078-8A33-2339018087DE}" destId="{F0223385-05F6-7C4C-9E9D-5FDAB22EAD9E}" srcOrd="0" destOrd="0" presId="urn:microsoft.com/office/officeart/2016/7/layout/ChevronBlockProcess"/>
    <dgm:cxn modelId="{7622B47A-5C89-4CB1-A47A-1B56EB4830C7}" srcId="{B8A2F0F4-52DD-437B-8776-3D56FC657F14}" destId="{96FB6444-782F-4F1A-BF5D-67C22CF0A767}" srcOrd="0" destOrd="0" parTransId="{1FC1EFD5-61B9-4B95-A3E6-B6D92508666A}" sibTransId="{F14CD9EC-DEB7-4CFD-8018-5CF3CEB5A348}"/>
    <dgm:cxn modelId="{A5152E80-C53B-9041-BDE5-554F288B5D00}" type="presOf" srcId="{96FB6444-782F-4F1A-BF5D-67C22CF0A767}" destId="{E9CE3944-3D5E-594F-B5E6-A6BD57E84332}" srcOrd="0" destOrd="0" presId="urn:microsoft.com/office/officeart/2016/7/layout/ChevronBlockProcess"/>
    <dgm:cxn modelId="{D4EC7E83-732D-4BA5-B369-B15874A11CB5}" srcId="{0B45C281-B779-451D-9453-258EAA718342}" destId="{B00F05B5-B7EF-4002-A5BF-45AE2B409592}" srcOrd="1" destOrd="0" parTransId="{5B7D91E8-0989-4AA1-BCD5-AA73EC38E01E}" sibTransId="{D2829306-8BD2-4485-A081-0AC44DE99C0F}"/>
    <dgm:cxn modelId="{5FE3018D-6BFD-3141-A760-C21B38D4F157}" type="presOf" srcId="{1708D5A1-5E5D-44AF-9627-EBB28796730D}" destId="{46D9DC88-2777-CE45-A46D-9F10D0D0ABE5}" srcOrd="0" destOrd="0" presId="urn:microsoft.com/office/officeart/2016/7/layout/ChevronBlockProcess"/>
    <dgm:cxn modelId="{C689349F-5ABF-754D-B7BF-C5A16953DCFF}" type="presOf" srcId="{B14F1E36-907F-4285-8568-48B87E20F4E0}" destId="{A16D9E9A-6138-D341-90B9-1C07D9EC0183}" srcOrd="0" destOrd="0" presId="urn:microsoft.com/office/officeart/2016/7/layout/ChevronBlockProcess"/>
    <dgm:cxn modelId="{DD8878A2-2372-46E4-B133-9DD2FC722485}" srcId="{10DE0F2E-77E7-4399-908E-FB22F490CBA4}" destId="{0B45C281-B779-451D-9453-258EAA718342}" srcOrd="1" destOrd="0" parTransId="{889DEB2A-226D-46B4-A4CA-8A84FA08574C}" sibTransId="{91401EB0-24B0-42E3-A4AC-6AC846F867B9}"/>
    <dgm:cxn modelId="{6CFBFBA3-E666-4CAB-B063-2327BB6E3E99}" srcId="{B8A2F0F4-52DD-437B-8776-3D56FC657F14}" destId="{780F6605-5F09-458A-B9F9-C7BDC4DBF8EF}" srcOrd="1" destOrd="0" parTransId="{90D7EED4-FF4E-445C-A5D5-E365A20F8494}" sibTransId="{67BA4C0C-B572-49BB-9348-877F59048AD9}"/>
    <dgm:cxn modelId="{BBB1C2A4-B504-B046-B6D6-22DCB3373990}" type="presOf" srcId="{A7B68685-3F39-4E08-993E-E708E672BBAF}" destId="{E9CE3944-3D5E-594F-B5E6-A6BD57E84332}" srcOrd="0" destOrd="2" presId="urn:microsoft.com/office/officeart/2016/7/layout/ChevronBlockProcess"/>
    <dgm:cxn modelId="{154EEFB2-6B63-354D-83C7-0A2B1E37A80A}" type="presOf" srcId="{B00F05B5-B7EF-4002-A5BF-45AE2B409592}" destId="{46D9DC88-2777-CE45-A46D-9F10D0D0ABE5}" srcOrd="0" destOrd="1" presId="urn:microsoft.com/office/officeart/2016/7/layout/ChevronBlockProcess"/>
    <dgm:cxn modelId="{C28225B3-A193-476C-8359-F809FD9E5494}" srcId="{21EC66E7-1C58-4078-8A33-2339018087DE}" destId="{E028141B-229F-40C3-B422-156F569DB2BA}" srcOrd="0" destOrd="0" parTransId="{DDFCD0AC-29E8-4A72-943A-97D67C2FE925}" sibTransId="{FB551DBD-ABF8-4CA7-B56A-219589005A19}"/>
    <dgm:cxn modelId="{7CFE37B5-0F72-4137-BB2D-8146CA13F1DC}" srcId="{B8A2F0F4-52DD-437B-8776-3D56FC657F14}" destId="{A7B68685-3F39-4E08-993E-E708E672BBAF}" srcOrd="2" destOrd="0" parTransId="{DE0322B6-0ACC-4BE6-9B9E-CCD40E0344C7}" sibTransId="{A7990A9B-1666-49B6-9A92-4E1DBAE1B0F3}"/>
    <dgm:cxn modelId="{1A012FB9-9C9A-41A4-84CB-FA091AC587D3}" srcId="{283591ED-A31B-4698-9585-A2E24EFD7813}" destId="{B54C3122-ACF9-4946-A114-C1BA302D7824}" srcOrd="1" destOrd="0" parTransId="{4BEBC35E-5626-4C29-86A2-7A6842F403BF}" sibTransId="{763EB593-2D6C-49D2-B246-10A56E67062D}"/>
    <dgm:cxn modelId="{E22470C9-958A-7745-91A9-C89308CA82FD}" type="presOf" srcId="{E028141B-229F-40C3-B422-156F569DB2BA}" destId="{E02A3B93-F5D0-5F4C-AF29-9C023B75A4E8}" srcOrd="0" destOrd="0" presId="urn:microsoft.com/office/officeart/2016/7/layout/ChevronBlockProcess"/>
    <dgm:cxn modelId="{267534D9-6B61-F24E-9F07-792739D27AB0}" type="presOf" srcId="{B54C3122-ACF9-4946-A114-C1BA302D7824}" destId="{A16D9E9A-6138-D341-90B9-1C07D9EC0183}" srcOrd="0" destOrd="1" presId="urn:microsoft.com/office/officeart/2016/7/layout/ChevronBlockProcess"/>
    <dgm:cxn modelId="{D8DE8EE1-F232-4F82-B04B-1B9821D925A1}" srcId="{283591ED-A31B-4698-9585-A2E24EFD7813}" destId="{B14F1E36-907F-4285-8568-48B87E20F4E0}" srcOrd="0" destOrd="0" parTransId="{BBE97D0F-0DD9-4616-98B0-17C53FE358EB}" sibTransId="{E8868D7D-851E-4DFE-B678-B2E17C7C7ABC}"/>
    <dgm:cxn modelId="{90A6C4E2-8347-0E44-BD74-5D51F4BDCF16}" type="presOf" srcId="{7B8A64A6-B21B-46EB-B90F-4C264AEEA2F3}" destId="{E02A3B93-F5D0-5F4C-AF29-9C023B75A4E8}" srcOrd="0" destOrd="1" presId="urn:microsoft.com/office/officeart/2016/7/layout/ChevronBlockProcess"/>
    <dgm:cxn modelId="{27BEAD68-7664-1C4E-AD80-01E8446F415A}" type="presParOf" srcId="{C3EB660A-CC7A-4442-B406-0DE692B3B27A}" destId="{0EE738C7-55F2-3C4B-9155-F0B001C3AD22}" srcOrd="0" destOrd="0" presId="urn:microsoft.com/office/officeart/2016/7/layout/ChevronBlockProcess"/>
    <dgm:cxn modelId="{168A5582-3008-854F-A3DF-EB28EC635A6F}" type="presParOf" srcId="{0EE738C7-55F2-3C4B-9155-F0B001C3AD22}" destId="{C602DF6A-347C-8F43-9DF9-162E5D5950D3}" srcOrd="0" destOrd="0" presId="urn:microsoft.com/office/officeart/2016/7/layout/ChevronBlockProcess"/>
    <dgm:cxn modelId="{496AD7F0-C4AA-E844-AFCB-53F73A61DBC2}" type="presParOf" srcId="{0EE738C7-55F2-3C4B-9155-F0B001C3AD22}" destId="{A16D9E9A-6138-D341-90B9-1C07D9EC0183}" srcOrd="1" destOrd="0" presId="urn:microsoft.com/office/officeart/2016/7/layout/ChevronBlockProcess"/>
    <dgm:cxn modelId="{A8E17ACC-FE1F-874F-8233-A8ACCF078258}" type="presParOf" srcId="{C3EB660A-CC7A-4442-B406-0DE692B3B27A}" destId="{185D8B6F-A6BB-F84D-9344-D79666F617E0}" srcOrd="1" destOrd="0" presId="urn:microsoft.com/office/officeart/2016/7/layout/ChevronBlockProcess"/>
    <dgm:cxn modelId="{3E5D9377-600B-0C4D-9A5A-3A9AA0242FA6}" type="presParOf" srcId="{C3EB660A-CC7A-4442-B406-0DE692B3B27A}" destId="{7614F1B2-21EA-5B4E-9CF1-36CEDDC620A2}" srcOrd="2" destOrd="0" presId="urn:microsoft.com/office/officeart/2016/7/layout/ChevronBlockProcess"/>
    <dgm:cxn modelId="{DEE5E831-BB38-F74B-BDB4-2578F8EC37DF}" type="presParOf" srcId="{7614F1B2-21EA-5B4E-9CF1-36CEDDC620A2}" destId="{273E4AAE-D85C-4F4C-8B3C-C95BE535BE72}" srcOrd="0" destOrd="0" presId="urn:microsoft.com/office/officeart/2016/7/layout/ChevronBlockProcess"/>
    <dgm:cxn modelId="{CF04F8EA-B245-A24F-BEFF-ACA206F3C8C0}" type="presParOf" srcId="{7614F1B2-21EA-5B4E-9CF1-36CEDDC620A2}" destId="{46D9DC88-2777-CE45-A46D-9F10D0D0ABE5}" srcOrd="1" destOrd="0" presId="urn:microsoft.com/office/officeart/2016/7/layout/ChevronBlockProcess"/>
    <dgm:cxn modelId="{7CFA318B-18DB-214F-8727-0408D3E4312B}" type="presParOf" srcId="{C3EB660A-CC7A-4442-B406-0DE692B3B27A}" destId="{63555556-0D91-964D-9B6C-54C3FA2B6475}" srcOrd="3" destOrd="0" presId="urn:microsoft.com/office/officeart/2016/7/layout/ChevronBlockProcess"/>
    <dgm:cxn modelId="{3E165846-0FD4-8A4F-81EB-25F3A11FC171}" type="presParOf" srcId="{C3EB660A-CC7A-4442-B406-0DE692B3B27A}" destId="{BE55CCFF-921E-EF49-B755-235E9FA094FD}" srcOrd="4" destOrd="0" presId="urn:microsoft.com/office/officeart/2016/7/layout/ChevronBlockProcess"/>
    <dgm:cxn modelId="{E7AEE3F1-EE5A-AA49-A726-1ABA658535D0}" type="presParOf" srcId="{BE55CCFF-921E-EF49-B755-235E9FA094FD}" destId="{F0223385-05F6-7C4C-9E9D-5FDAB22EAD9E}" srcOrd="0" destOrd="0" presId="urn:microsoft.com/office/officeart/2016/7/layout/ChevronBlockProcess"/>
    <dgm:cxn modelId="{B591174B-FBDE-5A4E-A66B-D30CFB7FBC61}" type="presParOf" srcId="{BE55CCFF-921E-EF49-B755-235E9FA094FD}" destId="{E02A3B93-F5D0-5F4C-AF29-9C023B75A4E8}" srcOrd="1" destOrd="0" presId="urn:microsoft.com/office/officeart/2016/7/layout/ChevronBlockProcess"/>
    <dgm:cxn modelId="{35C568DB-95B2-934A-B244-CF22FE757CBA}" type="presParOf" srcId="{C3EB660A-CC7A-4442-B406-0DE692B3B27A}" destId="{A629BCC8-3078-2740-B33A-6D6AB1481286}" srcOrd="5" destOrd="0" presId="urn:microsoft.com/office/officeart/2016/7/layout/ChevronBlockProcess"/>
    <dgm:cxn modelId="{BC470FF8-6404-BC4E-8CCC-250D6DDC8D61}" type="presParOf" srcId="{C3EB660A-CC7A-4442-B406-0DE692B3B27A}" destId="{CBF2C924-A60C-F44E-8333-06ED0CAA69F2}" srcOrd="6" destOrd="0" presId="urn:microsoft.com/office/officeart/2016/7/layout/ChevronBlockProcess"/>
    <dgm:cxn modelId="{F03A9DC7-9CB1-7B46-9409-1AB112508217}" type="presParOf" srcId="{CBF2C924-A60C-F44E-8333-06ED0CAA69F2}" destId="{5AA22778-2DCC-924D-936E-B1B20B2F4E77}" srcOrd="0" destOrd="0" presId="urn:microsoft.com/office/officeart/2016/7/layout/ChevronBlockProcess"/>
    <dgm:cxn modelId="{BFFCBA76-4280-394C-BA1E-1249EA9B9BBE}" type="presParOf" srcId="{CBF2C924-A60C-F44E-8333-06ED0CAA69F2}" destId="{E9CE3944-3D5E-594F-B5E6-A6BD57E84332}" srcOrd="1" destOrd="0" presId="urn:microsoft.com/office/officeart/2016/7/layout/ChevronBlock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58E276-E282-034D-BE9A-06C7F9B2B520}">
      <dsp:nvSpPr>
        <dsp:cNvPr id="0" name=""/>
        <dsp:cNvSpPr/>
      </dsp:nvSpPr>
      <dsp:spPr>
        <a:xfrm>
          <a:off x="39" y="290502"/>
          <a:ext cx="3768608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Inklinace - </a:t>
          </a:r>
          <a:r>
            <a:rPr lang="cs-CZ" sz="2600" kern="1200" dirty="0" err="1"/>
            <a:t>Anteverze</a:t>
          </a:r>
          <a:r>
            <a:rPr lang="cs-CZ" sz="2600" kern="1200" dirty="0"/>
            <a:t> </a:t>
          </a:r>
          <a:endParaRPr lang="en-US" sz="2600" kern="1200" dirty="0"/>
        </a:p>
      </dsp:txBody>
      <dsp:txXfrm>
        <a:off x="39" y="290502"/>
        <a:ext cx="3768608" cy="748800"/>
      </dsp:txXfrm>
    </dsp:sp>
    <dsp:sp modelId="{5611A7F9-00D0-A646-9BD5-393FEC05E626}">
      <dsp:nvSpPr>
        <dsp:cNvPr id="0" name=""/>
        <dsp:cNvSpPr/>
      </dsp:nvSpPr>
      <dsp:spPr>
        <a:xfrm>
          <a:off x="39" y="1039302"/>
          <a:ext cx="3768608" cy="28101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/>
            <a:t>M. iliopsoas, m. adductor longus et brevis, m. rectus femoris</a:t>
          </a:r>
          <a:endParaRPr lang="en-US" sz="2600" kern="120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/>
            <a:t>M. erector spinae (oblast Lp)</a:t>
          </a:r>
          <a:endParaRPr lang="en-US" sz="2600" kern="1200"/>
        </a:p>
      </dsp:txBody>
      <dsp:txXfrm>
        <a:off x="39" y="1039302"/>
        <a:ext cx="3768608" cy="2810193"/>
      </dsp:txXfrm>
    </dsp:sp>
    <dsp:sp modelId="{2D064AEC-CE64-A547-B2EA-C8A3E1429398}">
      <dsp:nvSpPr>
        <dsp:cNvPr id="0" name=""/>
        <dsp:cNvSpPr/>
      </dsp:nvSpPr>
      <dsp:spPr>
        <a:xfrm>
          <a:off x="4296252" y="290502"/>
          <a:ext cx="3768608" cy="748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 err="1"/>
            <a:t>Reklinace</a:t>
          </a:r>
          <a:r>
            <a:rPr lang="cs-CZ" sz="2600" kern="1200" dirty="0"/>
            <a:t> - Retroverze </a:t>
          </a:r>
          <a:endParaRPr lang="en-US" sz="2600" kern="1200" dirty="0"/>
        </a:p>
      </dsp:txBody>
      <dsp:txXfrm>
        <a:off x="4296252" y="290502"/>
        <a:ext cx="3768608" cy="748800"/>
      </dsp:txXfrm>
    </dsp:sp>
    <dsp:sp modelId="{CBA37A60-CCD7-6341-8132-D98BA8118956}">
      <dsp:nvSpPr>
        <dsp:cNvPr id="0" name=""/>
        <dsp:cNvSpPr/>
      </dsp:nvSpPr>
      <dsp:spPr>
        <a:xfrm>
          <a:off x="4296252" y="1039302"/>
          <a:ext cx="3768608" cy="2810193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M. biceps </a:t>
          </a:r>
          <a:r>
            <a:rPr lang="cs-CZ" sz="2600" kern="1200" dirty="0" err="1"/>
            <a:t>femoris</a:t>
          </a:r>
          <a:r>
            <a:rPr lang="cs-CZ" sz="2600" kern="1200" dirty="0"/>
            <a:t>, m. </a:t>
          </a:r>
          <a:r>
            <a:rPr lang="cs-CZ" sz="2600" kern="1200" dirty="0" err="1"/>
            <a:t>semitendinosus</a:t>
          </a:r>
          <a:r>
            <a:rPr lang="cs-CZ" sz="2600" kern="1200" dirty="0"/>
            <a:t>, m. </a:t>
          </a:r>
          <a:r>
            <a:rPr lang="cs-CZ" sz="2600" kern="1200" dirty="0" err="1"/>
            <a:t>semimembranosus</a:t>
          </a:r>
          <a:r>
            <a:rPr lang="cs-CZ" sz="2600" kern="1200" dirty="0"/>
            <a:t>, m. </a:t>
          </a:r>
          <a:r>
            <a:rPr lang="cs-CZ" sz="2600" kern="1200" dirty="0" err="1"/>
            <a:t>gluteus</a:t>
          </a:r>
          <a:r>
            <a:rPr lang="cs-CZ" sz="2600" kern="1200" dirty="0"/>
            <a:t> </a:t>
          </a:r>
          <a:r>
            <a:rPr lang="cs-CZ" sz="2600" kern="1200" dirty="0" err="1"/>
            <a:t>maximus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600" kern="1200" dirty="0"/>
            <a:t>Břišní svalstvo – m. </a:t>
          </a:r>
          <a:r>
            <a:rPr lang="cs-CZ" sz="2600" kern="1200" dirty="0" err="1"/>
            <a:t>rectus</a:t>
          </a:r>
          <a:r>
            <a:rPr lang="cs-CZ" sz="2600" kern="1200" dirty="0"/>
            <a:t> </a:t>
          </a:r>
          <a:r>
            <a:rPr lang="cs-CZ" sz="2600" kern="1200" dirty="0" err="1"/>
            <a:t>abdominis</a:t>
          </a:r>
          <a:r>
            <a:rPr lang="cs-CZ" sz="2600" kern="1200" dirty="0"/>
            <a:t>, m. </a:t>
          </a:r>
          <a:r>
            <a:rPr lang="cs-CZ" sz="2600" kern="1200" dirty="0" err="1"/>
            <a:t>obliquus</a:t>
          </a:r>
          <a:r>
            <a:rPr lang="cs-CZ" sz="2600" kern="1200" dirty="0"/>
            <a:t> </a:t>
          </a:r>
          <a:r>
            <a:rPr lang="cs-CZ" sz="2600" kern="1200" dirty="0" err="1"/>
            <a:t>extenus</a:t>
          </a:r>
          <a:endParaRPr lang="en-US" sz="2600" kern="1200" dirty="0"/>
        </a:p>
      </dsp:txBody>
      <dsp:txXfrm>
        <a:off x="4296252" y="1039302"/>
        <a:ext cx="3768608" cy="2810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D4F7CA-DFEF-7440-9B6E-4B1FBA32D1CA}">
      <dsp:nvSpPr>
        <dsp:cNvPr id="0" name=""/>
        <dsp:cNvSpPr/>
      </dsp:nvSpPr>
      <dsp:spPr>
        <a:xfrm>
          <a:off x="0" y="270336"/>
          <a:ext cx="8064900" cy="1874249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5926" tIns="354076" rIns="62592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Primární (hlavní)</a:t>
          </a:r>
          <a:r>
            <a:rPr lang="cs-CZ" sz="1700" kern="1200" dirty="0"/>
            <a:t>: Bránice, mm. </a:t>
          </a:r>
          <a:r>
            <a:rPr lang="cs-CZ" sz="1700" kern="1200" dirty="0" err="1"/>
            <a:t>intercostales</a:t>
          </a:r>
          <a:r>
            <a:rPr lang="cs-CZ" sz="1700" kern="1200" dirty="0"/>
            <a:t> </a:t>
          </a:r>
          <a:r>
            <a:rPr lang="cs-CZ" sz="1700" kern="1200" dirty="0" err="1"/>
            <a:t>externi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Akcesorní (vedlejší): </a:t>
          </a:r>
          <a:r>
            <a:rPr lang="cs-CZ" sz="1700" kern="1200" dirty="0"/>
            <a:t>svaly šíjové - mm. </a:t>
          </a:r>
          <a:r>
            <a:rPr lang="cs-CZ" sz="1700" kern="1200" dirty="0" err="1"/>
            <a:t>scaleni</a:t>
          </a:r>
          <a:r>
            <a:rPr lang="cs-CZ" sz="1700" kern="1200" dirty="0"/>
            <a:t>, mm. </a:t>
          </a:r>
          <a:r>
            <a:rPr lang="cs-CZ" sz="1700" kern="1200" dirty="0" err="1"/>
            <a:t>suprahyoidei</a:t>
          </a:r>
          <a:r>
            <a:rPr lang="cs-CZ" sz="1700" kern="1200" dirty="0"/>
            <a:t> et mm. </a:t>
          </a:r>
          <a:r>
            <a:rPr lang="cs-CZ" sz="1700" kern="1200" dirty="0" err="1"/>
            <a:t>infrahyoidei</a:t>
          </a:r>
          <a:r>
            <a:rPr lang="cs-CZ" sz="1700" kern="1200" dirty="0"/>
            <a:t>, m. sternocleidomastoideus (při abdukci paže), svaly hrudníku - mm. </a:t>
          </a:r>
          <a:r>
            <a:rPr lang="cs-CZ" sz="1700" kern="1200" dirty="0" err="1"/>
            <a:t>pectorales</a:t>
          </a:r>
          <a:r>
            <a:rPr lang="cs-CZ" sz="1700" kern="1200" dirty="0"/>
            <a:t>, m. </a:t>
          </a:r>
          <a:r>
            <a:rPr lang="cs-CZ" sz="1700" kern="1200" dirty="0" err="1"/>
            <a:t>serratus</a:t>
          </a:r>
          <a:r>
            <a:rPr lang="cs-CZ" sz="1700" kern="1200" dirty="0"/>
            <a:t> </a:t>
          </a:r>
          <a:r>
            <a:rPr lang="cs-CZ" sz="1700" kern="1200" dirty="0" err="1"/>
            <a:t>anterior</a:t>
          </a:r>
          <a:r>
            <a:rPr lang="cs-CZ" sz="1700" kern="1200" dirty="0"/>
            <a:t>, m. </a:t>
          </a:r>
          <a:r>
            <a:rPr lang="cs-CZ" sz="1700" kern="1200" dirty="0" err="1"/>
            <a:t>seratus</a:t>
          </a:r>
          <a:r>
            <a:rPr lang="cs-CZ" sz="1700" kern="1200" dirty="0"/>
            <a:t> </a:t>
          </a:r>
          <a:r>
            <a:rPr lang="cs-CZ" sz="1700" kern="1200" dirty="0" err="1"/>
            <a:t>posterior</a:t>
          </a:r>
          <a:r>
            <a:rPr lang="cs-CZ" sz="1700" kern="1200" dirty="0"/>
            <a:t> superior, m. </a:t>
          </a:r>
          <a:r>
            <a:rPr lang="cs-CZ" sz="1700" kern="1200" dirty="0" err="1"/>
            <a:t>latissimus</a:t>
          </a:r>
          <a:r>
            <a:rPr lang="cs-CZ" sz="1700" kern="1200" dirty="0"/>
            <a:t> </a:t>
          </a:r>
          <a:r>
            <a:rPr lang="cs-CZ" sz="1700" kern="1200" dirty="0" err="1"/>
            <a:t>dorsi</a:t>
          </a:r>
          <a:r>
            <a:rPr lang="cs-CZ" sz="1700" kern="1200" dirty="0"/>
            <a:t>, svaly zádové - m. </a:t>
          </a:r>
          <a:r>
            <a:rPr lang="cs-CZ" sz="1700" kern="1200" dirty="0" err="1"/>
            <a:t>iliocostalis</a:t>
          </a:r>
          <a:r>
            <a:rPr lang="cs-CZ" sz="1700" kern="1200" dirty="0"/>
            <a:t>, </a:t>
          </a:r>
          <a:r>
            <a:rPr lang="cs-CZ" sz="1700" kern="1200" dirty="0" err="1"/>
            <a:t>erector</a:t>
          </a:r>
          <a:r>
            <a:rPr lang="cs-CZ" sz="1700" kern="1200" dirty="0"/>
            <a:t> </a:t>
          </a:r>
          <a:r>
            <a:rPr lang="cs-CZ" sz="1700" kern="1200" dirty="0" err="1"/>
            <a:t>spinae</a:t>
          </a:r>
          <a:r>
            <a:rPr lang="cs-CZ" sz="1700" kern="1200" dirty="0"/>
            <a:t> a krátké hluboké zádové</a:t>
          </a:r>
          <a:endParaRPr lang="en-US" sz="1700" kern="1200" dirty="0"/>
        </a:p>
      </dsp:txBody>
      <dsp:txXfrm>
        <a:off x="0" y="270336"/>
        <a:ext cx="8064900" cy="1874249"/>
      </dsp:txXfrm>
    </dsp:sp>
    <dsp:sp modelId="{836D20A1-75FF-DC43-B902-0122779EF939}">
      <dsp:nvSpPr>
        <dsp:cNvPr id="0" name=""/>
        <dsp:cNvSpPr/>
      </dsp:nvSpPr>
      <dsp:spPr>
        <a:xfrm>
          <a:off x="403245" y="19416"/>
          <a:ext cx="564543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u="sng" kern="1200"/>
            <a:t>Inspirační svaly (nádechové svaly) </a:t>
          </a:r>
          <a:endParaRPr lang="en-US" sz="1700" kern="1200"/>
        </a:p>
      </dsp:txBody>
      <dsp:txXfrm>
        <a:off x="427743" y="43914"/>
        <a:ext cx="5596434" cy="452844"/>
      </dsp:txXfrm>
    </dsp:sp>
    <dsp:sp modelId="{66910610-994B-8740-8731-36C24F4794E6}">
      <dsp:nvSpPr>
        <dsp:cNvPr id="0" name=""/>
        <dsp:cNvSpPr/>
      </dsp:nvSpPr>
      <dsp:spPr>
        <a:xfrm>
          <a:off x="0" y="2487306"/>
          <a:ext cx="8064900" cy="16332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5926" tIns="354076" rIns="625926" bIns="120904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Primární (hlavní): </a:t>
          </a:r>
          <a:r>
            <a:rPr lang="cs-CZ" sz="1700" kern="1200" dirty="0"/>
            <a:t>m. </a:t>
          </a:r>
          <a:r>
            <a:rPr lang="cs-CZ" sz="1700" kern="1200" dirty="0" err="1"/>
            <a:t>intercostales</a:t>
          </a:r>
          <a:r>
            <a:rPr lang="cs-CZ" sz="1700" kern="1200" dirty="0"/>
            <a:t> </a:t>
          </a:r>
          <a:r>
            <a:rPr lang="cs-CZ" sz="1700" kern="1200" dirty="0" err="1"/>
            <a:t>interni</a:t>
          </a:r>
          <a:r>
            <a:rPr lang="cs-CZ" sz="1700" kern="1200" dirty="0"/>
            <a:t>, 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1700" b="1" kern="1200" dirty="0"/>
            <a:t>Akcesorní (vedlejší): </a:t>
          </a:r>
          <a:r>
            <a:rPr lang="cs-CZ" sz="1700" kern="1200" dirty="0"/>
            <a:t>svaly břišní - m. </a:t>
          </a:r>
          <a:r>
            <a:rPr lang="cs-CZ" sz="1700" kern="1200" dirty="0" err="1"/>
            <a:t>transversus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, mm. </a:t>
          </a:r>
          <a:r>
            <a:rPr lang="cs-CZ" sz="1700" kern="1200" dirty="0" err="1"/>
            <a:t>obliqui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 </a:t>
          </a:r>
          <a:r>
            <a:rPr lang="cs-CZ" sz="1700" kern="1200" dirty="0" err="1"/>
            <a:t>externi</a:t>
          </a:r>
          <a:r>
            <a:rPr lang="cs-CZ" sz="1700" kern="1200" dirty="0"/>
            <a:t> et </a:t>
          </a:r>
          <a:r>
            <a:rPr lang="cs-CZ" sz="1700" kern="1200" dirty="0" err="1"/>
            <a:t>interni</a:t>
          </a:r>
          <a:r>
            <a:rPr lang="cs-CZ" sz="1700" kern="1200" dirty="0"/>
            <a:t>, mm. </a:t>
          </a:r>
          <a:r>
            <a:rPr lang="cs-CZ" sz="1700" kern="1200" dirty="0" err="1"/>
            <a:t>recti</a:t>
          </a:r>
          <a:r>
            <a:rPr lang="cs-CZ" sz="1700" kern="1200" dirty="0"/>
            <a:t> </a:t>
          </a:r>
          <a:r>
            <a:rPr lang="cs-CZ" sz="1700" kern="1200" dirty="0" err="1"/>
            <a:t>abdominis</a:t>
          </a:r>
          <a:r>
            <a:rPr lang="cs-CZ" sz="1700" kern="1200" dirty="0"/>
            <a:t>, </a:t>
          </a:r>
          <a:r>
            <a:rPr lang="cs-CZ" sz="1700" kern="1200" dirty="0" err="1"/>
            <a:t>m.quadratus</a:t>
          </a:r>
          <a:r>
            <a:rPr lang="cs-CZ" sz="1700" kern="1200" dirty="0"/>
            <a:t> </a:t>
          </a:r>
          <a:r>
            <a:rPr lang="cs-CZ" sz="1700" kern="1200" dirty="0" err="1"/>
            <a:t>lumborum</a:t>
          </a:r>
          <a:r>
            <a:rPr lang="cs-CZ" sz="1700" kern="1200" dirty="0"/>
            <a:t> a </a:t>
          </a:r>
          <a:r>
            <a:rPr lang="cs-CZ" sz="1700" i="1" kern="1200" dirty="0"/>
            <a:t>svaly pánevního dna</a:t>
          </a:r>
          <a:r>
            <a:rPr lang="cs-CZ" sz="1700" kern="1200" dirty="0"/>
            <a:t>, svaly zádové - m. </a:t>
          </a:r>
          <a:r>
            <a:rPr lang="cs-CZ" sz="1700" kern="1200" dirty="0" err="1"/>
            <a:t>iliocostalis</a:t>
          </a:r>
          <a:r>
            <a:rPr lang="cs-CZ" sz="1700" kern="1200" dirty="0"/>
            <a:t>, m. </a:t>
          </a:r>
          <a:r>
            <a:rPr lang="cs-CZ" sz="1700" kern="1200" dirty="0" err="1"/>
            <a:t>serratus</a:t>
          </a:r>
          <a:r>
            <a:rPr lang="cs-CZ" sz="1700" kern="1200" dirty="0"/>
            <a:t> </a:t>
          </a:r>
          <a:r>
            <a:rPr lang="cs-CZ" sz="1700" kern="1200" dirty="0" err="1"/>
            <a:t>posterior</a:t>
          </a:r>
          <a:r>
            <a:rPr lang="cs-CZ" sz="1700" kern="1200" dirty="0"/>
            <a:t> </a:t>
          </a:r>
          <a:r>
            <a:rPr lang="cs-CZ" sz="1700" kern="1200" dirty="0" err="1"/>
            <a:t>inferior</a:t>
          </a:r>
          <a:endParaRPr lang="en-US" sz="1700" kern="1200" dirty="0"/>
        </a:p>
      </dsp:txBody>
      <dsp:txXfrm>
        <a:off x="0" y="2487306"/>
        <a:ext cx="8064900" cy="1633274"/>
      </dsp:txXfrm>
    </dsp:sp>
    <dsp:sp modelId="{8669D229-6D05-5441-AC80-D40FCD30173B}">
      <dsp:nvSpPr>
        <dsp:cNvPr id="0" name=""/>
        <dsp:cNvSpPr/>
      </dsp:nvSpPr>
      <dsp:spPr>
        <a:xfrm>
          <a:off x="403245" y="2236386"/>
          <a:ext cx="5645430" cy="501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13384" tIns="0" rIns="213384" bIns="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Expirační svaly (výdechové svaly)</a:t>
          </a:r>
          <a:endParaRPr lang="en-US" sz="1700" kern="1200"/>
        </a:p>
      </dsp:txBody>
      <dsp:txXfrm>
        <a:off x="427743" y="2260884"/>
        <a:ext cx="5596434" cy="4528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02DF6A-347C-8F43-9DF9-162E5D5950D3}">
      <dsp:nvSpPr>
        <dsp:cNvPr id="0" name=""/>
        <dsp:cNvSpPr/>
      </dsp:nvSpPr>
      <dsp:spPr>
        <a:xfrm>
          <a:off x="9288" y="442010"/>
          <a:ext cx="2041794" cy="612538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631" tIns="75631" rIns="75631" bIns="7563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1) preinspirium </a:t>
          </a:r>
          <a:endParaRPr lang="en-US" sz="1700" kern="1200"/>
        </a:p>
      </dsp:txBody>
      <dsp:txXfrm>
        <a:off x="193049" y="442010"/>
        <a:ext cx="1674272" cy="612538"/>
      </dsp:txXfrm>
    </dsp:sp>
    <dsp:sp modelId="{A16D9E9A-6138-D341-90B9-1C07D9EC0183}">
      <dsp:nvSpPr>
        <dsp:cNvPr id="0" name=""/>
        <dsp:cNvSpPr/>
      </dsp:nvSpPr>
      <dsp:spPr>
        <a:xfrm>
          <a:off x="9288" y="1054549"/>
          <a:ext cx="1858033" cy="2463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6826" tIns="146826" rIns="146826" bIns="293652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krátké období mezi exspirací a inspirací (250 ms) 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přetrvává inhibiční vliv na svalovou aktivtu posturálně-lokomočního systému (→ využití jako relaxační příprava)</a:t>
          </a:r>
          <a:endParaRPr lang="en-US" sz="1300" kern="1200"/>
        </a:p>
      </dsp:txBody>
      <dsp:txXfrm>
        <a:off x="9288" y="1054549"/>
        <a:ext cx="1858033" cy="2463440"/>
      </dsp:txXfrm>
    </dsp:sp>
    <dsp:sp modelId="{273E4AAE-D85C-4F4C-8B3C-C95BE535BE72}">
      <dsp:nvSpPr>
        <dsp:cNvPr id="0" name=""/>
        <dsp:cNvSpPr/>
      </dsp:nvSpPr>
      <dsp:spPr>
        <a:xfrm>
          <a:off x="2010797" y="442010"/>
          <a:ext cx="2041794" cy="612538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631" tIns="75631" rIns="75631" bIns="7563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2) inspirium (nádech) </a:t>
          </a:r>
          <a:endParaRPr lang="en-US" sz="1700" kern="1200"/>
        </a:p>
      </dsp:txBody>
      <dsp:txXfrm>
        <a:off x="2194558" y="442010"/>
        <a:ext cx="1674272" cy="612538"/>
      </dsp:txXfrm>
    </dsp:sp>
    <dsp:sp modelId="{46D9DC88-2777-CE45-A46D-9F10D0D0ABE5}">
      <dsp:nvSpPr>
        <dsp:cNvPr id="0" name=""/>
        <dsp:cNvSpPr/>
      </dsp:nvSpPr>
      <dsp:spPr>
        <a:xfrm>
          <a:off x="2010797" y="1054549"/>
          <a:ext cx="1858033" cy="2463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6826" tIns="146826" rIns="146826" bIns="293652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aktivní děj – část energie se použije na překonání pružného odporu hrudníku a plic 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inspirace má obecně excitační vliv na nervosvalový systém </a:t>
          </a:r>
          <a:endParaRPr lang="en-US" sz="1300" kern="1200"/>
        </a:p>
      </dsp:txBody>
      <dsp:txXfrm>
        <a:off x="2010797" y="1054549"/>
        <a:ext cx="1858033" cy="2463440"/>
      </dsp:txXfrm>
    </dsp:sp>
    <dsp:sp modelId="{F0223385-05F6-7C4C-9E9D-5FDAB22EAD9E}">
      <dsp:nvSpPr>
        <dsp:cNvPr id="0" name=""/>
        <dsp:cNvSpPr/>
      </dsp:nvSpPr>
      <dsp:spPr>
        <a:xfrm>
          <a:off x="4012307" y="442010"/>
          <a:ext cx="2041794" cy="612538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631" tIns="75631" rIns="75631" bIns="7563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3) preexspirium </a:t>
          </a:r>
          <a:endParaRPr lang="en-US" sz="1700" kern="1200"/>
        </a:p>
      </dsp:txBody>
      <dsp:txXfrm>
        <a:off x="4196068" y="442010"/>
        <a:ext cx="1674272" cy="612538"/>
      </dsp:txXfrm>
    </dsp:sp>
    <dsp:sp modelId="{E02A3B93-F5D0-5F4C-AF29-9C023B75A4E8}">
      <dsp:nvSpPr>
        <dsp:cNvPr id="0" name=""/>
        <dsp:cNvSpPr/>
      </dsp:nvSpPr>
      <dsp:spPr>
        <a:xfrm>
          <a:off x="4012307" y="1054549"/>
          <a:ext cx="1858033" cy="2463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6826" tIns="146826" rIns="146826" bIns="293652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trvá asi 50 – 100 ms (kratší než preinspirium) 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excitační fáze přechází během preexspiria do inhibiční fáze </a:t>
          </a:r>
          <a:endParaRPr lang="en-US" sz="1300" kern="1200"/>
        </a:p>
      </dsp:txBody>
      <dsp:txXfrm>
        <a:off x="4012307" y="1054549"/>
        <a:ext cx="1858033" cy="2463440"/>
      </dsp:txXfrm>
    </dsp:sp>
    <dsp:sp modelId="{5AA22778-2DCC-924D-936E-B1B20B2F4E77}">
      <dsp:nvSpPr>
        <dsp:cNvPr id="0" name=""/>
        <dsp:cNvSpPr/>
      </dsp:nvSpPr>
      <dsp:spPr>
        <a:xfrm>
          <a:off x="6013817" y="442010"/>
          <a:ext cx="2041794" cy="612538"/>
        </a:xfrm>
        <a:prstGeom prst="chevron">
          <a:avLst>
            <a:gd name="adj" fmla="val 3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5631" tIns="75631" rIns="75631" bIns="75631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4) exspirium (výdech) </a:t>
          </a:r>
          <a:endParaRPr lang="en-US" sz="1700" kern="1200"/>
        </a:p>
      </dsp:txBody>
      <dsp:txXfrm>
        <a:off x="6197578" y="442010"/>
        <a:ext cx="1674272" cy="612538"/>
      </dsp:txXfrm>
    </dsp:sp>
    <dsp:sp modelId="{E9CE3944-3D5E-594F-B5E6-A6BD57E84332}">
      <dsp:nvSpPr>
        <dsp:cNvPr id="0" name=""/>
        <dsp:cNvSpPr/>
      </dsp:nvSpPr>
      <dsp:spPr>
        <a:xfrm>
          <a:off x="6013817" y="1054549"/>
          <a:ext cx="1858033" cy="246344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46826" tIns="146826" rIns="146826" bIns="293652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z hlediska svalové práce je to pasivní děj </a:t>
          </a:r>
          <a:endParaRPr lang="en-US" sz="1300" kern="120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 dirty="0"/>
            <a:t>při usilovném výdechu se zapojují se mm. </a:t>
          </a:r>
          <a:r>
            <a:rPr lang="cs-CZ" sz="1300" kern="1200" dirty="0" err="1"/>
            <a:t>intercostales</a:t>
          </a:r>
          <a:r>
            <a:rPr lang="cs-CZ" sz="1300" kern="1200" dirty="0"/>
            <a:t> </a:t>
          </a:r>
          <a:r>
            <a:rPr lang="cs-CZ" sz="1300" kern="1200" dirty="0" err="1"/>
            <a:t>interni</a:t>
          </a:r>
          <a:r>
            <a:rPr lang="cs-CZ" sz="1300" kern="1200" dirty="0"/>
            <a:t>, břišní svaly </a:t>
          </a:r>
          <a:endParaRPr lang="en-US" sz="1300" kern="1200" dirty="0"/>
        </a:p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kern="1200"/>
            <a:t>expirium má na posturálně-lokomoční systém inhibiční vliv </a:t>
          </a:r>
          <a:endParaRPr lang="en-US" sz="1300" kern="1200"/>
        </a:p>
      </dsp:txBody>
      <dsp:txXfrm>
        <a:off x="6013817" y="1054549"/>
        <a:ext cx="1858033" cy="246344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6/7/layout/ChevronBlockProcess">
  <dgm:title val="Chevron Block Process"/>
  <dgm:desc val="Use to show a progression; a timeline; sequential steps in a task, process, or workflow; or to emphasize movement or direction. Level 1 text appears inside an arrow shape while Level 2 text appears below the arrow shapes."/>
  <dgm:catLst>
    <dgm:cat type="process" pri="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 fact="0.6"/>
      <dgm:constr type="h" for="des" forName="composite" op="equ"/>
      <dgm:constr type="w" for="ch" forName="composite" refType="w"/>
      <dgm:constr type="w" for="des" forName="parTx"/>
      <dgm:constr type="h" for="des" forName="parTx" op="equ"/>
      <dgm:constr type="w" for="des" forName="desTx"/>
      <dgm:constr type="primFontSz" for="des" forName="parTx" val="28"/>
      <dgm:constr type="primFontSz" for="des" forName="desTx" refType="primFontSz" refFor="des" refForName="parTx" op="lte" fact="0.75"/>
      <dgm:constr type="h" for="des" forName="desTx" op="equ"/>
      <dgm:constr type="w" for="ch" forName="space" refType="w" op="equ" fact="-0.005"/>
    </dgm:constrLst>
    <dgm:ruleLst>
      <dgm:rule type="w" for="ch" forName="composite" val="0" fact="NaN" max="NaN"/>
    </dgm:ruleLst>
    <dgm:forEach name="Name6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7">
          <dgm:if name="Name8" func="var" arg="dir" op="equ" val="norm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/>
              <dgm:constr type="w" for="ch" forName="desTx" refType="w" refFor="ch" refForName="parTx" fact="0.91"/>
              <dgm:constr type="t" for="ch" forName="desTx" refType="h" refFor="ch" refForName="parTx"/>
            </dgm:constrLst>
          </dgm:if>
          <dgm:else name="Name9">
            <dgm:constrLst>
              <dgm:constr type="l" for="ch" forName="parTx"/>
              <dgm:constr type="w" for="ch" forName="parTx" refType="w"/>
              <dgm:constr type="t" for="ch" forName="parTx"/>
              <dgm:constr type="l" for="ch" forName="desTx" refType="w" fact="0.09"/>
              <dgm:constr type="w" for="ch" forName="desTx" refType="w" refFor="ch" refForName="parTx" fact="0.91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 styleLbl="alignNode1">
          <dgm:varLst>
            <dgm:chMax val="0"/>
            <dgm:chPref val="0"/>
          </dgm:varLst>
          <dgm:alg type="tx"/>
          <dgm:choose name="Name10">
            <dgm:if name="Name11" func="var" arg="dir" op="equ" val="norm">
              <dgm:shape xmlns:r="http://schemas.openxmlformats.org/officeDocument/2006/relationships" type="chevron" r:blip="">
                <dgm:adjLst>
                  <dgm:adj idx="1" val="0.3"/>
                </dgm:adjLst>
              </dgm:shape>
            </dgm:if>
            <dgm:else name="Name12">
              <dgm:shape xmlns:r="http://schemas.openxmlformats.org/officeDocument/2006/relationships" rot="180" type="chevron" r:blip="">
                <dgm:adjLst/>
              </dgm:shape>
            </dgm:else>
          </dgm:choose>
          <dgm:presOf axis="self" ptType="node"/>
          <dgm:choose name="Name13">
            <dgm:if name="Name14" func="var" arg="dir" op="equ" val="norm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if>
            <dgm:else name="Name15">
              <dgm:constrLst>
                <dgm:constr type="h" refType="w" op="lte" fact="0.3"/>
                <dgm:constr type="h"/>
                <dgm:constr type="tMarg" refType="w" fact="0.105"/>
                <dgm:constr type="bMarg" refType="w" fact="0.105"/>
                <dgm:constr type="lMarg" refType="w" fact="0.105"/>
                <dgm:constr type="rMarg" refType="w" fact="0.105"/>
              </dgm:constrLst>
            </dgm:else>
          </dgm:choose>
          <dgm:ruleLst>
            <dgm:rule type="h" val="INF" fact="NaN" max="NaN"/>
            <dgm:rule type="primFontSz" val="14" fact="NaN" max="NaN"/>
          </dgm:ruleLst>
        </dgm:layoutNode>
        <dgm:layoutNode name="desTx" styleLbl="alignAccFollowNode1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primFontSz" val="20"/>
            <dgm:constr type="tMarg" refType="w" fact="0.224"/>
            <dgm:constr type="bMarg" refType="w" fact="0.448"/>
            <dgm:constr type="lMarg" refType="w" fact="0.224"/>
            <dgm:constr type="rMarg" refType="w" fact="0.224"/>
          </dgm:constrLst>
          <dgm:ruleLst>
            <dgm:rule type="h" val="INF" fact="NaN" max="NaN"/>
            <dgm:rule type="primFontSz" val="11" fact="NaN" max="NaN"/>
          </dgm:ruleLst>
        </dgm:layoutNode>
      </dgm:layoutNode>
      <dgm:forEach name="Name19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11/28/24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919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11/28/24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5638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50" y="1761067"/>
            <a:ext cx="7192913" cy="1828813"/>
          </a:xfrm>
        </p:spPr>
        <p:txBody>
          <a:bodyPr anchor="b"/>
          <a:lstStyle>
            <a:lvl1pPr algn="ctr">
              <a:defRPr sz="3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1550" y="3589879"/>
            <a:ext cx="7192913" cy="1507054"/>
          </a:xfrm>
        </p:spPr>
        <p:txBody>
          <a:bodyPr anchor="t"/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11/28/24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6898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46" y="1734507"/>
            <a:ext cx="3816804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64" y="1734507"/>
            <a:ext cx="3816804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4404" y="1835254"/>
            <a:ext cx="3657258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404" y="2380138"/>
            <a:ext cx="365725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21225" y="1835255"/>
            <a:ext cx="3671498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18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21225" y="2380138"/>
            <a:ext cx="3671498" cy="3411063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11/28/24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21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  <p:sldLayoutId id="2147483702" r:id="rId21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3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4.png"/><Relationship Id="rId5" Type="http://schemas.openxmlformats.org/officeDocument/2006/relationships/hyperlink" Target="https://www.rehabilitace.info/lidske-telo/branice-jeden-z-nejdulezitejsich-svalu-jak-na-branicni-dychani/" TargetMode="Externa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6bkjJWBBnCo?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xbtyuZAA_Q" TargetMode="External"/><Relationship Id="rId2" Type="http://schemas.openxmlformats.org/officeDocument/2006/relationships/hyperlink" Target="https://www.youtube.com/watch?v=6bkjJWBBnCo" TargetMode="External"/><Relationship Id="rId1" Type="http://schemas.openxmlformats.org/officeDocument/2006/relationships/slideLayout" Target="../slideLayouts/slideLayout11.xml"/><Relationship Id="rId5" Type="http://schemas.openxmlformats.org/officeDocument/2006/relationships/hyperlink" Target="https://www.youtube.com/watch?v=uYm4l_alVV0&amp;t=1185s" TargetMode="External"/><Relationship Id="rId4" Type="http://schemas.openxmlformats.org/officeDocument/2006/relationships/hyperlink" Target="https://www.youtube.com/watch?v=s1QFW1aSh5Q&amp;list=PL1rG930trF2_ldjI-30f3XXjxi7S5Qt5T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is.muni.cz/do/fsps/e-learning/zaklady_anatomie/zakl_anatomie_I/pages/kostra_osova.html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9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Relationship Id="rId6" Type="http://schemas.openxmlformats.org/officeDocument/2006/relationships/hyperlink" Target="https://anatomie.lf2.cuni.cz/sites/anatomie/files/page/files/2016/svaly_trupu.pdf" TargetMode="Externa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8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6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8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5.sv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8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skripta.eu/w/Cervikokrani%C3%A1ln%C3%AD_syndrom" TargetMode="External"/><Relationship Id="rId2" Type="http://schemas.openxmlformats.org/officeDocument/2006/relationships/hyperlink" Target="https://www.sportklinik.cz/2020/11/02/cervikokranialni-syndrom/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71B21D-6534-4D70-88AB-73B6C7470A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Kineziologie trupu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BA0B446-74AC-428E-9EF1-3BB6849FB1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3437401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iprocating Unilateral Motion">
            <a:hlinkClick r:id="" action="ppaction://media"/>
            <a:extLst>
              <a:ext uri="{FF2B5EF4-FFF2-40B4-BE49-F238E27FC236}">
                <a16:creationId xmlns:a16="http://schemas.microsoft.com/office/drawing/2014/main" id="{6D6CDFE7-0336-FAF7-4518-D5B499AD60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0985" y="921916"/>
            <a:ext cx="6722030" cy="4480769"/>
          </a:xfr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0F834F7-10D2-6070-6094-5F4898ACC696}"/>
              </a:ext>
            </a:extLst>
          </p:cNvPr>
          <p:cNvSpPr txBox="1"/>
          <p:nvPr/>
        </p:nvSpPr>
        <p:spPr>
          <a:xfrm>
            <a:off x="435769" y="5751419"/>
            <a:ext cx="4572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Zdroj videa: https://www.serola.net/mind-map-view/</a:t>
            </a:r>
          </a:p>
        </p:txBody>
      </p:sp>
    </p:spTree>
    <p:extLst>
      <p:ext uri="{BB962C8B-B14F-4D97-AF65-F5344CB8AC3E}">
        <p14:creationId xmlns:p14="http://schemas.microsoft.com/office/powerpoint/2010/main" val="11552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2963F0-2E92-4018-9A21-DFA1112A6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Ženská a mužská pánev</a:t>
            </a:r>
            <a:endParaRPr lang="cs-CZ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4420F828-5DCC-4BC5-BF6F-DA5A25DBE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00" y="2278380"/>
            <a:ext cx="7943272" cy="3722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9067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2414D3BF-D6E2-7F4D-2C37-BB5AD48A115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6051F992-3D90-9179-E8A6-861C32DFFA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D43B7E7-F166-A508-BB59-36D57DCE9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Kineziologické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27ACEB-50D9-3D89-2F23-8E46F96D60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Fylogeneze - Vertikalizace trupu a </a:t>
            </a:r>
            <a:r>
              <a:rPr lang="cs-CZ" dirty="0" err="1"/>
              <a:t>bipedální</a:t>
            </a:r>
            <a:r>
              <a:rPr lang="cs-CZ" dirty="0"/>
              <a:t> lokomoce </a:t>
            </a:r>
          </a:p>
          <a:p>
            <a:pPr lvl="1">
              <a:spcAft>
                <a:spcPts val="600"/>
              </a:spcAft>
            </a:pPr>
            <a:r>
              <a:rPr lang="cs-CZ" sz="2100" dirty="0"/>
              <a:t>stočení lopat pánevních kostí více do sagitální roviny</a:t>
            </a:r>
          </a:p>
          <a:p>
            <a:pPr lvl="1">
              <a:spcAft>
                <a:spcPts val="600"/>
              </a:spcAft>
            </a:pPr>
            <a:r>
              <a:rPr lang="cs-CZ" sz="2100" dirty="0"/>
              <a:t>posun jamky kyčelního kloubu (acetabulum) ventrálně, což znamenalo omezení rozsahu pohybu v kyčelním kloubu</a:t>
            </a:r>
          </a:p>
          <a:p>
            <a:pPr lvl="1">
              <a:spcAft>
                <a:spcPts val="600"/>
              </a:spcAft>
            </a:pPr>
            <a:r>
              <a:rPr lang="cs-CZ" sz="2100" dirty="0"/>
              <a:t>Vzpřímené postavení </a:t>
            </a:r>
            <a:r>
              <a:rPr lang="cs-CZ" sz="2100" b="1" dirty="0"/>
              <a:t>– pánevní sklon </a:t>
            </a:r>
            <a:r>
              <a:rPr lang="cs-CZ" sz="2100" dirty="0"/>
              <a:t>(„napřímení na kyčlích“)</a:t>
            </a:r>
          </a:p>
          <a:p>
            <a:pPr lvl="1">
              <a:spcAft>
                <a:spcPts val="600"/>
              </a:spcAft>
            </a:pPr>
            <a:endParaRPr lang="cs-CZ" sz="2100" dirty="0"/>
          </a:p>
          <a:p>
            <a:pPr>
              <a:spcAft>
                <a:spcPts val="600"/>
              </a:spcAft>
            </a:pPr>
            <a:r>
              <a:rPr lang="cs-CZ" dirty="0"/>
              <a:t>Pánev jako ukončení páteře – přenos sil z trupu </a:t>
            </a:r>
          </a:p>
          <a:p>
            <a:pPr>
              <a:spcAft>
                <a:spcPts val="600"/>
              </a:spcAft>
            </a:pPr>
            <a:r>
              <a:rPr lang="cs-CZ" dirty="0"/>
              <a:t>Pánev jako první prvek opory pro dolní končetiny </a:t>
            </a:r>
          </a:p>
        </p:txBody>
      </p:sp>
    </p:spTree>
    <p:extLst>
      <p:ext uri="{BB962C8B-B14F-4D97-AF65-F5344CB8AC3E}">
        <p14:creationId xmlns:p14="http://schemas.microsoft.com/office/powerpoint/2010/main" val="295518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89789D1-9DB4-A598-6CE4-334113A8C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Pánevní sklon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1EF7E4A-28F4-227B-7220-B082CFDA3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465546"/>
            <a:ext cx="5910904" cy="2805830"/>
          </a:xfrm>
        </p:spPr>
        <p:txBody>
          <a:bodyPr>
            <a:normAutofit fontScale="92500"/>
          </a:bodyPr>
          <a:lstStyle/>
          <a:p>
            <a:r>
              <a:rPr lang="cs-CZ" dirty="0"/>
              <a:t>Ze statického hlediska nemůže být prstenec pánve uložen v horizontální rovině </a:t>
            </a:r>
          </a:p>
          <a:p>
            <a:endParaRPr lang="cs-CZ" dirty="0"/>
          </a:p>
          <a:p>
            <a:r>
              <a:rPr lang="cs-CZ" dirty="0"/>
              <a:t>Pánev je skloněná přední částí dolu a dozadu - křížová kost je vysunuta šikmo dopředu</a:t>
            </a:r>
          </a:p>
          <a:p>
            <a:r>
              <a:rPr lang="cs-CZ" dirty="0"/>
              <a:t>V oblasti </a:t>
            </a:r>
            <a:r>
              <a:rPr lang="cs-CZ" dirty="0" err="1"/>
              <a:t>promontoria</a:t>
            </a:r>
            <a:r>
              <a:rPr lang="cs-CZ" dirty="0"/>
              <a:t> se náhle, téměř zlomově mě­ní zakřivení páteře z kyfózy křížové kosti na bederní lordózu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dirty="0"/>
              <a:t>posun těžiště nad kyčelní klouby.</a:t>
            </a:r>
          </a:p>
          <a:p>
            <a:endParaRPr lang="cs-CZ" dirty="0"/>
          </a:p>
        </p:txBody>
      </p:sp>
      <p:pic>
        <p:nvPicPr>
          <p:cNvPr id="1026" name="Picture 2" descr="Lesser Pelvis - an overview | ScienceDirect Topics">
            <a:extLst>
              <a:ext uri="{FF2B5EF4-FFF2-40B4-BE49-F238E27FC236}">
                <a16:creationId xmlns:a16="http://schemas.microsoft.com/office/drawing/2014/main" id="{5DDB49BD-0923-D005-E90B-CBB6C3F9C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9394" y="387548"/>
            <a:ext cx="2264569" cy="255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FC2A217-D620-69E6-F57F-F0B36BAA1C4D}"/>
              </a:ext>
            </a:extLst>
          </p:cNvPr>
          <p:cNvSpPr txBox="1"/>
          <p:nvPr/>
        </p:nvSpPr>
        <p:spPr>
          <a:xfrm>
            <a:off x="6765131" y="2990418"/>
            <a:ext cx="237886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https://www-sciencedirect-com.ezproxy.muni.cz/topics/immunology-and-microbiology/lesser-pelvis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6B1AF4E-8E18-52AA-EA9C-B341D64EFD4D}"/>
              </a:ext>
            </a:extLst>
          </p:cNvPr>
          <p:cNvSpPr txBox="1"/>
          <p:nvPr/>
        </p:nvSpPr>
        <p:spPr>
          <a:xfrm>
            <a:off x="303756" y="4531460"/>
            <a:ext cx="85364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 err="1"/>
              <a:t>Inclination</a:t>
            </a:r>
            <a:r>
              <a:rPr lang="cs-CZ" sz="2000" b="1" dirty="0"/>
              <a:t> pelvis = pánevní sklon </a:t>
            </a:r>
            <a:r>
              <a:rPr lang="cs-CZ" sz="2000" dirty="0"/>
              <a:t>- vyjadřujeme jako úhel, který svírá rovina pánevního vchodu (</a:t>
            </a:r>
            <a:r>
              <a:rPr lang="cs-CZ" sz="2000" dirty="0" err="1"/>
              <a:t>promontorium</a:t>
            </a:r>
            <a:r>
              <a:rPr lang="cs-CZ" sz="2000" dirty="0"/>
              <a:t> – linea </a:t>
            </a:r>
            <a:r>
              <a:rPr lang="cs-CZ" sz="2000" dirty="0" err="1"/>
              <a:t>terminalis</a:t>
            </a:r>
            <a:r>
              <a:rPr lang="cs-CZ" sz="2000" dirty="0"/>
              <a:t> - horní okraj spony) s horizontální rovinou. Sklon dosahuje asi 60 stupňů a lze jej vyšetřit na </a:t>
            </a:r>
            <a:r>
              <a:rPr lang="cs-CZ" sz="2000" dirty="0" err="1"/>
              <a:t>rtg</a:t>
            </a:r>
            <a:r>
              <a:rPr lang="cs-CZ" sz="2000" dirty="0"/>
              <a:t> snímku.</a:t>
            </a:r>
          </a:p>
          <a:p>
            <a:r>
              <a:rPr lang="cs-CZ" sz="2000" dirty="0"/>
              <a:t>Každá změna pánevního sklonu má efekt na bederní lordózu a má vliv na funkci pánevního dna. </a:t>
            </a:r>
          </a:p>
        </p:txBody>
      </p:sp>
    </p:spTree>
    <p:extLst>
      <p:ext uri="{BB962C8B-B14F-4D97-AF65-F5344CB8AC3E}">
        <p14:creationId xmlns:p14="http://schemas.microsoft.com/office/powerpoint/2010/main" val="37121633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A10C06-867A-07A4-DC94-EEC936B76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Pánevní sklon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72BC260-6993-8EBC-2A36-074B1883C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810" y="2235993"/>
            <a:ext cx="2672390" cy="3193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C8B6AA0-3F36-D06D-54D7-E2EFA380B3DC}"/>
              </a:ext>
            </a:extLst>
          </p:cNvPr>
          <p:cNvSpPr txBox="1"/>
          <p:nvPr/>
        </p:nvSpPr>
        <p:spPr>
          <a:xfrm>
            <a:off x="1213810" y="5445193"/>
            <a:ext cx="267239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https://m.facebook.com/medlearner2021/photos/a.108647941380082/115925227319020/</a:t>
            </a:r>
          </a:p>
        </p:txBody>
      </p:sp>
      <p:pic>
        <p:nvPicPr>
          <p:cNvPr id="2050" name="Picture 2" descr="Assisted Diagnosis and Treatment Planning of Femoroacetabular Impingement  (FAI) | Musculoskeletal Key">
            <a:extLst>
              <a:ext uri="{FF2B5EF4-FFF2-40B4-BE49-F238E27FC236}">
                <a16:creationId xmlns:a16="http://schemas.microsoft.com/office/drawing/2014/main" id="{9E229FFF-2C23-F829-8CD2-5757E2848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356" y="2235993"/>
            <a:ext cx="2782490" cy="3229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B0F6664-64C4-CA66-8F83-E2E2924C6EE4}"/>
              </a:ext>
            </a:extLst>
          </p:cNvPr>
          <p:cNvSpPr txBox="1"/>
          <p:nvPr/>
        </p:nvSpPr>
        <p:spPr>
          <a:xfrm>
            <a:off x="5249815" y="5508912"/>
            <a:ext cx="253603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https://musculoskeletalkey.com/assisted-diagnosis-and-treatment-planning-of-femoroacetabular-impingement-fai/</a:t>
            </a:r>
          </a:p>
        </p:txBody>
      </p:sp>
    </p:spTree>
    <p:extLst>
      <p:ext uri="{BB962C8B-B14F-4D97-AF65-F5344CB8AC3E}">
        <p14:creationId xmlns:p14="http://schemas.microsoft.com/office/powerpoint/2010/main" val="2977207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C062F8-48B7-4673-B3E0-7022C0418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73D38FF-3ACD-4747-B4AE-0B077F3A7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1DAB87B-3F82-4FB7-8092-5CF894B77F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426" t="16862" r="3840" b="16993"/>
          <a:stretch/>
        </p:blipFill>
        <p:spPr>
          <a:xfrm>
            <a:off x="564783" y="1119468"/>
            <a:ext cx="8006449" cy="437029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21EBA3B-00F9-4672-A04B-1681A4297E2C}"/>
              </a:ext>
            </a:extLst>
          </p:cNvPr>
          <p:cNvSpPr txBox="1"/>
          <p:nvPr/>
        </p:nvSpPr>
        <p:spPr>
          <a:xfrm>
            <a:off x="2282006" y="5489762"/>
            <a:ext cx="4572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https://is.muni.cz/auth/el/fsps/podzim2021/np4052/um/prednaska/9._Kineziologie_panve.pdf</a:t>
            </a:r>
          </a:p>
        </p:txBody>
      </p:sp>
    </p:spTree>
    <p:extLst>
      <p:ext uri="{BB962C8B-B14F-4D97-AF65-F5344CB8AC3E}">
        <p14:creationId xmlns:p14="http://schemas.microsoft.com/office/powerpoint/2010/main" val="604028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26222E1-A8B9-4EF6-9255-B3429E14CB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Postavení pánve – inklinace a </a:t>
            </a:r>
            <a:r>
              <a:rPr lang="cs-CZ" dirty="0" err="1"/>
              <a:t>reklinace</a:t>
            </a:r>
            <a:endParaRPr lang="cs-CZ" dirty="0"/>
          </a:p>
        </p:txBody>
      </p:sp>
      <p:pic>
        <p:nvPicPr>
          <p:cNvPr id="7170" name="Picture 2" descr="Jaká poloha pánve je správná a kdy a jak s ní pracovat? |">
            <a:extLst>
              <a:ext uri="{FF2B5EF4-FFF2-40B4-BE49-F238E27FC236}">
                <a16:creationId xmlns:a16="http://schemas.microsoft.com/office/drawing/2014/main" id="{624AFE65-81E0-4620-A48B-52A821AF9F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022" y="2066925"/>
            <a:ext cx="7190234" cy="350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335C932-CA6C-4C28-858C-F223C02613E7}"/>
              </a:ext>
            </a:extLst>
          </p:cNvPr>
          <p:cNvSpPr txBox="1"/>
          <p:nvPr/>
        </p:nvSpPr>
        <p:spPr>
          <a:xfrm>
            <a:off x="921544" y="5567847"/>
            <a:ext cx="3924472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http://coretraining.cz/2014/06/jaka-poloha-panve-je-spravna-a-kdy-a-jak-s-ni-pracovat/</a:t>
            </a:r>
          </a:p>
        </p:txBody>
      </p:sp>
    </p:spTree>
    <p:extLst>
      <p:ext uri="{BB962C8B-B14F-4D97-AF65-F5344CB8AC3E}">
        <p14:creationId xmlns:p14="http://schemas.microsoft.com/office/powerpoint/2010/main" val="3193251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Vybrané diagnostické postupy v průběhu ročního makrocyklu prokazující  asymetrie u hráčů florbalu - PDF Stažení zdarma">
            <a:extLst>
              <a:ext uri="{FF2B5EF4-FFF2-40B4-BE49-F238E27FC236}">
                <a16:creationId xmlns:a16="http://schemas.microsoft.com/office/drawing/2014/main" id="{08A06567-A233-4B85-A4D2-95319B9FA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775" y="1634331"/>
            <a:ext cx="5684835" cy="3922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86C3D602-8CE7-482C-964A-77D9B5D6DFD4}"/>
              </a:ext>
            </a:extLst>
          </p:cNvPr>
          <p:cNvSpPr txBox="1"/>
          <p:nvPr/>
        </p:nvSpPr>
        <p:spPr>
          <a:xfrm>
            <a:off x="1727775" y="5648459"/>
            <a:ext cx="607249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https://docplayer.cz/196155183-Vybrane-diagnosticke-postupy-v-prubehu-rocniho-makrocyklu-prokazujici-asymetrie-u-hracu-florbalu.html</a:t>
            </a:r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04D86944-ADAD-450C-8FA8-42C9EB3DFD72}"/>
              </a:ext>
            </a:extLst>
          </p:cNvPr>
          <p:cNvCxnSpPr>
            <a:cxnSpLocks/>
          </p:cNvCxnSpPr>
          <p:nvPr/>
        </p:nvCxnSpPr>
        <p:spPr>
          <a:xfrm flipH="1">
            <a:off x="2400301" y="3313372"/>
            <a:ext cx="893135" cy="334925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EFA85B3A-F770-40F1-86B3-FCB3A57F9DCB}"/>
              </a:ext>
            </a:extLst>
          </p:cNvPr>
          <p:cNvCxnSpPr>
            <a:cxnSpLocks/>
          </p:cNvCxnSpPr>
          <p:nvPr/>
        </p:nvCxnSpPr>
        <p:spPr>
          <a:xfrm>
            <a:off x="4186571" y="3191045"/>
            <a:ext cx="828283" cy="457251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4374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A47A523A-2E3E-10E5-B755-C2A5C44E42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E74CB57B-BBF7-7C77-7D03-5804152CDC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18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F377A58-960D-4332-9BDA-9A9A80E2B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Pohyby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D2F5E09-7DDB-4F9C-2F56-7DD4D34EDCF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9727434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8564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95472D-28A0-6971-1786-5F970391B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Elevace pánve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882F760-DD63-1B18-8067-1B98E209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582" y="2156587"/>
            <a:ext cx="6996851" cy="331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465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1E2816-C6AD-4E55-A090-BC1356E9A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1" y="1192641"/>
            <a:ext cx="4573466" cy="1169559"/>
          </a:xfrm>
        </p:spPr>
        <p:txBody>
          <a:bodyPr>
            <a:normAutofit/>
          </a:bodyPr>
          <a:lstStyle/>
          <a:p>
            <a:r>
              <a:rPr lang="cs-CZ" dirty="0"/>
              <a:t>Struktury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AA433DB-1963-45B8-9886-C9CB4E195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3195" y="2697591"/>
            <a:ext cx="2858780" cy="2381801"/>
          </a:xfrm>
        </p:spPr>
        <p:txBody>
          <a:bodyPr>
            <a:normAutofit/>
          </a:bodyPr>
          <a:lstStyle/>
          <a:p>
            <a:r>
              <a:rPr lang="cs-CZ" dirty="0"/>
              <a:t>  </a:t>
            </a:r>
            <a:r>
              <a:rPr lang="cs-CZ" sz="1800" b="1" dirty="0"/>
              <a:t>Axiální systém (páteř)</a:t>
            </a:r>
          </a:p>
          <a:p>
            <a:r>
              <a:rPr lang="cs-CZ" sz="1800" b="1" dirty="0"/>
              <a:t>		+</a:t>
            </a:r>
          </a:p>
          <a:p>
            <a:r>
              <a:rPr lang="cs-CZ" sz="1800" b="1" dirty="0"/>
              <a:t>	 Hrudník</a:t>
            </a:r>
          </a:p>
          <a:p>
            <a:r>
              <a:rPr lang="cs-CZ" sz="1800" b="1" dirty="0"/>
              <a:t>		+ </a:t>
            </a:r>
          </a:p>
          <a:p>
            <a:r>
              <a:rPr lang="cs-CZ" sz="1800" b="1" dirty="0"/>
              <a:t>	  Pánev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993050-225A-4806-900D-9700DE454C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7622" y="1075327"/>
            <a:ext cx="2009147" cy="439157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8DEA728C-4BFF-4D59-9FD3-2FCA34A36CD6}"/>
              </a:ext>
            </a:extLst>
          </p:cNvPr>
          <p:cNvSpPr txBox="1"/>
          <p:nvPr/>
        </p:nvSpPr>
        <p:spPr>
          <a:xfrm>
            <a:off x="6057900" y="5482590"/>
            <a:ext cx="294132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https://anatomickymodel.cz/ucebni-pomucky/anatomicke-modely/anatomicky-model-patere-panve-bohdan/</a:t>
            </a:r>
          </a:p>
        </p:txBody>
      </p:sp>
    </p:spTree>
    <p:extLst>
      <p:ext uri="{BB962C8B-B14F-4D97-AF65-F5344CB8AC3E}">
        <p14:creationId xmlns:p14="http://schemas.microsoft.com/office/powerpoint/2010/main" val="1975276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426260-8464-5B5E-4E8B-C738ACF75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Postavení pánve – palpační nález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0D4FE-32E4-15EA-13A2-559305212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6388" y="1950482"/>
            <a:ext cx="2431234" cy="2038223"/>
          </a:xfrm>
        </p:spPr>
        <p:txBody>
          <a:bodyPr/>
          <a:lstStyle/>
          <a:p>
            <a:r>
              <a:rPr lang="cs-CZ" dirty="0"/>
              <a:t>Šikmá pánev </a:t>
            </a:r>
          </a:p>
          <a:p>
            <a:r>
              <a:rPr lang="cs-CZ" dirty="0"/>
              <a:t>Shift pánve </a:t>
            </a:r>
          </a:p>
          <a:p>
            <a:r>
              <a:rPr lang="cs-CZ" dirty="0" err="1"/>
              <a:t>Anteverze</a:t>
            </a:r>
            <a:r>
              <a:rPr lang="cs-CZ" dirty="0"/>
              <a:t> pánve </a:t>
            </a:r>
          </a:p>
          <a:p>
            <a:r>
              <a:rPr lang="cs-CZ" dirty="0"/>
              <a:t>Retroverze pánve </a:t>
            </a:r>
          </a:p>
          <a:p>
            <a:r>
              <a:rPr lang="cs-CZ" dirty="0"/>
              <a:t>Rotace pánve </a:t>
            </a:r>
          </a:p>
          <a:p>
            <a:r>
              <a:rPr lang="cs-CZ" dirty="0"/>
              <a:t>Torze pánve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6536EEE-1D0B-459E-FD2A-07B62F5925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421" y="1207357"/>
            <a:ext cx="2898479" cy="304406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B5D1FAE-BE7E-05BA-0F8E-FCA6A7C8B0EF}"/>
              </a:ext>
            </a:extLst>
          </p:cNvPr>
          <p:cNvSpPr txBox="1"/>
          <p:nvPr/>
        </p:nvSpPr>
        <p:spPr>
          <a:xfrm>
            <a:off x="6322893" y="4236263"/>
            <a:ext cx="2282007" cy="334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88" dirty="0"/>
              <a:t>https://is.muni.cz/el/1451/podzim2018/np2404/Aspekce_I..</a:t>
            </a:r>
            <a:r>
              <a:rPr lang="cs-CZ" sz="788" dirty="0" err="1"/>
              <a:t>pdf</a:t>
            </a:r>
            <a:endParaRPr lang="cs-CZ" sz="788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7F86BB26-EDB6-44BE-8CA4-2ACE60FEAA37}"/>
              </a:ext>
            </a:extLst>
          </p:cNvPr>
          <p:cNvSpPr txBox="1"/>
          <p:nvPr/>
        </p:nvSpPr>
        <p:spPr>
          <a:xfrm>
            <a:off x="2793949" y="4767612"/>
            <a:ext cx="3556102" cy="175432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1800" dirty="0"/>
              <a:t>Aspekce: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Postavení pánve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 err="1"/>
              <a:t>Michaelisova</a:t>
            </a:r>
            <a:r>
              <a:rPr lang="cs-CZ" sz="1800" dirty="0"/>
              <a:t> routa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 err="1"/>
              <a:t>Tajle</a:t>
            </a:r>
            <a:endParaRPr lang="cs-CZ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 err="1"/>
              <a:t>Thorakobrachiální</a:t>
            </a:r>
            <a:r>
              <a:rPr lang="cs-CZ" sz="1800" dirty="0"/>
              <a:t> trojúhelníky 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5893404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C2F1E9C-AA13-41E4-8715-4CDBA67FB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358" y="1336573"/>
            <a:ext cx="2408544" cy="283582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 dirty="0" err="1"/>
              <a:t>Pánevní</a:t>
            </a:r>
            <a:r>
              <a:rPr lang="en-US" sz="4050" dirty="0"/>
              <a:t> </a:t>
            </a:r>
            <a:r>
              <a:rPr lang="en-US" sz="4050" dirty="0" err="1"/>
              <a:t>dno</a:t>
            </a:r>
            <a:endParaRPr lang="en-US" sz="4050" dirty="0"/>
          </a:p>
        </p:txBody>
      </p:sp>
      <p:pic>
        <p:nvPicPr>
          <p:cNvPr id="9218" name="Picture 2" descr="Posilování pánevního dna zabrání inkontinenci. Naučte se ho aktivovat! -  WomanOnly">
            <a:extLst>
              <a:ext uri="{FF2B5EF4-FFF2-40B4-BE49-F238E27FC236}">
                <a16:creationId xmlns:a16="http://schemas.microsoft.com/office/drawing/2014/main" id="{6DD18328-B364-46F4-BA9E-09F4258DFB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2814" y="1795708"/>
            <a:ext cx="4055380" cy="324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CFFF460A-ACDC-4531-8350-748B36C14A40}"/>
              </a:ext>
            </a:extLst>
          </p:cNvPr>
          <p:cNvSpPr txBox="1"/>
          <p:nvPr/>
        </p:nvSpPr>
        <p:spPr>
          <a:xfrm>
            <a:off x="3967790" y="5259489"/>
            <a:ext cx="440056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>
                <a:solidFill>
                  <a:schemeClr val="bg1"/>
                </a:solidFill>
              </a:rPr>
              <a:t>https://www.womanonly.cz/posilovani-panevniho-dna-zabrani-inkontinenci-naucte-se-ho-aktivovat/</a:t>
            </a:r>
          </a:p>
        </p:txBody>
      </p:sp>
    </p:spTree>
    <p:extLst>
      <p:ext uri="{BB962C8B-B14F-4D97-AF65-F5344CB8AC3E}">
        <p14:creationId xmlns:p14="http://schemas.microsoft.com/office/powerpoint/2010/main" val="1214240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CE5433-C505-406F-B597-02F55C7A1B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7694"/>
            <a:ext cx="2626519" cy="831056"/>
          </a:xfrm>
        </p:spPr>
        <p:txBody>
          <a:bodyPr/>
          <a:lstStyle/>
          <a:p>
            <a:r>
              <a:rPr lang="cs-CZ" dirty="0"/>
              <a:t>Pánevní dno</a:t>
            </a:r>
          </a:p>
        </p:txBody>
      </p:sp>
      <p:pic>
        <p:nvPicPr>
          <p:cNvPr id="10242" name="Picture 2" descr="Mužské pánevní dno | Fit and Tasty">
            <a:extLst>
              <a:ext uri="{FF2B5EF4-FFF2-40B4-BE49-F238E27FC236}">
                <a16:creationId xmlns:a16="http://schemas.microsoft.com/office/drawing/2014/main" id="{AC342838-EE07-4F90-B2FC-017FB10DB7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4475" y="1574560"/>
            <a:ext cx="6635051" cy="40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AED1242-1C01-4D2E-9711-6D46DC0ECD7D}"/>
              </a:ext>
            </a:extLst>
          </p:cNvPr>
          <p:cNvSpPr txBox="1"/>
          <p:nvPr/>
        </p:nvSpPr>
        <p:spPr>
          <a:xfrm>
            <a:off x="3492857" y="5659572"/>
            <a:ext cx="2020105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https://fitandtasty.cz/muzske-panevni-dno/</a:t>
            </a:r>
          </a:p>
        </p:txBody>
      </p:sp>
    </p:spTree>
    <p:extLst>
      <p:ext uri="{BB962C8B-B14F-4D97-AF65-F5344CB8AC3E}">
        <p14:creationId xmlns:p14="http://schemas.microsoft.com/office/powerpoint/2010/main" val="16049028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47C20B29-DB1F-6BE3-660F-AFD93C2DB611}"/>
              </a:ext>
            </a:extLst>
          </p:cNvPr>
          <p:cNvSpPr txBox="1"/>
          <p:nvPr/>
        </p:nvSpPr>
        <p:spPr>
          <a:xfrm>
            <a:off x="250031" y="1546521"/>
            <a:ext cx="8179594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 err="1"/>
              <a:t>Diaphragma</a:t>
            </a:r>
            <a:r>
              <a:rPr lang="cs-CZ" sz="1800" b="1" dirty="0"/>
              <a:t>  pelvis</a:t>
            </a:r>
            <a:r>
              <a:rPr lang="cs-CZ" sz="1800" dirty="0"/>
              <a:t> má tvar nálevky odstupující od stěn pánve, s vrcholem obráceným ke konečníku. Je tvořena dvěma svaly:</a:t>
            </a:r>
          </a:p>
          <a:p>
            <a:endParaRPr lang="cs-CZ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M. levator ani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M. </a:t>
            </a:r>
            <a:r>
              <a:rPr lang="cs-CZ" sz="1800" dirty="0" err="1"/>
              <a:t>coccygeus</a:t>
            </a:r>
            <a:endParaRPr lang="cs-CZ" sz="1800" dirty="0"/>
          </a:p>
          <a:p>
            <a:endParaRPr lang="cs-CZ" sz="1800" dirty="0"/>
          </a:p>
          <a:p>
            <a:r>
              <a:rPr lang="cs-CZ" sz="1800" b="1" dirty="0" err="1"/>
              <a:t>Diaphragma</a:t>
            </a:r>
            <a:r>
              <a:rPr lang="cs-CZ" sz="1800" b="1" dirty="0"/>
              <a:t> </a:t>
            </a:r>
            <a:r>
              <a:rPr lang="cs-CZ" sz="1800" b="1" dirty="0" err="1"/>
              <a:t>urogenitale</a:t>
            </a:r>
            <a:r>
              <a:rPr lang="cs-CZ" sz="1800" dirty="0"/>
              <a:t> je trojúhelníkovitá svalová ploténka, rozepjatá mezi rozbíhajícími se rameny stydkých a sedacích kostí. Zesiluje přední část </a:t>
            </a:r>
            <a:r>
              <a:rPr lang="cs-CZ" sz="1800" dirty="0" err="1"/>
              <a:t>diaphragma</a:t>
            </a:r>
            <a:r>
              <a:rPr lang="cs-CZ" sz="1800" dirty="0"/>
              <a:t> pelvis. Ploténka se skládá ze dvou svalů:</a:t>
            </a:r>
          </a:p>
          <a:p>
            <a:endParaRPr lang="cs-CZ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M. </a:t>
            </a:r>
            <a:r>
              <a:rPr lang="cs-CZ" sz="1800" dirty="0" err="1"/>
              <a:t>transversus</a:t>
            </a:r>
            <a:r>
              <a:rPr lang="cs-CZ" sz="1800" dirty="0"/>
              <a:t> perinei </a:t>
            </a:r>
            <a:r>
              <a:rPr lang="cs-CZ" sz="1800" dirty="0" err="1"/>
              <a:t>profundus</a:t>
            </a:r>
            <a:r>
              <a:rPr lang="cs-CZ" sz="1800" dirty="0"/>
              <a:t> je trojúhelníkovitý plochý sval, který tvoří prakticky celou </a:t>
            </a:r>
            <a:r>
              <a:rPr lang="cs-CZ" sz="1800" dirty="0" err="1"/>
              <a:t>diaphragma</a:t>
            </a:r>
            <a:r>
              <a:rPr lang="cs-CZ" sz="1800" dirty="0"/>
              <a:t> </a:t>
            </a:r>
            <a:r>
              <a:rPr lang="cs-CZ" sz="1800" dirty="0" err="1"/>
              <a:t>urogenitale</a:t>
            </a:r>
            <a:r>
              <a:rPr lang="cs-CZ" sz="1800" dirty="0"/>
              <a:t>. (Poznámka: </a:t>
            </a:r>
            <a:r>
              <a:rPr lang="cs-CZ" sz="1800" dirty="0" err="1"/>
              <a:t>diaphragma</a:t>
            </a:r>
            <a:r>
              <a:rPr lang="cs-CZ" sz="1800" dirty="0"/>
              <a:t> </a:t>
            </a:r>
            <a:r>
              <a:rPr lang="cs-CZ" sz="1800" dirty="0" err="1"/>
              <a:t>urogenitale</a:t>
            </a:r>
            <a:r>
              <a:rPr lang="cs-CZ" sz="1800" dirty="0"/>
              <a:t> uzavírá přední partii pánevního dna a fixuje močovou trubici a pochvu.)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M. </a:t>
            </a:r>
            <a:r>
              <a:rPr lang="cs-CZ" sz="1800" dirty="0" err="1"/>
              <a:t>transversus</a:t>
            </a:r>
            <a:r>
              <a:rPr lang="cs-CZ" sz="1800" dirty="0"/>
              <a:t>  perinei  </a:t>
            </a:r>
            <a:r>
              <a:rPr lang="cs-CZ" sz="1800" dirty="0" err="1"/>
              <a:t>superficialis</a:t>
            </a:r>
            <a:r>
              <a:rPr lang="cs-CZ" sz="1800" dirty="0"/>
              <a:t> je tvořen pouze několika svalovými snopci na zadním okraji hlubokého hrázového svalu. 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EB3B2A8-1B5B-5252-40DA-3909A3E90191}"/>
              </a:ext>
            </a:extLst>
          </p:cNvPr>
          <p:cNvSpPr txBox="1">
            <a:spLocks/>
          </p:cNvSpPr>
          <p:nvPr/>
        </p:nvSpPr>
        <p:spPr>
          <a:xfrm>
            <a:off x="0" y="212392"/>
            <a:ext cx="3893061" cy="743399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050"/>
              <a:t>Pánevní dno</a:t>
            </a:r>
            <a:endParaRPr lang="en-US" sz="4050" dirty="0"/>
          </a:p>
        </p:txBody>
      </p:sp>
    </p:spTree>
    <p:extLst>
      <p:ext uri="{BB962C8B-B14F-4D97-AF65-F5344CB8AC3E}">
        <p14:creationId xmlns:p14="http://schemas.microsoft.com/office/powerpoint/2010/main" val="13101384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aučte se ovládat své pánevní dno - Mula bandha - Spojuje nás jóga">
            <a:extLst>
              <a:ext uri="{FF2B5EF4-FFF2-40B4-BE49-F238E27FC236}">
                <a16:creationId xmlns:a16="http://schemas.microsoft.com/office/drawing/2014/main" id="{64C7D3E3-7B71-4CC3-B89B-819C862C51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17" r="1" b="5478"/>
          <a:stretch/>
        </p:blipFill>
        <p:spPr bwMode="auto">
          <a:xfrm>
            <a:off x="482600" y="1339850"/>
            <a:ext cx="8178800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1FC407C1-096B-4C46-B849-2CD009A0EE2B}"/>
              </a:ext>
            </a:extLst>
          </p:cNvPr>
          <p:cNvSpPr txBox="1"/>
          <p:nvPr/>
        </p:nvSpPr>
        <p:spPr>
          <a:xfrm>
            <a:off x="482601" y="5574784"/>
            <a:ext cx="2101857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https://www.spojujenasjoga.cz/panevni-dno/</a:t>
            </a:r>
          </a:p>
        </p:txBody>
      </p:sp>
    </p:spTree>
    <p:extLst>
      <p:ext uri="{BB962C8B-B14F-4D97-AF65-F5344CB8AC3E}">
        <p14:creationId xmlns:p14="http://schemas.microsoft.com/office/powerpoint/2010/main" val="25272080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1">
            <a:extLst>
              <a:ext uri="{FF2B5EF4-FFF2-40B4-BE49-F238E27FC236}">
                <a16:creationId xmlns:a16="http://schemas.microsoft.com/office/drawing/2014/main" id="{0BBEB770-3469-81C2-F3AC-E0DD013D852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4" name="Slide Number Placeholder 2">
            <a:extLst>
              <a:ext uri="{FF2B5EF4-FFF2-40B4-BE49-F238E27FC236}">
                <a16:creationId xmlns:a16="http://schemas.microsoft.com/office/drawing/2014/main" id="{DA44028E-5687-5A53-4E4A-B8D9C4616C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25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7A951F-4EFF-4BA3-A52F-0C9ADF6AF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>
                <a:latin typeface="+mj-lt"/>
                <a:ea typeface="+mj-ea"/>
                <a:cs typeface="+mj-cs"/>
              </a:rPr>
              <a:t>Klinické poznámky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BA5D820-CB2F-4DCE-9730-F4F1CDB6B353}"/>
              </a:ext>
            </a:extLst>
          </p:cNvPr>
          <p:cNvSpPr txBox="1"/>
          <p:nvPr/>
        </p:nvSpPr>
        <p:spPr>
          <a:xfrm>
            <a:off x="5104058" y="4608414"/>
            <a:ext cx="3915000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cs-CZ" sz="7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is.muni.cz</a:t>
            </a:r>
            <a:r>
              <a:rPr lang="cs-CZ" sz="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/</a:t>
            </a:r>
            <a:r>
              <a:rPr lang="cs-CZ" sz="7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auth</a:t>
            </a:r>
            <a:r>
              <a:rPr lang="cs-CZ" sz="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/el/</a:t>
            </a:r>
            <a:r>
              <a:rPr lang="cs-CZ" sz="7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fsps</a:t>
            </a:r>
            <a:r>
              <a:rPr lang="cs-CZ" sz="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/podzim2021/np4052/um/</a:t>
            </a:r>
            <a:r>
              <a:rPr lang="cs-CZ" sz="7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prednaska</a:t>
            </a:r>
            <a:r>
              <a:rPr lang="cs-CZ" sz="7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/9._Kineziologie_panve.pdf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8055250-7DD0-4478-9299-84218F4D56D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 vert="horz" lIns="0" tIns="0" rIns="0" bIns="0" rtlCol="0">
            <a:normAutofit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 err="1"/>
              <a:t>Ligamentózní</a:t>
            </a:r>
            <a:r>
              <a:rPr lang="cs-CZ" sz="1400" dirty="0"/>
              <a:t> bolesti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lig. </a:t>
            </a:r>
            <a:r>
              <a:rPr lang="cs-CZ" sz="1400" dirty="0" err="1"/>
              <a:t>Iliolumbale</a:t>
            </a:r>
            <a:r>
              <a:rPr lang="cs-CZ" sz="1400" dirty="0"/>
              <a:t> - bolest vyzařuje z křížové krajiny do podbřišku a na vnitřní stranu stehna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lig. </a:t>
            </a:r>
            <a:r>
              <a:rPr lang="cs-CZ" sz="1400" dirty="0" err="1"/>
              <a:t>sacroiliacale</a:t>
            </a:r>
            <a:r>
              <a:rPr lang="cs-CZ" sz="1400" dirty="0"/>
              <a:t> - bolest z kříže po zadní straně dolní končetiny často až k patě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lig. </a:t>
            </a:r>
            <a:r>
              <a:rPr lang="cs-CZ" sz="1400" dirty="0" err="1"/>
              <a:t>sacrotuberale</a:t>
            </a:r>
            <a:r>
              <a:rPr lang="cs-CZ" sz="1400" dirty="0"/>
              <a:t> – bolest vyzařuje do </a:t>
            </a:r>
            <a:r>
              <a:rPr lang="cs-CZ" sz="1400" dirty="0" err="1"/>
              <a:t>perianální</a:t>
            </a:r>
            <a:r>
              <a:rPr lang="cs-CZ" sz="1400" dirty="0"/>
              <a:t> krajiny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endParaRPr lang="cs-CZ" sz="1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Syndrom kostrče (</a:t>
            </a:r>
            <a:r>
              <a:rPr lang="cs-CZ" sz="1400" dirty="0" err="1"/>
              <a:t>sy</a:t>
            </a:r>
            <a:r>
              <a:rPr lang="cs-CZ" sz="1400" dirty="0"/>
              <a:t> pánevního dna)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Dysbalance napětí svalů pánevního dna a vazů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Blokáda SI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Lokální bolestivost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Přenesená bolest – hýždě, </a:t>
            </a:r>
            <a:r>
              <a:rPr lang="cs-CZ" sz="1400" dirty="0" err="1"/>
              <a:t>pseudoradikulární</a:t>
            </a:r>
            <a:r>
              <a:rPr lang="cs-CZ" sz="1400" dirty="0"/>
              <a:t> </a:t>
            </a:r>
            <a:r>
              <a:rPr lang="cs-CZ" sz="1400" dirty="0" err="1"/>
              <a:t>sy</a:t>
            </a:r>
            <a:r>
              <a:rPr lang="cs-CZ" sz="1400" dirty="0"/>
              <a:t> S1, L5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400" dirty="0"/>
              <a:t>Testování blokády: https://</a:t>
            </a:r>
            <a:r>
              <a:rPr lang="cs-CZ" sz="1400" dirty="0" err="1"/>
              <a:t>www.svetfyzioterapie.cz</a:t>
            </a:r>
            <a:r>
              <a:rPr lang="cs-CZ" sz="1400" dirty="0"/>
              <a:t>/</a:t>
            </a:r>
            <a:r>
              <a:rPr lang="cs-CZ" sz="1400" dirty="0" err="1"/>
              <a:t>testovani</a:t>
            </a:r>
            <a:r>
              <a:rPr lang="cs-CZ" sz="1400" dirty="0"/>
              <a:t>-si-skloubeni-</a:t>
            </a:r>
            <a:r>
              <a:rPr lang="cs-CZ" sz="1400" dirty="0" err="1"/>
              <a:t>ocima</a:t>
            </a:r>
            <a:r>
              <a:rPr lang="cs-CZ" sz="1400" dirty="0"/>
              <a:t>-</a:t>
            </a:r>
            <a:r>
              <a:rPr lang="cs-CZ" sz="1400" dirty="0" err="1"/>
              <a:t>vedcu</a:t>
            </a:r>
            <a:endParaRPr lang="cs-CZ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F36CB6A-D01F-4BB5-B9E5-FA9445AF55B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226" t="31503" r="8578" b="27320"/>
          <a:stretch/>
        </p:blipFill>
        <p:spPr>
          <a:xfrm>
            <a:off x="4572000" y="1755738"/>
            <a:ext cx="4455540" cy="28526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60185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9726BC-B771-4ACF-9368-27E34C08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521325"/>
            <a:ext cx="7696202" cy="2266693"/>
          </a:xfrm>
          <a:effectLst/>
        </p:spPr>
        <p:txBody>
          <a:bodyPr vert="horz" lIns="68580" tIns="34290" rIns="68580" bIns="34290" rtlCol="0" anchor="b" anchorCtr="0">
            <a:normAutofit/>
          </a:bodyPr>
          <a:lstStyle/>
          <a:p>
            <a:pPr algn="ctr"/>
            <a:r>
              <a:rPr lang="en-US" sz="5400">
                <a:solidFill>
                  <a:schemeClr val="tx1"/>
                </a:solidFill>
              </a:rPr>
              <a:t>Hrudník </a:t>
            </a:r>
          </a:p>
        </p:txBody>
      </p:sp>
    </p:spTree>
    <p:extLst>
      <p:ext uri="{BB962C8B-B14F-4D97-AF65-F5344CB8AC3E}">
        <p14:creationId xmlns:p14="http://schemas.microsoft.com/office/powerpoint/2010/main" val="15665908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DFADDA-30A4-4573-ADAC-203B4D8EB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285" y="1576231"/>
            <a:ext cx="3187247" cy="2313578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cs-CZ" sz="2700" dirty="0"/>
              <a:t>- hrudní obratle</a:t>
            </a:r>
            <a:br>
              <a:rPr lang="cs-CZ" sz="2700" dirty="0"/>
            </a:br>
            <a:r>
              <a:rPr lang="cs-CZ" sz="2700" dirty="0"/>
              <a:t>- žebra </a:t>
            </a:r>
            <a:br>
              <a:rPr lang="cs-CZ" sz="2700" dirty="0"/>
            </a:br>
            <a:r>
              <a:rPr lang="cs-CZ" sz="2700" dirty="0"/>
              <a:t>- hrudní kost      		(sternum)</a:t>
            </a:r>
            <a:endParaRPr lang="en-US" sz="2700" dirty="0"/>
          </a:p>
        </p:txBody>
      </p:sp>
      <p:pic>
        <p:nvPicPr>
          <p:cNvPr id="12290" name="Picture 2" descr="Kostra hrudníku - Anatomie ze světa">
            <a:extLst>
              <a:ext uri="{FF2B5EF4-FFF2-40B4-BE49-F238E27FC236}">
                <a16:creationId xmlns:a16="http://schemas.microsoft.com/office/drawing/2014/main" id="{43D39C12-8A1D-4EC7-AA5A-34F60CA78D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60091" y="966367"/>
            <a:ext cx="5274353" cy="4641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5176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30EB4F9D-547D-423F-BB9F-C72CEF918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6" y="1314450"/>
            <a:ext cx="7765322" cy="727838"/>
          </a:xfrm>
        </p:spPr>
        <p:txBody>
          <a:bodyPr>
            <a:normAutofit/>
          </a:bodyPr>
          <a:lstStyle/>
          <a:p>
            <a:r>
              <a:rPr lang="cs-CZ" dirty="0"/>
              <a:t>Spoje na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5792908C-C33D-49F4-93CD-7B79DA62E2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03" y="2042288"/>
            <a:ext cx="5715454" cy="390601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600" b="1" dirty="0"/>
              <a:t>Spojení žeber s páteří (</a:t>
            </a:r>
            <a:r>
              <a:rPr lang="cs-CZ" sz="1600" b="1" dirty="0" err="1"/>
              <a:t>artt</a:t>
            </a:r>
            <a:r>
              <a:rPr lang="cs-CZ" sz="1600" b="1" dirty="0"/>
              <a:t>. </a:t>
            </a:r>
            <a:r>
              <a:rPr lang="cs-CZ" sz="1600" b="1" dirty="0" err="1"/>
              <a:t>costovertebrales</a:t>
            </a:r>
            <a:r>
              <a:rPr lang="cs-CZ" sz="1600" b="1" dirty="0"/>
              <a:t>) </a:t>
            </a:r>
            <a:r>
              <a:rPr lang="cs-CZ" sz="1600" dirty="0"/>
              <a:t>reprezentují spoje žeberních hlaviček s těly obratlů a spoje žeberních hrbolků s příčnými výběžky.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endParaRPr lang="cs-CZ" sz="1600" dirty="0"/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600" b="1" dirty="0"/>
              <a:t>Spojení žeber s hrudní kostí (</a:t>
            </a:r>
            <a:r>
              <a:rPr lang="cs-CZ" sz="1600" b="1" dirty="0" err="1"/>
              <a:t>artt</a:t>
            </a:r>
            <a:r>
              <a:rPr lang="cs-CZ" sz="1600" b="1" dirty="0"/>
              <a:t>. </a:t>
            </a:r>
            <a:r>
              <a:rPr lang="cs-CZ" sz="1600" b="1" dirty="0" err="1"/>
              <a:t>sternocostales</a:t>
            </a:r>
            <a:r>
              <a:rPr lang="cs-CZ" sz="1600" b="1" dirty="0"/>
              <a:t>) </a:t>
            </a:r>
            <a:r>
              <a:rPr lang="cs-CZ" sz="1600" dirty="0"/>
              <a:t>jsou kloubní spoje žeberních chrupavek (hlavice) se zářezy na okrajích hrudní kosti. Oba typy kloubů mají krátká a tuhá pouzdra, nedovolující velké pohybové exkurze.</a:t>
            </a:r>
          </a:p>
          <a:p>
            <a:pPr>
              <a:lnSpc>
                <a:spcPct val="90000"/>
              </a:lnSpc>
              <a:buClr>
                <a:srgbClr val="AF8F61"/>
              </a:buClr>
            </a:pPr>
            <a:r>
              <a:rPr lang="cs-CZ" sz="1600" dirty="0"/>
              <a:t>Mezi chrupavkami 6.–10. žebra se v místě kontaktu chrupavek vytvářejí spoje sloužící k připojení nepravých žeber k chrupavkám předchozích žeber. Souvislá kloubní pouzdra se netvoří a pohyblivost těchto spojů je minimální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7A1F8A9-EB66-17EC-EA05-509DE983B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8437" y="2313508"/>
            <a:ext cx="3335960" cy="3044063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541E23F-340D-BC51-6CFE-D1822953D9CA}"/>
              </a:ext>
            </a:extLst>
          </p:cNvPr>
          <p:cNvSpPr txBox="1"/>
          <p:nvPr/>
        </p:nvSpPr>
        <p:spPr>
          <a:xfrm>
            <a:off x="6400800" y="5442229"/>
            <a:ext cx="210026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https://eref.thieme.de/cockpits/clAna0001clRettungsdienst0001/0/coAna00006/4-1548</a:t>
            </a:r>
          </a:p>
        </p:txBody>
      </p:sp>
    </p:spTree>
    <p:extLst>
      <p:ext uri="{BB962C8B-B14F-4D97-AF65-F5344CB8AC3E}">
        <p14:creationId xmlns:p14="http://schemas.microsoft.com/office/powerpoint/2010/main" val="22488705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1387BF-1ED2-48BF-A3BB-FD36ADD4C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hrudníku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328CBA6-690C-47ED-83D4-78AAC5F148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Dolní sektor hrudníku (břišní, abdominální) </a:t>
            </a:r>
            <a:r>
              <a:rPr lang="cs-CZ" dirty="0"/>
              <a:t>je pod dolním otvorem hrudníku. Anatomicky se na stavbě sektoru účastní břišní svaly a jejich začátky na chrupavčité části nepravých žeber a na hrudní kosti.</a:t>
            </a:r>
          </a:p>
          <a:p>
            <a:endParaRPr lang="cs-CZ" dirty="0"/>
          </a:p>
          <a:p>
            <a:r>
              <a:rPr lang="cs-CZ" b="1" dirty="0"/>
              <a:t>Střední sektor hrudníku (dolní hrudní, kostální)</a:t>
            </a:r>
            <a:r>
              <a:rPr lang="cs-CZ" dirty="0"/>
              <a:t> je na hrudní páteři vymezen úsekem Th6–Th12 a pátým až dvanáctým žebrem.</a:t>
            </a:r>
          </a:p>
          <a:p>
            <a:endParaRPr lang="cs-CZ" dirty="0"/>
          </a:p>
          <a:p>
            <a:r>
              <a:rPr lang="cs-CZ" b="1" dirty="0"/>
              <a:t>Horní sektor hrudníku (horní hrudní, apikální, klavikulární) </a:t>
            </a:r>
            <a:r>
              <a:rPr lang="cs-CZ" dirty="0"/>
              <a:t>sahá asi od C4 po Th3–4 a od horního otvoru hrudníku k pátému žebru.</a:t>
            </a:r>
          </a:p>
        </p:txBody>
      </p:sp>
    </p:spTree>
    <p:extLst>
      <p:ext uri="{BB962C8B-B14F-4D97-AF65-F5344CB8AC3E}">
        <p14:creationId xmlns:p14="http://schemas.microsoft.com/office/powerpoint/2010/main" val="46626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957204-53C0-41D5-940D-A32E5E002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2" y="1336573"/>
            <a:ext cx="2408544" cy="2835826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/>
              <a:t>Pánev </a:t>
            </a:r>
          </a:p>
        </p:txBody>
      </p:sp>
      <p:pic>
        <p:nvPicPr>
          <p:cNvPr id="4" name="Zástupný obsah 3">
            <a:extLst>
              <a:ext uri="{FF2B5EF4-FFF2-40B4-BE49-F238E27FC236}">
                <a16:creationId xmlns:a16="http://schemas.microsoft.com/office/drawing/2014/main" id="{C9D2C85A-4278-4471-BB43-E62C8C63DB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0" y="1584166"/>
            <a:ext cx="3681011" cy="36810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6D594EF-A1F8-4C26-8EE5-A173F3937603}"/>
              </a:ext>
            </a:extLst>
          </p:cNvPr>
          <p:cNvSpPr txBox="1"/>
          <p:nvPr/>
        </p:nvSpPr>
        <p:spPr>
          <a:xfrm>
            <a:off x="4366152" y="5273835"/>
            <a:ext cx="3903633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https://www.wikiskripta.eu/w/P%C3%A1nev#/media/Soubor:Blausen_0723_Pelvis.png</a:t>
            </a:r>
          </a:p>
        </p:txBody>
      </p:sp>
    </p:spTree>
    <p:extLst>
      <p:ext uri="{BB962C8B-B14F-4D97-AF65-F5344CB8AC3E}">
        <p14:creationId xmlns:p14="http://schemas.microsoft.com/office/powerpoint/2010/main" val="36438770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157B884-4732-4F34-9465-967E7B106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Dechová vlna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5545F46-A646-46DF-8391-9E6B105885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Postupné šíření dechové vlny </a:t>
            </a:r>
            <a:r>
              <a:rPr lang="cs-CZ" dirty="0" err="1"/>
              <a:t>kaudokraniálně</a:t>
            </a:r>
            <a:r>
              <a:rPr lang="cs-CZ" dirty="0"/>
              <a:t>:</a:t>
            </a:r>
          </a:p>
          <a:p>
            <a:endParaRPr lang="cs-CZ" dirty="0"/>
          </a:p>
          <a:p>
            <a:r>
              <a:rPr lang="cs-CZ" dirty="0"/>
              <a:t>břišní sektor -&gt; dolní hrudní sektor -&gt; horní hrudní sektor </a:t>
            </a:r>
          </a:p>
          <a:p>
            <a:endParaRPr lang="cs-CZ" dirty="0"/>
          </a:p>
          <a:p>
            <a:r>
              <a:rPr lang="cs-CZ" dirty="0"/>
              <a:t>Souhyb žeber během klidného dýchání: </a:t>
            </a:r>
          </a:p>
          <a:p>
            <a:endParaRPr lang="cs-CZ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1800" dirty="0"/>
              <a:t>Dolního sektor -  rotace kolem osy, která se sklání k sagitální rovině -&gt; během nádechu rozšíření dolních partií hrudníku více do stran.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1800" dirty="0"/>
              <a:t>Střední sektor - hrudník rozšiřuje především v předozadním směru.</a:t>
            </a:r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cs-CZ" sz="18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r>
              <a:rPr lang="cs-CZ" sz="1800" dirty="0"/>
              <a:t>Horní sektor - při klidném dýchání se neangažuje.</a:t>
            </a:r>
          </a:p>
        </p:txBody>
      </p:sp>
    </p:spTree>
    <p:extLst>
      <p:ext uri="{BB962C8B-B14F-4D97-AF65-F5344CB8AC3E}">
        <p14:creationId xmlns:p14="http://schemas.microsoft.com/office/powerpoint/2010/main" val="3282991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E0A49177-F670-9C96-2ADA-D3B0823D53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CCCC581-88BD-81FF-28AE-7041906319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31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A855E95-C2CB-B82F-2B8D-B941DC290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 err="1"/>
              <a:t>Anatomicko</a:t>
            </a:r>
            <a:r>
              <a:rPr lang="cs-CZ" dirty="0"/>
              <a:t> – fyziologické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A4CD558-3567-2556-1D18-6EDD357EA1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8064900" cy="4139998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800" dirty="0"/>
              <a:t>Dýchání (respirace) patří k základním procesům, při kterých dochází k výměně plynů v organismu. Kyslík je během respirace přijímán a oxid uhličitý, který vzniká jako produkt oxidačních dějů, je naopak eliminován. Dýchání dělíme na:</a:t>
            </a:r>
          </a:p>
          <a:p>
            <a:pPr lvl="1">
              <a:spcAft>
                <a:spcPts val="600"/>
              </a:spcAft>
            </a:pPr>
            <a:r>
              <a:rPr lang="cs-CZ" sz="1200" dirty="0"/>
              <a:t>vnitřní (tkáňová respirace) – výměna O2 a CO2 mezi krví a tkáněmi;</a:t>
            </a:r>
          </a:p>
          <a:p>
            <a:pPr lvl="1">
              <a:spcAft>
                <a:spcPts val="600"/>
              </a:spcAft>
            </a:pPr>
            <a:r>
              <a:rPr lang="cs-CZ" sz="1200" dirty="0"/>
              <a:t>vnější (plicní respirace) – difúze O2 a CO2 ze vzduchu do krve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Nádech – aktivitou dýchacích svalů (bránice + mezižeberní svaly) vzniká v pleurální dutině podtlak -&gt; rozepínání plic + nasávání vzduchu</a:t>
            </a:r>
          </a:p>
          <a:p>
            <a:pPr>
              <a:spcAft>
                <a:spcPts val="600"/>
              </a:spcAft>
            </a:pPr>
            <a:r>
              <a:rPr lang="cs-CZ" sz="1800" dirty="0"/>
              <a:t>Výdech – pasivní děj – smrštění plic -&gt; vzduch proudí ve směru tlakového gradientu + elasticita tkáně + neelastický odpor tkání</a:t>
            </a:r>
          </a:p>
          <a:p>
            <a:pPr>
              <a:spcAft>
                <a:spcPts val="600"/>
              </a:spcAft>
            </a:pPr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625281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Bránice - jeden z nejdůležitějších svalů - jak na brániční dýchání? |  Rehabilitace.info">
            <a:extLst>
              <a:ext uri="{FF2B5EF4-FFF2-40B4-BE49-F238E27FC236}">
                <a16:creationId xmlns:a16="http://schemas.microsoft.com/office/drawing/2014/main" id="{F998BD5A-C9AD-4DC9-94C3-B99E7ADD25B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507" y="1158479"/>
            <a:ext cx="2807494" cy="2035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Základy anatomie soustavy dýchací, srdečně cévní, lymfatického systému,  kůže a jejich derivátů | Fakulta sportovních studií Masarykovy univerzity">
            <a:extLst>
              <a:ext uri="{FF2B5EF4-FFF2-40B4-BE49-F238E27FC236}">
                <a16:creationId xmlns:a16="http://schemas.microsoft.com/office/drawing/2014/main" id="{24ABEED2-40A3-40AE-96CE-8D6F1CADB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65" y="1158284"/>
            <a:ext cx="3514725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48353BF5-E2D0-413D-8141-F2452BC3A0A6}"/>
              </a:ext>
            </a:extLst>
          </p:cNvPr>
          <p:cNvSpPr txBox="1"/>
          <p:nvPr/>
        </p:nvSpPr>
        <p:spPr>
          <a:xfrm>
            <a:off x="262824" y="5515050"/>
            <a:ext cx="570540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>
                <a:hlinkClick r:id="rId5"/>
              </a:rPr>
              <a:t>https://www.rehabilitace.info/lidske-telo/branice-jeden-z-nejdulezitejsich-svalu-jak-na-branicni-dychani/</a:t>
            </a:r>
            <a:endParaRPr lang="cs-CZ" sz="750" dirty="0"/>
          </a:p>
          <a:p>
            <a:r>
              <a:rPr lang="cs-CZ" sz="750" dirty="0"/>
              <a:t>https://cs.ethellia.com/post/p%C5%99ehledn%C4%9B-o-br%C3%A1ni%C4%8Dn%C3%ADm-d%C3%BDch%C3%A1n%C3%AD</a:t>
            </a:r>
          </a:p>
        </p:txBody>
      </p:sp>
      <p:pic>
        <p:nvPicPr>
          <p:cNvPr id="13318" name="Picture 6" descr="Přehledně o bráničním dýchání">
            <a:extLst>
              <a:ext uri="{FF2B5EF4-FFF2-40B4-BE49-F238E27FC236}">
                <a16:creationId xmlns:a16="http://schemas.microsoft.com/office/drawing/2014/main" id="{EBC03506-AF1C-4B2A-B7A7-2B94F3AEA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94" y="3193261"/>
            <a:ext cx="2924272" cy="232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80067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D53D5DE-F0A7-4CCB-8A15-0DA1ACBB40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pic>
        <p:nvPicPr>
          <p:cNvPr id="4" name="Online médium 3" descr="Muscles of Respiration | Breathing Mechanics | Respiratory Physiology">
            <a:hlinkClick r:id="" action="ppaction://media"/>
            <a:extLst>
              <a:ext uri="{FF2B5EF4-FFF2-40B4-BE49-F238E27FC236}">
                <a16:creationId xmlns:a16="http://schemas.microsoft.com/office/drawing/2014/main" id="{0533079D-6870-5587-8C0E-9FBF78C0C5E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43827" y="770664"/>
            <a:ext cx="8856345" cy="500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777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F0DD7861-8268-D0F2-1E51-56B0375D3C87}"/>
              </a:ext>
            </a:extLst>
          </p:cNvPr>
          <p:cNvSpPr txBox="1"/>
          <p:nvPr/>
        </p:nvSpPr>
        <p:spPr>
          <a:xfrm>
            <a:off x="414337" y="1697757"/>
            <a:ext cx="8279606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VIDEA: </a:t>
            </a:r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b="1" u="sng" dirty="0"/>
              <a:t>Biomechanika dýchání</a:t>
            </a:r>
          </a:p>
          <a:p>
            <a:r>
              <a:rPr lang="cs-CZ" sz="1800" dirty="0">
                <a:hlinkClick r:id="rId2"/>
              </a:rPr>
              <a:t>https://www.youtube.com/watch?v=6bkjJWBBnCo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Pohyb hrudníku v průběhu nádechu </a:t>
            </a:r>
          </a:p>
          <a:p>
            <a:r>
              <a:rPr lang="cs-CZ" sz="1800" dirty="0">
                <a:hlinkClick r:id="rId3"/>
              </a:rPr>
              <a:t>https://www.youtube.com/watch?v=pxbtyuZAA_Q</a:t>
            </a:r>
            <a:endParaRPr lang="cs-CZ" sz="1800" dirty="0"/>
          </a:p>
          <a:p>
            <a:endParaRPr lang="cs-CZ" sz="1800" dirty="0"/>
          </a:p>
          <a:p>
            <a:r>
              <a:rPr lang="cs-CZ" sz="1800" dirty="0"/>
              <a:t>Fyziologie dýchání</a:t>
            </a:r>
          </a:p>
          <a:p>
            <a:r>
              <a:rPr lang="cs-CZ" sz="1800" dirty="0">
                <a:hlinkClick r:id="rId4"/>
              </a:rPr>
              <a:t>https://www.youtube.com/watch?v=s1QFW1aSh5Q&amp;list=PL1rG930trF2_ldjI-30f3XXjxi7S5Qt5T</a:t>
            </a:r>
            <a:endParaRPr lang="cs-CZ" sz="1800" dirty="0"/>
          </a:p>
          <a:p>
            <a:r>
              <a:rPr lang="cs-CZ" sz="1800" dirty="0">
                <a:hlinkClick r:id="rId5"/>
              </a:rPr>
              <a:t>https://www.youtube.com/watch?v=uYm4l_alVV0&amp;t=1185s</a:t>
            </a:r>
            <a:endParaRPr lang="cs-CZ" sz="1800" dirty="0"/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2783084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B22EBF71-AC2F-C9B5-29E3-BF33A74FAD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A6A97703-0B63-C6E2-82FE-EA67E980F3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35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981B946-89DE-4811-BA95-97D8E188D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Dýchací svaly</a:t>
            </a:r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4E663B1E-DE6C-C614-10F3-F6E81C396CA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7733322"/>
              </p:ext>
            </p:extLst>
          </p:nvPr>
        </p:nvGraphicFramePr>
        <p:xfrm>
          <a:off x="540000" y="1692002"/>
          <a:ext cx="8064900" cy="41399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70497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6E1A1D-04D4-475E-875B-2248869B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 dirty="0"/>
              <a:t>Fáze dechového cyklu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7279B8AB-7764-7689-E3B4-7C54ABACB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36</a:t>
            </a:fld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id="{3A94098B-C961-CB24-0E1F-A4F04DEFB2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128687"/>
              </p:ext>
            </p:extLst>
          </p:nvPr>
        </p:nvGraphicFramePr>
        <p:xfrm>
          <a:off x="539100" y="1872000"/>
          <a:ext cx="8064900" cy="39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811523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18B1F6-6192-F22C-7253-3CA163A85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cs-CZ"/>
              <a:t>Bránice - Diafragma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73E4AA-D8A4-3097-B27B-05E26BCF0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583902"/>
            <a:ext cx="8064900" cy="3960000"/>
          </a:xfrm>
        </p:spPr>
        <p:txBody>
          <a:bodyPr>
            <a:normAutofit/>
          </a:bodyPr>
          <a:lstStyle/>
          <a:p>
            <a:pPr marL="27675"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</a:pPr>
            <a:r>
              <a:rPr lang="cs-CZ" sz="1800" dirty="0"/>
              <a:t>Šlašitý střed bránice se nazývá </a:t>
            </a:r>
            <a:r>
              <a:rPr lang="cs-CZ" sz="1800" b="1" dirty="0"/>
              <a:t>centrum </a:t>
            </a:r>
            <a:r>
              <a:rPr lang="cs-CZ" sz="1800" b="1" dirty="0" err="1"/>
              <a:t>tendineum</a:t>
            </a:r>
            <a:r>
              <a:rPr lang="cs-CZ" sz="1800" b="1" dirty="0"/>
              <a:t> </a:t>
            </a:r>
            <a:r>
              <a:rPr lang="cs-CZ" sz="1800" dirty="0"/>
              <a:t>- do něj se pak sbíhají svalové snopce, které lze dle jejich začátků rozlišit do třech částí:</a:t>
            </a:r>
          </a:p>
          <a:p>
            <a:pPr marL="285750" indent="-285750"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  <a:buFont typeface="Arial" panose="020B0604020202020204" pitchFamily="34" charset="0"/>
              <a:buChar char="•"/>
            </a:pPr>
            <a:r>
              <a:rPr lang="cs-CZ" sz="1800" dirty="0" err="1"/>
              <a:t>pars</a:t>
            </a:r>
            <a:r>
              <a:rPr lang="cs-CZ" sz="1800" dirty="0"/>
              <a:t> </a:t>
            </a:r>
            <a:r>
              <a:rPr lang="cs-CZ" sz="1800" dirty="0" err="1"/>
              <a:t>sternalis</a:t>
            </a:r>
            <a:r>
              <a:rPr lang="cs-CZ" sz="1800" dirty="0"/>
              <a:t> –jdou od sterna a mm. </a:t>
            </a:r>
            <a:r>
              <a:rPr lang="cs-CZ" sz="1800" dirty="0" err="1"/>
              <a:t>recti</a:t>
            </a:r>
            <a:r>
              <a:rPr lang="cs-CZ" sz="1800" dirty="0"/>
              <a:t> </a:t>
            </a:r>
            <a:r>
              <a:rPr lang="cs-CZ" sz="1800" dirty="0" err="1"/>
              <a:t>abdominis</a:t>
            </a:r>
            <a:r>
              <a:rPr lang="cs-CZ" sz="1800" dirty="0"/>
              <a:t> </a:t>
            </a:r>
          </a:p>
          <a:p>
            <a:pPr marL="285750" indent="-285750"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  <a:buFont typeface="Arial" panose="020B0604020202020204" pitchFamily="34" charset="0"/>
              <a:buChar char="•"/>
            </a:pPr>
            <a:r>
              <a:rPr lang="cs-CZ" sz="1800" dirty="0" err="1"/>
              <a:t>pars</a:t>
            </a:r>
            <a:r>
              <a:rPr lang="cs-CZ" sz="1800" dirty="0"/>
              <a:t> </a:t>
            </a:r>
            <a:r>
              <a:rPr lang="cs-CZ" sz="1800" dirty="0" err="1"/>
              <a:t>costalis</a:t>
            </a:r>
            <a:r>
              <a:rPr lang="cs-CZ" sz="1800" dirty="0"/>
              <a:t> – od žeber,</a:t>
            </a:r>
          </a:p>
          <a:p>
            <a:pPr marL="285750" indent="-285750"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  <a:buFont typeface="Arial" panose="020B0604020202020204" pitchFamily="34" charset="0"/>
              <a:buChar char="•"/>
            </a:pPr>
            <a:r>
              <a:rPr lang="cs-CZ" sz="1800" dirty="0" err="1"/>
              <a:t>pars</a:t>
            </a:r>
            <a:r>
              <a:rPr lang="cs-CZ" sz="1800" dirty="0"/>
              <a:t> </a:t>
            </a:r>
            <a:r>
              <a:rPr lang="cs-CZ" sz="1800" dirty="0" err="1"/>
              <a:t>lumbalis</a:t>
            </a:r>
            <a:r>
              <a:rPr lang="cs-CZ" sz="1800" dirty="0"/>
              <a:t> – od lumbálních obratlů L1-L3 (přebíhá přes </a:t>
            </a:r>
            <a:r>
              <a:rPr lang="cs-CZ" sz="1800" dirty="0" err="1"/>
              <a:t>psoas</a:t>
            </a:r>
            <a:r>
              <a:rPr lang="cs-CZ" sz="1800" dirty="0"/>
              <a:t> major, m. </a:t>
            </a:r>
            <a:r>
              <a:rPr lang="cs-CZ" sz="1800" dirty="0" err="1"/>
              <a:t>qudratus</a:t>
            </a:r>
            <a:r>
              <a:rPr lang="cs-CZ" sz="1800" dirty="0"/>
              <a:t> </a:t>
            </a:r>
            <a:r>
              <a:rPr lang="cs-CZ" sz="1800" dirty="0" err="1"/>
              <a:t>lumborum</a:t>
            </a:r>
            <a:r>
              <a:rPr lang="cs-CZ" sz="1800" dirty="0"/>
              <a:t>)</a:t>
            </a:r>
          </a:p>
          <a:p>
            <a:pPr marL="27675"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</a:pPr>
            <a:endParaRPr lang="cs-CZ" sz="1800" dirty="0"/>
          </a:p>
          <a:p>
            <a:pPr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</a:pPr>
            <a:r>
              <a:rPr lang="cs-CZ" sz="1800" dirty="0"/>
              <a:t>Bránice se vyklenuje do hrudníku – nalevo do 5. mezižebří, napravo až do 4. mezižebří (kvůli uložení jater na pravé straně).</a:t>
            </a:r>
          </a:p>
          <a:p>
            <a:pPr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</a:pPr>
            <a:endParaRPr lang="cs-CZ" sz="1800" dirty="0"/>
          </a:p>
          <a:p>
            <a:pPr>
              <a:lnSpc>
                <a:spcPct val="104000"/>
              </a:lnSpc>
              <a:spcAft>
                <a:spcPts val="600"/>
              </a:spcAft>
              <a:buClr>
                <a:srgbClr val="E78066"/>
              </a:buClr>
            </a:pPr>
            <a:r>
              <a:rPr lang="cs-CZ" sz="1800" dirty="0"/>
              <a:t>Mezi pravou a levou klenbou se promítá o něco níž, zhruba do úrovně </a:t>
            </a:r>
            <a:r>
              <a:rPr lang="cs-CZ" sz="1800" dirty="0" err="1"/>
              <a:t>processus</a:t>
            </a:r>
            <a:r>
              <a:rPr lang="cs-CZ" sz="1800" dirty="0"/>
              <a:t> </a:t>
            </a:r>
            <a:r>
              <a:rPr lang="cs-CZ" sz="1800" dirty="0" err="1"/>
              <a:t>xiphoideus</a:t>
            </a:r>
            <a:r>
              <a:rPr lang="cs-CZ" sz="1800" dirty="0"/>
              <a:t>.</a:t>
            </a: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id="{76DDE082-057C-63F3-4458-7FE76D9BF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0000" y="6228000"/>
            <a:ext cx="5940000" cy="252000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0" name="Slide Number Placeholder 2">
            <a:extLst>
              <a:ext uri="{FF2B5EF4-FFF2-40B4-BE49-F238E27FC236}">
                <a16:creationId xmlns:a16="http://schemas.microsoft.com/office/drawing/2014/main" id="{A18CF26A-395E-2358-C85E-AC69674B9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/>
              <a:pPr>
                <a:spcAft>
                  <a:spcPts val="600"/>
                </a:spcAft>
              </a:pPr>
              <a:t>37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292656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259005B-5271-D47B-99C9-9562408D1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9995" y="1177291"/>
            <a:ext cx="6296025" cy="419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3FE3AFCA-6097-B56A-6763-B917414F93A7}"/>
              </a:ext>
            </a:extLst>
          </p:cNvPr>
          <p:cNvSpPr txBox="1"/>
          <p:nvPr/>
        </p:nvSpPr>
        <p:spPr>
          <a:xfrm>
            <a:off x="1735931" y="5543550"/>
            <a:ext cx="57864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Autor: </a:t>
            </a:r>
            <a:r>
              <a:rPr lang="cs-CZ" sz="900" dirty="0" err="1"/>
              <a:t>Icewalker</a:t>
            </a:r>
            <a:r>
              <a:rPr lang="cs-CZ" sz="900" dirty="0"/>
              <a:t> cs – </a:t>
            </a:r>
            <a:r>
              <a:rPr lang="cs-CZ" sz="900" dirty="0" err="1"/>
              <a:t>Own</a:t>
            </a:r>
            <a:r>
              <a:rPr lang="cs-CZ" sz="900" dirty="0"/>
              <a:t> </a:t>
            </a:r>
            <a:r>
              <a:rPr lang="cs-CZ" sz="900" dirty="0" err="1"/>
              <a:t>work</a:t>
            </a:r>
            <a:r>
              <a:rPr lang="cs-CZ" sz="900" dirty="0"/>
              <a:t>, upraveno podle ČIHÁK, Radomír. Anatomie. 2. vydání. Praha : Grada, 2001. 497 s. sv. 1. ISBN 80-7169-970-5., CC BY 3.0, https://commons.wikimedia.org/w/index.php?curid=15123267</a:t>
            </a:r>
          </a:p>
        </p:txBody>
      </p:sp>
    </p:spTree>
    <p:extLst>
      <p:ext uri="{BB962C8B-B14F-4D97-AF65-F5344CB8AC3E}">
        <p14:creationId xmlns:p14="http://schemas.microsoft.com/office/powerpoint/2010/main" val="41812079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F7121-00F7-73C6-630B-AA235A9AC9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 bránice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34FB86D-A245-D9EF-4660-200083CC9A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100" y="1872000"/>
            <a:ext cx="3581963" cy="3960000"/>
          </a:xfrm>
        </p:spPr>
        <p:txBody>
          <a:bodyPr/>
          <a:lstStyle/>
          <a:p>
            <a:r>
              <a:rPr lang="cs-CZ" dirty="0"/>
              <a:t>Respirační funkce </a:t>
            </a:r>
          </a:p>
          <a:p>
            <a:endParaRPr lang="cs-CZ" dirty="0"/>
          </a:p>
          <a:p>
            <a:r>
              <a:rPr lang="cs-CZ" dirty="0"/>
              <a:t>Posturální funkce – </a:t>
            </a:r>
            <a:r>
              <a:rPr lang="cs-CZ" sz="1600" dirty="0"/>
              <a:t>IAT viz </a:t>
            </a:r>
            <a:r>
              <a:rPr lang="cs-CZ" sz="1600" dirty="0" err="1"/>
              <a:t>HSSp</a:t>
            </a:r>
            <a:endParaRPr lang="cs-CZ" sz="1600" dirty="0"/>
          </a:p>
          <a:p>
            <a:endParaRPr lang="cs-CZ" dirty="0"/>
          </a:p>
          <a:p>
            <a:r>
              <a:rPr lang="cs-CZ" dirty="0"/>
              <a:t>Viscerální ovlivnění</a:t>
            </a:r>
          </a:p>
          <a:p>
            <a:pPr lvl="1"/>
            <a:r>
              <a:rPr lang="cs-CZ" dirty="0"/>
              <a:t>Sfinkterová funkce jícnu </a:t>
            </a:r>
          </a:p>
          <a:p>
            <a:pPr lvl="1"/>
            <a:r>
              <a:rPr lang="cs-CZ" dirty="0"/>
              <a:t>Mobilita orgánů v průběhu dechového cyklu (střevní peristaltika) </a:t>
            </a:r>
          </a:p>
          <a:p>
            <a:pPr lvl="1"/>
            <a:r>
              <a:rPr lang="cs-CZ" dirty="0"/>
              <a:t>Prokrvení orgánů </a:t>
            </a:r>
          </a:p>
          <a:p>
            <a:pPr lvl="1"/>
            <a:r>
              <a:rPr lang="cs-CZ" dirty="0"/>
              <a:t>Vliv na myokard 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3074" name="Picture 2" descr="Anatomy of the Thoracic Wall, Pulmonary Cavities, and Mediastinum |  SpringerLink">
            <a:extLst>
              <a:ext uri="{FF2B5EF4-FFF2-40B4-BE49-F238E27FC236}">
                <a16:creationId xmlns:a16="http://schemas.microsoft.com/office/drawing/2014/main" id="{485CD72E-D968-0478-7741-3E37EB3E9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758" y="1171576"/>
            <a:ext cx="4043486" cy="3218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8542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557B87-7148-7655-46C3-66B85A5EDB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Anatomické poznámky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1B53E7A-B01C-3C99-E288-7D64DE44B7ED}"/>
              </a:ext>
            </a:extLst>
          </p:cNvPr>
          <p:cNvSpPr txBox="1"/>
          <p:nvPr/>
        </p:nvSpPr>
        <p:spPr>
          <a:xfrm>
            <a:off x="685346" y="2706834"/>
            <a:ext cx="457200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dirty="0"/>
              <a:t>Pánevní kosti + kost křížová (os </a:t>
            </a:r>
            <a:r>
              <a:rPr lang="cs-CZ" sz="1800" dirty="0" err="1"/>
              <a:t>sacrum</a:t>
            </a:r>
            <a:r>
              <a:rPr lang="cs-CZ" sz="1800" dirty="0"/>
              <a:t>) = pánev</a:t>
            </a:r>
          </a:p>
          <a:p>
            <a:endParaRPr lang="cs-CZ" sz="1800" dirty="0"/>
          </a:p>
          <a:p>
            <a:r>
              <a:rPr lang="cs-CZ" sz="1800" dirty="0"/>
              <a:t>Pánevní </a:t>
            </a:r>
            <a:r>
              <a:rPr lang="cs-CZ" sz="1800" dirty="0" err="1"/>
              <a:t>cost</a:t>
            </a:r>
            <a:r>
              <a:rPr lang="cs-CZ" sz="1800" dirty="0"/>
              <a:t> = os </a:t>
            </a:r>
            <a:r>
              <a:rPr lang="cs-CZ" sz="1800" dirty="0" err="1"/>
              <a:t>coxea</a:t>
            </a:r>
            <a:r>
              <a:rPr lang="cs-CZ" sz="18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skládá se ze 3 kostí -&gt; os ilium, os </a:t>
            </a:r>
            <a:r>
              <a:rPr lang="cs-CZ" sz="1800" dirty="0" err="1"/>
              <a:t>ischii</a:t>
            </a:r>
            <a:r>
              <a:rPr lang="cs-CZ" sz="1800" dirty="0"/>
              <a:t> a os </a:t>
            </a:r>
            <a:r>
              <a:rPr lang="cs-CZ" sz="1800" dirty="0" err="1"/>
              <a:t>pubis</a:t>
            </a:r>
            <a:r>
              <a:rPr lang="cs-CZ" sz="18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osifikace -&gt; acetabulum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acetabulum – postavení a sklon velmi individuální (nejčastěji: zevně dolů a dopředu)</a:t>
            </a:r>
          </a:p>
        </p:txBody>
      </p:sp>
      <p:pic>
        <p:nvPicPr>
          <p:cNvPr id="8" name="obrázek 2" descr="Pelvis anatomy scheme Royalty Free Vector Image">
            <a:extLst>
              <a:ext uri="{FF2B5EF4-FFF2-40B4-BE49-F238E27FC236}">
                <a16:creationId xmlns:a16="http://schemas.microsoft.com/office/drawing/2014/main" id="{DDF1C090-2436-3FEA-9E5C-30B85894CE4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 t="10604" r="8610" b="16536"/>
          <a:stretch/>
        </p:blipFill>
        <p:spPr bwMode="auto">
          <a:xfrm>
            <a:off x="5235461" y="2464118"/>
            <a:ext cx="3029858" cy="287297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ové pole 1">
            <a:extLst>
              <a:ext uri="{FF2B5EF4-FFF2-40B4-BE49-F238E27FC236}">
                <a16:creationId xmlns:a16="http://schemas.microsoft.com/office/drawing/2014/main" id="{E25CC247-602E-E821-9D96-EB804D0D8065}"/>
              </a:ext>
            </a:extLst>
          </p:cNvPr>
          <p:cNvSpPr txBox="1"/>
          <p:nvPr/>
        </p:nvSpPr>
        <p:spPr>
          <a:xfrm>
            <a:off x="5414055" y="5328835"/>
            <a:ext cx="2729820" cy="20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750"/>
              </a:spcAft>
            </a:pPr>
            <a:r>
              <a:rPr lang="cs-CZ" sz="675" i="1" dirty="0">
                <a:highlight>
                  <a:srgbClr val="000000"/>
                </a:highligh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https://www.vectorstock.com/royalty-free-vector/pelvis-anatomy-scheme-vector-19388066</a:t>
            </a:r>
          </a:p>
        </p:txBody>
      </p:sp>
    </p:spTree>
    <p:extLst>
      <p:ext uri="{BB962C8B-B14F-4D97-AF65-F5344CB8AC3E}">
        <p14:creationId xmlns:p14="http://schemas.microsoft.com/office/powerpoint/2010/main" val="26905308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309701-9D8D-A495-D203-6F8AC2EE0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6512" y="1108710"/>
            <a:ext cx="3993334" cy="1013460"/>
          </a:xfrm>
        </p:spPr>
        <p:txBody>
          <a:bodyPr/>
          <a:lstStyle/>
          <a:p>
            <a:r>
              <a:rPr lang="cs-CZ" dirty="0"/>
              <a:t>IAP x ITP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D2A4188-E8CC-61D7-7892-85C121A31D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17" t="32741" r="26833" b="32296"/>
          <a:stretch/>
        </p:blipFill>
        <p:spPr>
          <a:xfrm>
            <a:off x="2529840" y="4202430"/>
            <a:ext cx="6515100" cy="179832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979584DE-33EB-E143-C8DB-01148E2D7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500" t="20666" r="34250" b="25852"/>
          <a:stretch/>
        </p:blipFill>
        <p:spPr>
          <a:xfrm>
            <a:off x="758190" y="1123950"/>
            <a:ext cx="2857500" cy="27508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03DE92D-B278-D677-B15B-99E9E5CA1EB2}"/>
              </a:ext>
            </a:extLst>
          </p:cNvPr>
          <p:cNvSpPr txBox="1"/>
          <p:nvPr/>
        </p:nvSpPr>
        <p:spPr>
          <a:xfrm>
            <a:off x="1118618" y="3853934"/>
            <a:ext cx="2239716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Převzato z materiálů ke  kurzu Diastáza - </a:t>
            </a:r>
            <a:r>
              <a:rPr lang="cs-CZ" sz="750" dirty="0" err="1"/>
              <a:t>Groofy</a:t>
            </a:r>
            <a:endParaRPr lang="cs-CZ" sz="750" dirty="0"/>
          </a:p>
        </p:txBody>
      </p:sp>
    </p:spTree>
    <p:extLst>
      <p:ext uri="{BB962C8B-B14F-4D97-AF65-F5344CB8AC3E}">
        <p14:creationId xmlns:p14="http://schemas.microsoft.com/office/powerpoint/2010/main" val="2679954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3" name="Slide Number Placeholder 1">
            <a:extLst>
              <a:ext uri="{FF2B5EF4-FFF2-40B4-BE49-F238E27FC236}">
                <a16:creationId xmlns:a16="http://schemas.microsoft.com/office/drawing/2014/main" id="{FAF9A022-736E-EBA0-06DB-FDE57463E4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noProof="0" smtClean="0"/>
              <a:pPr>
                <a:spcAft>
                  <a:spcPts val="600"/>
                </a:spcAft>
              </a:pPr>
              <a:t>41</a:t>
            </a:fld>
            <a:endParaRPr lang="cs-CZ" alt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1820882-5C73-4583-A79E-8A09CFFF9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6" y="2900365"/>
            <a:ext cx="3934889" cy="1171580"/>
          </a:xfrm>
        </p:spPr>
        <p:txBody>
          <a:bodyPr vert="horz" lIns="68580" tIns="34290" rIns="68580" bIns="34290" rtlCol="0" anchor="t" anchorCtr="0">
            <a:normAutofit/>
          </a:bodyPr>
          <a:lstStyle/>
          <a:p>
            <a:r>
              <a:rPr lang="en-US" sz="4000" dirty="0" err="1"/>
              <a:t>Páteř</a:t>
            </a:r>
            <a:r>
              <a:rPr lang="en-US" sz="4000" dirty="0"/>
              <a:t> </a:t>
            </a:r>
          </a:p>
        </p:txBody>
      </p:sp>
      <p:pic>
        <p:nvPicPr>
          <p:cNvPr id="4098" name="Picture 2" descr="MÍŠNÍ LÉZE | PARAPLE">
            <a:extLst>
              <a:ext uri="{FF2B5EF4-FFF2-40B4-BE49-F238E27FC236}">
                <a16:creationId xmlns:a16="http://schemas.microsoft.com/office/drawing/2014/main" id="{DF27AFC0-3615-D051-01ED-B08CE1DD3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0" y="683055"/>
            <a:ext cx="4572000" cy="5491891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7B32C06-98CF-C50E-9D5D-B0766BBF4639}"/>
              </a:ext>
            </a:extLst>
          </p:cNvPr>
          <p:cNvSpPr txBox="1"/>
          <p:nvPr/>
        </p:nvSpPr>
        <p:spPr>
          <a:xfrm>
            <a:off x="4814047" y="635400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www.paraple.cz</a:t>
            </a:r>
            <a:r>
              <a:rPr lang="cs-CZ" sz="1200" dirty="0"/>
              <a:t>/</a:t>
            </a:r>
            <a:r>
              <a:rPr lang="cs-CZ" sz="1200" dirty="0" err="1"/>
              <a:t>poraneni-michy</a:t>
            </a:r>
            <a:r>
              <a:rPr lang="cs-CZ" sz="1200" dirty="0"/>
              <a:t>/</a:t>
            </a:r>
            <a:r>
              <a:rPr lang="cs-CZ" sz="1200" dirty="0" err="1"/>
              <a:t>misni</a:t>
            </a:r>
            <a:r>
              <a:rPr lang="cs-CZ" sz="1200" dirty="0"/>
              <a:t>-leze/</a:t>
            </a:r>
          </a:p>
        </p:txBody>
      </p:sp>
    </p:spTree>
    <p:extLst>
      <p:ext uri="{BB962C8B-B14F-4D97-AF65-F5344CB8AC3E}">
        <p14:creationId xmlns:p14="http://schemas.microsoft.com/office/powerpoint/2010/main" val="3874400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1">
            <a:extLst>
              <a:ext uri="{FF2B5EF4-FFF2-40B4-BE49-F238E27FC236}">
                <a16:creationId xmlns:a16="http://schemas.microsoft.com/office/drawing/2014/main" id="{E8E661C7-C5D3-DFB5-F586-5D7890089C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D1DDAC30-B1B8-196E-BD58-6AC9993D0E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42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F24EAFC-7663-4D4F-8907-CD7FC00E9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 dirty="0">
                <a:latin typeface="+mj-lt"/>
                <a:ea typeface="+mj-ea"/>
                <a:cs typeface="+mj-cs"/>
              </a:rPr>
              <a:t>Páteř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CC4E2A4-DAE9-4F47-8C61-77464FCA3338}"/>
              </a:ext>
            </a:extLst>
          </p:cNvPr>
          <p:cNvSpPr txBox="1"/>
          <p:nvPr/>
        </p:nvSpPr>
        <p:spPr>
          <a:xfrm>
            <a:off x="4689000" y="5413699"/>
            <a:ext cx="3915000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6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https://b-m.facebook.com/139167486099967/photos/a.741733925843317/1857607007589331/?type=3&amp;source=48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313C76-2C80-47DD-A655-4BE76F6483B9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 vert="horz" lIns="0" tIns="0" rIns="0" bIns="0" rtlCol="0">
            <a:normAutofit/>
          </a:bodyPr>
          <a:lstStyle/>
          <a:p>
            <a:pPr>
              <a:spcAft>
                <a:spcPts val="600"/>
              </a:spcAft>
            </a:pPr>
            <a:r>
              <a:rPr lang="cs-CZ" sz="1600" dirty="0"/>
              <a:t>Základní funkční jednotka = páteřní segment </a:t>
            </a:r>
            <a:r>
              <a:rPr lang="cs-CZ" sz="1600" i="1" dirty="0"/>
              <a:t>(Segment se skládá ze sousedících polovin obratlových těl, páru meziobratlových kloubů, meziobratlové destičky, fixačního vaziva a svalů.)</a:t>
            </a:r>
          </a:p>
          <a:p>
            <a:pPr>
              <a:spcAft>
                <a:spcPts val="600"/>
              </a:spcAft>
            </a:pPr>
            <a:r>
              <a:rPr lang="cs-CZ" sz="1600" b="1" dirty="0"/>
              <a:t>Nosná komponenta segmentu </a:t>
            </a:r>
            <a:r>
              <a:rPr lang="cs-CZ" sz="1600" dirty="0"/>
              <a:t>= obratel a páteřní vazy </a:t>
            </a:r>
          </a:p>
          <a:p>
            <a:pPr>
              <a:spcAft>
                <a:spcPts val="600"/>
              </a:spcAft>
            </a:pPr>
            <a:r>
              <a:rPr lang="cs-CZ" sz="1600" b="1" dirty="0"/>
              <a:t>Hydrodynamická komponenta </a:t>
            </a:r>
            <a:r>
              <a:rPr lang="cs-CZ" sz="1600" dirty="0"/>
              <a:t>= meziobratlová ploténka </a:t>
            </a:r>
          </a:p>
          <a:p>
            <a:pPr>
              <a:spcAft>
                <a:spcPts val="600"/>
              </a:spcAft>
            </a:pPr>
            <a:r>
              <a:rPr lang="cs-CZ" sz="1600" b="1" dirty="0"/>
              <a:t>Kinetická a aktivní komponenta </a:t>
            </a:r>
            <a:r>
              <a:rPr lang="cs-CZ" sz="1600" dirty="0"/>
              <a:t>= svaly a klouby </a:t>
            </a:r>
          </a:p>
          <a:p>
            <a:pPr>
              <a:spcAft>
                <a:spcPts val="600"/>
              </a:spcAft>
            </a:pPr>
            <a:endParaRPr lang="cs-CZ" sz="16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116BC2C-991D-4253-8922-5E8D0AC2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985449"/>
            <a:ext cx="4455540" cy="34286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90332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AAF9C24D-BFB6-4602-8D37-DC2892EBD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66" y="744407"/>
            <a:ext cx="4493868" cy="455075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FBBD0A2-D7CB-401C-89E3-40BB584EB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1333" y="1562840"/>
            <a:ext cx="4379427" cy="3252624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A7787C4-6C29-442F-AE4D-0D20185BB086}"/>
              </a:ext>
            </a:extLst>
          </p:cNvPr>
          <p:cNvSpPr txBox="1"/>
          <p:nvPr/>
        </p:nvSpPr>
        <p:spPr>
          <a:xfrm>
            <a:off x="759450" y="5569411"/>
            <a:ext cx="52443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https://is.muni.cz/do/fsps/e-learning/zaklady_anatomie/zakl_anatomie_I/pages/kostra_osova.html</a:t>
            </a:r>
            <a:endParaRPr lang="cs-CZ" sz="750" dirty="0"/>
          </a:p>
          <a:p>
            <a:r>
              <a:rPr lang="cs-CZ" sz="750" dirty="0"/>
              <a:t>https://ostrava.educanet.cz/www/biologie/images/stories/bederni_obratel.png</a:t>
            </a:r>
          </a:p>
        </p:txBody>
      </p:sp>
    </p:spTree>
    <p:extLst>
      <p:ext uri="{BB962C8B-B14F-4D97-AF65-F5344CB8AC3E}">
        <p14:creationId xmlns:p14="http://schemas.microsoft.com/office/powerpoint/2010/main" val="17125044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9FA8F0-849F-2334-98E7-10096F22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629948"/>
            <a:ext cx="7765322" cy="72783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cs-CZ" dirty="0"/>
              <a:t>Patologické stavy – obratel a klouby</a:t>
            </a:r>
          </a:p>
        </p:txBody>
      </p:sp>
      <p:pic>
        <p:nvPicPr>
          <p:cNvPr id="6146" name="Picture 2" descr="Spondylolistéza - co je to - příznaky, příčiny a léčba - cviky, které  pomáhají | Rehabilitace.info">
            <a:extLst>
              <a:ext uri="{FF2B5EF4-FFF2-40B4-BE49-F238E27FC236}">
                <a16:creationId xmlns:a16="http://schemas.microsoft.com/office/drawing/2014/main" id="{5871D6B3-378C-0BF3-0B78-947417875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69" y="2042288"/>
            <a:ext cx="3471863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B630FFC5-3E0B-06D1-C2E4-650E88878B1D}"/>
              </a:ext>
            </a:extLst>
          </p:cNvPr>
          <p:cNvSpPr txBox="1"/>
          <p:nvPr/>
        </p:nvSpPr>
        <p:spPr>
          <a:xfrm>
            <a:off x="321469" y="4928363"/>
            <a:ext cx="340042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https://www.rehabilitace.info/zdravotni/spondylolisteza-co-je-to-priznaky-priciny-a-lecba-cviky-ktere-pomahaji/</a:t>
            </a:r>
          </a:p>
        </p:txBody>
      </p:sp>
      <p:pic>
        <p:nvPicPr>
          <p:cNvPr id="6148" name="Picture 4" descr="Vertebrogenní syndromy. As. MUDr. Martina Hoskovcová As. MUDr. Jiří Bohm -  PDF Stažení zdarma">
            <a:extLst>
              <a:ext uri="{FF2B5EF4-FFF2-40B4-BE49-F238E27FC236}">
                <a16:creationId xmlns:a16="http://schemas.microsoft.com/office/drawing/2014/main" id="{1BB8311D-1E8E-38DA-7C69-194D641312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33"/>
          <a:stretch/>
        </p:blipFill>
        <p:spPr bwMode="auto">
          <a:xfrm>
            <a:off x="4348553" y="2042288"/>
            <a:ext cx="4199877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A13BF9A6-2CFC-37F5-B0E4-047934A1D35B}"/>
              </a:ext>
            </a:extLst>
          </p:cNvPr>
          <p:cNvSpPr txBox="1"/>
          <p:nvPr/>
        </p:nvSpPr>
        <p:spPr>
          <a:xfrm>
            <a:off x="4348553" y="4928363"/>
            <a:ext cx="41998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https://docplayer.cz/17952653-Vertebrogenni-syndromy-as-mudr-martina-hoskovcova-as-mudr-jiri-bohm.html</a:t>
            </a:r>
          </a:p>
        </p:txBody>
      </p:sp>
    </p:spTree>
    <p:extLst>
      <p:ext uri="{BB962C8B-B14F-4D97-AF65-F5344CB8AC3E}">
        <p14:creationId xmlns:p14="http://schemas.microsoft.com/office/powerpoint/2010/main" val="19655346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AE2D46E-FFCF-FD23-C3D1-4E014F420A3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D57F1E4F-1CFF-5643-939E-217C01CDF565}" type="slidenum">
              <a:rPr lang="en-US" smtClean="0"/>
              <a:pPr>
                <a:spcAft>
                  <a:spcPts val="600"/>
                </a:spcAft>
              </a:pPr>
              <a:t>45</a:t>
            </a:fld>
            <a:endParaRPr lang="en-US"/>
          </a:p>
        </p:txBody>
      </p:sp>
      <p:sp>
        <p:nvSpPr>
          <p:cNvPr id="1040" name="Text Placeholder 3">
            <a:extLst>
              <a:ext uri="{FF2B5EF4-FFF2-40B4-BE49-F238E27FC236}">
                <a16:creationId xmlns:a16="http://schemas.microsoft.com/office/drawing/2014/main" id="{106ECBAB-8E53-CA15-204F-73E40B181AB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40544" y="1296001"/>
            <a:ext cx="3915000" cy="271576"/>
          </a:xfrm>
        </p:spPr>
        <p:txBody>
          <a:bodyPr/>
          <a:lstStyle/>
          <a:p>
            <a:r>
              <a:rPr lang="en-US" dirty="0" err="1"/>
              <a:t>spondyloptóza</a:t>
            </a:r>
            <a:endParaRPr lang="en-US" dirty="0"/>
          </a:p>
        </p:txBody>
      </p:sp>
      <p:sp>
        <p:nvSpPr>
          <p:cNvPr id="1035" name="Title 3">
            <a:extLst>
              <a:ext uri="{FF2B5EF4-FFF2-40B4-BE49-F238E27FC236}">
                <a16:creationId xmlns:a16="http://schemas.microsoft.com/office/drawing/2014/main" id="{E39DA89E-EEAE-BAA9-A238-CA2C12172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anchor="t">
            <a:normAutofit/>
          </a:bodyPr>
          <a:lstStyle/>
          <a:p>
            <a:r>
              <a:rPr lang="en-US" dirty="0" err="1"/>
              <a:t>Patologické</a:t>
            </a:r>
            <a:r>
              <a:rPr lang="en-US" dirty="0"/>
              <a:t> </a:t>
            </a:r>
            <a:r>
              <a:rPr lang="en-US" dirty="0" err="1"/>
              <a:t>stavy</a:t>
            </a:r>
            <a:endParaRPr lang="en-US" dirty="0"/>
          </a:p>
        </p:txBody>
      </p:sp>
      <p:sp>
        <p:nvSpPr>
          <p:cNvPr id="1042" name="Text Placeholder 5">
            <a:extLst>
              <a:ext uri="{FF2B5EF4-FFF2-40B4-BE49-F238E27FC236}">
                <a16:creationId xmlns:a16="http://schemas.microsoft.com/office/drawing/2014/main" id="{AD29AB46-E52B-3D42-9DA2-EFAB3CF198F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4688459" y="1290515"/>
            <a:ext cx="3915000" cy="271576"/>
          </a:xfrm>
        </p:spPr>
        <p:txBody>
          <a:bodyPr/>
          <a:lstStyle/>
          <a:p>
            <a:r>
              <a:rPr lang="en-US" dirty="0" err="1"/>
              <a:t>spondylolistéza</a:t>
            </a:r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34D7C0DE-72AF-F390-7877-99ED7BD7C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" r="1" b="1308"/>
          <a:stretch/>
        </p:blipFill>
        <p:spPr bwMode="auto">
          <a:xfrm>
            <a:off x="540000" y="1701505"/>
            <a:ext cx="3914999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6CD4B4F-A232-A03A-24C5-2774DC9FA2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82" r="1" b="1"/>
          <a:stretch/>
        </p:blipFill>
        <p:spPr bwMode="auto">
          <a:xfrm>
            <a:off x="4688460" y="1701505"/>
            <a:ext cx="3914999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00923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>
            <a:extLst>
              <a:ext uri="{FF2B5EF4-FFF2-40B4-BE49-F238E27FC236}">
                <a16:creationId xmlns:a16="http://schemas.microsoft.com/office/drawing/2014/main" id="{38710841-0DDE-42BE-A892-10D1E8FC846E}"/>
              </a:ext>
            </a:extLst>
          </p:cNvPr>
          <p:cNvSpPr txBox="1"/>
          <p:nvPr/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pPr>
              <a:lnSpc>
                <a:spcPts val="3000"/>
              </a:lnSpc>
              <a:spcAft>
                <a:spcPts val="600"/>
              </a:spcAft>
            </a:pPr>
            <a:r>
              <a:rPr lang="cs-CZ" sz="30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Vazivový aparát páteře</a:t>
            </a:r>
          </a:p>
        </p:txBody>
      </p:sp>
      <p:sp>
        <p:nvSpPr>
          <p:cNvPr id="18" name="Slide Number Placeholder 3">
            <a:extLst>
              <a:ext uri="{FF2B5EF4-FFF2-40B4-BE49-F238E27FC236}">
                <a16:creationId xmlns:a16="http://schemas.microsoft.com/office/drawing/2014/main" id="{78E673B1-5887-FAAA-F073-558337C85D2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0DE708CC-0C3F-4567-9698-B54C0F35BD31}" type="slidenum">
              <a:rPr lang="cs-CZ" altLang="cs-CZ" smtClean="0"/>
              <a:pPr>
                <a:spcAft>
                  <a:spcPts val="600"/>
                </a:spcAft>
              </a:pPr>
              <a:t>46</a:t>
            </a:fld>
            <a:endParaRPr lang="cs-CZ" altLang="cs-CZ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CECFAE8-A734-45DC-A2B1-EA9BF587B5D6}"/>
              </a:ext>
            </a:extLst>
          </p:cNvPr>
          <p:cNvSpPr txBox="1"/>
          <p:nvPr/>
        </p:nvSpPr>
        <p:spPr>
          <a:xfrm>
            <a:off x="838549" y="1903258"/>
            <a:ext cx="3094099" cy="32084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marL="5400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1500" b="1" u="sng" dirty="0">
                <a:latin typeface="+mn-lt"/>
              </a:rPr>
              <a:t>Funkce: </a:t>
            </a:r>
          </a:p>
          <a:p>
            <a:pPr marL="189000" indent="-13500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endParaRPr lang="cs-CZ" sz="1500" dirty="0">
              <a:latin typeface="+mn-lt"/>
            </a:endParaRPr>
          </a:p>
          <a:p>
            <a:pPr marL="189000" indent="-13500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Zpevnění segmentů a celé páteře </a:t>
            </a:r>
          </a:p>
          <a:p>
            <a:pPr marL="189000" indent="-13500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Dlouhé vazy – limitují pohyb meziobratlové ploténky </a:t>
            </a:r>
          </a:p>
          <a:p>
            <a:pPr marL="189000" indent="-135000">
              <a:lnSpc>
                <a:spcPts val="2700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</a:pPr>
            <a:r>
              <a:rPr lang="cs-CZ" sz="1500" dirty="0">
                <a:latin typeface="+mn-lt"/>
              </a:rPr>
              <a:t>Pohybová komponenta – limitace pohybu + pasivní pohyb zpět (elastická vlákna)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DCBA634F-8E0E-4288-8424-1AFB4F3C0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397" y="1903258"/>
            <a:ext cx="4655843" cy="2549072"/>
          </a:xfrm>
          <a:prstGeom prst="rect">
            <a:avLst/>
          </a:prstGeom>
          <a:noFill/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9180C23-454C-489C-ABC6-7E1EE690D4D0}"/>
              </a:ext>
            </a:extLst>
          </p:cNvPr>
          <p:cNvSpPr txBox="1"/>
          <p:nvPr/>
        </p:nvSpPr>
        <p:spPr>
          <a:xfrm>
            <a:off x="4893370" y="4800350"/>
            <a:ext cx="4345632" cy="252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12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https://</a:t>
            </a:r>
            <a:r>
              <a:rPr lang="cs-CZ" sz="12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teachmeanatomy.info</a:t>
            </a:r>
            <a:r>
              <a:rPr lang="cs-CZ" sz="12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/abdomen/</a:t>
            </a:r>
            <a:r>
              <a:rPr lang="cs-CZ" sz="12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bones</a:t>
            </a:r>
            <a:r>
              <a:rPr lang="cs-CZ" sz="12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/</a:t>
            </a:r>
            <a:r>
              <a:rPr lang="cs-CZ" sz="1200" b="0" dirty="0" err="1">
                <a:solidFill>
                  <a:schemeClr val="tx2"/>
                </a:solidFill>
                <a:latin typeface="+mn-lt"/>
                <a:ea typeface="+mn-ea"/>
                <a:cs typeface="+mn-cs"/>
              </a:rPr>
              <a:t>lumbar</a:t>
            </a:r>
            <a:r>
              <a:rPr lang="cs-CZ" sz="1200" b="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-spine/</a:t>
            </a:r>
          </a:p>
        </p:txBody>
      </p:sp>
    </p:spTree>
    <p:extLst>
      <p:ext uri="{BB962C8B-B14F-4D97-AF65-F5344CB8AC3E}">
        <p14:creationId xmlns:p14="http://schemas.microsoft.com/office/powerpoint/2010/main" val="397080114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81C438-DDB7-4A29-961E-D3F8C2211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551177"/>
            <a:ext cx="7929000" cy="584647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550" dirty="0" err="1">
                <a:solidFill>
                  <a:schemeClr val="tx1"/>
                </a:solidFill>
              </a:rPr>
              <a:t>Meziobratlová</a:t>
            </a:r>
            <a:r>
              <a:rPr lang="en-US" sz="2550" dirty="0">
                <a:solidFill>
                  <a:schemeClr val="tx1"/>
                </a:solidFill>
              </a:rPr>
              <a:t> </a:t>
            </a:r>
            <a:r>
              <a:rPr lang="en-US" sz="2550" dirty="0" err="1">
                <a:solidFill>
                  <a:schemeClr val="tx1"/>
                </a:solidFill>
              </a:rPr>
              <a:t>ploténka</a:t>
            </a:r>
            <a:r>
              <a:rPr lang="en-US" sz="2550" dirty="0">
                <a:solidFill>
                  <a:schemeClr val="tx1"/>
                </a:solidFill>
              </a:rPr>
              <a:t> = discus </a:t>
            </a:r>
            <a:r>
              <a:rPr lang="en-US" sz="2550" dirty="0" err="1">
                <a:solidFill>
                  <a:schemeClr val="tx1"/>
                </a:solidFill>
              </a:rPr>
              <a:t>intervertebralis</a:t>
            </a:r>
            <a:r>
              <a:rPr lang="en-US" sz="255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2C7CF1B-0CB9-4D98-B8CC-EBC3FDCD2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729" y="2543394"/>
            <a:ext cx="4659287" cy="2259755"/>
          </a:xfrm>
          <a:prstGeom prst="roundRect">
            <a:avLst>
              <a:gd name="adj" fmla="val 3876"/>
            </a:avLst>
          </a:prstGeom>
          <a:ln>
            <a:solidFill>
              <a:schemeClr val="tx1"/>
            </a:solidFill>
          </a:ln>
          <a:effectLst/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F9FFA63D-2476-40F0-A328-7B67030FAF43}"/>
              </a:ext>
            </a:extLst>
          </p:cNvPr>
          <p:cNvSpPr txBox="1"/>
          <p:nvPr/>
        </p:nvSpPr>
        <p:spPr>
          <a:xfrm>
            <a:off x="380890" y="2166433"/>
            <a:ext cx="3603999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Courier New" panose="02070309020205020404" pitchFamily="49" charset="0"/>
              <a:buChar char="o"/>
            </a:pPr>
            <a:r>
              <a:rPr lang="cs-CZ" sz="1800" dirty="0"/>
              <a:t>První </a:t>
            </a:r>
            <a:r>
              <a:rPr lang="cs-CZ" sz="1800" dirty="0" err="1"/>
              <a:t>diskus</a:t>
            </a:r>
            <a:r>
              <a:rPr lang="cs-CZ" sz="1800" dirty="0"/>
              <a:t> od C2-C3  a poslední L5-S1</a:t>
            </a:r>
          </a:p>
          <a:p>
            <a:pPr marL="214313" indent="-214313">
              <a:buFont typeface="Courier New" panose="02070309020205020404" pitchFamily="49" charset="0"/>
              <a:buChar char="o"/>
            </a:pPr>
            <a:endParaRPr lang="cs-CZ" sz="1800" dirty="0"/>
          </a:p>
          <a:p>
            <a:pPr marL="214313" indent="-214313">
              <a:buFont typeface="Courier New" panose="02070309020205020404" pitchFamily="49" charset="0"/>
              <a:buChar char="o"/>
            </a:pPr>
            <a:r>
              <a:rPr lang="cs-CZ" sz="1800" dirty="0"/>
              <a:t>Funkce: 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cs-CZ" sz="1800" dirty="0"/>
              <a:t>hydrodynamické tlumiče (absorbování zatížení páteře)</a:t>
            </a:r>
          </a:p>
          <a:p>
            <a:pPr marL="557213" lvl="1" indent="-214313">
              <a:buFont typeface="Courier New" panose="02070309020205020404" pitchFamily="49" charset="0"/>
              <a:buChar char="o"/>
            </a:pPr>
            <a:r>
              <a:rPr lang="cs-CZ" sz="1800" dirty="0"/>
              <a:t>Osmotický systém – výměna tekutin (voda a rozpustné látky) </a:t>
            </a:r>
            <a:r>
              <a:rPr lang="cs-CZ" sz="750" dirty="0"/>
              <a:t>(Dynamická rovnováha mezi vazbou vody a jejím vytlačování do žilních pletení, udržuje celý systém ve stavu pružného napětí.)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0D69202D-E071-4FF1-9F6C-27C58E7E159E}"/>
              </a:ext>
            </a:extLst>
          </p:cNvPr>
          <p:cNvSpPr txBox="1"/>
          <p:nvPr/>
        </p:nvSpPr>
        <p:spPr>
          <a:xfrm>
            <a:off x="4393126" y="4894853"/>
            <a:ext cx="4207669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>
                <a:solidFill>
                  <a:schemeClr val="bg1"/>
                </a:solidFill>
              </a:rPr>
              <a:t>https://en.wikipedia.org/wiki/Intervertebral_disc</a:t>
            </a:r>
          </a:p>
        </p:txBody>
      </p:sp>
    </p:spTree>
    <p:extLst>
      <p:ext uri="{BB962C8B-B14F-4D97-AF65-F5344CB8AC3E}">
        <p14:creationId xmlns:p14="http://schemas.microsoft.com/office/powerpoint/2010/main" val="40030993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3B11CB-58CA-C63B-E44E-4164E806F8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4834FC4-0E04-5D9F-D9BA-9811C7598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48</a:t>
            </a:fld>
            <a:endParaRPr lang="en-US" dirty="0"/>
          </a:p>
        </p:txBody>
      </p:sp>
      <p:pic>
        <p:nvPicPr>
          <p:cNvPr id="2050" name="Picture 2" descr="Sagittal sections of human lumbar intervertebral discs in various... |  Download Scientific Diagram">
            <a:extLst>
              <a:ext uri="{FF2B5EF4-FFF2-40B4-BE49-F238E27FC236}">
                <a16:creationId xmlns:a16="http://schemas.microsoft.com/office/drawing/2014/main" id="{CF52FF9F-BFF0-CC64-818E-FB64E11E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00" y="378000"/>
            <a:ext cx="7885216" cy="570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1FDDB64-F8E0-E277-9FA2-03D45EC48FEE}"/>
              </a:ext>
            </a:extLst>
          </p:cNvPr>
          <p:cNvSpPr txBox="1"/>
          <p:nvPr/>
        </p:nvSpPr>
        <p:spPr>
          <a:xfrm>
            <a:off x="719684" y="6138556"/>
            <a:ext cx="770463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www.researchgate.net</a:t>
            </a:r>
            <a:r>
              <a:rPr lang="cs-CZ" sz="1100" dirty="0"/>
              <a:t>/</a:t>
            </a:r>
            <a:r>
              <a:rPr lang="cs-CZ" sz="1100" dirty="0" err="1"/>
              <a:t>publication</a:t>
            </a:r>
            <a:r>
              <a:rPr lang="cs-CZ" sz="1100" dirty="0"/>
              <a:t>/259989591_Ageing_and_degenerative_changes_of_the_intervertebral_disc_and_their_impact_on_spinal_flexibility/</a:t>
            </a:r>
            <a:r>
              <a:rPr lang="cs-CZ" sz="1100" dirty="0" err="1"/>
              <a:t>figures?lo</a:t>
            </a:r>
            <a:r>
              <a:rPr lang="cs-CZ" sz="1100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30498732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468FE2-3DBC-6E5C-D12D-68A75ADE0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Výživa chrupavky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1F4FD60-DA96-F1FF-DD1B-48D74269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0718" y="2195514"/>
            <a:ext cx="6154578" cy="291893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1CCB0D1C-809F-4BF4-F41C-9BFE7803259D}"/>
              </a:ext>
            </a:extLst>
          </p:cNvPr>
          <p:cNvSpPr txBox="1"/>
          <p:nvPr/>
        </p:nvSpPr>
        <p:spPr>
          <a:xfrm>
            <a:off x="3221356" y="5175343"/>
            <a:ext cx="4572000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https://www.dovepress.com/front_end/cr_data/article_fulltext/s1</a:t>
            </a:r>
          </a:p>
        </p:txBody>
      </p:sp>
    </p:spTree>
    <p:extLst>
      <p:ext uri="{BB962C8B-B14F-4D97-AF65-F5344CB8AC3E}">
        <p14:creationId xmlns:p14="http://schemas.microsoft.com/office/powerpoint/2010/main" val="38184437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1">
            <a:extLst>
              <a:ext uri="{FF2B5EF4-FFF2-40B4-BE49-F238E27FC236}">
                <a16:creationId xmlns:a16="http://schemas.microsoft.com/office/drawing/2014/main" id="{4A0B281C-E208-3ACE-916B-6683B7F5089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/>
              <a:t>zápatí prezentace</a:t>
            </a:r>
          </a:p>
        </p:txBody>
      </p:sp>
      <p:sp>
        <p:nvSpPr>
          <p:cNvPr id="16" name="Slide Number Placeholder 2">
            <a:extLst>
              <a:ext uri="{FF2B5EF4-FFF2-40B4-BE49-F238E27FC236}">
                <a16:creationId xmlns:a16="http://schemas.microsoft.com/office/drawing/2014/main" id="{2D2DEBD9-A7EF-6827-DD2B-7ACB25193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5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B2CEAA52-4C9F-21DB-012B-53894BEDD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>
                <a:latin typeface="+mj-lt"/>
                <a:ea typeface="+mj-ea"/>
                <a:cs typeface="+mj-cs"/>
              </a:rPr>
              <a:t>Anatomické poznámky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38AA239-BF77-69E8-D84A-C0EC24ED4608}"/>
              </a:ext>
            </a:extLst>
          </p:cNvPr>
          <p:cNvSpPr txBox="1"/>
          <p:nvPr/>
        </p:nvSpPr>
        <p:spPr>
          <a:xfrm>
            <a:off x="4688459" y="1290515"/>
            <a:ext cx="3915000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9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https://radiopaedia.org/cases/normal-radiographic-anatomy-of-the-hip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19F6D1B-B6C9-6AF6-58C7-FEFC0DF13B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075" y="1701505"/>
            <a:ext cx="2804848" cy="4139998"/>
          </a:xfrm>
          <a:prstGeom prst="rect">
            <a:avLst/>
          </a:prstGeom>
          <a:noFill/>
        </p:spPr>
      </p:pic>
      <p:grpSp>
        <p:nvGrpSpPr>
          <p:cNvPr id="4" name="Skupina 3">
            <a:extLst>
              <a:ext uri="{FF2B5EF4-FFF2-40B4-BE49-F238E27FC236}">
                <a16:creationId xmlns:a16="http://schemas.microsoft.com/office/drawing/2014/main" id="{75CD5217-F51E-8E6D-FBBD-B98283ADCB7C}"/>
              </a:ext>
            </a:extLst>
          </p:cNvPr>
          <p:cNvGrpSpPr/>
          <p:nvPr/>
        </p:nvGrpSpPr>
        <p:grpSpPr>
          <a:xfrm>
            <a:off x="4716336" y="1701505"/>
            <a:ext cx="3859247" cy="4139998"/>
            <a:chOff x="0" y="0"/>
            <a:chExt cx="2625725" cy="2936240"/>
          </a:xfrm>
        </p:grpSpPr>
        <p:pic>
          <p:nvPicPr>
            <p:cNvPr id="5" name="obrázek 3" descr="Anatomy of Acetabulum | Musculoskeletal Key">
              <a:extLst>
                <a:ext uri="{FF2B5EF4-FFF2-40B4-BE49-F238E27FC236}">
                  <a16:creationId xmlns:a16="http://schemas.microsoft.com/office/drawing/2014/main" id="{1198ED18-C8EE-3319-4D3F-6281192B9F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625725" cy="25088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Textové pole 5">
              <a:extLst>
                <a:ext uri="{FF2B5EF4-FFF2-40B4-BE49-F238E27FC236}">
                  <a16:creationId xmlns:a16="http://schemas.microsoft.com/office/drawing/2014/main" id="{69264B36-E53D-EDC3-F6E1-1221D27E9FC8}"/>
                </a:ext>
              </a:extLst>
            </p:cNvPr>
            <p:cNvSpPr txBox="1"/>
            <p:nvPr/>
          </p:nvSpPr>
          <p:spPr>
            <a:xfrm>
              <a:off x="0" y="2530475"/>
              <a:ext cx="2625725" cy="4057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rot="0" spcFirstLastPara="0" vert="horz" wrap="square" lIns="0" tIns="0" rIns="0" bIns="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spcAft>
                  <a:spcPts val="915"/>
                </a:spcAft>
              </a:pPr>
              <a:r>
                <a:rPr lang="cs-CZ" sz="824" i="1" kern="1200">
                  <a:solidFill>
                    <a:schemeClr val="tx1"/>
                  </a:solidFill>
                  <a:latin typeface="Calibri" panose="020F0502020204030204" pitchFamily="34" charset="0"/>
                  <a:ea typeface="+mn-ea"/>
                  <a:cs typeface="Times New Roman" panose="02020603050405020304" pitchFamily="18" charset="0"/>
                </a:rPr>
                <a:t>https://musculoskeletalkey.com/anatomy-of-acetabulum/</a:t>
              </a:r>
              <a:endParaRPr lang="cs-CZ" sz="675" i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687583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18DAFD-5128-0932-FDB9-3532EA686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Zátěž meziobratlové ploténky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2F57B97-B266-1C04-E6DC-71F840AA8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Statická zátěž – prstence obalu + nestlačitelné jádro (rovnoměrné oploštění)</a:t>
            </a:r>
          </a:p>
          <a:p>
            <a:r>
              <a:rPr lang="cs-CZ" dirty="0"/>
              <a:t>Dynamické zatížení: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FF229DB-5679-9D77-2AF6-F04E793DC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667" t="21037" r="4584" b="11556"/>
          <a:stretch/>
        </p:blipFill>
        <p:spPr>
          <a:xfrm>
            <a:off x="975979" y="2998470"/>
            <a:ext cx="3406241" cy="212598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675F192-815A-4138-8120-3274E57E37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835" t="13333" r="2916" b="8889"/>
          <a:stretch/>
        </p:blipFill>
        <p:spPr>
          <a:xfrm>
            <a:off x="5279121" y="2998470"/>
            <a:ext cx="3073560" cy="2125980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10BB1C44-0A76-8AE5-3A38-A9A0FF044E86}"/>
              </a:ext>
            </a:extLst>
          </p:cNvPr>
          <p:cNvSpPr txBox="1"/>
          <p:nvPr/>
        </p:nvSpPr>
        <p:spPr>
          <a:xfrm>
            <a:off x="975979" y="5339725"/>
            <a:ext cx="53649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Zdroj obrázků: https://www.youtube.com/watch?v=-h5aK3B6pus</a:t>
            </a:r>
          </a:p>
        </p:txBody>
      </p:sp>
    </p:spTree>
    <p:extLst>
      <p:ext uri="{BB962C8B-B14F-4D97-AF65-F5344CB8AC3E}">
        <p14:creationId xmlns:p14="http://schemas.microsoft.com/office/powerpoint/2010/main" val="292985187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988208-63AF-0D2D-3ECA-7D1807A3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Poškození meziobratlové ploténky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EF548D-EE1E-29BC-EAC5-EF744B232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5" y="1925170"/>
            <a:ext cx="4595815" cy="421283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C1EFC97-60FB-175F-9082-356A8FBE9FFF}"/>
              </a:ext>
            </a:extLst>
          </p:cNvPr>
          <p:cNvSpPr txBox="1"/>
          <p:nvPr/>
        </p:nvSpPr>
        <p:spPr>
          <a:xfrm>
            <a:off x="411479" y="6156730"/>
            <a:ext cx="307895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https://www.joionline.net/library/show/bulging-disc/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98A480EC-D52B-0557-03D0-FC06CF997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343162"/>
            <a:ext cx="4595814" cy="459581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1307A15-77B5-9660-2DF0-166D6FDE951F}"/>
              </a:ext>
            </a:extLst>
          </p:cNvPr>
          <p:cNvSpPr txBox="1"/>
          <p:nvPr/>
        </p:nvSpPr>
        <p:spPr>
          <a:xfrm>
            <a:off x="5334001" y="6110563"/>
            <a:ext cx="261461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https://www.oklahomapaintreatmentcenters.com/article/how-bulging-disc-and-herniated-disc-differ</a:t>
            </a:r>
          </a:p>
        </p:txBody>
      </p:sp>
    </p:spTree>
    <p:extLst>
      <p:ext uri="{BB962C8B-B14F-4D97-AF65-F5344CB8AC3E}">
        <p14:creationId xmlns:p14="http://schemas.microsoft.com/office/powerpoint/2010/main" val="24251771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E44755-EF95-FAE4-30BD-4FBAE3735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Směr výhřezu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0B708F6-10CA-CC19-3884-9563C51F97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19259" r="22417" b="38518"/>
          <a:stretch/>
        </p:blipFill>
        <p:spPr>
          <a:xfrm>
            <a:off x="540000" y="2194561"/>
            <a:ext cx="7212620" cy="287094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B19E9C2-5DA0-772D-B35A-C8878297EEAD}"/>
              </a:ext>
            </a:extLst>
          </p:cNvPr>
          <p:cNvSpPr txBox="1"/>
          <p:nvPr/>
        </p:nvSpPr>
        <p:spPr>
          <a:xfrm>
            <a:off x="928266" y="5498389"/>
            <a:ext cx="7279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https://www.semanticscholar.org/paper/Surgical-treatment-of-far-lateral-lumbar-disc-a-and-Al-khawaja-Mahasneh/284036022a20da70654e790aa85f11d2ede49341</a:t>
            </a:r>
          </a:p>
        </p:txBody>
      </p:sp>
    </p:spTree>
    <p:extLst>
      <p:ext uri="{BB962C8B-B14F-4D97-AF65-F5344CB8AC3E}">
        <p14:creationId xmlns:p14="http://schemas.microsoft.com/office/powerpoint/2010/main" val="221676429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D459A1-6202-A666-0CDD-71C1793E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1080760"/>
            <a:ext cx="7765322" cy="727838"/>
          </a:xfrm>
        </p:spPr>
        <p:txBody>
          <a:bodyPr/>
          <a:lstStyle/>
          <a:p>
            <a:r>
              <a:rPr lang="cs-CZ" dirty="0"/>
              <a:t>Hojení meziobratlové ploténky?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5D537BD-0072-D473-8A3C-27700AEEDD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75" y="1960960"/>
            <a:ext cx="4477315" cy="378071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E4E11A4A-093E-2776-E549-2EB280896455}"/>
              </a:ext>
            </a:extLst>
          </p:cNvPr>
          <p:cNvSpPr txBox="1"/>
          <p:nvPr/>
        </p:nvSpPr>
        <p:spPr>
          <a:xfrm>
            <a:off x="471875" y="565450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https://www.consortiumphysio.co.uk/blog/2016/11/13/do-lumbar-disc-protrusions-heal-on-their-own-accord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6B65F8-3412-68AA-C8AE-851393345ECB}"/>
              </a:ext>
            </a:extLst>
          </p:cNvPr>
          <p:cNvSpPr txBox="1"/>
          <p:nvPr/>
        </p:nvSpPr>
        <p:spPr>
          <a:xfrm>
            <a:off x="5243513" y="4338757"/>
            <a:ext cx="378338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b="1" u="sng" dirty="0" err="1"/>
              <a:t>Red</a:t>
            </a:r>
            <a:r>
              <a:rPr lang="cs-CZ" sz="1800" b="1" u="sng" dirty="0"/>
              <a:t>  </a:t>
            </a:r>
            <a:r>
              <a:rPr lang="cs-CZ" sz="1800" b="1" u="sng" dirty="0" err="1"/>
              <a:t>flags</a:t>
            </a:r>
            <a:r>
              <a:rPr lang="cs-CZ" sz="1800" b="1" u="sng" dirty="0"/>
              <a:t>!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Hypestézie, anestézie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Poruchy močového systému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Poruchy střevní motility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Sexuální potíže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/>
              <a:t>Iradiace bolesti do DKK, snížení svalové síly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C5EEFD-A938-AEB8-D127-555DD81F7261}"/>
              </a:ext>
            </a:extLst>
          </p:cNvPr>
          <p:cNvSpPr txBox="1"/>
          <p:nvPr/>
        </p:nvSpPr>
        <p:spPr>
          <a:xfrm>
            <a:off x="5129213" y="2302788"/>
            <a:ext cx="378338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Výhřez ploténky může být velmi bolestivý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Ve spoustě případů je ale výhřez klinický němý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(MRI asymptomatických pacientů)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Managment – umožnit a urychlit procesy </a:t>
            </a:r>
            <a:r>
              <a:rPr lang="cs-CZ" sz="1200" dirty="0" err="1"/>
              <a:t>autoreparace</a:t>
            </a:r>
            <a:r>
              <a:rPr lang="cs-CZ" sz="1200" dirty="0"/>
              <a:t>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Metodou první volby by měla být konzervativní léčba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200" dirty="0"/>
              <a:t>Chirurgický zákrok – </a:t>
            </a:r>
            <a:r>
              <a:rPr lang="cs-CZ" sz="1200" dirty="0" err="1"/>
              <a:t>red</a:t>
            </a:r>
            <a:r>
              <a:rPr lang="cs-CZ" sz="1200" dirty="0"/>
              <a:t> </a:t>
            </a:r>
            <a:r>
              <a:rPr lang="cs-CZ" sz="1200" dirty="0" err="1"/>
              <a:t>flags</a:t>
            </a:r>
            <a:r>
              <a:rPr lang="cs-CZ" sz="1200" dirty="0"/>
              <a:t> (neurologická symptomatika)</a:t>
            </a:r>
          </a:p>
        </p:txBody>
      </p:sp>
    </p:spTree>
    <p:extLst>
      <p:ext uri="{BB962C8B-B14F-4D97-AF65-F5344CB8AC3E}">
        <p14:creationId xmlns:p14="http://schemas.microsoft.com/office/powerpoint/2010/main" val="90764000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40D023B7-718F-5A91-ED88-2F8A10D0B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Zdroj</a:t>
            </a:r>
            <a:r>
              <a:rPr lang="en-US" dirty="0"/>
              <a:t>: </a:t>
            </a:r>
            <a:r>
              <a:rPr lang="en-US" dirty="0" err="1"/>
              <a:t>vlastní</a:t>
            </a:r>
            <a:endParaRPr lang="en-US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5D92A6B6-BE3A-BA54-9763-24CD6F882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54</a:t>
            </a:fld>
            <a:endParaRPr lang="en-US" dirty="0"/>
          </a:p>
        </p:txBody>
      </p:sp>
      <p:pic>
        <p:nvPicPr>
          <p:cNvPr id="8" name="Obrázek 7" descr="Obsah obrázku rentgenový snímek, snímek obrazovky, Zobrazovací metoda v lékařství, radiologie&#10;&#10;Popis byl vytvořen automaticky">
            <a:extLst>
              <a:ext uri="{FF2B5EF4-FFF2-40B4-BE49-F238E27FC236}">
                <a16:creationId xmlns:a16="http://schemas.microsoft.com/office/drawing/2014/main" id="{090AFD51-2D28-F22C-1980-E829566988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665516"/>
            <a:ext cx="3984969" cy="5313292"/>
          </a:xfrm>
          <a:prstGeom prst="rect">
            <a:avLst/>
          </a:prstGeom>
        </p:spPr>
      </p:pic>
      <p:pic>
        <p:nvPicPr>
          <p:cNvPr id="10" name="Obrázek 9" descr="Obsah obrázku Zobrazovací metoda v lékařství, rentgenový snímek, Rentgen, radiografie&#10;&#10;Popis byl vytvořen automaticky">
            <a:extLst>
              <a:ext uri="{FF2B5EF4-FFF2-40B4-BE49-F238E27FC236}">
                <a16:creationId xmlns:a16="http://schemas.microsoft.com/office/drawing/2014/main" id="{CCEEB598-7B64-9D26-4BD3-C814ACA829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500" y="720000"/>
            <a:ext cx="3940404" cy="525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40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EC791B-3629-45BB-B209-FDA54A723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500" dirty="0"/>
              <a:t>SVALY ZAD </a:t>
            </a:r>
          </a:p>
        </p:txBody>
      </p:sp>
    </p:spTree>
    <p:extLst>
      <p:ext uri="{BB962C8B-B14F-4D97-AF65-F5344CB8AC3E}">
        <p14:creationId xmlns:p14="http://schemas.microsoft.com/office/powerpoint/2010/main" val="32880361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85E0E2A-94D6-4A2E-9344-046D7E3CE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700" dirty="0"/>
              <a:t>1. VRSTVA (</a:t>
            </a:r>
            <a:r>
              <a:rPr lang="cs-CZ" sz="2700" dirty="0" err="1"/>
              <a:t>spinohumerální</a:t>
            </a:r>
            <a:r>
              <a:rPr lang="cs-CZ" sz="2700" dirty="0"/>
              <a:t> svaly)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A404E5-214C-4397-B856-14F5EC61C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1856" y="2874618"/>
            <a:ext cx="3008257" cy="257206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178BE1-A004-41BE-8D53-E0E34259A60F}"/>
              </a:ext>
            </a:extLst>
          </p:cNvPr>
          <p:cNvSpPr txBox="1"/>
          <p:nvPr/>
        </p:nvSpPr>
        <p:spPr>
          <a:xfrm>
            <a:off x="1108117" y="5432412"/>
            <a:ext cx="239029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https://www.kenhub.com/en/library/anatomy/trapezius-muscle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535D547-EE5F-424B-8138-D5F40D8568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841" y="2924760"/>
            <a:ext cx="2488018" cy="279280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0B9E20-2245-45A7-AB7F-B6786F5CB0A6}"/>
              </a:ext>
            </a:extLst>
          </p:cNvPr>
          <p:cNvSpPr txBox="1"/>
          <p:nvPr/>
        </p:nvSpPr>
        <p:spPr>
          <a:xfrm>
            <a:off x="6273682" y="5665359"/>
            <a:ext cx="245030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https://www.kenhub.com/en/library/anatomy/latissimus-dorsi-muscle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75623C8E-FC56-44D0-80D6-948B094B6654}"/>
              </a:ext>
            </a:extLst>
          </p:cNvPr>
          <p:cNvSpPr txBox="1"/>
          <p:nvPr/>
        </p:nvSpPr>
        <p:spPr>
          <a:xfrm>
            <a:off x="313201" y="1741606"/>
            <a:ext cx="39801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/>
              <a:t>M. TRAPEZIUS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elevace, addukce, deprese lopatky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Úklon hlavy a krční páteře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Záklon hlavy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13F5DD48-35E2-4B85-82FF-B30858BFB91C}"/>
              </a:ext>
            </a:extLst>
          </p:cNvPr>
          <p:cNvSpPr txBox="1"/>
          <p:nvPr/>
        </p:nvSpPr>
        <p:spPr>
          <a:xfrm>
            <a:off x="5757646" y="1724431"/>
            <a:ext cx="2847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u="sng" dirty="0"/>
              <a:t>M. LATISSIMUS DORSI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ADD, VR, EXT paže </a:t>
            </a:r>
          </a:p>
          <a:p>
            <a:pPr marL="214313" indent="-214313">
              <a:buFontTx/>
              <a:buChar char="-"/>
            </a:pPr>
            <a:r>
              <a:rPr lang="cs-CZ" sz="1800" dirty="0"/>
              <a:t>Pomocný dechový sval</a:t>
            </a:r>
          </a:p>
          <a:p>
            <a:pPr marL="214313" indent="-214313">
              <a:buFontTx/>
              <a:buChar char="-"/>
            </a:pPr>
            <a:r>
              <a:rPr lang="cs-CZ" sz="1800" dirty="0" err="1"/>
              <a:t>Anteverze</a:t>
            </a:r>
            <a:r>
              <a:rPr lang="cs-CZ" sz="1800" dirty="0"/>
              <a:t> pánve</a:t>
            </a:r>
          </a:p>
        </p:txBody>
      </p:sp>
    </p:spTree>
    <p:extLst>
      <p:ext uri="{BB962C8B-B14F-4D97-AF65-F5344CB8AC3E}">
        <p14:creationId xmlns:p14="http://schemas.microsoft.com/office/powerpoint/2010/main" val="325477532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5D3E73-6BB8-44E8-8536-747D5ACF5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2.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A9C5879-498A-4300-8836-1B2C2CB5D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u="sng" dirty="0"/>
              <a:t>M. RHOMBOIDEUS MAJOR ET MINOR </a:t>
            </a:r>
          </a:p>
          <a:p>
            <a:pPr lvl="1"/>
            <a:r>
              <a:rPr lang="cs-CZ" dirty="0"/>
              <a:t>Elevace a addukce lopatky </a:t>
            </a:r>
          </a:p>
          <a:p>
            <a:pPr marL="342900" lvl="1"/>
            <a:endParaRPr lang="cs-CZ" dirty="0"/>
          </a:p>
          <a:p>
            <a:r>
              <a:rPr lang="cs-CZ" b="1" u="sng" dirty="0"/>
              <a:t>M. LEVATOR SCAPULAE </a:t>
            </a:r>
          </a:p>
          <a:p>
            <a:pPr lvl="1"/>
            <a:r>
              <a:rPr lang="cs-CZ" dirty="0"/>
              <a:t>Elevace lopatky </a:t>
            </a:r>
          </a:p>
          <a:p>
            <a:pPr lvl="1"/>
            <a:r>
              <a:rPr lang="cs-CZ" dirty="0"/>
              <a:t>Úklon, záklon hlavy s rotací 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E3BE66F0-3EF9-4B82-A691-DFCD1DF7BF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510" b="11384"/>
          <a:stretch/>
        </p:blipFill>
        <p:spPr>
          <a:xfrm>
            <a:off x="5450774" y="1314451"/>
            <a:ext cx="3134585" cy="4087466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B39B7AB3-52DF-4807-A479-D14080D309EE}"/>
              </a:ext>
            </a:extLst>
          </p:cNvPr>
          <p:cNvSpPr txBox="1"/>
          <p:nvPr/>
        </p:nvSpPr>
        <p:spPr>
          <a:xfrm>
            <a:off x="6198762" y="5543549"/>
            <a:ext cx="1927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00" dirty="0"/>
              <a:t>https://www.researchgate.net/figure/Modified-Eden-lange-Procedure-A-The-rhomboid-and-levator-scapulae-muscles-were_fig2_347792332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6750A3F-3E8A-2B48-54D1-AAFA60C122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17" t="10567" r="16541" b="10247"/>
          <a:stretch/>
        </p:blipFill>
        <p:spPr>
          <a:xfrm>
            <a:off x="1018092" y="3611083"/>
            <a:ext cx="3553908" cy="2704484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31BC2724-607D-FE74-5662-331638A20C9B}"/>
              </a:ext>
            </a:extLst>
          </p:cNvPr>
          <p:cNvSpPr txBox="1"/>
          <p:nvPr/>
        </p:nvSpPr>
        <p:spPr>
          <a:xfrm>
            <a:off x="1007756" y="6324675"/>
            <a:ext cx="2676049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https://www.youtube.com/watch?v=Al4o_wEEyGI</a:t>
            </a:r>
          </a:p>
        </p:txBody>
      </p:sp>
    </p:spTree>
    <p:extLst>
      <p:ext uri="{BB962C8B-B14F-4D97-AF65-F5344CB8AC3E}">
        <p14:creationId xmlns:p14="http://schemas.microsoft.com/office/powerpoint/2010/main" val="40500512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5605E84-4382-4E76-97F6-44396D61B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1192641"/>
            <a:ext cx="4450275" cy="727838"/>
          </a:xfrm>
        </p:spPr>
        <p:txBody>
          <a:bodyPr>
            <a:normAutofit/>
          </a:bodyPr>
          <a:lstStyle/>
          <a:p>
            <a:r>
              <a:rPr lang="cs-CZ" dirty="0"/>
              <a:t>3. VRSTVA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0E6C0C8-C813-4F72-A8A8-7899905585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4" y="2523966"/>
            <a:ext cx="4443741" cy="2727383"/>
          </a:xfrm>
        </p:spPr>
        <p:txBody>
          <a:bodyPr>
            <a:normAutofit/>
          </a:bodyPr>
          <a:lstStyle/>
          <a:p>
            <a:r>
              <a:rPr lang="cs-CZ" b="1" u="sng" dirty="0"/>
              <a:t>M. SERRATUS POSTERIOR SUPERIOR</a:t>
            </a:r>
          </a:p>
          <a:p>
            <a:pPr lvl="1"/>
            <a:r>
              <a:rPr lang="cs-CZ" dirty="0"/>
              <a:t>Pomocný sval nádechový </a:t>
            </a:r>
          </a:p>
          <a:p>
            <a:pPr marL="342900" lvl="1"/>
            <a:endParaRPr lang="cs-CZ" dirty="0"/>
          </a:p>
          <a:p>
            <a:r>
              <a:rPr lang="cs-CZ" b="1" u="sng" dirty="0"/>
              <a:t>M. SERRATUS POSTERIOR INFERIOR </a:t>
            </a:r>
          </a:p>
          <a:p>
            <a:pPr lvl="1"/>
            <a:r>
              <a:rPr lang="cs-CZ" dirty="0"/>
              <a:t>Pomocný sval výdechový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3B01316F-5B28-4E8A-BAF1-8EFF2257CF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9" r="1" b="2754"/>
          <a:stretch/>
        </p:blipFill>
        <p:spPr>
          <a:xfrm>
            <a:off x="5382095" y="1181910"/>
            <a:ext cx="2838641" cy="4494179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4FA2AD-5F41-498E-87B0-2760A38F99E6}"/>
              </a:ext>
            </a:extLst>
          </p:cNvPr>
          <p:cNvSpPr txBox="1"/>
          <p:nvPr/>
        </p:nvSpPr>
        <p:spPr>
          <a:xfrm>
            <a:off x="5382095" y="5743849"/>
            <a:ext cx="3358144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https://www.kenhub.com/en/library/anatomy/serratus-posterior-muscles</a:t>
            </a:r>
          </a:p>
        </p:txBody>
      </p:sp>
    </p:spTree>
    <p:extLst>
      <p:ext uri="{BB962C8B-B14F-4D97-AF65-F5344CB8AC3E}">
        <p14:creationId xmlns:p14="http://schemas.microsoft.com/office/powerpoint/2010/main" val="31636892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92212D-CA19-4B92-923B-E1D80E9A97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51" y="547132"/>
            <a:ext cx="8481944" cy="727838"/>
          </a:xfrm>
        </p:spPr>
        <p:txBody>
          <a:bodyPr>
            <a:normAutofit fontScale="90000"/>
          </a:bodyPr>
          <a:lstStyle/>
          <a:p>
            <a:r>
              <a:rPr lang="cs-CZ" dirty="0"/>
              <a:t>4. HLUBOKÁ VRSTVA = m. </a:t>
            </a:r>
            <a:r>
              <a:rPr lang="cs-CZ" dirty="0" err="1"/>
              <a:t>errector</a:t>
            </a:r>
            <a:r>
              <a:rPr lang="cs-CZ" dirty="0"/>
              <a:t> </a:t>
            </a:r>
            <a:r>
              <a:rPr lang="cs-CZ" dirty="0" err="1"/>
              <a:t>spinae</a:t>
            </a:r>
            <a:br>
              <a:rPr lang="cs-CZ" dirty="0"/>
            </a:br>
            <a:r>
              <a:rPr lang="cs-CZ" dirty="0"/>
              <a:t>						</a:t>
            </a:r>
            <a:r>
              <a:rPr lang="cs-CZ" sz="2100" dirty="0"/>
              <a:t>= autochtonní svaly zad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EDB4ABE-9567-4847-8AA0-6BDF2A9B47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2051" y="1659088"/>
            <a:ext cx="4004946" cy="3639328"/>
          </a:xfrm>
        </p:spPr>
        <p:txBody>
          <a:bodyPr/>
          <a:lstStyle/>
          <a:p>
            <a:r>
              <a:rPr lang="cs-CZ" dirty="0"/>
              <a:t>1. SPINOTRANSVERSÁLNÍ SYSTÉM </a:t>
            </a:r>
          </a:p>
          <a:p>
            <a:r>
              <a:rPr lang="cs-CZ" dirty="0"/>
              <a:t>2. SPINOSPINÁLNÍ SYSTÉM </a:t>
            </a:r>
          </a:p>
          <a:p>
            <a:r>
              <a:rPr lang="cs-CZ" dirty="0"/>
              <a:t>3. TRANSVERZOSPINÁLNÍ SYSTÉM </a:t>
            </a:r>
          </a:p>
          <a:p>
            <a:r>
              <a:rPr lang="cs-CZ" dirty="0"/>
              <a:t>4. KRÁTKÉ SVALY ZAD </a:t>
            </a:r>
          </a:p>
          <a:p>
            <a:r>
              <a:rPr lang="cs-CZ" dirty="0"/>
              <a:t>5. KRÁTKÉ ŠÍJOVÉ EXTENZORY (HLUBOKÉ SVALY ŠÍJOVÉ)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26C1076-2E0A-4DED-BEE7-AF1AD2E6BBB3}"/>
              </a:ext>
            </a:extLst>
          </p:cNvPr>
          <p:cNvSpPr txBox="1"/>
          <p:nvPr/>
        </p:nvSpPr>
        <p:spPr>
          <a:xfrm>
            <a:off x="4929187" y="6328538"/>
            <a:ext cx="3471863" cy="3462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25" dirty="0"/>
              <a:t>https://www.chegg.com/flashcards/exam-2-deep-back-d225e734-8e84-4874-848c-228a6f14725c/deck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195781B-01CC-4768-BF02-85FF03519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196" y="1659088"/>
            <a:ext cx="3321844" cy="455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2799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9E4495F2-A39E-B3D3-36B0-F9DE84F5ACE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D8222B4-9245-D2C6-DFB9-66B3FEE0786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91D7073-6415-54AF-1376-DDBC1C6506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B40DBB83-6977-A3D1-84FA-DBE6E41DE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E57A8110-C240-4938-FDF5-3EBBCB2579A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16135F3-59E7-0396-38BF-81BC0FB6C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44" y="720000"/>
            <a:ext cx="8379912" cy="471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68237FA6-CCF1-0511-7B63-B65F39F985FF}"/>
              </a:ext>
            </a:extLst>
          </p:cNvPr>
          <p:cNvSpPr txBox="1"/>
          <p:nvPr/>
        </p:nvSpPr>
        <p:spPr>
          <a:xfrm>
            <a:off x="382044" y="5698432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www.youtube.com</a:t>
            </a:r>
            <a:r>
              <a:rPr lang="cs-CZ" sz="1200" dirty="0"/>
              <a:t>/</a:t>
            </a:r>
            <a:r>
              <a:rPr lang="cs-CZ" sz="1200" dirty="0" err="1"/>
              <a:t>watch?v</a:t>
            </a:r>
            <a:r>
              <a:rPr lang="cs-CZ" sz="1200" dirty="0"/>
              <a:t>=B99LquF38mQ</a:t>
            </a:r>
          </a:p>
        </p:txBody>
      </p:sp>
    </p:spTree>
    <p:extLst>
      <p:ext uri="{BB962C8B-B14F-4D97-AF65-F5344CB8AC3E}">
        <p14:creationId xmlns:p14="http://schemas.microsoft.com/office/powerpoint/2010/main" val="215367711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>
            <a:extLst>
              <a:ext uri="{FF2B5EF4-FFF2-40B4-BE49-F238E27FC236}">
                <a16:creationId xmlns:a16="http://schemas.microsoft.com/office/drawing/2014/main" id="{2E2C6CA1-3F37-0F64-E73A-A1A0B27BAF6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60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7BE016C-114E-4A67-A1ED-64282E0C7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500" t="22665" r="9333" b="5927"/>
          <a:stretch/>
        </p:blipFill>
        <p:spPr>
          <a:xfrm>
            <a:off x="786886" y="692150"/>
            <a:ext cx="7571129" cy="51398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54381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56AE6A44-A64D-7657-BAEB-2B93A13D2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9506" y="3276765"/>
            <a:ext cx="3058001" cy="3058001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F381FB7-1593-4442-BFC5-1181CC2C7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427" y="571378"/>
            <a:ext cx="4307573" cy="603615"/>
          </a:xfrm>
        </p:spPr>
        <p:txBody>
          <a:bodyPr>
            <a:normAutofit fontScale="90000"/>
          </a:bodyPr>
          <a:lstStyle/>
          <a:p>
            <a:r>
              <a:rPr lang="cs-CZ" sz="2200" dirty="0"/>
              <a:t>1. SPINOTRANSVERSÁLNÍ SYSTÉM </a:t>
            </a:r>
            <a:br>
              <a:rPr lang="cs-CZ" dirty="0"/>
            </a:b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E5E394FC-D5CA-4F1C-9E98-799601B4CC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917" t="34074" r="14916" b="5482"/>
          <a:stretch/>
        </p:blipFill>
        <p:spPr>
          <a:xfrm>
            <a:off x="2081728" y="3543251"/>
            <a:ext cx="2696210" cy="294132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8B95FE00-760A-4C17-A3AF-98A65C37C8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5250" t="29333" r="19250" b="13482"/>
          <a:stretch/>
        </p:blipFill>
        <p:spPr>
          <a:xfrm>
            <a:off x="86493" y="1488819"/>
            <a:ext cx="2331720" cy="294132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89D8B92A-983E-4B11-9E62-BE0365AD9449}"/>
              </a:ext>
            </a:extLst>
          </p:cNvPr>
          <p:cNvSpPr txBox="1"/>
          <p:nvPr/>
        </p:nvSpPr>
        <p:spPr>
          <a:xfrm>
            <a:off x="737582" y="6590648"/>
            <a:ext cx="360547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https://anatomie.lf2.cuni.cz/sites/anatomie/files/page/files/2016/svaly_trupu.pdf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4EAF91EB-4784-9652-0AEE-1D6FD988BABE}"/>
              </a:ext>
            </a:extLst>
          </p:cNvPr>
          <p:cNvSpPr txBox="1">
            <a:spLocks/>
          </p:cNvSpPr>
          <p:nvPr/>
        </p:nvSpPr>
        <p:spPr>
          <a:xfrm>
            <a:off x="4482608" y="571378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2000" kern="0" dirty="0"/>
              <a:t>2. SPINOSPINÁLNÍ SYSTÉM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5F70669-D938-735D-5DB8-EB123E89400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333" t="34074" r="30667" b="6521"/>
          <a:stretch/>
        </p:blipFill>
        <p:spPr>
          <a:xfrm>
            <a:off x="5377480" y="1174993"/>
            <a:ext cx="1554480" cy="3055509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D6C44BC-9D4B-7009-205B-5274BFB3E480}"/>
              </a:ext>
            </a:extLst>
          </p:cNvPr>
          <p:cNvSpPr txBox="1"/>
          <p:nvPr/>
        </p:nvSpPr>
        <p:spPr>
          <a:xfrm>
            <a:off x="5377480" y="6475232"/>
            <a:ext cx="360547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>
                <a:hlinkClick r:id="rId6"/>
              </a:rPr>
              <a:t>https://anatomie.lf2.cuni.cz/sites/anatomie/files/page/files/2016/svaly_trupu.pdf</a:t>
            </a:r>
            <a:endParaRPr lang="cs-CZ" sz="750" dirty="0"/>
          </a:p>
          <a:p>
            <a:r>
              <a:rPr lang="cs-CZ" sz="750" dirty="0"/>
              <a:t>https://www.kenhub.com/en/library/anatomy/spinalis-muscle</a:t>
            </a:r>
          </a:p>
        </p:txBody>
      </p:sp>
    </p:spTree>
    <p:extLst>
      <p:ext uri="{BB962C8B-B14F-4D97-AF65-F5344CB8AC3E}">
        <p14:creationId xmlns:p14="http://schemas.microsoft.com/office/powerpoint/2010/main" val="279709475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AB855A-606F-41D3-A88A-6FB3D4E8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88" y="1008008"/>
            <a:ext cx="4459512" cy="515034"/>
          </a:xfrm>
        </p:spPr>
        <p:txBody>
          <a:bodyPr/>
          <a:lstStyle/>
          <a:p>
            <a:r>
              <a:rPr lang="cs-CZ" sz="2000" dirty="0"/>
              <a:t>3. TRANSVERZOSPINÁLNÍ SYSTÉM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8B30BDF-5F90-424D-98EB-679DEC3C6A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34" t="27111" r="11167" b="10666"/>
          <a:stretch/>
        </p:blipFill>
        <p:spPr>
          <a:xfrm>
            <a:off x="220801" y="2250833"/>
            <a:ext cx="3749040" cy="32004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3B1BA731-49FA-4153-A62F-41C92AEEB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0925" y="5749670"/>
            <a:ext cx="3877392" cy="210330"/>
          </a:xfrm>
          <a:prstGeom prst="rect">
            <a:avLst/>
          </a:prstGeom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E4D71D5E-CAF1-4F1C-E5F3-D642CE29F19C}"/>
              </a:ext>
            </a:extLst>
          </p:cNvPr>
          <p:cNvSpPr txBox="1">
            <a:spLocks/>
          </p:cNvSpPr>
          <p:nvPr/>
        </p:nvSpPr>
        <p:spPr>
          <a:xfrm>
            <a:off x="5016998" y="1008008"/>
            <a:ext cx="3901371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sz="1800" kern="0" dirty="0"/>
              <a:t>4. </a:t>
            </a:r>
            <a:r>
              <a:rPr lang="cs-CZ" sz="2000" kern="0" dirty="0"/>
              <a:t>KRÁTKÉ SVALY ZAD </a:t>
            </a:r>
            <a:br>
              <a:rPr lang="cs-CZ" sz="1800" kern="0" dirty="0"/>
            </a:br>
            <a:r>
              <a:rPr lang="cs-CZ" sz="1200" kern="0" dirty="0"/>
              <a:t>(INTERSPINÁLNÍ + INTERTRASVERZÁLNÍ SYSTÉM)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E3E3CD2-063E-3EC3-451A-0639273A42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186" r="19750" b="8148"/>
          <a:stretch/>
        </p:blipFill>
        <p:spPr>
          <a:xfrm>
            <a:off x="5826497" y="2445143"/>
            <a:ext cx="2766060" cy="2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6750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5FC294-C624-4FBE-95EB-8E6571DF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0" y="1192641"/>
            <a:ext cx="7928999" cy="757603"/>
          </a:xfrm>
        </p:spPr>
        <p:txBody>
          <a:bodyPr>
            <a:normAutofit/>
          </a:bodyPr>
          <a:lstStyle/>
          <a:p>
            <a:r>
              <a:rPr lang="cs-CZ" dirty="0"/>
              <a:t>5. KRÁTKÉ ŠÍJOVÉ EXTENZORY </a:t>
            </a:r>
            <a:br>
              <a:rPr lang="cs-CZ" dirty="0"/>
            </a:br>
            <a:r>
              <a:rPr lang="cs-CZ" sz="2100" dirty="0"/>
              <a:t>(HLUBOKÉ SVALY ŠÍJOVÉ)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16AB12-7BFD-4718-93E4-2967CDB6D1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034" y="2523966"/>
            <a:ext cx="3129291" cy="2505235"/>
          </a:xfrm>
        </p:spPr>
        <p:txBody>
          <a:bodyPr/>
          <a:lstStyle/>
          <a:p>
            <a:r>
              <a:rPr lang="cs-CZ" dirty="0"/>
              <a:t>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major </a:t>
            </a:r>
          </a:p>
          <a:p>
            <a:r>
              <a:rPr lang="cs-CZ" dirty="0"/>
              <a:t>M. </a:t>
            </a:r>
            <a:r>
              <a:rPr lang="cs-CZ" dirty="0" err="1"/>
              <a:t>rectus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 minor </a:t>
            </a:r>
          </a:p>
          <a:p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superior </a:t>
            </a:r>
          </a:p>
          <a:p>
            <a:r>
              <a:rPr lang="cs-CZ" dirty="0"/>
              <a:t>M. </a:t>
            </a:r>
            <a:r>
              <a:rPr lang="cs-CZ" dirty="0" err="1"/>
              <a:t>obliquus</a:t>
            </a:r>
            <a:r>
              <a:rPr lang="cs-CZ" dirty="0"/>
              <a:t> </a:t>
            </a:r>
            <a:r>
              <a:rPr lang="cs-CZ" dirty="0" err="1"/>
              <a:t>capitis</a:t>
            </a:r>
            <a:r>
              <a:rPr lang="cs-CZ" dirty="0"/>
              <a:t> </a:t>
            </a:r>
            <a:r>
              <a:rPr lang="cs-CZ" dirty="0" err="1"/>
              <a:t>inferior</a:t>
            </a:r>
            <a:r>
              <a:rPr lang="cs-CZ" dirty="0"/>
              <a:t>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CA36233-4E73-4321-A11A-F719307E64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333" t="34074" r="13584" b="5037"/>
          <a:stretch/>
        </p:blipFill>
        <p:spPr>
          <a:xfrm>
            <a:off x="4772649" y="2523965"/>
            <a:ext cx="3025140" cy="313182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5FC504F4-18C9-4AEC-A1C1-1AB1261BAD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6523" y="5665360"/>
            <a:ext cx="3877392" cy="2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9518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adiologický obrázek kostry">
            <a:extLst>
              <a:ext uri="{FF2B5EF4-FFF2-40B4-BE49-F238E27FC236}">
                <a16:creationId xmlns:a16="http://schemas.microsoft.com/office/drawing/2014/main" id="{DF1B10BE-27E5-E865-74F4-6BAC807710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</a:blip>
          <a:srcRect t="14264" b="830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E43AB927-0031-4A8B-8A0B-9834E5992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01" y="1944111"/>
            <a:ext cx="7929000" cy="2799340"/>
          </a:xfrm>
        </p:spPr>
        <p:txBody>
          <a:bodyPr vert="horz" lIns="68580" tIns="34290" rIns="68580" bIns="34290" rtlCol="0" anchor="b" anchorCtr="0">
            <a:normAutofit/>
          </a:bodyPr>
          <a:lstStyle/>
          <a:p>
            <a:r>
              <a:rPr lang="en-US" sz="4050"/>
              <a:t>Kineziologie krční páteře</a:t>
            </a:r>
          </a:p>
        </p:txBody>
      </p:sp>
    </p:spTree>
    <p:extLst>
      <p:ext uri="{BB962C8B-B14F-4D97-AF65-F5344CB8AC3E}">
        <p14:creationId xmlns:p14="http://schemas.microsoft.com/office/powerpoint/2010/main" val="365635062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ervical Spine Ranges of Motion (ROM) - Learn Muscles">
            <a:extLst>
              <a:ext uri="{FF2B5EF4-FFF2-40B4-BE49-F238E27FC236}">
                <a16:creationId xmlns:a16="http://schemas.microsoft.com/office/drawing/2014/main" id="{81031C2A-8067-40B2-844D-706A1AED3A6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45" b="33647"/>
          <a:stretch/>
        </p:blipFill>
        <p:spPr bwMode="auto">
          <a:xfrm>
            <a:off x="0" y="4144567"/>
            <a:ext cx="4560094" cy="163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ervical Spine Ranges of Motion (ROM) - Learn Muscles">
            <a:extLst>
              <a:ext uri="{FF2B5EF4-FFF2-40B4-BE49-F238E27FC236}">
                <a16:creationId xmlns:a16="http://schemas.microsoft.com/office/drawing/2014/main" id="{62BB479F-A022-4795-AE92-717572CD57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96"/>
          <a:stretch/>
        </p:blipFill>
        <p:spPr bwMode="auto">
          <a:xfrm>
            <a:off x="370404" y="1211819"/>
            <a:ext cx="4208860" cy="16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ervical Spine Ranges of Motion (ROM) - Learn Muscles">
            <a:extLst>
              <a:ext uri="{FF2B5EF4-FFF2-40B4-BE49-F238E27FC236}">
                <a16:creationId xmlns:a16="http://schemas.microsoft.com/office/drawing/2014/main" id="{5782D457-A5F8-4A61-B77B-D34A6E9D3E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96"/>
          <a:stretch/>
        </p:blipFill>
        <p:spPr bwMode="auto">
          <a:xfrm>
            <a:off x="4778454" y="2595643"/>
            <a:ext cx="4208860" cy="1666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C74C5CC-8EE6-4A2E-B50C-7E134F61D175}"/>
              </a:ext>
            </a:extLst>
          </p:cNvPr>
          <p:cNvSpPr txBox="1"/>
          <p:nvPr/>
        </p:nvSpPr>
        <p:spPr>
          <a:xfrm>
            <a:off x="5806441" y="1725931"/>
            <a:ext cx="32447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        EXTENZE A FLEXE</a:t>
            </a:r>
          </a:p>
          <a:p>
            <a:r>
              <a:rPr lang="cs-CZ" sz="1800" dirty="0"/>
              <a:t>(RETROFLEXE A ANTEFLEXE)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8B5825B-AB33-419B-BC42-16A446693BD7}"/>
              </a:ext>
            </a:extLst>
          </p:cNvPr>
          <p:cNvSpPr txBox="1"/>
          <p:nvPr/>
        </p:nvSpPr>
        <p:spPr>
          <a:xfrm>
            <a:off x="1508760" y="3290500"/>
            <a:ext cx="1012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ROTACE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8FBC3F1-578C-428D-8A8C-F646E86C3DF4}"/>
              </a:ext>
            </a:extLst>
          </p:cNvPr>
          <p:cNvSpPr txBox="1"/>
          <p:nvPr/>
        </p:nvSpPr>
        <p:spPr>
          <a:xfrm>
            <a:off x="6115125" y="4823796"/>
            <a:ext cx="16210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/>
              <a:t>LATEROFLEXE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43B68F64-B448-4C9E-A3AF-A88E38333C47}"/>
              </a:ext>
            </a:extLst>
          </p:cNvPr>
          <p:cNvSpPr txBox="1"/>
          <p:nvPr/>
        </p:nvSpPr>
        <p:spPr>
          <a:xfrm>
            <a:off x="206454" y="5804543"/>
            <a:ext cx="457200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825" dirty="0"/>
              <a:t>https://learnmuscles.com/glossary/cervical-spine-ranges-of-motion-rom/</a:t>
            </a:r>
          </a:p>
        </p:txBody>
      </p:sp>
    </p:spTree>
    <p:extLst>
      <p:ext uri="{BB962C8B-B14F-4D97-AF65-F5344CB8AC3E}">
        <p14:creationId xmlns:p14="http://schemas.microsoft.com/office/powerpoint/2010/main" val="361326098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297DD0-CBE8-4227-9502-F87D170233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Horní krční segment (týlní kost – C</a:t>
            </a:r>
            <a:r>
              <a:rPr lang="cs-CZ" sz="2700" dirty="0"/>
              <a:t>1</a:t>
            </a:r>
            <a:r>
              <a:rPr lang="cs-CZ" dirty="0"/>
              <a:t>-C</a:t>
            </a:r>
            <a:r>
              <a:rPr lang="cs-CZ" sz="2700" dirty="0"/>
              <a:t>3</a:t>
            </a:r>
            <a:r>
              <a:rPr lang="cs-CZ" dirty="0"/>
              <a:t>)</a:t>
            </a:r>
            <a:br>
              <a:rPr lang="cs-CZ" dirty="0"/>
            </a:br>
            <a:r>
              <a:rPr lang="cs-CZ" sz="1200" dirty="0" err="1"/>
              <a:t>Craniocervikální</a:t>
            </a:r>
            <a:r>
              <a:rPr lang="cs-CZ" sz="1200" dirty="0"/>
              <a:t> přechod = CC přechod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CAF596D-E3E7-4231-9DB8-F512293954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34" y="1914708"/>
            <a:ext cx="4777641" cy="3028583"/>
          </a:xfrm>
        </p:spPr>
        <p:txBody>
          <a:bodyPr>
            <a:normAutofit/>
          </a:bodyPr>
          <a:lstStyle/>
          <a:p>
            <a:r>
              <a:rPr lang="cs-CZ" sz="2000" dirty="0"/>
              <a:t>Horní krční sektor zahrnuje oblast lebeční báze se všemi spoji lebky a osového skeletu, čelistní klouby a celou mechaniku žvýkání. Sektor je dominantním a řídícím článkem celého axiálního systému těla. Z horního krčního sektoru jsou zbývající části axiálního systému řízeny, ovlivňovány a aktivovány.</a:t>
            </a:r>
          </a:p>
          <a:p>
            <a:endParaRPr lang="cs-CZ" sz="2600" dirty="0"/>
          </a:p>
          <a:p>
            <a:endParaRPr lang="cs-CZ" dirty="0"/>
          </a:p>
        </p:txBody>
      </p:sp>
      <p:pic>
        <p:nvPicPr>
          <p:cNvPr id="2050" name="Picture 2" descr="Image result for atlanto occipital joint | Joint, Occipital, Human anatomy">
            <a:extLst>
              <a:ext uri="{FF2B5EF4-FFF2-40B4-BE49-F238E27FC236}">
                <a16:creationId xmlns:a16="http://schemas.microsoft.com/office/drawing/2014/main" id="{A1A8F261-D479-4B6B-BEC2-C02E7637B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5" y="1459931"/>
            <a:ext cx="3543776" cy="2660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1ACD87D-0075-4EAF-A665-94BAF711D81B}"/>
              </a:ext>
            </a:extLst>
          </p:cNvPr>
          <p:cNvSpPr txBox="1"/>
          <p:nvPr/>
        </p:nvSpPr>
        <p:spPr>
          <a:xfrm>
            <a:off x="5851032" y="4120540"/>
            <a:ext cx="2393604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https://cz.pinterest.com/pin/205899014201388053/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F38929A-FFDB-99F3-4E96-711B2BCBFD94}"/>
              </a:ext>
            </a:extLst>
          </p:cNvPr>
          <p:cNvSpPr txBox="1"/>
          <p:nvPr/>
        </p:nvSpPr>
        <p:spPr>
          <a:xfrm>
            <a:off x="782262" y="4809260"/>
            <a:ext cx="82523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dirty="0"/>
              <a:t>Fixace zrakem </a:t>
            </a:r>
            <a:r>
              <a:rPr lang="cs-CZ" sz="1800" b="1" dirty="0">
                <a:cs typeface="Arial" panose="020B0604020202020204" pitchFamily="34" charset="0"/>
              </a:rPr>
              <a:t>→ pohyb očí </a:t>
            </a:r>
            <a:r>
              <a:rPr lang="cs-CZ" sz="1800" dirty="0">
                <a:cs typeface="Arial" panose="020B0604020202020204" pitchFamily="34" charset="0"/>
              </a:rPr>
              <a:t>→ pohyb hlavy → pohyb v AO skloubení → aktivace axiálního systému</a:t>
            </a:r>
          </a:p>
          <a:p>
            <a:endParaRPr lang="cs-CZ" sz="1800" dirty="0">
              <a:cs typeface="Arial" panose="020B0604020202020204" pitchFamily="34" charset="0"/>
            </a:endParaRPr>
          </a:p>
          <a:p>
            <a:r>
              <a:rPr lang="cs-CZ" sz="1800" dirty="0">
                <a:cs typeface="Arial" panose="020B0604020202020204" pitchFamily="34" charset="0"/>
              </a:rPr>
              <a:t>Nepřímé propojení – vestibulární jádra, mozeček </a:t>
            </a:r>
          </a:p>
          <a:p>
            <a:endParaRPr lang="cs-CZ" sz="1800" dirty="0">
              <a:cs typeface="Arial" panose="020B0604020202020204" pitchFamily="34" charset="0"/>
            </a:endParaRPr>
          </a:p>
          <a:p>
            <a:r>
              <a:rPr lang="cs-CZ" sz="1800" dirty="0">
                <a:cs typeface="Arial" panose="020B0604020202020204" pitchFamily="34" charset="0"/>
              </a:rPr>
              <a:t>Významný zdroj </a:t>
            </a:r>
            <a:r>
              <a:rPr lang="cs-CZ" sz="1800" b="1" dirty="0" err="1">
                <a:cs typeface="Arial" panose="020B0604020202020204" pitchFamily="34" charset="0"/>
              </a:rPr>
              <a:t>propriocepce</a:t>
            </a:r>
            <a:endParaRPr lang="cs-CZ" sz="18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46002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85C001-8824-3823-D1AF-9C9963A91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Craniovertebrální</a:t>
            </a:r>
            <a:r>
              <a:rPr lang="cs-CZ" dirty="0"/>
              <a:t> spojení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1A05C97-478D-4A7A-F4FE-D2F7A5991A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591" y="1465269"/>
            <a:ext cx="3581638" cy="2702969"/>
          </a:xfrm>
        </p:spPr>
        <p:txBody>
          <a:bodyPr/>
          <a:lstStyle/>
          <a:p>
            <a:r>
              <a:rPr lang="cs-CZ" b="1" dirty="0"/>
              <a:t>3 klouby – 1 funkční jednotka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Atlantooccipitalní</a:t>
            </a:r>
            <a:r>
              <a:rPr lang="cs-CZ" dirty="0"/>
              <a:t> skloubení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Antlantoaxiální</a:t>
            </a:r>
            <a:r>
              <a:rPr lang="cs-CZ" dirty="0"/>
              <a:t> skloubení vnitřní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Antlantoaxiální</a:t>
            </a:r>
            <a:r>
              <a:rPr lang="cs-CZ" dirty="0"/>
              <a:t> skloubení vnější </a:t>
            </a:r>
          </a:p>
          <a:p>
            <a:pPr marL="27675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F8235C1-689E-7082-21F4-7A00BF1F1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917" t="33630" r="16749" b="17334"/>
          <a:stretch/>
        </p:blipFill>
        <p:spPr>
          <a:xfrm>
            <a:off x="3788229" y="1678155"/>
            <a:ext cx="5355771" cy="3574113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0042E91-D8D6-D917-6EE6-0AEC09BC10D0}"/>
              </a:ext>
            </a:extLst>
          </p:cNvPr>
          <p:cNvSpPr txBox="1"/>
          <p:nvPr/>
        </p:nvSpPr>
        <p:spPr>
          <a:xfrm>
            <a:off x="4643438" y="5257984"/>
            <a:ext cx="3950494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https://is.muni.cz/th/ky5n9/Telemetricke_snimky_patere.pdf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666B812-D5BB-EACB-9110-C5EFC64DB779}"/>
              </a:ext>
            </a:extLst>
          </p:cNvPr>
          <p:cNvSpPr txBox="1"/>
          <p:nvPr/>
        </p:nvSpPr>
        <p:spPr>
          <a:xfrm>
            <a:off x="300758" y="5744044"/>
            <a:ext cx="4053040" cy="92333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800" dirty="0"/>
              <a:t>AO - Kývavé pohyby – předozadní směr + stranové posuny (předsun hlavy)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33E1A4E-76F2-5E7B-6DC4-7B21B486BD47}"/>
              </a:ext>
            </a:extLst>
          </p:cNvPr>
          <p:cNvSpPr txBox="1"/>
          <p:nvPr/>
        </p:nvSpPr>
        <p:spPr>
          <a:xfrm>
            <a:off x="4540892" y="6021043"/>
            <a:ext cx="4053040" cy="369332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cs-CZ" sz="1800" dirty="0"/>
              <a:t>C1-C2 – rotační pohyby (30°- 45°)</a:t>
            </a:r>
          </a:p>
        </p:txBody>
      </p:sp>
    </p:spTree>
    <p:extLst>
      <p:ext uri="{BB962C8B-B14F-4D97-AF65-F5344CB8AC3E}">
        <p14:creationId xmlns:p14="http://schemas.microsoft.com/office/powerpoint/2010/main" val="27965082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A848-70BA-8CB4-F8B5-0C305535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8398" y="798648"/>
            <a:ext cx="8287204" cy="72783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cs-CZ" b="1" dirty="0"/>
              <a:t>Čelistní kloub = </a:t>
            </a:r>
            <a:r>
              <a:rPr lang="cs-CZ" b="1" dirty="0" err="1"/>
              <a:t>Temporomandibulární</a:t>
            </a:r>
            <a:r>
              <a:rPr lang="cs-CZ" b="1" dirty="0"/>
              <a:t> kloub (TMK)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872F6D0-245B-A064-0BB4-88D150A596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405" y="2156587"/>
            <a:ext cx="3527687" cy="342185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43605AE-6C22-1023-6262-06F5783F31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3896" y="2156587"/>
            <a:ext cx="4557713" cy="34218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EE2BB19-332B-715C-18D6-77E2FBD1F268}"/>
              </a:ext>
            </a:extLst>
          </p:cNvPr>
          <p:cNvSpPr txBox="1"/>
          <p:nvPr/>
        </p:nvSpPr>
        <p:spPr>
          <a:xfrm>
            <a:off x="1816925" y="5751575"/>
            <a:ext cx="6425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https://boundbobskryptis.blogspot.com/2020/05/tmj-anatomy.html</a:t>
            </a:r>
          </a:p>
        </p:txBody>
      </p:sp>
    </p:spTree>
    <p:extLst>
      <p:ext uri="{BB962C8B-B14F-4D97-AF65-F5344CB8AC3E}">
        <p14:creationId xmlns:p14="http://schemas.microsoft.com/office/powerpoint/2010/main" val="394870359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A848-70BA-8CB4-F8B5-0C305535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404" y="602071"/>
            <a:ext cx="8287204" cy="72783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b="1" dirty="0"/>
              <a:t>TMK – anatomické poznámky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3F372-95D6-9937-454A-71227518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404" y="1446933"/>
            <a:ext cx="7765322" cy="3044063"/>
          </a:xfrm>
        </p:spPr>
        <p:txBody>
          <a:bodyPr/>
          <a:lstStyle/>
          <a:p>
            <a:r>
              <a:rPr lang="cs-CZ" dirty="0"/>
              <a:t>Hlavice – </a:t>
            </a:r>
            <a:r>
              <a:rPr lang="cs-CZ" dirty="0" err="1"/>
              <a:t>caput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r>
              <a:rPr lang="cs-CZ" dirty="0"/>
              <a:t> </a:t>
            </a:r>
          </a:p>
          <a:p>
            <a:r>
              <a:rPr lang="cs-CZ" dirty="0"/>
              <a:t>Jamka –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mandibularis</a:t>
            </a:r>
            <a:r>
              <a:rPr lang="cs-CZ" dirty="0"/>
              <a:t> </a:t>
            </a:r>
          </a:p>
          <a:p>
            <a:r>
              <a:rPr lang="cs-CZ" dirty="0"/>
              <a:t>Složený kloub – </a:t>
            </a:r>
            <a:r>
              <a:rPr lang="cs-CZ" dirty="0" err="1"/>
              <a:t>discus</a:t>
            </a:r>
            <a:r>
              <a:rPr lang="cs-CZ" dirty="0"/>
              <a:t> </a:t>
            </a:r>
          </a:p>
          <a:p>
            <a:pPr marL="27675"/>
            <a:endParaRPr lang="cs-CZ" dirty="0"/>
          </a:p>
          <a:p>
            <a:pPr marL="27675"/>
            <a:r>
              <a:rPr lang="cs-CZ" b="1" dirty="0"/>
              <a:t>deprese mandibuly</a:t>
            </a:r>
            <a:r>
              <a:rPr lang="cs-CZ" dirty="0"/>
              <a:t>: m. </a:t>
            </a:r>
            <a:r>
              <a:rPr lang="cs-CZ" dirty="0" err="1"/>
              <a:t>mylohyoideus</a:t>
            </a:r>
            <a:r>
              <a:rPr lang="cs-CZ" dirty="0"/>
              <a:t>, m. </a:t>
            </a:r>
            <a:r>
              <a:rPr lang="cs-CZ" dirty="0" err="1"/>
              <a:t>digastricus</a:t>
            </a:r>
            <a:r>
              <a:rPr lang="cs-CZ" dirty="0"/>
              <a:t> (</a:t>
            </a:r>
            <a:r>
              <a:rPr lang="cs-CZ" dirty="0" err="1"/>
              <a:t>venter</a:t>
            </a:r>
            <a:r>
              <a:rPr lang="cs-CZ" dirty="0"/>
              <a:t> </a:t>
            </a:r>
            <a:r>
              <a:rPr lang="cs-CZ" dirty="0" err="1"/>
              <a:t>anterior</a:t>
            </a:r>
            <a:r>
              <a:rPr lang="cs-CZ" dirty="0"/>
              <a:t>), m. </a:t>
            </a:r>
            <a:r>
              <a:rPr lang="cs-CZ" dirty="0" err="1"/>
              <a:t>geniohyoideus</a:t>
            </a:r>
            <a:endParaRPr lang="cs-CZ" dirty="0"/>
          </a:p>
          <a:p>
            <a:pPr marL="27675"/>
            <a:r>
              <a:rPr lang="cs-CZ" b="1" dirty="0"/>
              <a:t>elevace mandibuly: </a:t>
            </a:r>
            <a:r>
              <a:rPr lang="cs-CZ" dirty="0"/>
              <a:t>m. </a:t>
            </a:r>
            <a:r>
              <a:rPr lang="cs-CZ" dirty="0" err="1"/>
              <a:t>masseter</a:t>
            </a:r>
            <a:r>
              <a:rPr lang="cs-CZ" dirty="0"/>
              <a:t>, m. </a:t>
            </a:r>
            <a:r>
              <a:rPr lang="cs-CZ" dirty="0" err="1"/>
              <a:t>temporalis</a:t>
            </a:r>
            <a:r>
              <a:rPr lang="cs-CZ" dirty="0"/>
              <a:t> a m.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medialis</a:t>
            </a:r>
            <a:r>
              <a:rPr lang="cs-CZ" dirty="0"/>
              <a:t>;</a:t>
            </a:r>
          </a:p>
          <a:p>
            <a:pPr marL="27675"/>
            <a:r>
              <a:rPr lang="cs-CZ" b="1" dirty="0"/>
              <a:t>protrakce mandibuly: </a:t>
            </a:r>
            <a:r>
              <a:rPr lang="cs-CZ" dirty="0"/>
              <a:t>m. </a:t>
            </a:r>
            <a:r>
              <a:rPr lang="cs-CZ" dirty="0" err="1"/>
              <a:t>pterygoideus</a:t>
            </a:r>
            <a:r>
              <a:rPr lang="cs-CZ" dirty="0"/>
              <a:t> </a:t>
            </a:r>
            <a:r>
              <a:rPr lang="cs-CZ" dirty="0" err="1"/>
              <a:t>lateralis</a:t>
            </a:r>
            <a:r>
              <a:rPr lang="cs-CZ" dirty="0"/>
              <a:t>, m. </a:t>
            </a:r>
            <a:r>
              <a:rPr lang="cs-CZ" dirty="0" err="1"/>
              <a:t>masseter</a:t>
            </a:r>
            <a:r>
              <a:rPr lang="cs-CZ" dirty="0"/>
              <a:t>;</a:t>
            </a:r>
          </a:p>
          <a:p>
            <a:pPr marL="27675"/>
            <a:r>
              <a:rPr lang="cs-CZ" b="1" dirty="0" err="1"/>
              <a:t>retrakce</a:t>
            </a:r>
            <a:r>
              <a:rPr lang="cs-CZ" b="1" dirty="0"/>
              <a:t> mandibuly: </a:t>
            </a:r>
            <a:r>
              <a:rPr lang="cs-CZ" dirty="0"/>
              <a:t>m. </a:t>
            </a:r>
            <a:r>
              <a:rPr lang="cs-CZ" dirty="0" err="1"/>
              <a:t>temporalis</a:t>
            </a:r>
            <a:r>
              <a:rPr lang="cs-CZ" dirty="0"/>
              <a:t>, m. </a:t>
            </a:r>
            <a:r>
              <a:rPr lang="cs-CZ" dirty="0" err="1"/>
              <a:t>masseter</a:t>
            </a:r>
            <a:r>
              <a:rPr lang="cs-CZ" dirty="0"/>
              <a:t>;</a:t>
            </a:r>
          </a:p>
          <a:p>
            <a:pPr marL="27675"/>
            <a:r>
              <a:rPr lang="cs-CZ" b="1" dirty="0"/>
              <a:t>pohyby do stran: </a:t>
            </a:r>
            <a:r>
              <a:rPr lang="cs-CZ" dirty="0"/>
              <a:t>mm. </a:t>
            </a:r>
            <a:r>
              <a:rPr lang="cs-CZ" dirty="0" err="1"/>
              <a:t>pterygoidei</a:t>
            </a:r>
            <a:r>
              <a:rPr lang="cs-CZ" dirty="0"/>
              <a:t>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F5E41B13-F8F4-F1FE-5AD1-686C7E1AF586}"/>
              </a:ext>
            </a:extLst>
          </p:cNvPr>
          <p:cNvSpPr txBox="1"/>
          <p:nvPr/>
        </p:nvSpPr>
        <p:spPr>
          <a:xfrm>
            <a:off x="1068853" y="5714156"/>
            <a:ext cx="7358063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1200" dirty="0" err="1"/>
              <a:t>Lateropulse</a:t>
            </a:r>
            <a:r>
              <a:rPr lang="cs-CZ" sz="1200" dirty="0"/>
              <a:t> − pohyb ke stranám; v daném okamžiku dochází v kloubech pravé a levé strany k odlišným pohybům. Tento typ pohybu je kombinací protrakce strany jedné a rotace strany druhé. Hlavice, na jejíž stranu se </a:t>
            </a:r>
            <a:r>
              <a:rPr lang="cs-CZ" sz="1200" dirty="0" err="1"/>
              <a:t>lateropulse</a:t>
            </a:r>
            <a:r>
              <a:rPr lang="cs-CZ" sz="1200" dirty="0"/>
              <a:t> děje, zůstává v jamce a rotuje mírně laterálně. Kloubní hlavice opačné strany je posunována vpřed a dolů.</a:t>
            </a:r>
          </a:p>
        </p:txBody>
      </p:sp>
    </p:spTree>
    <p:extLst>
      <p:ext uri="{BB962C8B-B14F-4D97-AF65-F5344CB8AC3E}">
        <p14:creationId xmlns:p14="http://schemas.microsoft.com/office/powerpoint/2010/main" val="176378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55C3C7A-26E3-135F-1A1D-F8122A4525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395575-59E6-D40C-9136-634F0DE6C8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1DD0910-FF30-E5D4-4B12-D4E699FBAF2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6BD5221-0E29-9A7C-6981-4CC9EE04E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C7822461-1FD2-FF47-B88E-EE58C0D372A4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0ABCB875-6A89-9B64-83A8-FC1AE3ADD3CF}"/>
              </a:ext>
            </a:extLst>
          </p:cNvPr>
          <p:cNvSpPr>
            <a:spLocks noGrp="1"/>
          </p:cNvSpPr>
          <p:nvPr>
            <p:ph idx="29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Zástupný obsah 7">
            <a:extLst>
              <a:ext uri="{FF2B5EF4-FFF2-40B4-BE49-F238E27FC236}">
                <a16:creationId xmlns:a16="http://schemas.microsoft.com/office/drawing/2014/main" id="{04230254-CCCC-CC43-8113-D8DC8BFC2A48}"/>
              </a:ext>
            </a:extLst>
          </p:cNvPr>
          <p:cNvSpPr>
            <a:spLocks noGrp="1"/>
          </p:cNvSpPr>
          <p:nvPr>
            <p:ph idx="30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2050" name="Picture 2" descr="Risk factors for increased sagittal pelvic motion causing unfavourable  orientation of the acetabular component in patients undergoing total hip  arthroplasty | Semantic Scholar">
            <a:extLst>
              <a:ext uri="{FF2B5EF4-FFF2-40B4-BE49-F238E27FC236}">
                <a16:creationId xmlns:a16="http://schemas.microsoft.com/office/drawing/2014/main" id="{3E9F490B-A9D5-4C50-AB72-33A4495BF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40" y="720000"/>
            <a:ext cx="7716033" cy="49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D685E04C-A6D5-AB4E-58A5-7BA2B452417D}"/>
              </a:ext>
            </a:extLst>
          </p:cNvPr>
          <p:cNvSpPr txBox="1"/>
          <p:nvPr/>
        </p:nvSpPr>
        <p:spPr>
          <a:xfrm>
            <a:off x="499500" y="5975431"/>
            <a:ext cx="771603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www.semanticscholar.org</a:t>
            </a:r>
            <a:r>
              <a:rPr lang="cs-CZ" sz="1050" dirty="0"/>
              <a:t>/</a:t>
            </a:r>
            <a:r>
              <a:rPr lang="cs-CZ" sz="1050" dirty="0" err="1"/>
              <a:t>paper</a:t>
            </a:r>
            <a:r>
              <a:rPr lang="cs-CZ" sz="1050" dirty="0"/>
              <a:t>/Risk-factors-for-increased-sagittal-pelvic-motion-Langston-Pierrepont/0ddf2b32bbf2373e60657d6d241053fc65bc014e</a:t>
            </a:r>
          </a:p>
        </p:txBody>
      </p:sp>
    </p:spTree>
    <p:extLst>
      <p:ext uri="{BB962C8B-B14F-4D97-AF65-F5344CB8AC3E}">
        <p14:creationId xmlns:p14="http://schemas.microsoft.com/office/powerpoint/2010/main" val="30490944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5A848-70BA-8CB4-F8B5-0C305535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100" y="575396"/>
            <a:ext cx="8287204" cy="727838"/>
          </a:xfr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b="1" dirty="0"/>
              <a:t>TMK - kineziologie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F83F372-95D6-9937-454A-71227518E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670120"/>
            <a:ext cx="8064900" cy="3960000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jako jediný kloub lidského těla vykonává dva druhy pohybů – pohyb otáčivý (rotační) a pohyb posuvný (translační)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jedná se o párový kloub, kdy oba čelistní klouby jsou spojeny dolní čelistí a pohyb vykonávají vždy současně – postižení jednoho kloubu se tak mnohdy projevuje i na jeho protějšku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patří k nejvytíženějším kloubům lidského těla</a:t>
            </a:r>
          </a:p>
          <a:p>
            <a:pPr marL="27675"/>
            <a:endParaRPr lang="cs-CZ" dirty="0"/>
          </a:p>
          <a:p>
            <a:pPr marL="27675"/>
            <a:r>
              <a:rPr lang="cs-CZ" b="1" u="sng" dirty="0"/>
              <a:t>Klinické příznaky poruchy TMK: </a:t>
            </a:r>
          </a:p>
          <a:p>
            <a:pPr>
              <a:buFontTx/>
              <a:buChar char="-"/>
            </a:pPr>
            <a:r>
              <a:rPr lang="cs-CZ" dirty="0"/>
              <a:t>Bolest – lokálně, při pohybu, klidová </a:t>
            </a:r>
          </a:p>
          <a:p>
            <a:pPr>
              <a:buFontTx/>
              <a:buChar char="-"/>
            </a:pPr>
            <a:r>
              <a:rPr lang="cs-CZ" dirty="0"/>
              <a:t>Bolest přenesená – před ucho, do ucha, do zubů, do oblasti krční páteře, bolesti hlavy </a:t>
            </a:r>
          </a:p>
          <a:p>
            <a:pPr>
              <a:buFontTx/>
              <a:buChar char="-"/>
            </a:pPr>
            <a:r>
              <a:rPr lang="cs-CZ" dirty="0"/>
              <a:t>Zvukový projev – lupání, krepitace </a:t>
            </a:r>
          </a:p>
          <a:p>
            <a:pPr>
              <a:buFontTx/>
              <a:buChar char="-"/>
            </a:pPr>
            <a:r>
              <a:rPr lang="cs-CZ" dirty="0"/>
              <a:t>Omezení hybnosti – omezené otevření úst, neschopnost zavřít ústa</a:t>
            </a:r>
          </a:p>
        </p:txBody>
      </p:sp>
    </p:spTree>
    <p:extLst>
      <p:ext uri="{BB962C8B-B14F-4D97-AF65-F5344CB8AC3E}">
        <p14:creationId xmlns:p14="http://schemas.microsoft.com/office/powerpoint/2010/main" val="663043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D7A9D1-4FFA-1C35-A40C-EFEF6F933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Problematika CC přechodu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CCE352D-4327-EA6E-C6E7-4BDFBBFA5C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2274825"/>
            <a:ext cx="4092394" cy="3386963"/>
          </a:xfrm>
        </p:spPr>
        <p:txBody>
          <a:bodyPr/>
          <a:lstStyle/>
          <a:p>
            <a:r>
              <a:rPr lang="cs-CZ" dirty="0" err="1"/>
              <a:t>Cranio</a:t>
            </a:r>
            <a:r>
              <a:rPr lang="cs-CZ" dirty="0"/>
              <a:t>-Cervikální přechod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cs-CZ" b="1" u="sng" dirty="0">
                <a:cs typeface="Arial" panose="020B0604020202020204" pitchFamily="34" charset="0"/>
              </a:rPr>
              <a:t>CC syndrom</a:t>
            </a:r>
          </a:p>
          <a:p>
            <a:endParaRPr lang="cs-CZ" b="1" u="sng" dirty="0">
              <a:cs typeface="Arial" panose="020B0604020202020204" pitchFamily="34" charset="0"/>
            </a:endParaRP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funkční poruchy dynamiky atlantookcipitálního spojení nebo krční páteře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bolesti hlavy v okcipitální oblasti, které mají chronicko-intermitentní charakter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někdy je bolest spjata s </a:t>
            </a:r>
            <a:r>
              <a:rPr lang="cs-CZ" sz="1600" dirty="0" err="1"/>
              <a:t>vertigem</a:t>
            </a:r>
            <a:r>
              <a:rPr lang="cs-CZ" sz="1600" dirty="0"/>
              <a:t> a </a:t>
            </a:r>
            <a:r>
              <a:rPr lang="cs-CZ" sz="1600" dirty="0" err="1"/>
              <a:t>nauseou</a:t>
            </a:r>
            <a:r>
              <a:rPr lang="cs-CZ" sz="1600" dirty="0"/>
              <a:t>, vomitem a nystagmem (</a:t>
            </a:r>
            <a:r>
              <a:rPr lang="cs-CZ" sz="1600" dirty="0" err="1"/>
              <a:t>cervikovestibulární</a:t>
            </a:r>
            <a:r>
              <a:rPr lang="cs-CZ" sz="1600" dirty="0"/>
              <a:t> syndrom). </a:t>
            </a:r>
          </a:p>
          <a:p>
            <a:pPr marL="171450" lvl="1" indent="-171450">
              <a:buFont typeface="Arial" panose="020B0604020202020204" pitchFamily="34" charset="0"/>
              <a:buChar char="•"/>
            </a:pPr>
            <a:r>
              <a:rPr lang="cs-CZ" sz="1600" dirty="0"/>
              <a:t>syndrom způsobuje nejčastěji omezení hlavně rotace a retroflexe.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53BA228-F667-4B52-0FDB-5EE0BB1D69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33" t="15555" r="41333" b="14074"/>
          <a:stretch/>
        </p:blipFill>
        <p:spPr>
          <a:xfrm>
            <a:off x="5311140" y="2042288"/>
            <a:ext cx="3368040" cy="3619500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943B896-EB01-FDDD-CB79-D47CDE098B48}"/>
              </a:ext>
            </a:extLst>
          </p:cNvPr>
          <p:cNvSpPr txBox="1"/>
          <p:nvPr/>
        </p:nvSpPr>
        <p:spPr>
          <a:xfrm>
            <a:off x="5507443" y="5661788"/>
            <a:ext cx="2943225" cy="2077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https://www.sportklinik.cz/2020/11/02/cervikokranialni-syndrom/</a:t>
            </a:r>
          </a:p>
        </p:txBody>
      </p:sp>
    </p:spTree>
    <p:extLst>
      <p:ext uri="{BB962C8B-B14F-4D97-AF65-F5344CB8AC3E}">
        <p14:creationId xmlns:p14="http://schemas.microsoft.com/office/powerpoint/2010/main" val="76041299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6A464A6-AE5E-4947-88C6-4D616B2A0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Dolní krční sektor (</a:t>
            </a:r>
            <a:r>
              <a:rPr lang="cs-CZ" i="0" dirty="0">
                <a:solidFill>
                  <a:schemeClr val="tx1"/>
                </a:solidFill>
                <a:effectLst/>
              </a:rPr>
              <a:t>C</a:t>
            </a:r>
            <a:r>
              <a:rPr lang="cs-CZ" i="0" baseline="-25000" dirty="0">
                <a:solidFill>
                  <a:schemeClr val="tx1"/>
                </a:solidFill>
                <a:effectLst/>
              </a:rPr>
              <a:t>3-4 </a:t>
            </a:r>
            <a:r>
              <a:rPr lang="cs-CZ" i="0" dirty="0">
                <a:solidFill>
                  <a:schemeClr val="tx1"/>
                </a:solidFill>
                <a:effectLst/>
              </a:rPr>
              <a:t>až Th</a:t>
            </a:r>
            <a:r>
              <a:rPr lang="cs-CZ" i="0" baseline="-25000" dirty="0">
                <a:solidFill>
                  <a:schemeClr val="tx1"/>
                </a:solidFill>
                <a:effectLst/>
              </a:rPr>
              <a:t>4-5 </a:t>
            </a:r>
            <a:r>
              <a:rPr lang="cs-CZ" dirty="0"/>
              <a:t>)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07B91CC-BA48-4C91-9781-0CA02D522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32507"/>
            <a:ext cx="4243716" cy="284099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bezprostřední vztah k funkci </a:t>
            </a:r>
            <a:r>
              <a:rPr lang="cs-CZ" b="1" dirty="0"/>
              <a:t>hrudních pletenců </a:t>
            </a:r>
            <a:r>
              <a:rPr lang="cs-CZ" dirty="0"/>
              <a:t>a k funkci </a:t>
            </a:r>
            <a:r>
              <a:rPr lang="cs-CZ" b="1" dirty="0"/>
              <a:t>horních končetin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Inervace horní končetiny a dýchacích svalů </a:t>
            </a:r>
          </a:p>
          <a:p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 err="1"/>
              <a:t>CTh</a:t>
            </a:r>
            <a:r>
              <a:rPr lang="cs-CZ" dirty="0"/>
              <a:t> přechod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dirty="0"/>
              <a:t>CB syndrom – porucha na úrovni krční páteře, která se projevuje do horní končetiny (rameno, loket, zápěstí až do konečků prstů) </a:t>
            </a:r>
          </a:p>
          <a:p>
            <a:endParaRPr lang="cs-CZ" dirty="0"/>
          </a:p>
        </p:txBody>
      </p:sp>
      <p:pic>
        <p:nvPicPr>
          <p:cNvPr id="3074" name="Picture 2" descr="Cervical Spine Anatomy (Neck)">
            <a:extLst>
              <a:ext uri="{FF2B5EF4-FFF2-40B4-BE49-F238E27FC236}">
                <a16:creationId xmlns:a16="http://schemas.microsoft.com/office/drawing/2014/main" id="{1F007044-05A8-4B9D-A3FE-8DA1743E5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609" y="2523966"/>
            <a:ext cx="3310890" cy="289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B2272B6-495F-4F65-ADF2-12DF8C3D90C4}"/>
              </a:ext>
            </a:extLst>
          </p:cNvPr>
          <p:cNvSpPr txBox="1"/>
          <p:nvPr/>
        </p:nvSpPr>
        <p:spPr>
          <a:xfrm>
            <a:off x="5225609" y="5480694"/>
            <a:ext cx="3187091" cy="2077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50" dirty="0"/>
              <a:t>https://www.spineuniverse.com/anatomy/cervical-spine-anatomy-neck</a:t>
            </a:r>
          </a:p>
        </p:txBody>
      </p:sp>
    </p:spTree>
    <p:extLst>
      <p:ext uri="{BB962C8B-B14F-4D97-AF65-F5344CB8AC3E}">
        <p14:creationId xmlns:p14="http://schemas.microsoft.com/office/powerpoint/2010/main" val="25193100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F7E61-D207-4843-A289-E3D62A634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456" y="961003"/>
            <a:ext cx="2363870" cy="6065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cs-CZ" sz="2400" dirty="0"/>
              <a:t>Svaly krku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7026CB9-C504-4210-A4B6-8E3AD6F9AA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260" y="2087991"/>
            <a:ext cx="3302494" cy="3653679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sz="2400" dirty="0"/>
              <a:t>1. vrstva: M. </a:t>
            </a:r>
            <a:r>
              <a:rPr lang="cs-CZ" sz="2400" dirty="0" err="1"/>
              <a:t>platysma</a:t>
            </a:r>
            <a:r>
              <a:rPr lang="cs-CZ" sz="2400" dirty="0"/>
              <a:t>.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2. vrstva: M. sternocleidomastoideus.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3. vrstva: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effectLst/>
              </a:rPr>
              <a:t>Suprahyoidní</a:t>
            </a:r>
            <a:r>
              <a:rPr lang="cs-CZ" sz="2000" dirty="0">
                <a:effectLst/>
              </a:rPr>
              <a:t> svaly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 err="1">
                <a:effectLst/>
              </a:rPr>
              <a:t>Infrahyoidní</a:t>
            </a:r>
            <a:r>
              <a:rPr lang="cs-CZ" sz="2000" dirty="0">
                <a:effectLst/>
              </a:rPr>
              <a:t> svaly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4. vrstva: Mm. </a:t>
            </a:r>
            <a:r>
              <a:rPr lang="cs-CZ" sz="2400" dirty="0" err="1"/>
              <a:t>scaleni</a:t>
            </a:r>
            <a:r>
              <a:rPr lang="cs-CZ" sz="2400" dirty="0"/>
              <a:t>.</a:t>
            </a:r>
          </a:p>
          <a:p>
            <a:pPr>
              <a:lnSpc>
                <a:spcPct val="90000"/>
              </a:lnSpc>
            </a:pPr>
            <a:r>
              <a:rPr lang="cs-CZ" sz="2400" dirty="0"/>
              <a:t>5. vrstva: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longus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,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longus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colli</a:t>
            </a:r>
            <a:r>
              <a:rPr lang="cs-CZ" sz="2000" dirty="0">
                <a:effectLst/>
              </a:rPr>
              <a:t>,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rectus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anterior</a:t>
            </a:r>
            <a:r>
              <a:rPr lang="cs-CZ" sz="2000" dirty="0">
                <a:effectLst/>
              </a:rPr>
              <a:t>,</a:t>
            </a:r>
          </a:p>
          <a:p>
            <a:pPr marL="342900" lvl="1" indent="-3429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sz="2000" dirty="0">
                <a:effectLst/>
              </a:rPr>
              <a:t>Musculus </a:t>
            </a:r>
            <a:r>
              <a:rPr lang="cs-CZ" sz="2000" dirty="0" err="1">
                <a:effectLst/>
              </a:rPr>
              <a:t>rectus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capitis</a:t>
            </a:r>
            <a:r>
              <a:rPr lang="cs-CZ" sz="2000" dirty="0">
                <a:effectLst/>
              </a:rPr>
              <a:t> </a:t>
            </a:r>
            <a:r>
              <a:rPr lang="cs-CZ" sz="2000" dirty="0" err="1">
                <a:effectLst/>
              </a:rPr>
              <a:t>lateralis</a:t>
            </a:r>
            <a:r>
              <a:rPr lang="cs-CZ" sz="2000" dirty="0">
                <a:effectLst/>
              </a:rPr>
              <a:t>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F452E7-4811-4A11-996A-041CEABBF6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1" r="-1" b="8648"/>
          <a:stretch/>
        </p:blipFill>
        <p:spPr>
          <a:xfrm>
            <a:off x="3585263" y="1801147"/>
            <a:ext cx="5131404" cy="39405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0131550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ternocleidomastoid muscle: Anatomy and functions | Kenhub">
            <a:extLst>
              <a:ext uri="{FF2B5EF4-FFF2-40B4-BE49-F238E27FC236}">
                <a16:creationId xmlns:a16="http://schemas.microsoft.com/office/drawing/2014/main" id="{2F8B5DEC-0A66-4040-88E3-B58205A83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" y="2994660"/>
            <a:ext cx="2255520" cy="225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DA9317B5-3BB2-4486-B5A7-25B98C46D865}"/>
              </a:ext>
            </a:extLst>
          </p:cNvPr>
          <p:cNvSpPr txBox="1"/>
          <p:nvPr/>
        </p:nvSpPr>
        <p:spPr>
          <a:xfrm>
            <a:off x="516255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https://www.kenhub.com/en/library/anatomy/sternocleidomastoid-muscle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5F7328-08A4-483B-B0C7-2A8E537140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750" t="4296" r="23668" b="14222"/>
          <a:stretch/>
        </p:blipFill>
        <p:spPr>
          <a:xfrm>
            <a:off x="3056818" y="2994660"/>
            <a:ext cx="2587697" cy="225552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1C9CD07-5B7D-4BDA-806B-EABFF2C6DD5A}"/>
              </a:ext>
            </a:extLst>
          </p:cNvPr>
          <p:cNvSpPr txBox="1"/>
          <p:nvPr/>
        </p:nvSpPr>
        <p:spPr>
          <a:xfrm>
            <a:off x="3278152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https://www.kenhub.com/en/library/anatomy/scalene-muscle</a:t>
            </a:r>
          </a:p>
        </p:txBody>
      </p:sp>
      <p:pic>
        <p:nvPicPr>
          <p:cNvPr id="4100" name="Picture 4" descr="Longus capitis muscle (musculus capitis longus)">
            <a:extLst>
              <a:ext uri="{FF2B5EF4-FFF2-40B4-BE49-F238E27FC236}">
                <a16:creationId xmlns:a16="http://schemas.microsoft.com/office/drawing/2014/main" id="{CD5364D1-9B15-4694-B22E-3B407126D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93" y="2994660"/>
            <a:ext cx="2587697" cy="230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C0FEEE6E-CCAC-40FB-849A-11CFA6AF74BF}"/>
              </a:ext>
            </a:extLst>
          </p:cNvPr>
          <p:cNvSpPr txBox="1"/>
          <p:nvPr/>
        </p:nvSpPr>
        <p:spPr>
          <a:xfrm>
            <a:off x="6324600" y="5393532"/>
            <a:ext cx="21450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750" dirty="0"/>
              <a:t>https://www.kenhub.com/en/library/anatomy/longus-capitis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CCD28EEC-7B1D-44B5-9DAE-9EF0A75FBB8E}"/>
              </a:ext>
            </a:extLst>
          </p:cNvPr>
          <p:cNvSpPr txBox="1"/>
          <p:nvPr/>
        </p:nvSpPr>
        <p:spPr>
          <a:xfrm>
            <a:off x="237506" y="2228329"/>
            <a:ext cx="86689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/>
              <a:t>m. sternocleidomastoideus            mm. </a:t>
            </a:r>
            <a:r>
              <a:rPr lang="cs-CZ" sz="1800" dirty="0" err="1"/>
              <a:t>scaleni</a:t>
            </a:r>
            <a:r>
              <a:rPr lang="cs-CZ" sz="1800" dirty="0"/>
              <a:t>                 m. </a:t>
            </a:r>
            <a:r>
              <a:rPr lang="cs-CZ" sz="1800" dirty="0" err="1"/>
              <a:t>longus</a:t>
            </a:r>
            <a:r>
              <a:rPr lang="cs-CZ" sz="1800" dirty="0"/>
              <a:t> </a:t>
            </a:r>
            <a:r>
              <a:rPr lang="cs-CZ" sz="1800" dirty="0" err="1"/>
              <a:t>capitis</a:t>
            </a:r>
            <a:r>
              <a:rPr lang="cs-CZ" sz="1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219943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2">
            <a:extLst>
              <a:ext uri="{FF2B5EF4-FFF2-40B4-BE49-F238E27FC236}">
                <a16:creationId xmlns:a16="http://schemas.microsoft.com/office/drawing/2014/main" id="{6F1E4BA5-34B0-4234-A0AA-A258A164A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3950399"/>
              </p:ext>
            </p:extLst>
          </p:nvPr>
        </p:nvGraphicFramePr>
        <p:xfrm>
          <a:off x="336351" y="1624370"/>
          <a:ext cx="8357593" cy="36092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3077">
                  <a:extLst>
                    <a:ext uri="{9D8B030D-6E8A-4147-A177-3AD203B41FA5}">
                      <a16:colId xmlns:a16="http://schemas.microsoft.com/office/drawing/2014/main" val="2539445628"/>
                    </a:ext>
                  </a:extLst>
                </a:gridCol>
                <a:gridCol w="5144516">
                  <a:extLst>
                    <a:ext uri="{9D8B030D-6E8A-4147-A177-3AD203B41FA5}">
                      <a16:colId xmlns:a16="http://schemas.microsoft.com/office/drawing/2014/main" val="23049883"/>
                    </a:ext>
                  </a:extLst>
                </a:gridCol>
              </a:tblGrid>
              <a:tr h="332252">
                <a:tc>
                  <a:txBody>
                    <a:bodyPr/>
                    <a:lstStyle/>
                    <a:p>
                      <a:r>
                        <a:rPr lang="cs-CZ" sz="1000" dirty="0"/>
                        <a:t>Pohyb 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cs-CZ" sz="1000" dirty="0"/>
                        <a:t>Svaly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29998092"/>
                  </a:ext>
                </a:extLst>
              </a:tr>
              <a:tr h="57347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Anteflexe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 m. </a:t>
                      </a:r>
                      <a:r>
                        <a:rPr lang="cs-CZ" sz="1600" dirty="0" err="1"/>
                        <a:t>longus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capitis</a:t>
                      </a:r>
                      <a:r>
                        <a:rPr lang="cs-CZ" sz="1600" dirty="0"/>
                        <a:t>, m. </a:t>
                      </a:r>
                      <a:r>
                        <a:rPr lang="cs-CZ" sz="1600" dirty="0" err="1"/>
                        <a:t>longus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colli</a:t>
                      </a:r>
                      <a:r>
                        <a:rPr lang="cs-CZ" sz="1600" dirty="0"/>
                        <a:t>, m. </a:t>
                      </a:r>
                      <a:r>
                        <a:rPr lang="cs-CZ" sz="1600" dirty="0" err="1"/>
                        <a:t>rectus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capitis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anterior</a:t>
                      </a:r>
                      <a:r>
                        <a:rPr lang="cs-CZ" sz="1600" dirty="0"/>
                        <a:t> a  mm. </a:t>
                      </a:r>
                      <a:r>
                        <a:rPr lang="cs-CZ" sz="1600" dirty="0" err="1"/>
                        <a:t>scaleni</a:t>
                      </a:r>
                      <a:endParaRPr lang="cs-CZ" sz="16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964252301"/>
                  </a:ext>
                </a:extLst>
              </a:tr>
              <a:tr h="573476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Retroflexe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m. </a:t>
                      </a:r>
                      <a:r>
                        <a:rPr lang="cs-CZ" sz="1600" dirty="0" err="1"/>
                        <a:t>trapezius</a:t>
                      </a:r>
                      <a:r>
                        <a:rPr lang="cs-CZ" sz="1600" dirty="0"/>
                        <a:t>, m. </a:t>
                      </a:r>
                      <a:r>
                        <a:rPr lang="cs-CZ" sz="1600" dirty="0" err="1"/>
                        <a:t>erector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trunci</a:t>
                      </a:r>
                      <a:r>
                        <a:rPr lang="cs-CZ" sz="1600" dirty="0"/>
                        <a:t> (et </a:t>
                      </a:r>
                      <a:r>
                        <a:rPr lang="cs-CZ" sz="1600" dirty="0" err="1"/>
                        <a:t>capitis</a:t>
                      </a:r>
                      <a:r>
                        <a:rPr lang="cs-CZ" sz="1600" dirty="0"/>
                        <a:t>), </a:t>
                      </a:r>
                      <a:r>
                        <a:rPr lang="cs-CZ" sz="1600" dirty="0" err="1"/>
                        <a:t>subokcipitální</a:t>
                      </a:r>
                      <a:r>
                        <a:rPr lang="cs-CZ" sz="1600" dirty="0"/>
                        <a:t>  svaly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93944747"/>
                  </a:ext>
                </a:extLst>
              </a:tr>
              <a:tr h="1065028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 err="1"/>
                        <a:t>Lateroflexe</a:t>
                      </a:r>
                      <a:endParaRPr lang="cs-CZ" sz="1600" b="1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m. </a:t>
                      </a:r>
                      <a:r>
                        <a:rPr lang="cs-CZ" sz="1600" dirty="0" err="1"/>
                        <a:t>longus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capitis</a:t>
                      </a:r>
                      <a:r>
                        <a:rPr lang="cs-CZ" sz="1600" dirty="0"/>
                        <a:t> et </a:t>
                      </a:r>
                      <a:r>
                        <a:rPr lang="cs-CZ" sz="1600" dirty="0" err="1"/>
                        <a:t>colli</a:t>
                      </a:r>
                      <a:r>
                        <a:rPr lang="cs-CZ" sz="1600" dirty="0"/>
                        <a:t>, m. </a:t>
                      </a:r>
                      <a:r>
                        <a:rPr lang="cs-CZ" sz="1600" dirty="0" err="1"/>
                        <a:t>rectus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capitis</a:t>
                      </a:r>
                      <a:r>
                        <a:rPr lang="cs-CZ" sz="1600" dirty="0"/>
                        <a:t> </a:t>
                      </a:r>
                      <a:r>
                        <a:rPr lang="cs-CZ" sz="1600" dirty="0" err="1"/>
                        <a:t>anterior</a:t>
                      </a:r>
                      <a:r>
                        <a:rPr lang="cs-CZ" sz="1600" dirty="0"/>
                        <a:t>, mm. </a:t>
                      </a:r>
                      <a:r>
                        <a:rPr lang="cs-CZ" sz="1600" dirty="0" err="1"/>
                        <a:t>scaleni</a:t>
                      </a:r>
                      <a:r>
                        <a:rPr lang="cs-CZ" sz="1600" dirty="0"/>
                        <a:t>, m. sternocleidomastoideus, m. </a:t>
                      </a:r>
                      <a:r>
                        <a:rPr lang="cs-CZ" sz="1600" dirty="0" err="1"/>
                        <a:t>trapezius</a:t>
                      </a:r>
                      <a:r>
                        <a:rPr lang="cs-CZ" sz="1600" dirty="0"/>
                        <a:t> a všechny systémy hlubokých zádových svalů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464443311"/>
                  </a:ext>
                </a:extLst>
              </a:tr>
              <a:tr h="1065028">
                <a:tc>
                  <a:txBody>
                    <a:bodyPr/>
                    <a:lstStyle/>
                    <a:p>
                      <a:pPr algn="ctr"/>
                      <a:r>
                        <a:rPr lang="cs-CZ" sz="1600" b="1" dirty="0"/>
                        <a:t>Rotace 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m. sternocleidomastoideus (opačné strany), svaly </a:t>
                      </a:r>
                      <a:r>
                        <a:rPr lang="cs-CZ" sz="1600" dirty="0" err="1"/>
                        <a:t>spinotransversálního</a:t>
                      </a:r>
                      <a:r>
                        <a:rPr lang="cs-CZ" sz="1600" dirty="0"/>
                        <a:t> systému (stejné strany) a svaly </a:t>
                      </a:r>
                      <a:r>
                        <a:rPr lang="cs-CZ" sz="1600" dirty="0" err="1"/>
                        <a:t>transversospinálního</a:t>
                      </a:r>
                      <a:r>
                        <a:rPr lang="cs-CZ" sz="1600" dirty="0"/>
                        <a:t> systému(opačné strany).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789942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5215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E81897-0D30-4443-9910-02C7A4D85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9" y="1521325"/>
            <a:ext cx="7696202" cy="2266693"/>
          </a:xfrm>
          <a:effectLst/>
        </p:spPr>
        <p:txBody>
          <a:bodyPr vert="horz" lIns="68580" tIns="34290" rIns="68580" bIns="34290" rtlCol="0" anchor="b" anchorCtr="0">
            <a:normAutofit fontScale="90000"/>
          </a:bodyPr>
          <a:lstStyle/>
          <a:p>
            <a:pPr algn="ctr">
              <a:lnSpc>
                <a:spcPct val="150000"/>
              </a:lnSpc>
            </a:pPr>
            <a:r>
              <a:rPr lang="en-US" sz="5400" dirty="0" err="1">
                <a:solidFill>
                  <a:schemeClr val="tx1"/>
                </a:solidFill>
              </a:rPr>
              <a:t>Kineziologie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hrudní</a:t>
            </a:r>
            <a:r>
              <a:rPr lang="cs-CZ" sz="5400" dirty="0">
                <a:solidFill>
                  <a:schemeClr val="tx1"/>
                </a:solidFill>
              </a:rPr>
              <a:t> a bederní</a:t>
            </a:r>
            <a:r>
              <a:rPr lang="en-US" sz="5400" dirty="0">
                <a:solidFill>
                  <a:schemeClr val="tx1"/>
                </a:solidFill>
              </a:rPr>
              <a:t> </a:t>
            </a:r>
            <a:r>
              <a:rPr lang="en-US" sz="5400" dirty="0" err="1">
                <a:solidFill>
                  <a:schemeClr val="tx1"/>
                </a:solidFill>
              </a:rPr>
              <a:t>páteř</a:t>
            </a:r>
            <a:r>
              <a:rPr lang="cs-CZ" sz="5400" dirty="0">
                <a:solidFill>
                  <a:schemeClr val="tx1"/>
                </a:solidFill>
              </a:rPr>
              <a:t>e</a:t>
            </a:r>
            <a:endParaRPr 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9903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49FC3A9-EB6F-4FBF-8339-8C5A0C663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</a:t>
            </a:r>
            <a:r>
              <a:rPr lang="cs-CZ" dirty="0" err="1"/>
              <a:t>Thp</a:t>
            </a:r>
            <a:r>
              <a:rPr lang="cs-CZ" dirty="0"/>
              <a:t> 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91A47E97-A293-4F58-9E0C-729161FDBEA6}"/>
              </a:ext>
            </a:extLst>
          </p:cNvPr>
          <p:cNvSpPr txBox="1"/>
          <p:nvPr/>
        </p:nvSpPr>
        <p:spPr>
          <a:xfrm>
            <a:off x="540000" y="1909539"/>
            <a:ext cx="749200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u="sng" dirty="0"/>
              <a:t>Horní hrudní sektor</a:t>
            </a:r>
            <a:r>
              <a:rPr lang="cs-CZ" sz="1800" dirty="0"/>
              <a:t>   </a:t>
            </a:r>
            <a:r>
              <a:rPr lang="cs-CZ" sz="1800" b="1" u="sng" dirty="0"/>
              <a:t>(</a:t>
            </a:r>
            <a:r>
              <a:rPr lang="cs-CZ" sz="1800" dirty="0"/>
              <a:t>C6–Th7)</a:t>
            </a:r>
          </a:p>
          <a:p>
            <a:endParaRPr lang="cs-CZ" sz="1800" b="1" u="sng" dirty="0"/>
          </a:p>
          <a:p>
            <a:r>
              <a:rPr lang="cs-CZ" sz="1800" dirty="0"/>
              <a:t>Do oblasti horního hrudního sektoru se mohou promítat poruchy některých hrudních a břišních orgánů: srdce, plic, žaludku, žlučníku a jater.</a:t>
            </a:r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b="1" u="sng" dirty="0"/>
              <a:t>Dolní hrudní sektor</a:t>
            </a:r>
            <a:r>
              <a:rPr lang="cs-CZ" sz="1800" dirty="0"/>
              <a:t>    (Th6–L2)</a:t>
            </a:r>
          </a:p>
          <a:p>
            <a:endParaRPr lang="cs-CZ" sz="1800" b="1" u="sng" dirty="0"/>
          </a:p>
          <a:p>
            <a:r>
              <a:rPr lang="cs-CZ" sz="1800" dirty="0"/>
              <a:t>Dolní hrudní sektor postihuje oblast dolní hrudní apertury, která má bezprostřední vztah k bránici, a tedy i k dýchacím funkcím. Do dolního hrudního sektoru se promítají i chorobné procesy z některých orgánů především ledvin a slinivky břišní.</a:t>
            </a:r>
          </a:p>
        </p:txBody>
      </p:sp>
    </p:spTree>
    <p:extLst>
      <p:ext uri="{BB962C8B-B14F-4D97-AF65-F5344CB8AC3E}">
        <p14:creationId xmlns:p14="http://schemas.microsoft.com/office/powerpoint/2010/main" val="26793110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2EAAE-36D9-475E-8694-403D8B9F4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Sektory </a:t>
            </a:r>
            <a:r>
              <a:rPr lang="cs-CZ" dirty="0" err="1"/>
              <a:t>Lp</a:t>
            </a:r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A284CE-1468-40F8-944E-0AA19DC3216D}"/>
              </a:ext>
            </a:extLst>
          </p:cNvPr>
          <p:cNvSpPr txBox="1"/>
          <p:nvPr/>
        </p:nvSpPr>
        <p:spPr>
          <a:xfrm>
            <a:off x="540000" y="2013694"/>
            <a:ext cx="762059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800" b="1" u="sng" dirty="0"/>
              <a:t>Horní bederní sektor </a:t>
            </a:r>
            <a:r>
              <a:rPr lang="cs-CZ" sz="1800" dirty="0"/>
              <a:t>(Th12–L3)</a:t>
            </a:r>
          </a:p>
          <a:p>
            <a:r>
              <a:rPr lang="cs-CZ" sz="1800" dirty="0"/>
              <a:t>Souvisí s funkcí dolního dýchacího sektoru (břišní dýchání), ale promítají se do něho i poruchy dolních břišních orgánů a orgánů z horních etáží pánve. Přechodným segmentem je L3 = předěl mezi účinkem svalů upínajících se na skelet hrudníku a svalů jdoucích k pánvi.</a:t>
            </a:r>
          </a:p>
          <a:p>
            <a:endParaRPr lang="cs-CZ" sz="1800" dirty="0"/>
          </a:p>
          <a:p>
            <a:endParaRPr lang="cs-CZ" sz="1800" dirty="0"/>
          </a:p>
          <a:p>
            <a:r>
              <a:rPr lang="cs-CZ" sz="1800" b="1" u="sng" dirty="0"/>
              <a:t>Dolní bederní sektor </a:t>
            </a:r>
            <a:r>
              <a:rPr lang="cs-CZ" sz="1800" dirty="0"/>
              <a:t>(L3–S1)</a:t>
            </a:r>
          </a:p>
          <a:p>
            <a:r>
              <a:rPr lang="cs-CZ" sz="1800" dirty="0"/>
              <a:t>Dolní bederní sektor je průsečíkem dráždění vycházejícího z kyčelních kloubů, z oblasti orgánů malé pánve, pánevního dna, ale i ze svalstva (tzv. </a:t>
            </a:r>
            <a:r>
              <a:rPr lang="cs-CZ" sz="1800" dirty="0" err="1"/>
              <a:t>pelvifemorální</a:t>
            </a:r>
            <a:r>
              <a:rPr lang="cs-CZ" sz="1800" dirty="0"/>
              <a:t> a </a:t>
            </a:r>
            <a:r>
              <a:rPr lang="cs-CZ" sz="1800" dirty="0" err="1"/>
              <a:t>ischiokrurární</a:t>
            </a:r>
            <a:r>
              <a:rPr lang="cs-CZ" sz="1800" dirty="0"/>
              <a:t> svaly). Inervační poruchy mají proto tendenci k šíření bolesti do dolních končetin s následnými funkčními </a:t>
            </a:r>
            <a:r>
              <a:rPr lang="cs-CZ" sz="1800" dirty="0" err="1"/>
              <a:t>poruchámi</a:t>
            </a:r>
            <a:r>
              <a:rPr lang="cs-CZ" sz="1800" dirty="0"/>
              <a:t> svalového systému končetin. </a:t>
            </a:r>
          </a:p>
        </p:txBody>
      </p:sp>
    </p:spTree>
    <p:extLst>
      <p:ext uri="{BB962C8B-B14F-4D97-AF65-F5344CB8AC3E}">
        <p14:creationId xmlns:p14="http://schemas.microsoft.com/office/powerpoint/2010/main" val="12484155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>
            <a:extLst>
              <a:ext uri="{FF2B5EF4-FFF2-40B4-BE49-F238E27FC236}">
                <a16:creationId xmlns:a16="http://schemas.microsoft.com/office/drawing/2014/main" id="{9B7EE2A8-C711-4AA1-B5C6-6BE7AC810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E603735-4E63-4748-9FF0-26A643898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8278" y="1608454"/>
            <a:ext cx="8414460" cy="3641091"/>
          </a:xfrm>
        </p:spPr>
        <p:txBody>
          <a:bodyPr>
            <a:normAutofit/>
          </a:bodyPr>
          <a:lstStyle/>
          <a:p>
            <a:r>
              <a:rPr lang="cs-CZ" b="1" dirty="0"/>
              <a:t>Předklon = anteflexi hrudní a bederní páteře: </a:t>
            </a:r>
          </a:p>
          <a:p>
            <a:pPr lvl="1"/>
            <a:r>
              <a:rPr lang="cs-CZ" sz="1600" dirty="0"/>
              <a:t>mm. </a:t>
            </a:r>
            <a:r>
              <a:rPr lang="cs-CZ" sz="1600" dirty="0" err="1"/>
              <a:t>recti</a:t>
            </a:r>
            <a:r>
              <a:rPr lang="cs-CZ" sz="1600" dirty="0"/>
              <a:t> </a:t>
            </a:r>
            <a:r>
              <a:rPr lang="cs-CZ" sz="1600" dirty="0" err="1"/>
              <a:t>abdominis</a:t>
            </a:r>
            <a:r>
              <a:rPr lang="cs-CZ" sz="1600" dirty="0"/>
              <a:t>, </a:t>
            </a:r>
          </a:p>
          <a:p>
            <a:pPr lvl="1"/>
            <a:r>
              <a:rPr lang="cs-CZ" sz="1600" dirty="0"/>
              <a:t>Pomocné svaly: m. </a:t>
            </a:r>
            <a:r>
              <a:rPr lang="cs-CZ" sz="1600" dirty="0" err="1"/>
              <a:t>obliquus</a:t>
            </a:r>
            <a:r>
              <a:rPr lang="cs-CZ" sz="1600" dirty="0"/>
              <a:t> </a:t>
            </a:r>
            <a:r>
              <a:rPr lang="cs-CZ" sz="1600" dirty="0" err="1"/>
              <a:t>externus</a:t>
            </a:r>
            <a:r>
              <a:rPr lang="cs-CZ" sz="1600" dirty="0"/>
              <a:t> </a:t>
            </a:r>
            <a:r>
              <a:rPr lang="cs-CZ" sz="1600" dirty="0" err="1"/>
              <a:t>abdominis</a:t>
            </a:r>
            <a:r>
              <a:rPr lang="cs-CZ" sz="1600" dirty="0"/>
              <a:t>, m. </a:t>
            </a:r>
            <a:r>
              <a:rPr lang="cs-CZ" sz="1600" dirty="0" err="1"/>
              <a:t>psoas</a:t>
            </a:r>
            <a:r>
              <a:rPr lang="cs-CZ" sz="1600" dirty="0"/>
              <a:t> major </a:t>
            </a:r>
          </a:p>
          <a:p>
            <a:pPr lvl="1"/>
            <a:endParaRPr lang="cs-CZ" sz="1600" dirty="0"/>
          </a:p>
          <a:p>
            <a:pPr lvl="1"/>
            <a:endParaRPr lang="cs-CZ" dirty="0"/>
          </a:p>
          <a:p>
            <a:r>
              <a:rPr lang="cs-CZ" b="1" dirty="0"/>
              <a:t>Záklon = retroflexi hrudní a bederní páteře</a:t>
            </a:r>
          </a:p>
          <a:p>
            <a:pPr lvl="1"/>
            <a:r>
              <a:rPr lang="cs-CZ" sz="1600" dirty="0"/>
              <a:t>M. </a:t>
            </a:r>
            <a:r>
              <a:rPr lang="cs-CZ" sz="1600" dirty="0" err="1"/>
              <a:t>errector</a:t>
            </a:r>
            <a:r>
              <a:rPr lang="cs-CZ" sz="1600" dirty="0"/>
              <a:t> </a:t>
            </a:r>
            <a:r>
              <a:rPr lang="cs-CZ" sz="1600" dirty="0" err="1"/>
              <a:t>spinae</a:t>
            </a:r>
            <a:r>
              <a:rPr lang="cs-CZ" sz="1600" dirty="0"/>
              <a:t> </a:t>
            </a:r>
          </a:p>
          <a:p>
            <a:pPr lvl="1"/>
            <a:endParaRPr lang="cs-CZ" dirty="0"/>
          </a:p>
          <a:p>
            <a:pPr lvl="1"/>
            <a:endParaRPr lang="cs-CZ" dirty="0"/>
          </a:p>
          <a:p>
            <a:r>
              <a:rPr lang="cs-CZ" b="1" dirty="0"/>
              <a:t>Úklon = </a:t>
            </a:r>
            <a:r>
              <a:rPr lang="cs-CZ" b="1" dirty="0" err="1"/>
              <a:t>lateroflexi</a:t>
            </a:r>
            <a:r>
              <a:rPr lang="cs-CZ" b="1" dirty="0"/>
              <a:t> hrudní a bederní páteře:</a:t>
            </a:r>
          </a:p>
          <a:p>
            <a:pPr lvl="1"/>
            <a:r>
              <a:rPr lang="cs-CZ" sz="1600" dirty="0"/>
              <a:t>m. </a:t>
            </a:r>
            <a:r>
              <a:rPr lang="cs-CZ" sz="1600" dirty="0" err="1"/>
              <a:t>quadratus</a:t>
            </a:r>
            <a:r>
              <a:rPr lang="cs-CZ" sz="1600" dirty="0"/>
              <a:t> </a:t>
            </a:r>
            <a:r>
              <a:rPr lang="cs-CZ" sz="1600" dirty="0" err="1"/>
              <a:t>lumborum</a:t>
            </a:r>
            <a:r>
              <a:rPr lang="cs-CZ" sz="1600" dirty="0"/>
              <a:t>, m. </a:t>
            </a:r>
            <a:r>
              <a:rPr lang="cs-CZ" sz="1600" dirty="0" err="1"/>
              <a:t>obliquus</a:t>
            </a:r>
            <a:r>
              <a:rPr lang="cs-CZ" sz="1600" dirty="0"/>
              <a:t> </a:t>
            </a:r>
            <a:r>
              <a:rPr lang="cs-CZ" sz="1600" dirty="0" err="1"/>
              <a:t>abdominis</a:t>
            </a:r>
            <a:r>
              <a:rPr lang="cs-CZ" sz="1600" dirty="0"/>
              <a:t> </a:t>
            </a:r>
            <a:r>
              <a:rPr lang="cs-CZ" sz="1600" dirty="0" err="1"/>
              <a:t>externus</a:t>
            </a:r>
            <a:r>
              <a:rPr lang="cs-CZ" sz="1600" dirty="0"/>
              <a:t> et </a:t>
            </a:r>
            <a:r>
              <a:rPr lang="cs-CZ" sz="1600" dirty="0" err="1"/>
              <a:t>internus</a:t>
            </a:r>
            <a:r>
              <a:rPr lang="cs-CZ" sz="1600" dirty="0"/>
              <a:t> a hluboké zádové svaly</a:t>
            </a:r>
          </a:p>
          <a:p>
            <a:pPr lvl="1"/>
            <a:endParaRPr lang="cs-CZ" sz="1600" dirty="0"/>
          </a:p>
          <a:p>
            <a:pPr lvl="1"/>
            <a:endParaRPr lang="cs-CZ" dirty="0"/>
          </a:p>
          <a:p>
            <a:r>
              <a:rPr lang="cs-CZ" b="1" dirty="0"/>
              <a:t>Otáčení = rotaci hrudní a bederní páteře</a:t>
            </a:r>
          </a:p>
          <a:p>
            <a:pPr lvl="1"/>
            <a:r>
              <a:rPr lang="cs-CZ" sz="1600" dirty="0"/>
              <a:t>m. </a:t>
            </a:r>
            <a:r>
              <a:rPr lang="cs-CZ" sz="1600" dirty="0" err="1"/>
              <a:t>obliquus</a:t>
            </a:r>
            <a:r>
              <a:rPr lang="cs-CZ" sz="1600" dirty="0"/>
              <a:t> </a:t>
            </a:r>
            <a:r>
              <a:rPr lang="cs-CZ" sz="1600" dirty="0" err="1"/>
              <a:t>externus</a:t>
            </a:r>
            <a:r>
              <a:rPr lang="cs-CZ" sz="1600" dirty="0"/>
              <a:t> </a:t>
            </a:r>
            <a:r>
              <a:rPr lang="cs-CZ" sz="1600" dirty="0" err="1"/>
              <a:t>abdominis</a:t>
            </a:r>
            <a:r>
              <a:rPr lang="cs-CZ" sz="1600" dirty="0"/>
              <a:t> (opačné strany) m. </a:t>
            </a:r>
            <a:r>
              <a:rPr lang="cs-CZ" sz="1600" dirty="0" err="1"/>
              <a:t>obliquus</a:t>
            </a:r>
            <a:r>
              <a:rPr lang="cs-CZ" sz="1600" dirty="0"/>
              <a:t> </a:t>
            </a:r>
            <a:r>
              <a:rPr lang="cs-CZ" sz="1600" dirty="0" err="1"/>
              <a:t>internus</a:t>
            </a:r>
            <a:r>
              <a:rPr lang="cs-CZ" sz="1600" dirty="0"/>
              <a:t> </a:t>
            </a:r>
            <a:r>
              <a:rPr lang="cs-CZ" sz="1600" dirty="0" err="1"/>
              <a:t>abdominis</a:t>
            </a:r>
            <a:r>
              <a:rPr lang="cs-CZ" sz="1600" dirty="0"/>
              <a:t> (stejné strany). (pomocné: hluboké zádové svaly)</a:t>
            </a:r>
          </a:p>
        </p:txBody>
      </p:sp>
    </p:spTree>
    <p:extLst>
      <p:ext uri="{BB962C8B-B14F-4D97-AF65-F5344CB8AC3E}">
        <p14:creationId xmlns:p14="http://schemas.microsoft.com/office/powerpoint/2010/main" val="10165094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Footer Placeholder 1">
            <a:extLst>
              <a:ext uri="{FF2B5EF4-FFF2-40B4-BE49-F238E27FC236}">
                <a16:creationId xmlns:a16="http://schemas.microsoft.com/office/drawing/2014/main" id="{80541514-6E3B-469E-09D5-9616AABAFEE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cs-CZ" dirty="0"/>
              <a:t>zápatí prezentace</a:t>
            </a:r>
          </a:p>
        </p:txBody>
      </p:sp>
      <p:sp>
        <p:nvSpPr>
          <p:cNvPr id="5129" name="Slide Number Placeholder 2">
            <a:extLst>
              <a:ext uri="{FF2B5EF4-FFF2-40B4-BE49-F238E27FC236}">
                <a16:creationId xmlns:a16="http://schemas.microsoft.com/office/drawing/2014/main" id="{17B062C8-1C2B-ACD2-017C-0C95717601B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6D6C118-631F-4A80-9886-907009361577}" type="slidenum">
              <a:rPr lang="cs-CZ" altLang="cs-CZ"/>
              <a:pPr>
                <a:spcAft>
                  <a:spcPts val="600"/>
                </a:spcAft>
              </a:pPr>
              <a:t>8</a:t>
            </a:fld>
            <a:endParaRPr lang="cs-CZ" altLang="cs-CZ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FF88F6F-2A9F-4494-B16A-7A0729B34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cs-CZ" b="1">
                <a:latin typeface="+mj-lt"/>
                <a:ea typeface="+mj-ea"/>
                <a:cs typeface="+mj-cs"/>
              </a:rPr>
              <a:t>Kloubní spoje na pánvi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1915355A-7F82-4B7F-8FF3-8793C8DD5538}"/>
              </a:ext>
            </a:extLst>
          </p:cNvPr>
          <p:cNvSpPr txBox="1"/>
          <p:nvPr/>
        </p:nvSpPr>
        <p:spPr>
          <a:xfrm>
            <a:off x="5101818" y="5669700"/>
            <a:ext cx="3915000" cy="2715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>
              <a:lnSpc>
                <a:spcPts val="1725"/>
              </a:lnSpc>
              <a:spcBef>
                <a:spcPts val="0"/>
              </a:spcBef>
              <a:spcAft>
                <a:spcPts val="600"/>
              </a:spcAft>
              <a:buClr>
                <a:schemeClr val="tx2"/>
              </a:buClr>
              <a:buSzPct val="100000"/>
            </a:pPr>
            <a:r>
              <a:rPr lang="cs-CZ" sz="700" b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https://www.athletebiz.us/blog/sacroiliac-si-joint-pain-and-dysfunction-in-runners-dr-emily-kraus/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3E1AE75-6A23-4539-8601-C7C011DF01FF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540000" y="1701505"/>
            <a:ext cx="3914999" cy="4139998"/>
          </a:xfr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600" b="1" u="sng" dirty="0"/>
              <a:t>Křížokyčelní kloub (art. </a:t>
            </a:r>
            <a:r>
              <a:rPr lang="cs-CZ" sz="1600" b="1" u="sng" dirty="0" err="1"/>
              <a:t>sacroiliacale</a:t>
            </a:r>
            <a:r>
              <a:rPr lang="cs-CZ" sz="1600" b="1" u="sng" dirty="0"/>
              <a:t>)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Drobné posuny a kývavé pohyby křížové kosti kolem osy ve výši obratle S2 jsou jen malého rozsahu, ale přesto mají značný význam pro sklon pánve a optimální funkci přechodu bederní páteře a křížové kosti.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cs-CZ" sz="1600" b="1" u="sng" dirty="0"/>
              <a:t>Spona stydká (</a:t>
            </a:r>
            <a:r>
              <a:rPr lang="cs-CZ" sz="1600" b="1" u="sng" dirty="0" err="1"/>
              <a:t>symphysis</a:t>
            </a:r>
            <a:r>
              <a:rPr lang="cs-CZ" sz="1600" b="1" u="sng" dirty="0"/>
              <a:t> </a:t>
            </a:r>
            <a:r>
              <a:rPr lang="cs-CZ" sz="1600" b="1" u="sng" dirty="0" err="1"/>
              <a:t>pubica</a:t>
            </a:r>
            <a:r>
              <a:rPr lang="cs-CZ" sz="1600" b="1" u="sng" dirty="0"/>
              <a:t>) </a:t>
            </a:r>
          </a:p>
          <a:p>
            <a:pPr lvl="1">
              <a:lnSpc>
                <a:spcPct val="90000"/>
              </a:lnSpc>
              <a:spcAft>
                <a:spcPts val="600"/>
              </a:spcAft>
            </a:pPr>
            <a:r>
              <a:rPr lang="cs-CZ" sz="1600" dirty="0"/>
              <a:t>Vazivová chrupavka opatřena vazivem (chrupavka i amorfní hmota vazů je v těhotenství schopna vlivem změny hormonálních hladin vázat více vody, a poměrně tuhé spojení se mírně rozestupuje. Zvětšuje se tak o několik milimetrů obvod pánevní úžiny.)</a:t>
            </a:r>
          </a:p>
        </p:txBody>
      </p:sp>
      <p:pic>
        <p:nvPicPr>
          <p:cNvPr id="5122" name="Picture 2" descr="Sacroiliac (SI) Joint Pain and Dysfunction in Runners - Dr. Emily Kraus |  AthleteBiz">
            <a:extLst>
              <a:ext uri="{FF2B5EF4-FFF2-40B4-BE49-F238E27FC236}">
                <a16:creationId xmlns:a16="http://schemas.microsoft.com/office/drawing/2014/main" id="{1AAF98A2-DD2E-42E0-954D-8365D21D1E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68" r="48798" b="15714"/>
          <a:stretch/>
        </p:blipFill>
        <p:spPr bwMode="auto">
          <a:xfrm>
            <a:off x="4688460" y="2160031"/>
            <a:ext cx="3914999" cy="3222945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174433276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5B68EA-6049-47A5-AE8E-421F161B91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pohybům páteře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D8100E-85C1-4965-9453-1E5F294089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0" y="1575117"/>
            <a:ext cx="8064900" cy="3960000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Dynamika páteře je závislá na </a:t>
            </a:r>
            <a:r>
              <a:rPr lang="cs-CZ" b="1" dirty="0"/>
              <a:t>pohybu v jednotlivých segmentech</a:t>
            </a:r>
            <a:r>
              <a:rPr lang="cs-CZ" dirty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Celkový rozsah pohybu je dán </a:t>
            </a:r>
            <a:r>
              <a:rPr lang="cs-CZ" b="1" dirty="0"/>
              <a:t>součtem rozsahů v jednotlivých segmentech</a:t>
            </a:r>
            <a:r>
              <a:rPr lang="cs-CZ" dirty="0"/>
              <a:t>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Rozsah je dále ovlivněn </a:t>
            </a:r>
            <a:r>
              <a:rPr lang="cs-CZ" b="1" dirty="0"/>
              <a:t>velikostí meziobratlové ploténky</a:t>
            </a:r>
            <a:r>
              <a:rPr lang="cs-CZ" dirty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dirty="0"/>
              <a:t>Pohyb v segmentu je primárně determinován </a:t>
            </a:r>
            <a:r>
              <a:rPr lang="cs-CZ" b="1" dirty="0"/>
              <a:t>tvarem obratlů a náklonem obratlových ploch </a:t>
            </a:r>
            <a:r>
              <a:rPr lang="cs-CZ" dirty="0"/>
              <a:t>(facety). Směr pohybu je dán sklonem kloubních plošek.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cs-CZ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cs-CZ" b="1" dirty="0"/>
              <a:t>Limitace pohybu: </a:t>
            </a:r>
            <a:r>
              <a:rPr lang="cs-CZ" dirty="0"/>
              <a:t>vazy, kloubní pouzdra a svaly</a:t>
            </a:r>
          </a:p>
        </p:txBody>
      </p:sp>
    </p:spTree>
    <p:extLst>
      <p:ext uri="{BB962C8B-B14F-4D97-AF65-F5344CB8AC3E}">
        <p14:creationId xmlns:p14="http://schemas.microsoft.com/office/powerpoint/2010/main" val="27070895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EE2EA0-ECA9-5654-F9B4-C6C80E7A3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663DD4-8F38-826F-B6C7-7ACF9F452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81</a:t>
            </a:fld>
            <a:endParaRPr lang="en-US" dirty="0"/>
          </a:p>
        </p:txBody>
      </p:sp>
      <p:pic>
        <p:nvPicPr>
          <p:cNvPr id="3074" name="Picture 2" descr="Páteř a obratle - jak fungují a co musíte vědět - Adaptic">
            <a:extLst>
              <a:ext uri="{FF2B5EF4-FFF2-40B4-BE49-F238E27FC236}">
                <a16:creationId xmlns:a16="http://schemas.microsoft.com/office/drawing/2014/main" id="{35DBC130-7BF8-A6CA-6F90-CBDB3FC693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3" r="19175"/>
          <a:stretch/>
        </p:blipFill>
        <p:spPr bwMode="auto">
          <a:xfrm>
            <a:off x="0" y="0"/>
            <a:ext cx="3272554" cy="58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6E91EAF1-239E-F470-FFF6-96444FBAA8D4}"/>
              </a:ext>
            </a:extLst>
          </p:cNvPr>
          <p:cNvSpPr txBox="1"/>
          <p:nvPr/>
        </p:nvSpPr>
        <p:spPr>
          <a:xfrm>
            <a:off x="543717" y="6193242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www.adaptic.cz</a:t>
            </a:r>
            <a:r>
              <a:rPr lang="cs-CZ" sz="1100" dirty="0"/>
              <a:t>/</a:t>
            </a:r>
            <a:r>
              <a:rPr lang="cs-CZ" sz="1100" dirty="0" err="1"/>
              <a:t>odborne-clanky</a:t>
            </a:r>
            <a:r>
              <a:rPr lang="cs-CZ" sz="1100" dirty="0"/>
              <a:t>/to-</a:t>
            </a:r>
            <a:r>
              <a:rPr lang="cs-CZ" sz="1100" dirty="0" err="1"/>
              <a:t>nejdulezitejsi</a:t>
            </a:r>
            <a:r>
              <a:rPr lang="cs-CZ" sz="1100" dirty="0"/>
              <a:t>-o-</a:t>
            </a:r>
            <a:r>
              <a:rPr lang="cs-CZ" sz="1100" dirty="0" err="1"/>
              <a:t>pateri</a:t>
            </a:r>
            <a:r>
              <a:rPr lang="cs-CZ" sz="1100" dirty="0"/>
              <a:t>-aneb-co-byste-rozhodne-</a:t>
            </a:r>
            <a:r>
              <a:rPr lang="cs-CZ" sz="1100" dirty="0" err="1"/>
              <a:t>meli</a:t>
            </a:r>
            <a:r>
              <a:rPr lang="cs-CZ" sz="1100" dirty="0"/>
              <a:t>-vedet/</a:t>
            </a:r>
          </a:p>
        </p:txBody>
      </p:sp>
      <p:pic>
        <p:nvPicPr>
          <p:cNvPr id="3076" name="Picture 4" descr="Krční páteř - ZDRAWEB">
            <a:extLst>
              <a:ext uri="{FF2B5EF4-FFF2-40B4-BE49-F238E27FC236}">
                <a16:creationId xmlns:a16="http://schemas.microsoft.com/office/drawing/2014/main" id="{5E2CF85D-AC75-FB6B-C2A0-D8B68B22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834" y="16077"/>
            <a:ext cx="3422702" cy="405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D3682D0-66DA-6A87-22E9-A0DE0196004F}"/>
              </a:ext>
            </a:extLst>
          </p:cNvPr>
          <p:cNvSpPr txBox="1"/>
          <p:nvPr/>
        </p:nvSpPr>
        <p:spPr>
          <a:xfrm>
            <a:off x="3054927" y="6552000"/>
            <a:ext cx="513607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www.zdraweb.cz</a:t>
            </a:r>
            <a:r>
              <a:rPr lang="cs-CZ" sz="1000" dirty="0"/>
              <a:t>/</a:t>
            </a:r>
            <a:r>
              <a:rPr lang="cs-CZ" sz="1000" dirty="0" err="1"/>
              <a:t>index.php?pg</a:t>
            </a:r>
            <a:r>
              <a:rPr lang="cs-CZ" sz="1000" dirty="0"/>
              <a:t>=</a:t>
            </a:r>
            <a:r>
              <a:rPr lang="cs-CZ" sz="1000" dirty="0" err="1"/>
              <a:t>anatomicke</a:t>
            </a:r>
            <a:r>
              <a:rPr lang="cs-CZ" sz="1000" dirty="0"/>
              <a:t>-regiony--</a:t>
            </a:r>
            <a:r>
              <a:rPr lang="cs-CZ" sz="1000" dirty="0" err="1"/>
              <a:t>krcni</a:t>
            </a:r>
            <a:r>
              <a:rPr lang="cs-CZ" sz="1000" dirty="0"/>
              <a:t>-pater</a:t>
            </a:r>
          </a:p>
        </p:txBody>
      </p:sp>
      <p:pic>
        <p:nvPicPr>
          <p:cNvPr id="3078" name="Picture 6" descr="Bederní páteř: Proč bolí a jaké cvičení vám uleví? - Adaptic">
            <a:extLst>
              <a:ext uri="{FF2B5EF4-FFF2-40B4-BE49-F238E27FC236}">
                <a16:creationId xmlns:a16="http://schemas.microsoft.com/office/drawing/2014/main" id="{2195D242-A392-A5D0-7BA2-F6CCB8F7F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9674" y="16077"/>
            <a:ext cx="257175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FBA5CA3-78F1-64F4-8AE7-514583037F4C}"/>
              </a:ext>
            </a:extLst>
          </p:cNvPr>
          <p:cNvSpPr txBox="1"/>
          <p:nvPr/>
        </p:nvSpPr>
        <p:spPr>
          <a:xfrm>
            <a:off x="5817502" y="6161693"/>
            <a:ext cx="3488377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www.adaptic.cz</a:t>
            </a:r>
            <a:r>
              <a:rPr lang="cs-CZ" sz="1050" dirty="0"/>
              <a:t>/</a:t>
            </a:r>
            <a:r>
              <a:rPr lang="cs-CZ" sz="1050" dirty="0" err="1"/>
              <a:t>odborne-clanky</a:t>
            </a:r>
            <a:r>
              <a:rPr lang="cs-CZ" sz="1050" dirty="0"/>
              <a:t>/</a:t>
            </a:r>
            <a:r>
              <a:rPr lang="cs-CZ" sz="1050" dirty="0" err="1"/>
              <a:t>bederni</a:t>
            </a:r>
            <a:r>
              <a:rPr lang="cs-CZ" sz="1050" dirty="0"/>
              <a:t>-pater-</a:t>
            </a:r>
            <a:r>
              <a:rPr lang="cs-CZ" sz="1050" dirty="0" err="1"/>
              <a:t>proc</a:t>
            </a:r>
            <a:r>
              <a:rPr lang="cs-CZ" sz="1050" dirty="0"/>
              <a:t>-</a:t>
            </a:r>
            <a:r>
              <a:rPr lang="cs-CZ" sz="1050" dirty="0" err="1"/>
              <a:t>boli</a:t>
            </a:r>
            <a:r>
              <a:rPr lang="cs-CZ" sz="1050" dirty="0"/>
              <a:t>-a-</a:t>
            </a:r>
            <a:r>
              <a:rPr lang="cs-CZ" sz="1050" dirty="0" err="1"/>
              <a:t>jake</a:t>
            </a:r>
            <a:r>
              <a:rPr lang="cs-CZ" sz="1050" dirty="0"/>
              <a:t>-</a:t>
            </a:r>
            <a:r>
              <a:rPr lang="cs-CZ" sz="1050" dirty="0" err="1"/>
              <a:t>cviceni-vam-ulevi</a:t>
            </a:r>
            <a:r>
              <a:rPr lang="cs-CZ" sz="1050" dirty="0"/>
              <a:t>/</a:t>
            </a:r>
          </a:p>
        </p:txBody>
      </p:sp>
      <p:pic>
        <p:nvPicPr>
          <p:cNvPr id="3080" name="Picture 8" descr="Základy anatomie pohybového ústrojí | Fakulta sportovních studií Masarykovy  univerzity">
            <a:extLst>
              <a:ext uri="{FF2B5EF4-FFF2-40B4-BE49-F238E27FC236}">
                <a16:creationId xmlns:a16="http://schemas.microsoft.com/office/drawing/2014/main" id="{09360CE3-1F4E-1CC0-5201-44A51F6C7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17"/>
          <a:stretch/>
        </p:blipFill>
        <p:spPr bwMode="auto">
          <a:xfrm>
            <a:off x="6115797" y="2916000"/>
            <a:ext cx="3028203" cy="1785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VYSOKÉ UČENÍ TECHNICKÉ V BRNĚ">
            <a:extLst>
              <a:ext uri="{FF2B5EF4-FFF2-40B4-BE49-F238E27FC236}">
                <a16:creationId xmlns:a16="http://schemas.microsoft.com/office/drawing/2014/main" id="{CE43ABCC-CB26-432B-5DA2-E1E96D5890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168" y="4103376"/>
            <a:ext cx="4406900" cy="1841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F971D357-0472-F88F-E2E2-111909562A39}"/>
              </a:ext>
            </a:extLst>
          </p:cNvPr>
          <p:cNvSpPr txBox="1"/>
          <p:nvPr/>
        </p:nvSpPr>
        <p:spPr>
          <a:xfrm>
            <a:off x="3013364" y="5920766"/>
            <a:ext cx="52192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www.vut.cz</a:t>
            </a:r>
            <a:r>
              <a:rPr lang="cs-CZ" sz="1050" dirty="0"/>
              <a:t>/</a:t>
            </a:r>
            <a:r>
              <a:rPr lang="cs-CZ" sz="1050" dirty="0" err="1"/>
              <a:t>www_base</a:t>
            </a:r>
            <a:r>
              <a:rPr lang="cs-CZ" sz="1050" dirty="0"/>
              <a:t>/</a:t>
            </a:r>
            <a:r>
              <a:rPr lang="cs-CZ" sz="1050" dirty="0" err="1"/>
              <a:t>zav_prace_soubor_verejne.php?file_id</a:t>
            </a:r>
            <a:r>
              <a:rPr lang="cs-CZ" sz="1050" dirty="0"/>
              <a:t>=193206</a:t>
            </a:r>
          </a:p>
        </p:txBody>
      </p:sp>
    </p:spTree>
    <p:extLst>
      <p:ext uri="{BB962C8B-B14F-4D97-AF65-F5344CB8AC3E}">
        <p14:creationId xmlns:p14="http://schemas.microsoft.com/office/powerpoint/2010/main" val="23104397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B86EF1-BFD3-485E-94F1-0C44773F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Poznámky k pohybům páteře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7AB0324-28A3-434C-990A-65604AEDD7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58302"/>
            <a:ext cx="8295242" cy="3901229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cs-CZ" sz="1800" b="1" u="sng" dirty="0"/>
              <a:t>Předklony  a  záklony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 jsou největší v krčním úseku páteře, kde kaž­dý z obou pohybů dosahuje až 90 stupňů. 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V hrudním úseku páteře je předklon i záklon velmi omezený žebry připojenými na hrudní kost, a sklonem trnových výběžků. Hrudní páteř je flekčně rigidní. Dolní hrudní obratle, které ale již nejsou k hrudní kosti fixovány, tvoří po­hybovou jednotku s bederními obratli a v dolní hrudní páteři tak lze dosáhnout poměrně značné retroflexe. </a:t>
            </a:r>
          </a:p>
          <a:p>
            <a:pPr lvl="1">
              <a:lnSpc>
                <a:spcPct val="150000"/>
              </a:lnSpc>
            </a:pPr>
            <a:r>
              <a:rPr lang="cs-CZ" sz="1800" dirty="0"/>
              <a:t>Při záklonu jsou nejzra­nitelnější tři oblasti páteře: krční a hrudní úsek (C6 - Th3 ), hrudní a bederní přechod (Th11 - L2 ) a oblast L4 a S1.</a:t>
            </a:r>
          </a:p>
        </p:txBody>
      </p:sp>
    </p:spTree>
    <p:extLst>
      <p:ext uri="{BB962C8B-B14F-4D97-AF65-F5344CB8AC3E}">
        <p14:creationId xmlns:p14="http://schemas.microsoft.com/office/powerpoint/2010/main" val="18403942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10DF41-1F3F-4437-A00F-ADD57F205E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Poznámky k pohybům páteře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60F7D44-0D44-4CF4-8104-0A191E9D7C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776" y="1800927"/>
            <a:ext cx="8288448" cy="4207674"/>
          </a:xfrm>
        </p:spPr>
        <p:txBody>
          <a:bodyPr>
            <a:normAutofit fontScale="92500" lnSpcReduction="20000"/>
          </a:bodyPr>
          <a:lstStyle/>
          <a:p>
            <a:r>
              <a:rPr lang="cs-CZ" b="1" u="sng" dirty="0"/>
              <a:t>Úklony</a:t>
            </a:r>
          </a:p>
          <a:p>
            <a:r>
              <a:rPr lang="cs-CZ" dirty="0"/>
              <a:t>v krční a bederní páteři prakticky stejné : 25 - 30 stupňů na každou stranu. </a:t>
            </a:r>
          </a:p>
          <a:p>
            <a:r>
              <a:rPr lang="cs-CZ" dirty="0"/>
              <a:t>V hrudní páteři je </a:t>
            </a:r>
            <a:r>
              <a:rPr lang="cs-CZ" dirty="0" err="1"/>
              <a:t>lateroflexe</a:t>
            </a:r>
            <a:r>
              <a:rPr lang="cs-CZ" dirty="0"/>
              <a:t> minimální - brání jí žebra. Úklon je vždy  provázen rotací  obratlů -  na  každý  stupeň  úklonu  připadá  jeden  stupeň  rotace.</a:t>
            </a:r>
          </a:p>
          <a:p>
            <a:endParaRPr lang="cs-CZ" dirty="0"/>
          </a:p>
          <a:p>
            <a:r>
              <a:rPr lang="cs-CZ" b="1" u="sng" dirty="0"/>
              <a:t>Rotace</a:t>
            </a:r>
          </a:p>
          <a:p>
            <a:r>
              <a:rPr lang="cs-CZ" dirty="0"/>
              <a:t>V krční páteři jsou možné až 70 stupňové rotace na každou stranu, z čehož rotace v rozsahu 30 - 35 stupňů probíhají mezi prvním a druhým krčním obratlem. </a:t>
            </a:r>
          </a:p>
          <a:p>
            <a:r>
              <a:rPr lang="cs-CZ" dirty="0"/>
              <a:t>V hrudní páteři jsou rotace ome­zeny na 25 - 30 stupňů, ale první tři hrudní obratle, které je z funkčního hlediska možné přiřadit ke krčním obratlům, mohou ro­tovat o 45 - 50 stupňů.</a:t>
            </a:r>
          </a:p>
          <a:p>
            <a:r>
              <a:rPr lang="cs-CZ" dirty="0"/>
              <a:t>Rotace bederní páteře jsou - vzhledem k zakřivení kloubních plošek, minimální (5 - 10 stupňů). Bederní  páteř tedy  prakticky  nerotuje.</a:t>
            </a:r>
          </a:p>
        </p:txBody>
      </p:sp>
    </p:spTree>
    <p:extLst>
      <p:ext uri="{BB962C8B-B14F-4D97-AF65-F5344CB8AC3E}">
        <p14:creationId xmlns:p14="http://schemas.microsoft.com/office/powerpoint/2010/main" val="402127332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7E1914-D159-4802-9EC0-D86B12043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150" y="1548811"/>
            <a:ext cx="4089400" cy="3594124"/>
          </a:xfrm>
          <a:effectLst/>
        </p:spPr>
        <p:txBody>
          <a:bodyPr vert="horz" lIns="68580" tIns="34290" rIns="68580" bIns="34290" rtlCol="0" anchor="ctr" anchorCtr="0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4950" dirty="0" err="1"/>
              <a:t>Hluboký</a:t>
            </a:r>
            <a:r>
              <a:rPr lang="en-US" sz="4950" dirty="0"/>
              <a:t> </a:t>
            </a:r>
            <a:r>
              <a:rPr lang="en-US" sz="4950" dirty="0" err="1"/>
              <a:t>stabilizační</a:t>
            </a:r>
            <a:r>
              <a:rPr lang="en-US" sz="4950" dirty="0"/>
              <a:t> </a:t>
            </a:r>
            <a:r>
              <a:rPr lang="en-US" sz="4950" dirty="0" err="1"/>
              <a:t>systém</a:t>
            </a:r>
            <a:r>
              <a:rPr lang="en-US" sz="4950" dirty="0"/>
              <a:t> </a:t>
            </a:r>
            <a:br>
              <a:rPr lang="cs-CZ" sz="4950" dirty="0"/>
            </a:br>
            <a:r>
              <a:rPr lang="cs-CZ" sz="4950" dirty="0"/>
              <a:t>páteře</a:t>
            </a:r>
            <a:endParaRPr lang="en-US" sz="4950" dirty="0"/>
          </a:p>
        </p:txBody>
      </p:sp>
    </p:spTree>
    <p:extLst>
      <p:ext uri="{BB962C8B-B14F-4D97-AF65-F5344CB8AC3E}">
        <p14:creationId xmlns:p14="http://schemas.microsoft.com/office/powerpoint/2010/main" val="10558882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471162-7F9A-462E-B135-0B9594045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HSSp</a:t>
            </a:r>
            <a:r>
              <a:rPr lang="cs-CZ" dirty="0"/>
              <a:t>: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8E248CE-5E6C-4058-BE70-F96B81FED3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584" y="2098894"/>
            <a:ext cx="4496128" cy="2331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altLang="cs-CZ" sz="21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transversus</a:t>
            </a:r>
            <a:r>
              <a:rPr lang="cs-CZ" altLang="cs-CZ" sz="21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2100" b="1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abdominis</a:t>
            </a:r>
            <a:r>
              <a:rPr lang="cs-CZ" altLang="cs-CZ" sz="21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altLang="cs-CZ" sz="2100" b="1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Pánevní dno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flexory krku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Bránice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Šikmé břišní svaly </a:t>
            </a:r>
            <a:endParaRPr lang="cs-CZ" altLang="cs-CZ" sz="2100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Hluboké vzpřimovače páteře </a:t>
            </a:r>
            <a:endParaRPr lang="cs-CZ" altLang="cs-CZ" sz="2100" b="1" dirty="0">
              <a:latin typeface="+mn-lt"/>
            </a:endParaRPr>
          </a:p>
          <a:p>
            <a:pPr marL="342900" indent="-342900" defTabSz="685800">
              <a:buFont typeface="Arial" panose="020B0604020202020204" pitchFamily="34" charset="0"/>
              <a:buChar char="•"/>
            </a:pP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M. </a:t>
            </a:r>
            <a:r>
              <a:rPr lang="cs-CZ" altLang="cs-CZ" sz="2100" dirty="0" err="1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psoas</a:t>
            </a:r>
            <a:r>
              <a:rPr lang="cs-CZ" altLang="cs-CZ" sz="2100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major</a:t>
            </a:r>
            <a:endParaRPr lang="cs-CZ" altLang="cs-CZ" sz="2100" dirty="0">
              <a:latin typeface="+mn-lt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BF389EB-FC6D-43A8-9CDB-1572D87C5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038568"/>
            <a:ext cx="175369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hangingPunct="0"/>
            <a:endParaRPr lang="cs-CZ" altLang="cs-CZ" sz="825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685800" eaLnBrk="0" hangingPunct="0"/>
            <a:r>
              <a:rPr lang="cs-CZ" altLang="cs-CZ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endParaRPr lang="cs-CZ" altLang="cs-CZ" sz="1350">
              <a:latin typeface="Arial" panose="020B0604020202020204" pitchFamily="34" charset="0"/>
            </a:endParaRPr>
          </a:p>
        </p:txBody>
      </p:sp>
      <p:pic>
        <p:nvPicPr>
          <p:cNvPr id="14344" name="Picture 8" descr="Za vším hledej CORE :: LJfit">
            <a:extLst>
              <a:ext uri="{FF2B5EF4-FFF2-40B4-BE49-F238E27FC236}">
                <a16:creationId xmlns:a16="http://schemas.microsoft.com/office/drawing/2014/main" id="{BA8BA7A6-7DF5-433D-B66A-82BD57C61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550" y="2098894"/>
            <a:ext cx="3056196" cy="305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7AC78C-BFBF-45F2-8797-F691305671E9}"/>
              </a:ext>
            </a:extLst>
          </p:cNvPr>
          <p:cNvSpPr txBox="1"/>
          <p:nvPr/>
        </p:nvSpPr>
        <p:spPr>
          <a:xfrm>
            <a:off x="5554988" y="5155090"/>
            <a:ext cx="266932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/>
              <a:t>https://www.ljfit.cz/l/za-vsim-hledej-core/</a:t>
            </a:r>
          </a:p>
        </p:txBody>
      </p:sp>
    </p:spTree>
    <p:extLst>
      <p:ext uri="{BB962C8B-B14F-4D97-AF65-F5344CB8AC3E}">
        <p14:creationId xmlns:p14="http://schemas.microsoft.com/office/powerpoint/2010/main" val="407755923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E2F165B8-32D1-4D1C-80BC-9BA4941DF462}"/>
              </a:ext>
            </a:extLst>
          </p:cNvPr>
          <p:cNvGrpSpPr/>
          <p:nvPr/>
        </p:nvGrpSpPr>
        <p:grpSpPr>
          <a:xfrm>
            <a:off x="605020" y="1127054"/>
            <a:ext cx="7933960" cy="4603892"/>
            <a:chOff x="0" y="0"/>
            <a:chExt cx="3772535" cy="2046616"/>
          </a:xfrm>
        </p:grpSpPr>
        <p:sp>
          <p:nvSpPr>
            <p:cNvPr id="5" name="Textové pole 2">
              <a:extLst>
                <a:ext uri="{FF2B5EF4-FFF2-40B4-BE49-F238E27FC236}">
                  <a16:creationId xmlns:a16="http://schemas.microsoft.com/office/drawing/2014/main" id="{A0462DC7-05C6-4505-8C2A-AB87CDCCAA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93" y="1749246"/>
              <a:ext cx="2903263" cy="29737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600"/>
                </a:spcAft>
              </a:pPr>
              <a:r>
                <a:rPr lang="cs-CZ" sz="60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http://www.pj-fyzio.cz/pohyb/</a:t>
              </a:r>
              <a:endParaRPr lang="cs-CZ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1FCA8D05-96CB-43D6-A496-F8C11B02D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873" t="30888" r="17629" b="12455"/>
            <a:stretch/>
          </p:blipFill>
          <p:spPr bwMode="auto">
            <a:xfrm>
              <a:off x="0" y="0"/>
              <a:ext cx="3772535" cy="18351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7" name="Textové pole 2">
            <a:extLst>
              <a:ext uri="{FF2B5EF4-FFF2-40B4-BE49-F238E27FC236}">
                <a16:creationId xmlns:a16="http://schemas.microsoft.com/office/drawing/2014/main" id="{872E12AC-AC6A-4A8E-9911-E8152F775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130" y="5195722"/>
            <a:ext cx="1794986" cy="17764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788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http://www.pj-fyzio.cz/pohyb/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AD18738B-4F3E-1722-4C70-7BF70BAC4B2E}"/>
              </a:ext>
            </a:extLst>
          </p:cNvPr>
          <p:cNvCxnSpPr>
            <a:cxnSpLocks/>
          </p:cNvCxnSpPr>
          <p:nvPr/>
        </p:nvCxnSpPr>
        <p:spPr>
          <a:xfrm flipH="1" flipV="1">
            <a:off x="5607844" y="4719108"/>
            <a:ext cx="557213" cy="3429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1" name="Grafický objekt 10" descr="Otazník se souvislou výplní">
            <a:extLst>
              <a:ext uri="{FF2B5EF4-FFF2-40B4-BE49-F238E27FC236}">
                <a16:creationId xmlns:a16="http://schemas.microsoft.com/office/drawing/2014/main" id="{ADBD7976-F3C4-016E-91B1-7083B59AAF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13556" y="4835041"/>
            <a:ext cx="544574" cy="54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9016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C4966-7DA4-400F-FF83-44607E68F0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5E29AD-AB05-BC9B-0A9C-E77E186CB2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Cílem jakéhokoliv hlubokého stabilizačního systému je – centrace kloubu </a:t>
            </a:r>
          </a:p>
          <a:p>
            <a:endParaRPr lang="cs-CZ" dirty="0"/>
          </a:p>
          <a:p>
            <a:r>
              <a:rPr lang="cs-CZ" dirty="0" err="1"/>
              <a:t>HSSp</a:t>
            </a:r>
            <a:r>
              <a:rPr lang="cs-CZ" dirty="0"/>
              <a:t> </a:t>
            </a:r>
            <a:r>
              <a:rPr lang="cs-CZ" dirty="0">
                <a:cs typeface="arial" panose="020B0604020202020204" pitchFamily="34" charset="0"/>
              </a:rPr>
              <a:t>→ centrované postavení páteře (resp. segmentů) </a:t>
            </a:r>
          </a:p>
          <a:p>
            <a:endParaRPr lang="cs-CZ" dirty="0">
              <a:cs typeface="arial" panose="020B0604020202020204" pitchFamily="34" charset="0"/>
            </a:endParaRPr>
          </a:p>
          <a:p>
            <a:r>
              <a:rPr lang="cs-CZ" dirty="0"/>
              <a:t>Centrace kloubu</a:t>
            </a:r>
          </a:p>
          <a:p>
            <a:pPr lvl="1"/>
            <a:r>
              <a:rPr lang="cs-CZ" dirty="0"/>
              <a:t>Jedná se o postavení jednotlivých segmentů, při kterém jsou síly působící na kloub rovnoměrně rozloženy na styčných plochách. Kloubní pouzdro je v tomto postavení napjato minimálně a kloubní vazy jsou uvolněny. V dané poloze kloubu můžeme hovořit o střední neboli neutrální poloze, která umožňuje kloubu ideální statické zatížení. Střední (neutrální) neboli centrované postavení vážeme na celý pohybový rozsah v kloubu během lokomočního pohybu</a:t>
            </a:r>
          </a:p>
        </p:txBody>
      </p:sp>
    </p:spTree>
    <p:extLst>
      <p:ext uri="{BB962C8B-B14F-4D97-AF65-F5344CB8AC3E}">
        <p14:creationId xmlns:p14="http://schemas.microsoft.com/office/powerpoint/2010/main" val="9653507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fascia 10 fontos tulajdonsága – 2 TENSEGRITY – Urbán Jógi Magazin |  Concept models architecture, Geometric, Design">
            <a:extLst>
              <a:ext uri="{FF2B5EF4-FFF2-40B4-BE49-F238E27FC236}">
                <a16:creationId xmlns:a16="http://schemas.microsoft.com/office/drawing/2014/main" id="{26C3117B-B07A-2624-CA95-2065A53531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69257"/>
            <a:ext cx="9144000" cy="351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C13518F-AA5A-65E7-BB61-B5960B8DCF47}"/>
              </a:ext>
            </a:extLst>
          </p:cNvPr>
          <p:cNvSpPr txBox="1"/>
          <p:nvPr/>
        </p:nvSpPr>
        <p:spPr>
          <a:xfrm>
            <a:off x="0" y="5187554"/>
            <a:ext cx="457200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750" dirty="0"/>
              <a:t>https://urbanjogi.hu/a-fascia-10-legfontosabb-tulajdonsaga-2-tensegrity/?fbclid=IwAR2ty3zECa7ni66viESKkQMlL208qcbajuLxJLA_HEmaoaaLMACbp94qAxo</a:t>
            </a:r>
          </a:p>
        </p:txBody>
      </p:sp>
    </p:spTree>
    <p:extLst>
      <p:ext uri="{BB962C8B-B14F-4D97-AF65-F5344CB8AC3E}">
        <p14:creationId xmlns:p14="http://schemas.microsoft.com/office/powerpoint/2010/main" val="27873778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E1E166-3084-D36A-BFB2-9CFD3BCBB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Projevy dysfunkce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9C607D7-F0FF-F454-45F1-8AB26A2C3E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Poruchy centrace obratlů (bolest, osteofyty)</a:t>
            </a:r>
          </a:p>
          <a:p>
            <a:r>
              <a:rPr lang="cs-CZ" dirty="0"/>
              <a:t>Poruchy distribuce svalového tonu </a:t>
            </a:r>
          </a:p>
          <a:p>
            <a:r>
              <a:rPr lang="cs-CZ" dirty="0"/>
              <a:t>Poruchy </a:t>
            </a:r>
            <a:r>
              <a:rPr lang="cs-CZ" dirty="0" err="1"/>
              <a:t>postury</a:t>
            </a:r>
            <a:r>
              <a:rPr lang="cs-CZ" dirty="0"/>
              <a:t> (oslabení </a:t>
            </a:r>
            <a:r>
              <a:rPr lang="cs-CZ" dirty="0" err="1"/>
              <a:t>punctum</a:t>
            </a:r>
            <a:r>
              <a:rPr lang="cs-CZ" dirty="0"/>
              <a:t> </a:t>
            </a:r>
            <a:r>
              <a:rPr lang="cs-CZ" dirty="0" err="1"/>
              <a:t>fixum</a:t>
            </a:r>
            <a:r>
              <a:rPr lang="cs-CZ" dirty="0"/>
              <a:t>)</a:t>
            </a:r>
          </a:p>
          <a:p>
            <a:r>
              <a:rPr lang="cs-CZ" dirty="0"/>
              <a:t>Porucha strukturálního vývoje </a:t>
            </a:r>
          </a:p>
          <a:p>
            <a:r>
              <a:rPr lang="cs-CZ" dirty="0"/>
              <a:t>Diastáza </a:t>
            </a:r>
          </a:p>
          <a:p>
            <a:r>
              <a:rPr lang="cs-CZ" dirty="0"/>
              <a:t>Poruchy plánování pohybu (poruchy proprioceptivní </a:t>
            </a:r>
            <a:r>
              <a:rPr lang="cs-CZ" dirty="0" err="1"/>
              <a:t>aferentace</a:t>
            </a:r>
            <a:r>
              <a:rPr lang="cs-CZ" dirty="0"/>
              <a:t>)</a:t>
            </a:r>
          </a:p>
          <a:p>
            <a:r>
              <a:rPr lang="cs-CZ" dirty="0"/>
              <a:t>Porucha dechového vzoru</a:t>
            </a:r>
          </a:p>
          <a:p>
            <a:pPr marL="27675"/>
            <a:r>
              <a:rPr lang="cs-CZ" dirty="0"/>
              <a:t>(porucha </a:t>
            </a:r>
            <a:r>
              <a:rPr lang="cs-CZ" dirty="0" err="1"/>
              <a:t>postury</a:t>
            </a:r>
            <a:r>
              <a:rPr lang="cs-CZ" dirty="0"/>
              <a:t> / atitudy -&gt; VDT -&gt; decentrace -&gt; změna zatížení kloubů -&gt; změna </a:t>
            </a:r>
            <a:r>
              <a:rPr lang="cs-CZ" dirty="0" err="1"/>
              <a:t>propriocepce</a:t>
            </a:r>
            <a:r>
              <a:rPr lang="cs-CZ" dirty="0"/>
              <a:t> -&gt; funkční poruchy -&gt; funkce mění </a:t>
            </a:r>
            <a:r>
              <a:rPr lang="cs-CZ" dirty="0" err="1"/>
              <a:t>posturu</a:t>
            </a:r>
            <a:r>
              <a:rPr lang="cs-CZ" dirty="0"/>
              <a:t>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24703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375196A-2643-78FB-91EE-19E518D33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Pohyby v SI skloubení – nutace a </a:t>
            </a:r>
            <a:r>
              <a:rPr lang="cs-CZ" dirty="0" err="1"/>
              <a:t>kontranutace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C1FBC68-300B-CD2B-71EC-1CB4B0A65E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819338"/>
            <a:ext cx="4649192" cy="3219323"/>
          </a:xfrm>
        </p:spPr>
        <p:txBody>
          <a:bodyPr/>
          <a:lstStyle/>
          <a:p>
            <a:r>
              <a:rPr lang="cs-CZ" dirty="0"/>
              <a:t>Během nutace a </a:t>
            </a:r>
            <a:r>
              <a:rPr lang="cs-CZ" dirty="0" err="1"/>
              <a:t>kontranutace</a:t>
            </a:r>
            <a:r>
              <a:rPr lang="cs-CZ" dirty="0"/>
              <a:t> dochází k napínání a povolování </a:t>
            </a:r>
            <a:r>
              <a:rPr lang="cs-CZ" dirty="0" err="1"/>
              <a:t>ligament</a:t>
            </a:r>
            <a:r>
              <a:rPr lang="cs-CZ" dirty="0"/>
              <a:t>, která obkružují SI kloub a tak omezují tyto pohyby.</a:t>
            </a:r>
          </a:p>
          <a:p>
            <a:endParaRPr lang="cs-CZ" dirty="0"/>
          </a:p>
          <a:p>
            <a:r>
              <a:rPr lang="cs-CZ" dirty="0"/>
              <a:t>NUTACE </a:t>
            </a:r>
          </a:p>
          <a:p>
            <a:pPr lvl="1"/>
            <a:r>
              <a:rPr lang="cs-CZ" dirty="0" err="1"/>
              <a:t>Sacrum</a:t>
            </a:r>
            <a:r>
              <a:rPr lang="cs-CZ" dirty="0"/>
              <a:t> – </a:t>
            </a:r>
            <a:r>
              <a:rPr lang="cs-CZ" dirty="0" err="1"/>
              <a:t>promotorium</a:t>
            </a:r>
            <a:r>
              <a:rPr lang="cs-CZ" dirty="0"/>
              <a:t> se posunuje anteriorně, apex se pohybuje posteriorně </a:t>
            </a:r>
          </a:p>
          <a:p>
            <a:pPr lvl="1"/>
            <a:r>
              <a:rPr lang="cs-CZ" dirty="0"/>
              <a:t>Přiblížení lopat kyčelních kostí v oblasti SIAS, pohyb sedacích hrbolů od sebe</a:t>
            </a:r>
          </a:p>
          <a:p>
            <a:pPr lvl="1"/>
            <a:r>
              <a:rPr lang="cs-CZ" dirty="0"/>
              <a:t>Spojeno v flekčním pohybem v kyčelních kloubech </a:t>
            </a:r>
          </a:p>
          <a:p>
            <a:pPr lvl="1"/>
            <a:endParaRPr lang="cs-CZ" dirty="0"/>
          </a:p>
          <a:p>
            <a:r>
              <a:rPr lang="cs-CZ" dirty="0"/>
              <a:t>KONTRANUTACE</a:t>
            </a:r>
          </a:p>
          <a:p>
            <a:pPr lvl="1"/>
            <a:r>
              <a:rPr lang="cs-CZ" dirty="0"/>
              <a:t>Opačný pohyb </a:t>
            </a:r>
          </a:p>
          <a:p>
            <a:pPr lvl="1"/>
            <a:r>
              <a:rPr lang="cs-CZ" dirty="0"/>
              <a:t>Spojeno s extenčním pohybem v kyčelním kloubech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BF9A39C-BB61-0F1B-6F65-ED80B93C87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50" t="32296" r="45666" b="33926"/>
          <a:stretch/>
        </p:blipFill>
        <p:spPr>
          <a:xfrm>
            <a:off x="6546364" y="945788"/>
            <a:ext cx="2167314" cy="25603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AC69E22-B5B7-D6FC-1DFF-26DEBF310742}"/>
              </a:ext>
            </a:extLst>
          </p:cNvPr>
          <p:cNvSpPr txBox="1"/>
          <p:nvPr/>
        </p:nvSpPr>
        <p:spPr>
          <a:xfrm>
            <a:off x="7160048" y="3428999"/>
            <a:ext cx="15536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/>
              <a:t>Nutace – in </a:t>
            </a:r>
            <a:r>
              <a:rPr lang="cs-CZ" sz="900" dirty="0" err="1"/>
              <a:t>Kapanji</a:t>
            </a:r>
            <a:r>
              <a:rPr lang="cs-CZ" sz="900" dirty="0"/>
              <a:t> (2008)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797DE12-6770-2B15-C31F-C372564C49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50" t="34371" r="45750" b="32000"/>
          <a:stretch/>
        </p:blipFill>
        <p:spPr>
          <a:xfrm>
            <a:off x="5406748" y="3600449"/>
            <a:ext cx="2167314" cy="2645056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E959C74-F163-4834-E504-B1DA424BDAD1}"/>
              </a:ext>
            </a:extLst>
          </p:cNvPr>
          <p:cNvSpPr txBox="1"/>
          <p:nvPr/>
        </p:nvSpPr>
        <p:spPr>
          <a:xfrm>
            <a:off x="5406748" y="6245505"/>
            <a:ext cx="18742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900" dirty="0" err="1"/>
              <a:t>Kontranutace</a:t>
            </a:r>
            <a:r>
              <a:rPr lang="cs-CZ" sz="900" dirty="0"/>
              <a:t> – in </a:t>
            </a:r>
            <a:r>
              <a:rPr lang="cs-CZ" sz="900" dirty="0" err="1"/>
              <a:t>Kapanji</a:t>
            </a:r>
            <a:r>
              <a:rPr lang="cs-CZ" sz="900" dirty="0"/>
              <a:t> (2008)</a:t>
            </a:r>
          </a:p>
        </p:txBody>
      </p:sp>
    </p:spTree>
    <p:extLst>
      <p:ext uri="{BB962C8B-B14F-4D97-AF65-F5344CB8AC3E}">
        <p14:creationId xmlns:p14="http://schemas.microsoft.com/office/powerpoint/2010/main" val="7602385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493C2-D550-FC16-4DE1-FDFCD08A7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Testování </a:t>
            </a:r>
            <a:r>
              <a:rPr lang="cs-CZ" dirty="0" err="1"/>
              <a:t>HSSp</a:t>
            </a:r>
            <a:r>
              <a:rPr lang="cs-CZ" dirty="0"/>
              <a:t> dle prof. Koláře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2FE251-2107-5192-CA66-B0CE2D7C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7675"/>
            <a:r>
              <a:rPr lang="cs-CZ" b="1" u="sng" dirty="0"/>
              <a:t>Co se testuje: </a:t>
            </a:r>
          </a:p>
          <a:p>
            <a:endParaRPr lang="cs-CZ" dirty="0"/>
          </a:p>
          <a:p>
            <a:r>
              <a:rPr lang="cs-CZ" dirty="0"/>
              <a:t>Schopnost souhry - stabilizační, respirační a lokomoční </a:t>
            </a:r>
          </a:p>
          <a:p>
            <a:endParaRPr lang="cs-CZ" dirty="0"/>
          </a:p>
          <a:p>
            <a:r>
              <a:rPr lang="cs-CZ" dirty="0"/>
              <a:t>Schopnost udržet segment v neutrálním postavení </a:t>
            </a:r>
          </a:p>
          <a:p>
            <a:endParaRPr lang="cs-CZ" dirty="0"/>
          </a:p>
          <a:p>
            <a:r>
              <a:rPr lang="cs-CZ" dirty="0"/>
              <a:t>Celkovou vyváženost svalové aktivity </a:t>
            </a:r>
          </a:p>
          <a:p>
            <a:endParaRPr lang="cs-CZ" dirty="0"/>
          </a:p>
          <a:p>
            <a:r>
              <a:rPr lang="cs-CZ" dirty="0"/>
              <a:t>Kompenzační mechanismy při pohybu/pozici </a:t>
            </a:r>
          </a:p>
          <a:p>
            <a:endParaRPr lang="cs-CZ" dirty="0"/>
          </a:p>
          <a:p>
            <a:r>
              <a:rPr lang="cs-CZ" dirty="0"/>
              <a:t>Adekvátnost svalové aktivity vzhledem k zatížení </a:t>
            </a:r>
          </a:p>
        </p:txBody>
      </p:sp>
    </p:spTree>
    <p:extLst>
      <p:ext uri="{BB962C8B-B14F-4D97-AF65-F5344CB8AC3E}">
        <p14:creationId xmlns:p14="http://schemas.microsoft.com/office/powerpoint/2010/main" val="12036007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2C0924-7A0C-F7AB-116A-044FEFC0C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347" y="1579880"/>
            <a:ext cx="2805611" cy="3620770"/>
          </a:xfrm>
        </p:spPr>
        <p:txBody>
          <a:bodyPr>
            <a:normAutofit/>
          </a:bodyPr>
          <a:lstStyle/>
          <a:p>
            <a:pPr algn="r"/>
            <a:r>
              <a:rPr lang="cs-CZ" dirty="0"/>
              <a:t>Testování</a:t>
            </a:r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6E5A62F-7D7D-A173-0004-044901E75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0824" y="1579880"/>
            <a:ext cx="4469843" cy="3620771"/>
          </a:xfrm>
          <a:effectLst/>
        </p:spPr>
        <p:txBody>
          <a:bodyPr anchor="ctr">
            <a:normAutofit fontScale="92500"/>
          </a:bodyPr>
          <a:lstStyle/>
          <a:p>
            <a:r>
              <a:rPr lang="cs-CZ">
                <a:solidFill>
                  <a:schemeClr val="tx1"/>
                </a:solidFill>
              </a:rPr>
              <a:t>Brániční test </a:t>
            </a:r>
          </a:p>
          <a:p>
            <a:r>
              <a:rPr lang="cs-CZ">
                <a:solidFill>
                  <a:schemeClr val="tx1"/>
                </a:solidFill>
              </a:rPr>
              <a:t>Test nitrobřišního tlaku v sedě a vleže</a:t>
            </a:r>
          </a:p>
          <a:p>
            <a:r>
              <a:rPr lang="cs-CZ">
                <a:solidFill>
                  <a:schemeClr val="tx1"/>
                </a:solidFill>
              </a:rPr>
              <a:t>Test flexe v kyčelním kloubu </a:t>
            </a:r>
          </a:p>
          <a:p>
            <a:r>
              <a:rPr lang="cs-CZ">
                <a:solidFill>
                  <a:schemeClr val="tx1"/>
                </a:solidFill>
              </a:rPr>
              <a:t>Test flexe hlavy a trupu </a:t>
            </a:r>
          </a:p>
          <a:p>
            <a:r>
              <a:rPr lang="cs-CZ">
                <a:solidFill>
                  <a:schemeClr val="tx1"/>
                </a:solidFill>
              </a:rPr>
              <a:t>Test elevace paží</a:t>
            </a:r>
          </a:p>
          <a:p>
            <a:r>
              <a:rPr lang="cs-CZ">
                <a:solidFill>
                  <a:schemeClr val="tx1"/>
                </a:solidFill>
              </a:rPr>
              <a:t>Text extenze </a:t>
            </a:r>
          </a:p>
          <a:p>
            <a:r>
              <a:rPr lang="cs-CZ">
                <a:solidFill>
                  <a:schemeClr val="tx1"/>
                </a:solidFill>
              </a:rPr>
              <a:t>Testování v poloze na 4</a:t>
            </a:r>
          </a:p>
          <a:p>
            <a:r>
              <a:rPr lang="cs-CZ">
                <a:solidFill>
                  <a:schemeClr val="tx1"/>
                </a:solidFill>
              </a:rPr>
              <a:t>Test 6 M vleže na břiše </a:t>
            </a:r>
          </a:p>
          <a:p>
            <a:r>
              <a:rPr lang="cs-CZ">
                <a:solidFill>
                  <a:schemeClr val="tx1"/>
                </a:solidFill>
              </a:rPr>
              <a:t>Medvěd </a:t>
            </a:r>
          </a:p>
          <a:p>
            <a:r>
              <a:rPr lang="cs-CZ">
                <a:solidFill>
                  <a:schemeClr val="tx1"/>
                </a:solidFill>
              </a:rPr>
              <a:t>Hluboký dřep 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376467B-FFEB-F2EF-2B84-9BE5E56AC8F3}"/>
              </a:ext>
            </a:extLst>
          </p:cNvPr>
          <p:cNvSpPr txBox="1"/>
          <p:nvPr/>
        </p:nvSpPr>
        <p:spPr>
          <a:xfrm>
            <a:off x="1429933" y="5436394"/>
            <a:ext cx="7083991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cs-CZ" sz="1800" dirty="0"/>
              <a:t>Popis jednotlivých testů – Rehabilitace v klinické praxi (Kolář, 2009)</a:t>
            </a:r>
          </a:p>
        </p:txBody>
      </p:sp>
    </p:spTree>
    <p:extLst>
      <p:ext uri="{BB962C8B-B14F-4D97-AF65-F5344CB8AC3E}">
        <p14:creationId xmlns:p14="http://schemas.microsoft.com/office/powerpoint/2010/main" val="157507962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7E0A46A-A592-68E2-B281-5D0E1FDE1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Možnosti terapie </a:t>
            </a:r>
            <a:r>
              <a:rPr lang="cs-CZ" dirty="0" err="1"/>
              <a:t>HSSp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1CDE14-6295-70B0-E4DC-0F27B5E09A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Cvičení na podkladě vývojových řad – DNS, ACT, BPP,…</a:t>
            </a:r>
          </a:p>
          <a:p>
            <a:r>
              <a:rPr lang="cs-CZ" dirty="0"/>
              <a:t>Vojtova reflexní lokomoce </a:t>
            </a:r>
          </a:p>
          <a:p>
            <a:r>
              <a:rPr lang="cs-CZ" dirty="0"/>
              <a:t>Modifikovaná </a:t>
            </a:r>
            <a:r>
              <a:rPr lang="cs-CZ" dirty="0" err="1"/>
              <a:t>senzomotorika</a:t>
            </a:r>
            <a:r>
              <a:rPr lang="cs-CZ" dirty="0"/>
              <a:t> </a:t>
            </a:r>
          </a:p>
          <a:p>
            <a:r>
              <a:rPr lang="cs-CZ" dirty="0" err="1"/>
              <a:t>Spiraldynamik</a:t>
            </a:r>
            <a:r>
              <a:rPr lang="cs-CZ" dirty="0"/>
              <a:t> </a:t>
            </a:r>
          </a:p>
          <a:p>
            <a:r>
              <a:rPr lang="cs-CZ" dirty="0"/>
              <a:t>Silový trénink</a:t>
            </a:r>
          </a:p>
          <a:p>
            <a:r>
              <a:rPr lang="cs-CZ" dirty="0" err="1"/>
              <a:t>Joga</a:t>
            </a:r>
            <a:r>
              <a:rPr lang="cs-CZ" dirty="0"/>
              <a:t>,…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0762218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FAFE12-EB6E-0A96-8FE3-30A25732D482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r>
              <a:rPr lang="cs-CZ" dirty="0"/>
              <a:t>Klinické poznámky k bolesti zad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25F68C5-88C2-8053-08C7-F0EF36EFB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347" y="2328037"/>
            <a:ext cx="1572079" cy="1100963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r>
              <a:rPr lang="cs-CZ" dirty="0"/>
              <a:t>Akutní </a:t>
            </a:r>
          </a:p>
          <a:p>
            <a:r>
              <a:rPr lang="cs-CZ" dirty="0"/>
              <a:t>Subakutní </a:t>
            </a:r>
          </a:p>
          <a:p>
            <a:r>
              <a:rPr lang="cs-CZ" dirty="0"/>
              <a:t>Chronická </a:t>
            </a:r>
          </a:p>
        </p:txBody>
      </p:sp>
      <p:sp>
        <p:nvSpPr>
          <p:cNvPr id="4" name="Zástupný obsah 2">
            <a:extLst>
              <a:ext uri="{FF2B5EF4-FFF2-40B4-BE49-F238E27FC236}">
                <a16:creationId xmlns:a16="http://schemas.microsoft.com/office/drawing/2014/main" id="{DBC72E64-F655-D0F9-12D7-390FEE0E1C7D}"/>
              </a:ext>
            </a:extLst>
          </p:cNvPr>
          <p:cNvSpPr txBox="1">
            <a:spLocks/>
          </p:cNvSpPr>
          <p:nvPr/>
        </p:nvSpPr>
        <p:spPr>
          <a:xfrm>
            <a:off x="628196" y="3963956"/>
            <a:ext cx="2493623" cy="110096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dirty="0"/>
              <a:t>Páteřní etiologie bolesti </a:t>
            </a:r>
          </a:p>
          <a:p>
            <a:r>
              <a:rPr lang="cs-CZ" sz="1500" dirty="0"/>
              <a:t> přenesená bolest (</a:t>
            </a:r>
            <a:r>
              <a:rPr lang="cs-CZ" sz="1500" dirty="0" err="1"/>
              <a:t>reffered</a:t>
            </a:r>
            <a:r>
              <a:rPr lang="cs-CZ" sz="1500" dirty="0"/>
              <a:t> </a:t>
            </a:r>
            <a:r>
              <a:rPr lang="cs-CZ" sz="1500" dirty="0" err="1"/>
              <a:t>pain</a:t>
            </a:r>
            <a:r>
              <a:rPr lang="cs-CZ" sz="1500" dirty="0"/>
              <a:t>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86E9C0B-ADB3-8DF5-310D-6660A1BBEB63}"/>
              </a:ext>
            </a:extLst>
          </p:cNvPr>
          <p:cNvSpPr txBox="1"/>
          <p:nvPr/>
        </p:nvSpPr>
        <p:spPr>
          <a:xfrm>
            <a:off x="3593306" y="2270240"/>
            <a:ext cx="4572000" cy="286232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 err="1"/>
              <a:t>vertebrogenní</a:t>
            </a:r>
            <a:r>
              <a:rPr lang="cs-CZ" sz="1800" dirty="0"/>
              <a:t> syndromy (definovaná organická onemocnění specifické, nedegenerativní povahy – infekční a neinfekční záněty, nádory, osteoporóza, traumata, vývojové anomálie)</a:t>
            </a:r>
          </a:p>
          <a:p>
            <a:endParaRPr lang="cs-CZ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cs-CZ" sz="1800" dirty="0" err="1"/>
              <a:t>vertebrogenní</a:t>
            </a:r>
            <a:r>
              <a:rPr lang="cs-CZ" sz="1800" dirty="0"/>
              <a:t> onemocnění (organické postižení páteře nespecifické, degenerativní povahy – např. </a:t>
            </a:r>
            <a:r>
              <a:rPr lang="cs-CZ" sz="1800" dirty="0" err="1"/>
              <a:t>spondylóza</a:t>
            </a:r>
            <a:r>
              <a:rPr lang="cs-CZ" sz="1800" dirty="0"/>
              <a:t>).</a:t>
            </a:r>
          </a:p>
        </p:txBody>
      </p:sp>
      <p:sp>
        <p:nvSpPr>
          <p:cNvPr id="9" name="Zástupný obsah 2">
            <a:extLst>
              <a:ext uri="{FF2B5EF4-FFF2-40B4-BE49-F238E27FC236}">
                <a16:creationId xmlns:a16="http://schemas.microsoft.com/office/drawing/2014/main" id="{DDBB7DDC-E3CD-ADB6-CF7C-24BCD16D360D}"/>
              </a:ext>
            </a:extLst>
          </p:cNvPr>
          <p:cNvSpPr txBox="1">
            <a:spLocks/>
          </p:cNvSpPr>
          <p:nvPr/>
        </p:nvSpPr>
        <p:spPr>
          <a:xfrm>
            <a:off x="2810459" y="5667518"/>
            <a:ext cx="2279310" cy="80092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68580" tIns="34290" rIns="68580" bIns="3429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lt1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cs-CZ" sz="1500" dirty="0"/>
              <a:t>Funkční příčina</a:t>
            </a:r>
          </a:p>
          <a:p>
            <a:r>
              <a:rPr lang="cs-CZ" sz="1500" dirty="0"/>
              <a:t>Strukturální příčina</a:t>
            </a:r>
          </a:p>
        </p:txBody>
      </p:sp>
    </p:spTree>
    <p:extLst>
      <p:ext uri="{BB962C8B-B14F-4D97-AF65-F5344CB8AC3E}">
        <p14:creationId xmlns:p14="http://schemas.microsoft.com/office/powerpoint/2010/main" val="299970453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7">
            <a:extLst>
              <a:ext uri="{FF2B5EF4-FFF2-40B4-BE49-F238E27FC236}">
                <a16:creationId xmlns:a16="http://schemas.microsoft.com/office/drawing/2014/main" id="{DF21121E-C61C-10FD-57AE-AF22A47887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Radikulární</a:t>
            </a:r>
            <a:r>
              <a:rPr lang="cs-CZ" dirty="0"/>
              <a:t> syndrom</a:t>
            </a:r>
          </a:p>
        </p:txBody>
      </p:sp>
      <p:sp>
        <p:nvSpPr>
          <p:cNvPr id="9" name="Zástupný obsah 8">
            <a:extLst>
              <a:ext uri="{FF2B5EF4-FFF2-40B4-BE49-F238E27FC236}">
                <a16:creationId xmlns:a16="http://schemas.microsoft.com/office/drawing/2014/main" id="{1EC9BA0F-3D9C-0044-4B97-4EF904D5F51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Příčina – utěsnění kořene v meziobratlovém prostoru </a:t>
            </a:r>
          </a:p>
          <a:p>
            <a:r>
              <a:rPr lang="cs-CZ" dirty="0"/>
              <a:t>Lokální bolest </a:t>
            </a:r>
          </a:p>
          <a:p>
            <a:r>
              <a:rPr lang="cs-CZ" dirty="0"/>
              <a:t>Přenesená bolest – v dermatomu </a:t>
            </a:r>
          </a:p>
          <a:p>
            <a:r>
              <a:rPr lang="cs-CZ" dirty="0"/>
              <a:t>Omezená hybnost </a:t>
            </a:r>
          </a:p>
          <a:p>
            <a:r>
              <a:rPr lang="cs-CZ" dirty="0"/>
              <a:t>Snížená senzitivita</a:t>
            </a:r>
          </a:p>
          <a:p>
            <a:r>
              <a:rPr lang="cs-CZ" dirty="0"/>
              <a:t>Svalové oslabení </a:t>
            </a:r>
          </a:p>
          <a:p>
            <a:r>
              <a:rPr lang="cs-CZ" dirty="0"/>
              <a:t>Snížení ŠOR </a:t>
            </a:r>
          </a:p>
          <a:p>
            <a:r>
              <a:rPr lang="cs-CZ" dirty="0"/>
              <a:t>Pozitivní napínací / kompresivní manévry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85F64BF3-F12E-120B-BB56-062BB8C14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 err="1"/>
              <a:t>Pseudoradikulární</a:t>
            </a:r>
            <a:r>
              <a:rPr lang="cs-CZ" dirty="0"/>
              <a:t> syndrom</a:t>
            </a:r>
          </a:p>
        </p:txBody>
      </p:sp>
      <p:sp>
        <p:nvSpPr>
          <p:cNvPr id="11" name="Zástupný obsah 10">
            <a:extLst>
              <a:ext uri="{FF2B5EF4-FFF2-40B4-BE49-F238E27FC236}">
                <a16:creationId xmlns:a16="http://schemas.microsoft.com/office/drawing/2014/main" id="{617CB343-2BB5-96DE-373C-0BBFC4B3C58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dirty="0"/>
              <a:t>Příčina – funkční poruchy oblasti </a:t>
            </a:r>
            <a:r>
              <a:rPr lang="cs-CZ" dirty="0" err="1"/>
              <a:t>Cp</a:t>
            </a:r>
            <a:r>
              <a:rPr lang="cs-CZ" dirty="0"/>
              <a:t>, </a:t>
            </a:r>
            <a:r>
              <a:rPr lang="cs-CZ" dirty="0" err="1"/>
              <a:t>Lp</a:t>
            </a:r>
            <a:r>
              <a:rPr lang="cs-CZ" dirty="0"/>
              <a:t>, problematiky kyčelního kloubu </a:t>
            </a:r>
          </a:p>
          <a:p>
            <a:r>
              <a:rPr lang="cs-CZ" dirty="0"/>
              <a:t>Lokální bolest </a:t>
            </a:r>
          </a:p>
          <a:p>
            <a:r>
              <a:rPr lang="cs-CZ" dirty="0"/>
              <a:t>Přenesená bolest – není lokalizovaná přesně do dermatomu </a:t>
            </a:r>
          </a:p>
          <a:p>
            <a:r>
              <a:rPr lang="cs-CZ" dirty="0"/>
              <a:t>Porucha senzitivity – neodpovídá přesné lokalizaci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947426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Výukové materiály | Ústav anatomie">
            <a:extLst>
              <a:ext uri="{FF2B5EF4-FFF2-40B4-BE49-F238E27FC236}">
                <a16:creationId xmlns:a16="http://schemas.microsoft.com/office/drawing/2014/main" id="{B5B32359-4D73-55B8-4399-C364A9C2C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0874" y="1339850"/>
            <a:ext cx="3802252" cy="417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471697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04DFFA-E7F3-3897-AADA-205B48137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339" y="2800350"/>
            <a:ext cx="7765322" cy="727838"/>
          </a:xfrm>
        </p:spPr>
        <p:txBody>
          <a:bodyPr/>
          <a:lstStyle/>
          <a:p>
            <a:r>
              <a:rPr lang="cs-CZ" dirty="0"/>
              <a:t>Děkuji za pozornost!</a:t>
            </a:r>
          </a:p>
        </p:txBody>
      </p:sp>
    </p:spTree>
    <p:extLst>
      <p:ext uri="{BB962C8B-B14F-4D97-AF65-F5344CB8AC3E}">
        <p14:creationId xmlns:p14="http://schemas.microsoft.com/office/powerpoint/2010/main" val="3882653115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13A269-C0D8-43F2-AD57-6C442951B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046FF5C-2369-48EB-A989-979BD064A4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sz="1350" dirty="0">
                <a:ea typeface="Calibri" panose="020F0502020204030204" pitchFamily="34" charset="0"/>
                <a:cs typeface="Times New Roman" panose="02020603050405020304" pitchFamily="18" charset="0"/>
              </a:rPr>
              <a:t>Rehabilitace v klinické praxi – P. Kolář a kol. (2009) </a:t>
            </a:r>
          </a:p>
          <a:p>
            <a:r>
              <a:rPr lang="cs-CZ" dirty="0"/>
              <a:t>Kineziologie – F. </a:t>
            </a:r>
            <a:r>
              <a:rPr lang="cs-CZ" dirty="0" err="1"/>
              <a:t>Velé</a:t>
            </a:r>
            <a:r>
              <a:rPr lang="cs-CZ" dirty="0"/>
              <a:t> (2006) – ISBN: 80-7254-837-9</a:t>
            </a:r>
          </a:p>
          <a:p>
            <a:r>
              <a:rPr lang="cs-CZ" dirty="0"/>
              <a:t>VÉLE, František. Kineziologie: přehled klinické kineziologie a </a:t>
            </a:r>
            <a:r>
              <a:rPr lang="cs-CZ" dirty="0" err="1"/>
              <a:t>patokineziologie</a:t>
            </a:r>
            <a:r>
              <a:rPr lang="cs-CZ" dirty="0"/>
              <a:t> pro diagnostiku a terapii poruch pohybové soustavy. Vyd. 2., (V Tritonu 1.). Praha: Triton, 2006. ISBN 80-7254-837-9.</a:t>
            </a:r>
          </a:p>
          <a:p>
            <a:r>
              <a:rPr lang="cs-CZ" dirty="0"/>
              <a:t>https://is.muni.cz/do/1451/e-learning/kineziologie/elportal/index.html</a:t>
            </a:r>
          </a:p>
          <a:p>
            <a:r>
              <a:rPr lang="cs-CZ" dirty="0"/>
              <a:t>Kineziologie – Petr </a:t>
            </a:r>
            <a:r>
              <a:rPr lang="cs-CZ" dirty="0" err="1"/>
              <a:t>Šifta</a:t>
            </a:r>
            <a:r>
              <a:rPr lang="cs-CZ" dirty="0"/>
              <a:t> (2019)</a:t>
            </a:r>
          </a:p>
          <a:p>
            <a:r>
              <a:rPr lang="cs-CZ" dirty="0"/>
              <a:t>Kineziologie - základy strukturální </a:t>
            </a:r>
            <a:r>
              <a:rPr lang="cs-CZ" dirty="0" err="1"/>
              <a:t>kinezologie</a:t>
            </a:r>
            <a:r>
              <a:rPr lang="cs-CZ" dirty="0"/>
              <a:t>– I. </a:t>
            </a:r>
            <a:r>
              <a:rPr lang="cs-CZ" dirty="0" err="1"/>
              <a:t>Dylevský</a:t>
            </a:r>
            <a:r>
              <a:rPr lang="cs-CZ" dirty="0"/>
              <a:t> (2009)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dns-cz.com/terapie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HSSP – Petr </a:t>
            </a:r>
            <a:r>
              <a:rPr lang="cs-CZ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Bitnar</a:t>
            </a: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– Trup v pohybu (</a:t>
            </a:r>
            <a:r>
              <a:rPr lang="cs-CZ" sz="15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Groofy</a:t>
            </a: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cs-CZ" sz="15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materiály ke kurzu DNS A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8703626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AC5BAC-6052-451A-EFA8-CD5F6168E8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533E60-B2F0-6F3D-138A-0190396A52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https://www.sportklinik.cz/2020/11/02/cervikokranialni-syndrom/</a:t>
            </a:r>
            <a:endParaRPr lang="cs-CZ" dirty="0"/>
          </a:p>
          <a:p>
            <a:r>
              <a:rPr lang="cs-CZ" dirty="0">
                <a:hlinkClick r:id="rId3"/>
              </a:rPr>
              <a:t>https://www.wikiskripta.eu/w/Cervikokrani%C3%A1ln%C3%AD_syndrom</a:t>
            </a:r>
            <a:endParaRPr lang="cs-CZ" dirty="0"/>
          </a:p>
          <a:p>
            <a:r>
              <a:rPr lang="cs-CZ" dirty="0"/>
              <a:t>AMBLER, Zdeněk. Základy neurologie :  [učebnice pro lékařské fakulty]. 7. vydání. Praha : </a:t>
            </a:r>
            <a:r>
              <a:rPr lang="cs-CZ" dirty="0" err="1"/>
              <a:t>Galén</a:t>
            </a:r>
            <a:r>
              <a:rPr lang="cs-CZ" dirty="0"/>
              <a:t>, 2011. 0 s. ISBN 978-80-7262-707-3.</a:t>
            </a:r>
          </a:p>
          <a:p>
            <a:r>
              <a:rPr lang="cs-CZ" dirty="0"/>
              <a:t>PETROVICKÝ, Pavel, et al. Anatomie s topografií a klinickými aplikacemi I. : Pohybové ústrojí. 1. vydání. Martin, SR : </a:t>
            </a:r>
            <a:r>
              <a:rPr lang="cs-CZ" dirty="0" err="1"/>
              <a:t>Vydavateľstvo</a:t>
            </a:r>
            <a:r>
              <a:rPr lang="cs-CZ" dirty="0"/>
              <a:t> Osvěta, 2001. 463 s. ISBN 80-8063-046-1.</a:t>
            </a:r>
          </a:p>
        </p:txBody>
      </p:sp>
    </p:spTree>
    <p:extLst>
      <p:ext uri="{BB962C8B-B14F-4D97-AF65-F5344CB8AC3E}">
        <p14:creationId xmlns:p14="http://schemas.microsoft.com/office/powerpoint/2010/main" val="4226109914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A8BAC94BA468D488F31B2478A655CDC" ma:contentTypeVersion="2" ma:contentTypeDescription="Vytvoří nový dokument" ma:contentTypeScope="" ma:versionID="08bb5aaad6f00ce25b159fd08d2efb3d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24f516e8cb82884d3aca393be411b39d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5B6B76-9760-4DE3-BBE7-998BC0A40BCD}">
  <ds:schemaRefs>
    <ds:schemaRef ds:uri="http://purl.org/dc/terms/"/>
    <ds:schemaRef ds:uri="http://www.w3.org/XML/1998/namespace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76d5652a-9cd3-465f-98c7-aa8090bd65c7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404FFF7-0F86-49C3-8F11-9ED20558860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1489</TotalTime>
  <Words>5082</Words>
  <Application>Microsoft Macintosh PowerPoint</Application>
  <PresentationFormat>Předvádění na obrazovce (4:3)</PresentationFormat>
  <Paragraphs>593</Paragraphs>
  <Slides>98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98</vt:i4>
      </vt:variant>
    </vt:vector>
  </HeadingPairs>
  <TitlesOfParts>
    <vt:vector size="105" baseType="lpstr">
      <vt:lpstr>arial</vt:lpstr>
      <vt:lpstr>arial</vt:lpstr>
      <vt:lpstr>Calibri</vt:lpstr>
      <vt:lpstr>Courier New</vt:lpstr>
      <vt:lpstr>Tahoma</vt:lpstr>
      <vt:lpstr>Wingdings</vt:lpstr>
      <vt:lpstr>Prezentace_MU_CZ</vt:lpstr>
      <vt:lpstr>Kineziologie trupu</vt:lpstr>
      <vt:lpstr>Struktury </vt:lpstr>
      <vt:lpstr>Pánev </vt:lpstr>
      <vt:lpstr>Anatomické poznámky</vt:lpstr>
      <vt:lpstr>Anatomické poznámky</vt:lpstr>
      <vt:lpstr>Prezentace aplikace PowerPoint</vt:lpstr>
      <vt:lpstr>Prezentace aplikace PowerPoint</vt:lpstr>
      <vt:lpstr>Kloubní spoje na pánvi </vt:lpstr>
      <vt:lpstr>Pohyby v SI skloubení – nutace a kontranutace</vt:lpstr>
      <vt:lpstr>Prezentace aplikace PowerPoint</vt:lpstr>
      <vt:lpstr>Ženská a mužská pánev</vt:lpstr>
      <vt:lpstr>Kineziologické poznámky</vt:lpstr>
      <vt:lpstr>Pánevní sklon</vt:lpstr>
      <vt:lpstr>Pánevní sklon</vt:lpstr>
      <vt:lpstr>Prezentace aplikace PowerPoint</vt:lpstr>
      <vt:lpstr>Postavení pánve – inklinace a reklinace</vt:lpstr>
      <vt:lpstr>Prezentace aplikace PowerPoint</vt:lpstr>
      <vt:lpstr>Pohyby</vt:lpstr>
      <vt:lpstr>Elevace pánve</vt:lpstr>
      <vt:lpstr>Postavení pánve – palpační nález</vt:lpstr>
      <vt:lpstr>Pánevní dno</vt:lpstr>
      <vt:lpstr>Pánevní dno</vt:lpstr>
      <vt:lpstr>Prezentace aplikace PowerPoint</vt:lpstr>
      <vt:lpstr>Prezentace aplikace PowerPoint</vt:lpstr>
      <vt:lpstr>Klinické poznámky</vt:lpstr>
      <vt:lpstr>Hrudník </vt:lpstr>
      <vt:lpstr>- hrudní obratle - žebra  - hrudní kost        (sternum)</vt:lpstr>
      <vt:lpstr>Spoje na hrudníku</vt:lpstr>
      <vt:lpstr>Sektory hrudníku</vt:lpstr>
      <vt:lpstr>Dechová vlna</vt:lpstr>
      <vt:lpstr>Anatomicko – fyziologické poznámky</vt:lpstr>
      <vt:lpstr>Prezentace aplikace PowerPoint</vt:lpstr>
      <vt:lpstr>Prezentace aplikace PowerPoint</vt:lpstr>
      <vt:lpstr>Prezentace aplikace PowerPoint</vt:lpstr>
      <vt:lpstr>Dýchací svaly</vt:lpstr>
      <vt:lpstr>Fáze dechového cyklu</vt:lpstr>
      <vt:lpstr>Bránice - Diafragma</vt:lpstr>
      <vt:lpstr>Prezentace aplikace PowerPoint</vt:lpstr>
      <vt:lpstr>Funkce bránice</vt:lpstr>
      <vt:lpstr>IAP x ITP</vt:lpstr>
      <vt:lpstr>Páteř </vt:lpstr>
      <vt:lpstr>Páteř </vt:lpstr>
      <vt:lpstr>Prezentace aplikace PowerPoint</vt:lpstr>
      <vt:lpstr>Patologické stavy – obratel a klouby</vt:lpstr>
      <vt:lpstr>Patologické stavy</vt:lpstr>
      <vt:lpstr>Prezentace aplikace PowerPoint</vt:lpstr>
      <vt:lpstr>Meziobratlová ploténka = discus intervertebralis </vt:lpstr>
      <vt:lpstr>Prezentace aplikace PowerPoint</vt:lpstr>
      <vt:lpstr>Výživa chrupavky</vt:lpstr>
      <vt:lpstr>Zátěž meziobratlové ploténky</vt:lpstr>
      <vt:lpstr>Poškození meziobratlové ploténky</vt:lpstr>
      <vt:lpstr>Směr výhřezu</vt:lpstr>
      <vt:lpstr>Hojení meziobratlové ploténky?</vt:lpstr>
      <vt:lpstr>Prezentace aplikace PowerPoint</vt:lpstr>
      <vt:lpstr>SVALY ZAD </vt:lpstr>
      <vt:lpstr>1. VRSTVA (spinohumerální svaly)</vt:lpstr>
      <vt:lpstr>2. VRSTVA </vt:lpstr>
      <vt:lpstr>3. VRSTVA </vt:lpstr>
      <vt:lpstr>4. HLUBOKÁ VRSTVA = m. errector spinae       = autochtonní svaly zad</vt:lpstr>
      <vt:lpstr>Prezentace aplikace PowerPoint</vt:lpstr>
      <vt:lpstr>1. SPINOTRANSVERSÁLNÍ SYSTÉM  </vt:lpstr>
      <vt:lpstr>3. TRANSVERZOSPINÁLNÍ SYSTÉM</vt:lpstr>
      <vt:lpstr>5. KRÁTKÉ ŠÍJOVÉ EXTENZORY  (HLUBOKÉ SVALY ŠÍJOVÉ)</vt:lpstr>
      <vt:lpstr>Kineziologie krční páteře</vt:lpstr>
      <vt:lpstr>Prezentace aplikace PowerPoint</vt:lpstr>
      <vt:lpstr>Horní krční segment (týlní kost – C1-C3) Craniocervikální přechod = CC přechod</vt:lpstr>
      <vt:lpstr>Craniovertebrální spojení </vt:lpstr>
      <vt:lpstr>Čelistní kloub = Temporomandibulární kloub (TMK)</vt:lpstr>
      <vt:lpstr>TMK – anatomické poznámky</vt:lpstr>
      <vt:lpstr>TMK - kineziologie</vt:lpstr>
      <vt:lpstr>Problematika CC přechodu</vt:lpstr>
      <vt:lpstr>Dolní krční sektor (C3-4 až Th4-5 )</vt:lpstr>
      <vt:lpstr>Svaly krku </vt:lpstr>
      <vt:lpstr>Prezentace aplikace PowerPoint</vt:lpstr>
      <vt:lpstr>Prezentace aplikace PowerPoint</vt:lpstr>
      <vt:lpstr>Kineziologie hrudní a bederní páteře</vt:lpstr>
      <vt:lpstr>Sektory Thp </vt:lpstr>
      <vt:lpstr>Sektory Lp</vt:lpstr>
      <vt:lpstr>POHYBY</vt:lpstr>
      <vt:lpstr>Poznámky k pohybům páteře </vt:lpstr>
      <vt:lpstr>Prezentace aplikace PowerPoint</vt:lpstr>
      <vt:lpstr>Poznámky k pohybům páteře</vt:lpstr>
      <vt:lpstr>Poznámky k pohybům páteře</vt:lpstr>
      <vt:lpstr>Hluboký stabilizační systém  páteře</vt:lpstr>
      <vt:lpstr>HSSp:</vt:lpstr>
      <vt:lpstr>Prezentace aplikace PowerPoint</vt:lpstr>
      <vt:lpstr>Funkce</vt:lpstr>
      <vt:lpstr>Prezentace aplikace PowerPoint</vt:lpstr>
      <vt:lpstr>Projevy dysfunkce</vt:lpstr>
      <vt:lpstr>Testování HSSp dle prof. Koláře</vt:lpstr>
      <vt:lpstr>Testování</vt:lpstr>
      <vt:lpstr>Možnosti terapie HSSp</vt:lpstr>
      <vt:lpstr>Klinické poznámky k bolesti zad</vt:lpstr>
      <vt:lpstr>Prezentace aplikace PowerPoint</vt:lpstr>
      <vt:lpstr>Prezentace aplikace PowerPoint</vt:lpstr>
      <vt:lpstr>Děkuji za pozornost!</vt:lpstr>
      <vt:lpstr>Zdroje</vt:lpstr>
      <vt:lpstr>Zdroje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Kineziologie trupu</dc:title>
  <dc:creator>Pavlína Bazalová</dc:creator>
  <cp:lastModifiedBy>Pavlína Bazalová</cp:lastModifiedBy>
  <cp:revision>3</cp:revision>
  <dcterms:created xsi:type="dcterms:W3CDTF">2023-11-07T10:14:46Z</dcterms:created>
  <dcterms:modified xsi:type="dcterms:W3CDTF">2024-11-28T10:19:40Z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