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3" r:id="rId6"/>
    <p:sldId id="268" r:id="rId7"/>
    <p:sldId id="270" r:id="rId8"/>
    <p:sldId id="265" r:id="rId9"/>
    <p:sldId id="271" r:id="rId10"/>
    <p:sldId id="264" r:id="rId11"/>
    <p:sldId id="269" r:id="rId12"/>
    <p:sldId id="266" r:id="rId13"/>
    <p:sldId id="267" r:id="rId14"/>
  </p:sldIdLst>
  <p:sldSz cx="12192000" cy="6858000"/>
  <p:notesSz cx="6858000" cy="9144000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10. 9. 2019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D331BE-4A26-441F-AE74-A51A4C94AC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217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 noProof="0"/>
              <a:t>10. 9. 2019</a:t>
            </a:r>
            <a:endParaRPr lang="en-US" noProof="0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 noProof="0"/>
              <a:t>Kliknutím můžete upravit styly předlohy textu.</a:t>
            </a:r>
          </a:p>
          <a:p>
            <a:pPr lvl="1" rtl="0"/>
            <a:r>
              <a:rPr lang="cs" noProof="0"/>
              <a:t>Druhá úroveň</a:t>
            </a:r>
          </a:p>
          <a:p>
            <a:pPr lvl="2" rtl="0"/>
            <a:r>
              <a:rPr lang="cs" noProof="0"/>
              <a:t>Třetí úroveň</a:t>
            </a:r>
          </a:p>
          <a:p>
            <a:pPr lvl="3" rtl="0"/>
            <a:r>
              <a:rPr lang="cs" noProof="0"/>
              <a:t>Čtvrtá úroveň</a:t>
            </a:r>
          </a:p>
          <a:p>
            <a:pPr lvl="4" rtl="0"/>
            <a:r>
              <a:rPr lang="cs" noProof="0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F6B3765-1535-41FB-A927-AAD2D1E8538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6B3765-1535-41FB-A927-AAD2D1E8538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7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rtlCol="0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" noProof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" noProof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noProof="0"/>
              <a:t>10. 9. 2019</a:t>
            </a:r>
            <a:endParaRPr lang="en-US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noProof="0"/>
              <a:pPr rtl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 noProof="0"/>
              <a:t>Kliknutím lze upravit styl.</a:t>
            </a:r>
            <a:endParaRPr lang="cs" noProof="0"/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 rtlCol="0"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noProof="0"/>
              <a:t>10. 9. 2019</a:t>
            </a:r>
            <a:endParaRPr lang="en-US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noProof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cs-CZ" noProof="0"/>
              <a:t>Kliknutím lze upravit styl.</a:t>
            </a:r>
            <a:endParaRPr lang="c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noProof="0"/>
              <a:t>10. 9. 2019</a:t>
            </a:r>
            <a:endParaRPr lang="en-US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noProof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6212" y="372940"/>
            <a:ext cx="9302752" cy="2992904"/>
          </a:xfrm>
        </p:spPr>
        <p:txBody>
          <a:bodyPr rtlCol="0" anchor="ctr"/>
          <a:lstStyle>
            <a:lvl1pPr>
              <a:defRPr sz="4400"/>
            </a:lvl1pPr>
          </a:lstStyle>
          <a:p>
            <a:pPr rtl="0"/>
            <a:r>
              <a:rPr lang="cs-CZ" noProof="0"/>
              <a:t>Kliknutím lze upravit styl.</a:t>
            </a:r>
            <a:endParaRPr lang="cs" noProof="0"/>
          </a:p>
        </p:txBody>
      </p:sp>
      <p:sp>
        <p:nvSpPr>
          <p:cNvPr id="12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720644" y="3373372"/>
            <a:ext cx="875229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509544"/>
            <a:ext cx="10512424" cy="1489496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64165"/>
            <a:ext cx="2743200" cy="365125"/>
          </a:xfrm>
        </p:spPr>
        <p:txBody>
          <a:bodyPr rtlCol="0"/>
          <a:lstStyle/>
          <a:p>
            <a:pPr rtl="0"/>
            <a:r>
              <a:rPr lang="en-US" noProof="0"/>
              <a:t>10. 9. 2019</a:t>
            </a:r>
            <a:endParaRPr lang="en-US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64165"/>
            <a:ext cx="4114800" cy="365125"/>
          </a:xfrm>
        </p:spPr>
        <p:txBody>
          <a:bodyPr rtlCol="0"/>
          <a:lstStyle/>
          <a:p>
            <a:pPr rtl="0"/>
            <a:endParaRPr lang="en-US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64165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n-US" noProof="0"/>
              <a:t>‹#›</a:t>
            </a:fld>
            <a:endParaRPr lang="en-US" noProof="0" dirty="0"/>
          </a:p>
        </p:txBody>
      </p:sp>
      <p:sp>
        <p:nvSpPr>
          <p:cNvPr id="9" name="Textové pole 8"/>
          <p:cNvSpPr txBox="1"/>
          <p:nvPr/>
        </p:nvSpPr>
        <p:spPr>
          <a:xfrm>
            <a:off x="1111044" y="79463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cs" sz="8000" noProof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0" name="Textové pole 9"/>
          <p:cNvSpPr txBox="1"/>
          <p:nvPr/>
        </p:nvSpPr>
        <p:spPr>
          <a:xfrm>
            <a:off x="10437812" y="275101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cs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cs-CZ" noProof="0"/>
              <a:t>Kliknutím lze upravit styl.</a:t>
            </a:r>
            <a:endParaRPr lang="c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noProof="0"/>
              <a:t>10. 9. 2019</a:t>
            </a:r>
            <a:endParaRPr lang="en-US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noProof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" noProof="0"/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 rtl="0">
              <a:buNone/>
            </a:pPr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 rtl="0">
              <a:buNone/>
            </a:pPr>
            <a:r>
              <a:rPr lang="cs-CZ" noProof="0"/>
              <a:t>Po kliknutí můžete upravovat styly textu v předloze.</a:t>
            </a:r>
          </a:p>
        </p:txBody>
      </p:sp>
      <p:sp>
        <p:nvSpPr>
          <p:cNvPr id="12" name="Zástupný symbol pro text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noProof="0"/>
              <a:t>10. 9. 2019</a:t>
            </a:r>
            <a:endParaRPr lang="en-US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noProof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" noProof="0"/>
          </a:p>
        </p:txBody>
      </p:sp>
      <p:sp>
        <p:nvSpPr>
          <p:cNvPr id="19" name="Zástupný symbol pro text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0" name="Zástupný symbol obrázku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" noProof="0"/>
          </a:p>
        </p:txBody>
      </p:sp>
      <p:sp>
        <p:nvSpPr>
          <p:cNvPr id="21" name="Zástupný symbol pro text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2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3" name="Zástupný symbol obrázku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" noProof="0"/>
          </a:p>
        </p:txBody>
      </p:sp>
      <p:sp>
        <p:nvSpPr>
          <p:cNvPr id="24" name="Zástupný symbol pro text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6" name="Zástupný symbol obrázku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" noProof="0"/>
          </a:p>
        </p:txBody>
      </p:sp>
      <p:sp>
        <p:nvSpPr>
          <p:cNvPr id="27" name="Zástupný symbol pro text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noProof="0"/>
              <a:t>10. 9. 2019</a:t>
            </a:r>
            <a:endParaRPr lang="en-US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noProof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" noProof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noProof="0"/>
              <a:t>10. 9. 2019</a:t>
            </a:r>
            <a:endParaRPr lang="en-US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noProof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" noProof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noProof="0"/>
              <a:t>10. 9. 2019</a:t>
            </a:r>
            <a:endParaRPr lang="en-US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noProof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" noProof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noProof="0"/>
              <a:t>10. 9. 2019</a:t>
            </a:r>
            <a:endParaRPr lang="en-US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noProof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rtlCol="0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" noProof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noProof="0"/>
              <a:t>10. 9. 2019</a:t>
            </a:r>
            <a:endParaRPr lang="en-US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noProof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" noProof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" noProof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" noProof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noProof="0"/>
              <a:t>10. 9. 2019</a:t>
            </a:r>
            <a:endParaRPr lang="en-US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noProof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" noProof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rtlCol="0"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" noProof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 rtl="0">
              <a:buNone/>
            </a:pPr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" noProof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noProof="0"/>
              <a:t>10. 9. 2019</a:t>
            </a:r>
            <a:endParaRPr lang="en-US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noProof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noProof="0"/>
              <a:t>10. 9. 2019</a:t>
            </a:r>
            <a:endParaRPr lang="en-US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noProof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noProof="0"/>
              <a:t>10. 9. 2019</a:t>
            </a:r>
            <a:endParaRPr lang="en-US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noProof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 noProof="0"/>
              <a:t>Kliknutím lze upravit styl.</a:t>
            </a:r>
            <a:endParaRPr lang="cs" noProof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 rtlCol="0"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noProof="0"/>
              <a:t>10. 9. 2019</a:t>
            </a:r>
            <a:endParaRPr lang="en-US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noProof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 noProof="0"/>
              <a:t>Kliknutím lze upravit styl.</a:t>
            </a:r>
            <a:endParaRPr lang="cs" noProof="0"/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 rtlCol="0"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noProof="0"/>
              <a:t>10. 9. 2019</a:t>
            </a:r>
            <a:endParaRPr lang="en-US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noProof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" noProof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" noProof="0"/>
              <a:t>Kliknutím můžete upravit styly předlohy textu.</a:t>
            </a:r>
          </a:p>
          <a:p>
            <a:pPr lvl="1" rtl="0"/>
            <a:r>
              <a:rPr lang="cs" noProof="0"/>
              <a:t>Druhá úroveň</a:t>
            </a:r>
          </a:p>
          <a:p>
            <a:pPr lvl="2" rtl="0"/>
            <a:r>
              <a:rPr lang="cs" noProof="0"/>
              <a:t>Třetí úroveň</a:t>
            </a:r>
          </a:p>
          <a:p>
            <a:pPr lvl="3" rtl="0"/>
            <a:r>
              <a:rPr lang="cs" noProof="0"/>
              <a:t>Čtvrtá úroveň</a:t>
            </a:r>
          </a:p>
          <a:p>
            <a:pPr lvl="4" rtl="0"/>
            <a:r>
              <a:rPr lang="cs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rtl="0"/>
            <a:r>
              <a:rPr lang="en-US" noProof="0"/>
              <a:t>10. 9. 2019</a:t>
            </a:r>
            <a:endParaRPr lang="en-US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rtl="0"/>
            <a:endParaRPr lang="en-US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rtl="0"/>
            <a:fld id="{6D22F896-40B5-4ADD-8801-0D06FADFA095}" type="slidenum">
              <a:rPr lang="en-US" noProof="0"/>
              <a:pPr rtl="0"/>
              <a:t>‹#›</a:t>
            </a:fld>
            <a:endParaRPr lang="en-US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aswimming.cz/?page_id=23" TargetMode="External"/><Relationship Id="rId2" Type="http://schemas.openxmlformats.org/officeDocument/2006/relationships/hyperlink" Target="https://www.paralympic.org/swimm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Mezin%C3%A1rodn%C3%AD_olympijsk%C3%BD_v%C3%BDbor" TargetMode="External"/><Relationship Id="rId2" Type="http://schemas.openxmlformats.org/officeDocument/2006/relationships/hyperlink" Target="https://www.pf.ujep.cz/wp-content/uploads/2023/12/2023-5.-Hot.-Tv-a-sport-osob-se-sluchov%C3%BDm-posti%C5%BEen%C3%ADm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ohled zblízka na vlny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1000"/>
          </a:blip>
          <a:srcRect l="9091" t="3462" b="19929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516A0C15-5BB2-41A2-BD46-E18F635D5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0329" y="5488005"/>
            <a:ext cx="9144000" cy="754025"/>
          </a:xfrm>
        </p:spPr>
        <p:txBody>
          <a:bodyPr rtlCol="0">
            <a:normAutofit/>
          </a:bodyPr>
          <a:lstStyle/>
          <a:p>
            <a:pPr rtl="0"/>
            <a:r>
              <a:rPr lang="cs" dirty="0"/>
              <a:t>Mgr. et Mgr. Michaela Bátorová, Ph.D.</a:t>
            </a:r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rtlCol="0">
            <a:normAutofit/>
          </a:bodyPr>
          <a:lstStyle/>
          <a:p>
            <a:pPr rtl="0"/>
            <a:r>
              <a:rPr lang="cs" sz="6000" dirty="0"/>
              <a:t>Plavání osob se specifickými potřebami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80B368B-B4D4-42BF-8EAA-EF878177B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2988" y="1170289"/>
            <a:ext cx="2200582" cy="178142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693D076-C79A-4C45-AB75-6F9EBBADA6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018" y="130533"/>
            <a:ext cx="5710087" cy="358101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AE7D482-C419-4E24-B19A-80B101EB13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116" y="2393972"/>
            <a:ext cx="2686425" cy="18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B7B8C2-417F-4AE9-84AA-948AFC901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313825-F3B2-4CA4-A931-7ED26FBD4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/>
              <a:t>Zdroje: </a:t>
            </a:r>
          </a:p>
          <a:p>
            <a:r>
              <a:rPr lang="cs-CZ" sz="2400" dirty="0"/>
              <a:t>Pacholík, V., &amp; </a:t>
            </a:r>
            <a:r>
              <a:rPr lang="cs-CZ" sz="2400" dirty="0" err="1"/>
              <a:t>Blahutková</a:t>
            </a:r>
            <a:r>
              <a:rPr lang="cs-CZ" sz="2400" dirty="0"/>
              <a:t>, M. (2012). Plavání osob se specifickými potřebami. In A. Buková &amp; K. Lukáč (</a:t>
            </a:r>
            <a:r>
              <a:rPr lang="cs-CZ" sz="2400" dirty="0" err="1"/>
              <a:t>Eds</a:t>
            </a:r>
            <a:r>
              <a:rPr lang="cs-CZ" sz="2400" dirty="0"/>
              <a:t>.), </a:t>
            </a:r>
            <a:r>
              <a:rPr lang="cs-CZ" sz="2400" i="1" dirty="0" err="1"/>
              <a:t>Rekreačný</a:t>
            </a:r>
            <a:r>
              <a:rPr lang="cs-CZ" sz="2400" i="1" dirty="0"/>
              <a:t> </a:t>
            </a:r>
            <a:r>
              <a:rPr lang="cs-CZ" sz="2400" i="1" dirty="0" err="1"/>
              <a:t>šport</a:t>
            </a:r>
            <a:r>
              <a:rPr lang="cs-CZ" sz="2400" i="1" dirty="0"/>
              <a:t>, </a:t>
            </a:r>
            <a:r>
              <a:rPr lang="cs-CZ" sz="2400" i="1" dirty="0" err="1"/>
              <a:t>zdravie</a:t>
            </a:r>
            <a:r>
              <a:rPr lang="cs-CZ" sz="2400" i="1" dirty="0"/>
              <a:t>, kvalita života</a:t>
            </a:r>
            <a:r>
              <a:rPr lang="cs-CZ" sz="2400" dirty="0"/>
              <a:t> (s. 233–239). Košice: Univerzita Pavla Jozefa </a:t>
            </a:r>
            <a:r>
              <a:rPr lang="cs-CZ" sz="2400" dirty="0" err="1"/>
              <a:t>Šafárika</a:t>
            </a:r>
            <a:r>
              <a:rPr lang="cs-CZ" sz="2400" dirty="0"/>
              <a:t> v </a:t>
            </a:r>
            <a:r>
              <a:rPr lang="cs-CZ" sz="2400" dirty="0" err="1"/>
              <a:t>Košiciach</a:t>
            </a:r>
            <a:r>
              <a:rPr lang="cs-CZ" sz="2400" dirty="0"/>
              <a:t>, Ústav </a:t>
            </a:r>
            <a:r>
              <a:rPr lang="cs-CZ" sz="2400" dirty="0" err="1"/>
              <a:t>telesnej</a:t>
            </a:r>
            <a:r>
              <a:rPr lang="cs-CZ" sz="2400" dirty="0"/>
              <a:t> výchovy a </a:t>
            </a:r>
            <a:r>
              <a:rPr lang="cs-CZ" sz="2400" dirty="0" err="1"/>
              <a:t>športu</a:t>
            </a:r>
            <a:r>
              <a:rPr lang="cs-CZ" sz="2400" dirty="0"/>
              <a:t>.</a:t>
            </a:r>
          </a:p>
          <a:p>
            <a:endParaRPr lang="cs-CZ" sz="2400" dirty="0"/>
          </a:p>
          <a:p>
            <a:r>
              <a:rPr lang="cs-CZ" sz="2400" dirty="0"/>
              <a:t>Bátorová, M. (2015). Plavání studentů se specifickými potřebami, Metodická příručka, Litera Brno, Vysoké Učení technické v Brně, Centrum sportovních aktivit.</a:t>
            </a:r>
          </a:p>
          <a:p>
            <a:endParaRPr lang="cs-CZ" sz="2400" dirty="0"/>
          </a:p>
          <a:p>
            <a:r>
              <a:rPr lang="cs-CZ" sz="2400" dirty="0"/>
              <a:t>Česká asociace zdravotního plavání a sportů. (</a:t>
            </a:r>
            <a:r>
              <a:rPr lang="cs-CZ" sz="2400" dirty="0" err="1"/>
              <a:t>n.d</a:t>
            </a:r>
            <a:r>
              <a:rPr lang="cs-CZ" sz="2400" dirty="0"/>
              <a:t>.). Plavání. Dostupné z https://cazhs.webnode.cz/sporty/plavani/</a:t>
            </a:r>
          </a:p>
        </p:txBody>
      </p:sp>
    </p:spTree>
    <p:extLst>
      <p:ext uri="{BB962C8B-B14F-4D97-AF65-F5344CB8AC3E}">
        <p14:creationId xmlns:p14="http://schemas.microsoft.com/office/powerpoint/2010/main" val="1093610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4DA944-D2BD-4412-B809-F436F8D04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Tělesně postižení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7F6297-4EC1-4FEC-9794-E35657E30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215" y="1690688"/>
            <a:ext cx="10685585" cy="4929919"/>
          </a:xfrm>
        </p:spPr>
        <p:txBody>
          <a:bodyPr>
            <a:normAutofit fontScale="92500" lnSpcReduction="20000"/>
          </a:bodyPr>
          <a:lstStyle/>
          <a:p>
            <a:r>
              <a:rPr lang="cs-CZ" sz="3000" dirty="0">
                <a:solidFill>
                  <a:schemeClr val="accent5"/>
                </a:solidFill>
              </a:rPr>
              <a:t>Metodika dle Kontaktu BB </a:t>
            </a:r>
            <a:r>
              <a:rPr lang="cs-CZ" dirty="0"/>
              <a:t>(Kovář, Nevrkla, Vojáček)</a:t>
            </a:r>
          </a:p>
          <a:p>
            <a:endParaRPr lang="cs-CZ" dirty="0"/>
          </a:p>
          <a:p>
            <a:pPr lvl="1"/>
            <a:r>
              <a:rPr lang="cs-CZ" dirty="0"/>
              <a:t>Přípravná</a:t>
            </a:r>
          </a:p>
          <a:p>
            <a:pPr lvl="2"/>
            <a:r>
              <a:rPr lang="cs-CZ" dirty="0"/>
              <a:t>Vstupy do vody</a:t>
            </a:r>
          </a:p>
          <a:p>
            <a:pPr lvl="2"/>
            <a:r>
              <a:rPr lang="cs-CZ" dirty="0"/>
              <a:t>Uvolňovací cviky</a:t>
            </a:r>
          </a:p>
          <a:p>
            <a:pPr lvl="2"/>
            <a:r>
              <a:rPr lang="cs-CZ" dirty="0"/>
              <a:t>Hry ve vodě</a:t>
            </a:r>
          </a:p>
          <a:p>
            <a:pPr lvl="2"/>
            <a:endParaRPr lang="cs-CZ" dirty="0"/>
          </a:p>
          <a:p>
            <a:pPr lvl="1"/>
            <a:r>
              <a:rPr lang="cs-CZ" dirty="0"/>
              <a:t>Základní </a:t>
            </a:r>
          </a:p>
          <a:p>
            <a:pPr lvl="2"/>
            <a:r>
              <a:rPr lang="cs-CZ" dirty="0"/>
              <a:t>Znaková poloha</a:t>
            </a:r>
          </a:p>
          <a:p>
            <a:pPr lvl="2"/>
            <a:r>
              <a:rPr lang="cs-CZ" dirty="0"/>
              <a:t>Nácvik dýchání</a:t>
            </a:r>
          </a:p>
          <a:p>
            <a:pPr lvl="2"/>
            <a:r>
              <a:rPr lang="cs-CZ" dirty="0"/>
              <a:t>Obraty</a:t>
            </a:r>
          </a:p>
          <a:p>
            <a:pPr lvl="2"/>
            <a:r>
              <a:rPr lang="cs-CZ" dirty="0"/>
              <a:t>Cvičení pro senzorickou adaptaci (balanční </a:t>
            </a:r>
            <a:r>
              <a:rPr lang="cs-CZ" dirty="0" err="1"/>
              <a:t>cv</a:t>
            </a:r>
            <a:r>
              <a:rPr lang="cs-CZ" dirty="0"/>
              <a:t>.)</a:t>
            </a:r>
          </a:p>
          <a:p>
            <a:pPr lvl="2"/>
            <a:r>
              <a:rPr lang="cs-CZ" dirty="0"/>
              <a:t>Znakový záběr</a:t>
            </a:r>
          </a:p>
          <a:p>
            <a:pPr lvl="2"/>
            <a:r>
              <a:rPr lang="cs-CZ" dirty="0"/>
              <a:t>Znak soupaž</a:t>
            </a:r>
          </a:p>
          <a:p>
            <a:pPr lvl="2"/>
            <a:endParaRPr lang="cs-CZ" dirty="0"/>
          </a:p>
          <a:p>
            <a:pPr lvl="1"/>
            <a:r>
              <a:rPr lang="cs-CZ" dirty="0"/>
              <a:t>Soutěžní etapa</a:t>
            </a:r>
          </a:p>
          <a:p>
            <a:pPr lvl="2"/>
            <a:r>
              <a:rPr lang="cs-CZ" dirty="0"/>
              <a:t>Plavci si osvojují plavecké způsoby (styly) dle jejich individuálních možností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7339005-B8A2-49C5-B42B-9ED71B570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3852" y="3650096"/>
            <a:ext cx="3239573" cy="196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54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21753606-7C17-41F1-9034-24C60C9F2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9455" y="2118946"/>
            <a:ext cx="3061344" cy="208136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04DA944-D2BD-4412-B809-F436F8D04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23" y="-25164"/>
            <a:ext cx="10515600" cy="1325563"/>
          </a:xfrm>
        </p:spPr>
        <p:txBody>
          <a:bodyPr/>
          <a:lstStyle/>
          <a:p>
            <a:r>
              <a:rPr lang="cs-CZ" dirty="0"/>
              <a:t>Tělesně postižení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7F6297-4EC1-4FEC-9794-E35657E30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922" y="1230924"/>
            <a:ext cx="10233800" cy="5618284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>
                <a:solidFill>
                  <a:schemeClr val="accent5"/>
                </a:solidFill>
              </a:rPr>
              <a:t>Halliwickova</a:t>
            </a:r>
            <a:r>
              <a:rPr lang="cs-CZ" dirty="0">
                <a:solidFill>
                  <a:schemeClr val="accent5"/>
                </a:solidFill>
              </a:rPr>
              <a:t> metoda plavání</a:t>
            </a:r>
          </a:p>
          <a:p>
            <a:pPr lvl="1"/>
            <a:r>
              <a:rPr lang="cs-CZ" dirty="0"/>
              <a:t>Manželé </a:t>
            </a:r>
            <a:r>
              <a:rPr lang="cs-CZ" dirty="0" err="1"/>
              <a:t>McMillenovi</a:t>
            </a:r>
            <a:endParaRPr lang="cs-CZ" dirty="0"/>
          </a:p>
          <a:p>
            <a:pPr lvl="1"/>
            <a:r>
              <a:rPr lang="cs-CZ" dirty="0"/>
              <a:t>Práce </a:t>
            </a:r>
            <a:r>
              <a:rPr lang="cs-CZ" dirty="0" err="1"/>
              <a:t>vedvojicíh</a:t>
            </a:r>
            <a:r>
              <a:rPr lang="cs-CZ" dirty="0"/>
              <a:t> s asistentem i skupinách s individuálním přístupem</a:t>
            </a:r>
          </a:p>
          <a:p>
            <a:pPr lvl="1"/>
            <a:endParaRPr lang="cs-CZ" dirty="0"/>
          </a:p>
          <a:p>
            <a:pPr marL="457200" lvl="1" indent="-280988">
              <a:buNone/>
            </a:pPr>
            <a:r>
              <a:rPr lang="cs-CZ" u="sng" dirty="0"/>
              <a:t>a) Vstupy do bazénu </a:t>
            </a:r>
            <a:r>
              <a:rPr lang="cs-CZ" dirty="0"/>
              <a:t>(s asistencí x bez asistence)</a:t>
            </a:r>
          </a:p>
          <a:p>
            <a:pPr marL="519112" lvl="1" indent="-342900">
              <a:buFontTx/>
              <a:buChar char="-"/>
            </a:pPr>
            <a:r>
              <a:rPr lang="cs-CZ" dirty="0"/>
              <a:t>Horizontální x vertikální</a:t>
            </a:r>
          </a:p>
          <a:p>
            <a:pPr marL="519112" lvl="1" indent="-342900">
              <a:buFontTx/>
              <a:buChar char="-"/>
            </a:pPr>
            <a:endParaRPr lang="cs-CZ" dirty="0"/>
          </a:p>
          <a:p>
            <a:pPr marL="176212" lvl="1" indent="0">
              <a:buNone/>
            </a:pPr>
            <a:r>
              <a:rPr lang="cs-CZ" u="sng" dirty="0"/>
              <a:t>b) Podpory plavce </a:t>
            </a:r>
          </a:p>
          <a:p>
            <a:pPr marL="519112" lvl="1" indent="-342900">
              <a:buFontTx/>
              <a:buChar char="-"/>
            </a:pPr>
            <a:r>
              <a:rPr lang="cs-CZ" dirty="0"/>
              <a:t>Horizontální – pozice židle</a:t>
            </a:r>
          </a:p>
          <a:p>
            <a:pPr marL="519112" lvl="1" indent="-342900">
              <a:buFontTx/>
              <a:buChar char="-"/>
            </a:pPr>
            <a:r>
              <a:rPr lang="cs-CZ" dirty="0"/>
              <a:t>Vertikální – v leže s oporou hlavy o rameno…</a:t>
            </a:r>
          </a:p>
          <a:p>
            <a:pPr marL="519112" lvl="1" indent="-342900">
              <a:buFontTx/>
              <a:buChar char="-"/>
            </a:pPr>
            <a:endParaRPr lang="cs-CZ" dirty="0"/>
          </a:p>
          <a:p>
            <a:pPr marL="176212" lvl="1" indent="0">
              <a:buNone/>
            </a:pPr>
            <a:r>
              <a:rPr lang="cs-CZ" u="sng" dirty="0"/>
              <a:t>c) Podpory ve skupině</a:t>
            </a:r>
          </a:p>
          <a:p>
            <a:pPr marL="519112" lvl="1" indent="-342900">
              <a:buFontTx/>
              <a:buChar char="-"/>
            </a:pPr>
            <a:r>
              <a:rPr lang="cs-CZ" dirty="0"/>
              <a:t>Kruh, řada, zástup</a:t>
            </a:r>
          </a:p>
          <a:p>
            <a:pPr marL="519112" lvl="1" indent="-342900">
              <a:buFontTx/>
              <a:buChar char="-"/>
            </a:pPr>
            <a:endParaRPr lang="cs-CZ" dirty="0"/>
          </a:p>
          <a:p>
            <a:pPr marL="176212" lvl="1" indent="0">
              <a:buNone/>
            </a:pPr>
            <a:r>
              <a:rPr lang="cs-CZ" u="sng" dirty="0"/>
              <a:t>d) Rotace</a:t>
            </a:r>
          </a:p>
          <a:p>
            <a:pPr marL="519112" lvl="1" indent="-342900">
              <a:buFontTx/>
              <a:buChar char="-"/>
            </a:pPr>
            <a:r>
              <a:rPr lang="cs-CZ" dirty="0"/>
              <a:t>Horizontální, vertikální</a:t>
            </a:r>
          </a:p>
          <a:p>
            <a:pPr marL="176212" lvl="1" indent="0">
              <a:buNone/>
            </a:pPr>
            <a:r>
              <a:rPr lang="cs-CZ" u="sng" dirty="0"/>
              <a:t>e) Turbulence </a:t>
            </a:r>
            <a:r>
              <a:rPr lang="cs-CZ" dirty="0"/>
              <a:t>– mlýnek, vlnění</a:t>
            </a:r>
          </a:p>
          <a:p>
            <a:pPr marL="176212" lvl="1" indent="0">
              <a:buNone/>
            </a:pPr>
            <a:r>
              <a:rPr lang="cs-CZ" u="sng" dirty="0"/>
              <a:t>f) Hry ve vodě</a:t>
            </a:r>
          </a:p>
          <a:p>
            <a:pPr marL="519112" lvl="1" indent="-342900">
              <a:buFontTx/>
              <a:buChar char="-"/>
            </a:pPr>
            <a:endParaRPr lang="cs-CZ" dirty="0"/>
          </a:p>
          <a:p>
            <a:pPr marL="519112" lvl="1" indent="-342900">
              <a:buFontTx/>
              <a:buChar char="-"/>
            </a:pPr>
            <a:endParaRPr lang="cs-CZ" dirty="0"/>
          </a:p>
          <a:p>
            <a:pPr marL="519112" lvl="1" indent="-342900">
              <a:buFontTx/>
              <a:buChar char="-"/>
            </a:pPr>
            <a:endParaRPr lang="cs-CZ" dirty="0"/>
          </a:p>
          <a:p>
            <a:pPr marL="519112" lvl="1" indent="-342900">
              <a:buFontTx/>
              <a:buChar char="-"/>
            </a:pPr>
            <a:endParaRPr lang="cs-CZ" dirty="0"/>
          </a:p>
          <a:p>
            <a:pPr marL="519112" lvl="1" indent="-342900">
              <a:buFontTx/>
              <a:buChar char="-"/>
            </a:pPr>
            <a:endParaRPr lang="cs-CZ" dirty="0"/>
          </a:p>
          <a:p>
            <a:pPr marL="519112" lvl="1" indent="-342900">
              <a:buFontTx/>
              <a:buChar char="-"/>
            </a:pPr>
            <a:endParaRPr lang="cs-CZ" dirty="0"/>
          </a:p>
          <a:p>
            <a:pPr marL="519112" lvl="1" indent="-342900">
              <a:buFontTx/>
              <a:buChar char="-"/>
            </a:pPr>
            <a:endParaRPr lang="cs-CZ" dirty="0"/>
          </a:p>
          <a:p>
            <a:pPr lvl="2"/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CD5D7A0-491D-4BDB-8B98-90BFB204A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455" y="63956"/>
            <a:ext cx="3003492" cy="208136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45312A2-705F-420E-825B-36063F102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8670" y="3937740"/>
            <a:ext cx="3928875" cy="290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09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FD9697-3AA7-454B-A9B9-B3409BE2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590" y="57943"/>
            <a:ext cx="10515600" cy="1325563"/>
          </a:xfrm>
        </p:spPr>
        <p:txBody>
          <a:bodyPr/>
          <a:lstStyle/>
          <a:p>
            <a:r>
              <a:rPr lang="cs-CZ" dirty="0"/>
              <a:t>Závodní plavání TP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58193E-17D4-4940-931A-0C973AB16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446" y="1485900"/>
            <a:ext cx="10949354" cy="537210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Mezinárodní federace – </a:t>
            </a:r>
            <a:r>
              <a:rPr lang="cs-CZ" dirty="0" err="1">
                <a:hlinkClick r:id="rId2"/>
              </a:rPr>
              <a:t>World</a:t>
            </a:r>
            <a:r>
              <a:rPr lang="cs-CZ" dirty="0">
                <a:hlinkClick r:id="rId2"/>
              </a:rPr>
              <a:t> Para </a:t>
            </a:r>
            <a:r>
              <a:rPr lang="cs-CZ" dirty="0" err="1">
                <a:hlinkClick r:id="rId2"/>
              </a:rPr>
              <a:t>Swimming</a:t>
            </a:r>
            <a:endParaRPr lang="cs-CZ" dirty="0"/>
          </a:p>
          <a:p>
            <a:r>
              <a:rPr lang="cs-CZ" dirty="0">
                <a:hlinkClick r:id="rId3"/>
              </a:rPr>
              <a:t>Český svaz plaveckých sportů</a:t>
            </a:r>
            <a:endParaRPr lang="cs-CZ" dirty="0"/>
          </a:p>
          <a:p>
            <a:endParaRPr lang="cs-CZ" dirty="0"/>
          </a:p>
          <a:p>
            <a:r>
              <a:rPr lang="cs-CZ" dirty="0"/>
              <a:t>Mistrovství ČR, Evropy, Světa</a:t>
            </a:r>
          </a:p>
          <a:p>
            <a:r>
              <a:rPr lang="cs-CZ" dirty="0"/>
              <a:t>Paralympijské hry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Plavci s tělesným postižením jsou zařazování do tříd </a:t>
            </a:r>
            <a:r>
              <a:rPr lang="cs-CZ" dirty="0">
                <a:solidFill>
                  <a:srgbClr val="FF0000"/>
                </a:solidFill>
              </a:rPr>
              <a:t>1 až 10. </a:t>
            </a:r>
          </a:p>
          <a:p>
            <a:r>
              <a:rPr lang="cs-CZ" dirty="0"/>
              <a:t>Nižší třída odpovídá těžšímu </a:t>
            </a:r>
            <a:r>
              <a:rPr lang="cs-CZ" b="1" dirty="0"/>
              <a:t>postižení</a:t>
            </a:r>
            <a:r>
              <a:rPr lang="cs-CZ" dirty="0"/>
              <a:t>. </a:t>
            </a:r>
          </a:p>
          <a:p>
            <a:r>
              <a:rPr lang="cs-CZ" dirty="0"/>
              <a:t>Sportovní třídy S1-S10 / SB1 - SB9 / SM1- SM10 - tělesné postižení </a:t>
            </a:r>
          </a:p>
          <a:p>
            <a:r>
              <a:rPr lang="cs-CZ" dirty="0">
                <a:solidFill>
                  <a:srgbClr val="FF0000"/>
                </a:solidFill>
              </a:rPr>
              <a:t>Sportovci s různým postižením soutěží mezi sebou, protože sportovní třídy jsou přidělovány na základě dopadu postižení. na plavání, nikoliv na samotném postižení.</a:t>
            </a:r>
          </a:p>
          <a:p>
            <a:r>
              <a:rPr lang="cs-CZ" dirty="0"/>
              <a:t>Plavci je udělena jedna třída pro styl motýlek a volný způsob (S), jedna třída pro prsa (SB) a jedna třída pro polohový závod (SM). Výsledkem </a:t>
            </a:r>
            <a:r>
              <a:rPr lang="cs-CZ" b="1" dirty="0"/>
              <a:t>klasifikace</a:t>
            </a:r>
            <a:r>
              <a:rPr lang="cs-CZ" dirty="0"/>
              <a:t> je například S4/SB3/SM4.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41A956-6A5A-4896-8D12-719EDDDC0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4742" y="133524"/>
            <a:ext cx="1590897" cy="276263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A2CDEC7-3F47-4B6A-A20B-53D9557AA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6615" y="1690688"/>
            <a:ext cx="1714739" cy="259116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F55AB4C-99C3-4C65-8246-84F763C7DC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3804" y="133524"/>
            <a:ext cx="2838846" cy="17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65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F686E8-04A0-46A5-BC4F-C4D22657E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223" y="127669"/>
            <a:ext cx="10515600" cy="1325563"/>
          </a:xfrm>
        </p:spPr>
        <p:txBody>
          <a:bodyPr/>
          <a:lstStyle/>
          <a:p>
            <a:r>
              <a:rPr lang="cs-CZ" dirty="0"/>
              <a:t>Zrakově postižení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5E9B75-A7C6-4D29-99CC-FBE5A5198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730" y="1690688"/>
            <a:ext cx="102338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Provádění pohybem – taktilní </a:t>
            </a:r>
          </a:p>
          <a:p>
            <a:r>
              <a:rPr lang="cs-CZ" dirty="0"/>
              <a:t>Vše doprovázeno hlasovým komentářem a zvukovými projevy (orientace, hry..)</a:t>
            </a:r>
          </a:p>
          <a:p>
            <a:endParaRPr lang="cs-CZ" dirty="0"/>
          </a:p>
          <a:p>
            <a:r>
              <a:rPr lang="cs-CZ" dirty="0"/>
              <a:t>Metodická řada stejná jako u osob bez postižení</a:t>
            </a:r>
          </a:p>
          <a:p>
            <a:pPr lvl="1"/>
            <a:r>
              <a:rPr lang="cs-CZ" dirty="0"/>
              <a:t>Pomalejší tempo</a:t>
            </a:r>
          </a:p>
          <a:p>
            <a:pPr lvl="1"/>
            <a:r>
              <a:rPr lang="cs-CZ" dirty="0"/>
              <a:t>Důraz na techniku a provádění pohybem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Bezpečnost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Orientace (okraj bazénu, hloubka, tvar bazénu, obrátky, plavecká dráha..)</a:t>
            </a:r>
          </a:p>
          <a:p>
            <a:pPr lvl="1"/>
            <a:r>
              <a:rPr lang="cs-CZ" dirty="0"/>
              <a:t>Poznání prostředí</a:t>
            </a:r>
          </a:p>
          <a:p>
            <a:pPr lvl="1"/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ABB1CF2-4970-4EA6-9DD6-0626CADAA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949" y="127669"/>
            <a:ext cx="3372321" cy="180047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C6656BC-11C6-4193-B80E-9BA326679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2186" y="2749535"/>
            <a:ext cx="2657846" cy="1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68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94C68B-89AA-4169-BD95-264E002B8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25" y="48488"/>
            <a:ext cx="10515600" cy="1325563"/>
          </a:xfrm>
        </p:spPr>
        <p:txBody>
          <a:bodyPr/>
          <a:lstStyle/>
          <a:p>
            <a:r>
              <a:rPr lang="cs-CZ" dirty="0"/>
              <a:t>Závodní plavání ZP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BB3C7A-2F6F-4D2F-9A76-0B35D9EEE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562" y="2951041"/>
            <a:ext cx="11187190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Plavci se </a:t>
            </a:r>
            <a:r>
              <a:rPr lang="cs-CZ" dirty="0">
                <a:solidFill>
                  <a:srgbClr val="FF0000"/>
                </a:solidFill>
              </a:rPr>
              <a:t>zrakovým postižením </a:t>
            </a:r>
            <a:r>
              <a:rPr lang="cs-CZ" b="1" dirty="0"/>
              <a:t>jsou zařazováni do tříd </a:t>
            </a:r>
            <a:r>
              <a:rPr lang="cs-CZ" b="1" dirty="0">
                <a:solidFill>
                  <a:srgbClr val="FF0000"/>
                </a:solidFill>
              </a:rPr>
              <a:t>S11 – S13</a:t>
            </a:r>
            <a:r>
              <a:rPr lang="cs-CZ" dirty="0"/>
              <a:t>, kde třída S11 je určena pro sportovce s absolutní ztrátou zraku</a:t>
            </a:r>
          </a:p>
          <a:p>
            <a:pPr lvl="1"/>
            <a:r>
              <a:rPr lang="cs-CZ" dirty="0"/>
              <a:t> na závodech musí plavat se začerněnými plaveckými brýlemi</a:t>
            </a:r>
          </a:p>
          <a:p>
            <a:endParaRPr lang="cs-CZ" dirty="0"/>
          </a:p>
          <a:p>
            <a:r>
              <a:rPr lang="cs-CZ" dirty="0"/>
              <a:t>třída S13 pro sportovce s nejmenší ztrátou, nebo nejmenším poškozením zraku.</a:t>
            </a:r>
          </a:p>
          <a:p>
            <a:endParaRPr lang="cs-CZ" dirty="0"/>
          </a:p>
          <a:p>
            <a:r>
              <a:rPr lang="cs-CZ" u="none" strike="noStrike" dirty="0">
                <a:solidFill>
                  <a:schemeClr val="tx1"/>
                </a:solidFill>
                <a:effectLst/>
              </a:rPr>
              <a:t>Zrakově postižení sportovci plavou všechny způsoby, na obrátce se u některých plavců vyžaduje asistence druhé osoby, která plavce upozorní na obrátku poklepem holí k tomu účelu přizpůsobenou (</a:t>
            </a:r>
            <a:r>
              <a:rPr lang="cs-CZ" u="none" strike="noStrike" dirty="0" err="1">
                <a:solidFill>
                  <a:schemeClr val="tx1"/>
                </a:solidFill>
                <a:effectLst/>
              </a:rPr>
              <a:t>tapper</a:t>
            </a:r>
            <a:r>
              <a:rPr lang="cs-CZ" u="none" strike="noStrike" dirty="0">
                <a:solidFill>
                  <a:schemeClr val="tx1"/>
                </a:solidFill>
                <a:effectLst/>
              </a:rPr>
              <a:t>).</a:t>
            </a:r>
          </a:p>
          <a:p>
            <a:endParaRPr lang="cs-CZ" u="none" strike="noStrike" dirty="0">
              <a:solidFill>
                <a:schemeClr val="tx1"/>
              </a:solidFill>
              <a:effectLst/>
            </a:endParaRPr>
          </a:p>
          <a:p>
            <a:r>
              <a:rPr lang="cs-CZ" u="none" strike="noStrike" dirty="0">
                <a:solidFill>
                  <a:schemeClr val="tx1"/>
                </a:solidFill>
                <a:effectLst/>
              </a:rPr>
              <a:t>Mírné úpravy pravidel pro těžce slabozraké a nevidomé</a:t>
            </a:r>
            <a:br>
              <a:rPr lang="cs-CZ" u="none" strike="noStrike" dirty="0">
                <a:solidFill>
                  <a:srgbClr val="000000"/>
                </a:solidFill>
                <a:effectLst/>
              </a:rPr>
            </a:br>
            <a:br>
              <a:rPr lang="cs-CZ" u="none" strike="noStrike" dirty="0">
                <a:solidFill>
                  <a:srgbClr val="000000"/>
                </a:solidFill>
                <a:effectLst/>
              </a:rPr>
            </a:b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6BEF52A-178E-4E3C-BFA1-B3CEED8BC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337" y="114487"/>
            <a:ext cx="3696216" cy="257210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A8E7555-DE82-4065-B4BE-64C648B55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057" y="898635"/>
            <a:ext cx="2684533" cy="185396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D571F7E-0835-4442-8C6D-88440FE56B9E}"/>
              </a:ext>
            </a:extLst>
          </p:cNvPr>
          <p:cNvSpPr txBox="1"/>
          <p:nvPr/>
        </p:nvSpPr>
        <p:spPr>
          <a:xfrm>
            <a:off x="404447" y="1216751"/>
            <a:ext cx="46687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5"/>
                </a:solidFill>
              </a:rPr>
              <a:t>- PARALIMPÍJSKÝ VÝBOR</a:t>
            </a:r>
          </a:p>
          <a:p>
            <a:r>
              <a:rPr lang="cs-CZ" dirty="0">
                <a:solidFill>
                  <a:schemeClr val="accent5"/>
                </a:solidFill>
              </a:rPr>
              <a:t>- ČESKÝ PARALIMPÍJSKÝ VÝBOR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chemeClr val="accent5"/>
                </a:solidFill>
              </a:rPr>
              <a:t>ČESKÝ SVAZ ZRAKOVĚ POSTIŽENÝCH SPORTOVCŮ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chemeClr val="accent5"/>
                </a:solidFill>
              </a:rPr>
              <a:t>ČESKÝ PLAVECKÝ SVAZ</a:t>
            </a:r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4585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1AD17B-0155-488A-BC0B-B609F5483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Sluchově postižení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55353F-BE62-4642-BF62-0D0E639D6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91" y="2089394"/>
            <a:ext cx="10233800" cy="4667250"/>
          </a:xfrm>
        </p:spPr>
        <p:txBody>
          <a:bodyPr>
            <a:normAutofit fontScale="92500"/>
          </a:bodyPr>
          <a:lstStyle/>
          <a:p>
            <a:r>
              <a:rPr lang="cs-CZ" dirty="0">
                <a:solidFill>
                  <a:schemeClr val="accent5"/>
                </a:solidFill>
              </a:rPr>
              <a:t>Řeč těla doprovázena mluvením s výraznou, ale ne přehnanou artikulací</a:t>
            </a:r>
          </a:p>
          <a:p>
            <a:r>
              <a:rPr lang="cs-CZ" dirty="0"/>
              <a:t>Znaková řeč, prstová abeceda</a:t>
            </a:r>
          </a:p>
          <a:p>
            <a:r>
              <a:rPr lang="cs-CZ" dirty="0">
                <a:solidFill>
                  <a:schemeClr val="accent5"/>
                </a:solidFill>
              </a:rPr>
              <a:t>Zásady komunikace:</a:t>
            </a:r>
          </a:p>
          <a:p>
            <a:pPr lvl="1"/>
            <a:r>
              <a:rPr lang="cs-CZ" dirty="0"/>
              <a:t>Nekřičet ani nemluvit příliš rychle</a:t>
            </a:r>
          </a:p>
          <a:p>
            <a:pPr lvl="1"/>
            <a:r>
              <a:rPr lang="cs-CZ" dirty="0"/>
              <a:t>Neotáčet se zády – musí na vás jít vidět</a:t>
            </a:r>
          </a:p>
          <a:p>
            <a:pPr lvl="1"/>
            <a:r>
              <a:rPr lang="cs-CZ" dirty="0"/>
              <a:t>Nezakrývejte si tvář</a:t>
            </a:r>
          </a:p>
          <a:p>
            <a:pPr lvl="1"/>
            <a:r>
              <a:rPr lang="cs-CZ" dirty="0"/>
              <a:t>Ověřte si doplňující otázkou zda vám neslyšící porozuměl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r>
              <a:rPr lang="cs-CZ" dirty="0"/>
              <a:t>Na bazéně </a:t>
            </a:r>
          </a:p>
          <a:p>
            <a:pPr lvl="1">
              <a:buFontTx/>
              <a:buChar char="-"/>
            </a:pPr>
            <a:r>
              <a:rPr lang="cs-CZ" dirty="0"/>
              <a:t>Odložit naslouchací zařízení – </a:t>
            </a:r>
            <a:r>
              <a:rPr lang="cs-CZ" dirty="0" err="1"/>
              <a:t>kocholární</a:t>
            </a:r>
            <a:r>
              <a:rPr lang="cs-CZ" dirty="0"/>
              <a:t> implantát, naslouchátka (domluvit si pravidla, signály předem..)</a:t>
            </a:r>
          </a:p>
          <a:p>
            <a:pPr lvl="1">
              <a:buFontTx/>
              <a:buChar char="-"/>
            </a:pPr>
            <a:r>
              <a:rPr lang="cs-CZ" dirty="0"/>
              <a:t>Pozor na záněty uší – špunty, čepice plavecké, vysoušet uši, oleje…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D57EFED-7935-4470-94A3-8042D56D0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646" y="119183"/>
            <a:ext cx="3172040" cy="197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86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387680-984B-4EE7-8E22-7A08DA37C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Závodní plavání sluchově postižených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1376E8-FEC3-47B4-A025-224BBD3B2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Paralympijské hry</a:t>
            </a:r>
          </a:p>
          <a:p>
            <a:pPr lvl="1"/>
            <a:r>
              <a:rPr lang="cs-CZ" dirty="0">
                <a:solidFill>
                  <a:schemeClr val="accent5"/>
                </a:solidFill>
              </a:rPr>
              <a:t>PARALIMPÍJSKÝ VÝBOR</a:t>
            </a:r>
          </a:p>
          <a:p>
            <a:pPr lvl="1"/>
            <a:r>
              <a:rPr lang="cs-CZ" dirty="0">
                <a:solidFill>
                  <a:schemeClr val="accent5"/>
                </a:solidFill>
              </a:rPr>
              <a:t>ČESKÝ PARALIMPÍJSKÝ VÝBOR</a:t>
            </a:r>
          </a:p>
          <a:p>
            <a:pPr lvl="1"/>
            <a:r>
              <a:rPr lang="cs-CZ" b="1" u="sng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Český svaz neslyšících sportovců</a:t>
            </a:r>
          </a:p>
          <a:p>
            <a:pPr lvl="1"/>
            <a:r>
              <a:rPr lang="cs-CZ" dirty="0">
                <a:solidFill>
                  <a:schemeClr val="accent5"/>
                </a:solidFill>
              </a:rPr>
              <a:t>ČESKÝ PLAVECKÝ SVAZ</a:t>
            </a:r>
          </a:p>
          <a:p>
            <a:pPr lvl="1"/>
            <a:endParaRPr lang="cs-CZ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cs-CZ" dirty="0"/>
              <a:t>Pro start – vizuální (světelné) signály</a:t>
            </a:r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  <a:p>
            <a:r>
              <a:rPr lang="cs-CZ" b="1" dirty="0" err="1"/>
              <a:t>Deaflympiáda</a:t>
            </a:r>
            <a:r>
              <a:rPr lang="cs-CZ" dirty="0"/>
              <a:t> (dříve užívané názvy </a:t>
            </a:r>
            <a:r>
              <a:rPr lang="cs-CZ" b="1" dirty="0"/>
              <a:t>Tiché hry</a:t>
            </a:r>
            <a:r>
              <a:rPr lang="cs-CZ" dirty="0"/>
              <a:t>, </a:t>
            </a:r>
            <a:r>
              <a:rPr lang="cs-CZ" b="1" dirty="0"/>
              <a:t>Světové hry neslyšících</a:t>
            </a:r>
            <a:r>
              <a:rPr lang="cs-CZ" dirty="0"/>
              <a:t> a </a:t>
            </a:r>
            <a:r>
              <a:rPr lang="cs-CZ" b="1" dirty="0"/>
              <a:t>Mezinárodní hry neslyšících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Je sportovní událost zaštiťovaná </a:t>
            </a:r>
            <a:r>
              <a:rPr lang="cs-CZ" dirty="0">
                <a:hlinkClick r:id="rId3"/>
              </a:rPr>
              <a:t>Mezinárodním olympijským výborem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4C27C0E-6FF9-4CD6-93AD-8A50D2A58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7332" y="1690688"/>
            <a:ext cx="2514951" cy="18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18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FF0300-F3F7-4815-8321-653BD33F1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400" y="230882"/>
            <a:ext cx="10515600" cy="1325563"/>
          </a:xfrm>
        </p:spPr>
        <p:txBody>
          <a:bodyPr/>
          <a:lstStyle/>
          <a:p>
            <a:r>
              <a:rPr lang="cs-CZ" dirty="0"/>
              <a:t>Kombinované postižení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0C0E2E-320F-4BE9-95D9-2BF1481A2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07079"/>
            <a:ext cx="10233800" cy="4351338"/>
          </a:xfrm>
        </p:spPr>
        <p:txBody>
          <a:bodyPr/>
          <a:lstStyle/>
          <a:p>
            <a:r>
              <a:rPr lang="cs-CZ" sz="3200" dirty="0"/>
              <a:t>Tělesné</a:t>
            </a:r>
          </a:p>
          <a:p>
            <a:r>
              <a:rPr lang="cs-CZ" dirty="0"/>
              <a:t>Smyslové </a:t>
            </a:r>
          </a:p>
          <a:p>
            <a:r>
              <a:rPr lang="cs-CZ" dirty="0"/>
              <a:t>Mentální (Českého svazu </a:t>
            </a:r>
            <a:r>
              <a:rPr lang="cs-CZ" i="1" dirty="0"/>
              <a:t>mentálně postižených</a:t>
            </a:r>
            <a:r>
              <a:rPr lang="cs-CZ" dirty="0"/>
              <a:t> sportovců)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KLASIFIKACE DLE MÍRY POSTIŽENÍ OVLIVŇUJÍ PLAVÁNÍ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815606B-36E6-4EAF-A2A5-619CB2034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676" y="288742"/>
            <a:ext cx="3908989" cy="280389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6C64712-17DA-435C-9137-49C214B65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728" y="1531374"/>
            <a:ext cx="3260544" cy="221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45544"/>
      </p:ext>
    </p:extLst>
  </p:cSld>
  <p:clrMapOvr>
    <a:masterClrMapping/>
  </p:clrMapOvr>
</p:sld>
</file>

<file path=ppt/theme/theme1.xml><?xml version="1.0" encoding="utf-8"?>
<a:theme xmlns:a="http://schemas.openxmlformats.org/drawingml/2006/main" name="Hloubka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7929380_38Langs_Updated" id="{BEF8140B-3AD6-4094-ACF3-1A535894ABA7}" vid="{36AFF7AF-9823-435F-82FB-E60346E3D0A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F23494-F630-4E01-81EA-AA2F2975971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Návrh Hloubka</Template>
  <TotalTime>86</TotalTime>
  <Words>687</Words>
  <Application>Microsoft Office PowerPoint</Application>
  <PresentationFormat>Širokoúhlá obrazovka</PresentationFormat>
  <Paragraphs>121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Hloubka</vt:lpstr>
      <vt:lpstr>Plavání osob se specifickými potřebami</vt:lpstr>
      <vt:lpstr>Tělesně postižení</vt:lpstr>
      <vt:lpstr>Tělesně postižení</vt:lpstr>
      <vt:lpstr>Závodní plavání TP</vt:lpstr>
      <vt:lpstr>Zrakově postižení</vt:lpstr>
      <vt:lpstr>Závodní plavání ZP</vt:lpstr>
      <vt:lpstr>Sluchově postižení</vt:lpstr>
      <vt:lpstr>Závodní plavání sluchově postižených</vt:lpstr>
      <vt:lpstr>Kombinované postižení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Plavání osob se specifickými potřebami</dc:title>
  <dc:creator>Bátorová Michaela (149276)</dc:creator>
  <cp:lastModifiedBy>Bátorová Michaela (149276)</cp:lastModifiedBy>
  <cp:revision>14</cp:revision>
  <dcterms:created xsi:type="dcterms:W3CDTF">2024-12-09T22:36:28Z</dcterms:created>
  <dcterms:modified xsi:type="dcterms:W3CDTF">2024-12-10T00:02:34Z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