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6" r:id="rId3"/>
    <p:sldId id="307" r:id="rId4"/>
    <p:sldId id="308" r:id="rId5"/>
    <p:sldId id="317" r:id="rId6"/>
    <p:sldId id="316" r:id="rId7"/>
    <p:sldId id="310" r:id="rId8"/>
    <p:sldId id="305" r:id="rId9"/>
    <p:sldId id="311" r:id="rId10"/>
    <p:sldId id="312" r:id="rId11"/>
    <p:sldId id="314" r:id="rId12"/>
    <p:sldId id="315" r:id="rId13"/>
    <p:sldId id="313" r:id="rId14"/>
    <p:sldId id="318" r:id="rId15"/>
    <p:sldId id="319" r:id="rId16"/>
    <p:sldId id="30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najdisihobby.cz/nejlepsi-vodni-sporty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Mistrovstv%C3%AD_sv%C4%9Bta_v_plav%C3%A1n%C3%AD_v_kr%C3%A1tk%C3%A9m_baz%C3%A9nu" TargetMode="External"/><Relationship Id="rId3" Type="http://schemas.openxmlformats.org/officeDocument/2006/relationships/hyperlink" Target="https://cs.wikipedia.org/wiki/Znak_(plav%C3%A1n%C3%AD)" TargetMode="External"/><Relationship Id="rId7" Type="http://schemas.openxmlformats.org/officeDocument/2006/relationships/hyperlink" Target="https://cs.wikipedia.org/wiki/Olympijsk%C3%A9_hry" TargetMode="External"/><Relationship Id="rId2" Type="http://schemas.openxmlformats.org/officeDocument/2006/relationships/hyperlink" Target="https://cs.wikipedia.org/wiki/Voln%C3%BD_zp%C5%AFso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olohov%C3%BD_z%C3%A1vod" TargetMode="External"/><Relationship Id="rId5" Type="http://schemas.openxmlformats.org/officeDocument/2006/relationships/hyperlink" Target="https://cs.wikipedia.org/wiki/Mot%C3%BDlek_(plav%C3%A1n%C3%AD)" TargetMode="External"/><Relationship Id="rId4" Type="http://schemas.openxmlformats.org/officeDocument/2006/relationships/hyperlink" Target="https://cs.wikipedia.org/wiki/Prsa_(plav%C3%A1n%C3%AD)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217" y="2527254"/>
            <a:ext cx="11471565" cy="991595"/>
          </a:xfrm>
        </p:spPr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Plavecké a vodní sporty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43641" y="5261028"/>
            <a:ext cx="9144000" cy="1309255"/>
          </a:xfrm>
        </p:spPr>
        <p:txBody>
          <a:bodyPr>
            <a:normAutofit/>
          </a:bodyPr>
          <a:lstStyle/>
          <a:p>
            <a:r>
              <a:rPr lang="cs-CZ" sz="3200" dirty="0"/>
              <a:t>Mgr. et Mgr. Michaela Bátorová,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EB108A-865C-464F-9F03-EEC21588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75" y="22503"/>
            <a:ext cx="3419216" cy="2001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BEBAEC-3C26-4E8A-90F2-A52E88A8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333" y="31523"/>
            <a:ext cx="2710471" cy="20012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A9AF2C-FAE1-4F43-95CC-17A912618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46" y="0"/>
            <a:ext cx="2832278" cy="20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05A5C-414C-4464-8BFA-AE050432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Soutěžní Sporty na otevřené vodě – </a:t>
            </a:r>
            <a:r>
              <a:rPr lang="cs-CZ" b="1" dirty="0">
                <a:solidFill>
                  <a:schemeClr val="bg1"/>
                </a:solidFill>
              </a:rPr>
              <a:t>s pomůckami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AEEEB7-0599-4969-A50F-25E5D121F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47704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Ploutvové plavání v otevřené vodě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Délky: 3 km, 6 km, 20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Potápění na čas nebo vzdálenost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Freediving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Lov ryb na nádech (</a:t>
            </a:r>
            <a:r>
              <a:rPr lang="cs-CZ" sz="2800" dirty="0" err="1"/>
              <a:t>Spearfishing</a:t>
            </a:r>
            <a:r>
              <a:rPr lang="cs-CZ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Orientační potápění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Netradiční sporty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Kiteboarding</a:t>
            </a:r>
            <a:endParaRPr lang="cs-CZ" sz="2400" dirty="0"/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0F3FCA-A1B5-4B58-AFB1-314E8D44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051" y="1542771"/>
            <a:ext cx="3258005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54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3CE47-8AD7-44B9-B3B5-FEF253C8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Soutěžení s využitím lodí na otevřené vodě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2DF154-A8CB-4979-9A69-0CD1625D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2073226"/>
            <a:ext cx="9784080" cy="4206240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4500" b="1" dirty="0">
                <a:solidFill>
                  <a:schemeClr val="bg1"/>
                </a:solidFill>
              </a:rPr>
              <a:t>Veslování</a:t>
            </a:r>
            <a:endParaRPr lang="cs-CZ" sz="45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500" dirty="0"/>
              <a:t>Sprinty: 2000 m (olympijská disciplína), dráhy 500 m, 1000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500" dirty="0"/>
              <a:t>Typy lodí: skify, párové, osmiveslice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800" b="1" dirty="0">
                <a:solidFill>
                  <a:schemeClr val="bg1"/>
                </a:solidFill>
              </a:rPr>
              <a:t>Kanoistika a kajakářství</a:t>
            </a:r>
            <a:endParaRPr lang="cs-CZ" sz="3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Sprinty: 200 m, 500 m, 1000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Slalom na divoké vodě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Maratony: 15–30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800" b="1" dirty="0">
                <a:solidFill>
                  <a:schemeClr val="bg1"/>
                </a:solidFill>
              </a:rPr>
              <a:t>Jachting</a:t>
            </a:r>
            <a:endParaRPr lang="cs-CZ" sz="3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Olympijské třídy: Laser, Finn, 470, </a:t>
            </a:r>
            <a:r>
              <a:rPr lang="cs-CZ" sz="3800" dirty="0" err="1"/>
              <a:t>Nacra</a:t>
            </a:r>
            <a:r>
              <a:rPr lang="cs-CZ" sz="3800" dirty="0"/>
              <a:t>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Regaty a etapové závody: např. </a:t>
            </a:r>
            <a:r>
              <a:rPr lang="cs-CZ" sz="3800" dirty="0" err="1"/>
              <a:t>America's</a:t>
            </a:r>
            <a:r>
              <a:rPr lang="cs-CZ" sz="3800" dirty="0"/>
              <a:t> Cup</a:t>
            </a:r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5D83E7-3BCC-418B-AA78-894C4E29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923" y="211014"/>
            <a:ext cx="2790132" cy="20183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B70436-2DEA-403F-8C05-C6C46486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623" y="2913413"/>
            <a:ext cx="2904432" cy="18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5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B4B4B-5DD5-4A1A-82A3-62CD8537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Kombinované soutěžní sporty a disciplíny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F478C-A8C5-479C-9FF4-78E8EA33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88" y="2055641"/>
            <a:ext cx="6754120" cy="42062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Vodní záchranné sporty</a:t>
            </a:r>
            <a:endParaRPr lang="cs-CZ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Disciplíny: plavání se záchranným pásmem, tažení figuríny, plavání se </a:t>
            </a:r>
            <a:r>
              <a:rPr lang="cs-CZ" sz="2800" dirty="0" err="1"/>
              <a:t>surfboardem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Moderní vodní víceboje</a:t>
            </a:r>
            <a:endParaRPr lang="cs-CZ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Kombinace plavání, běhu a dalších sportů (např. </a:t>
            </a:r>
            <a:r>
              <a:rPr lang="cs-CZ" sz="2800" dirty="0" err="1"/>
              <a:t>aquathlon</a:t>
            </a:r>
            <a:r>
              <a:rPr lang="cs-CZ" sz="2800" dirty="0"/>
              <a:t>: běh a plavání)</a:t>
            </a:r>
          </a:p>
          <a:p>
            <a:endParaRPr lang="cs-CZ" sz="2800" b="1" dirty="0"/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7B0104-0052-4F66-AADA-786E1A76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1" y="4067839"/>
            <a:ext cx="4265754" cy="25828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BB53F3-74A0-448B-9610-67FAE4EC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73" y="1116623"/>
            <a:ext cx="3650212" cy="24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00057-21A5-48BE-9264-8837903E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Rekreační sport s pomůckami i bez nich na otevřené vodě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8B1648-DD3B-47CD-973B-44C176F30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4108" y="1951672"/>
            <a:ext cx="426795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Šnorchlování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Freediving pro zábavu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4B598D-C7DD-439B-B172-587A6FBD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8" y="3420656"/>
            <a:ext cx="522425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Plavání v jezerech, řekách, mořích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Adaptace na různé podmínky prostředí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Paddleboarding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(SUP)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Kanoistika a kajakářství pro zážitky v přírodě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Windsurfing, 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kitesurfing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ED658F-1D34-4353-8214-1806C9FC237A}"/>
              </a:ext>
            </a:extLst>
          </p:cNvPr>
          <p:cNvSpPr txBox="1"/>
          <p:nvPr/>
        </p:nvSpPr>
        <p:spPr>
          <a:xfrm>
            <a:off x="6094959" y="2028590"/>
            <a:ext cx="6097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Kombinace plavání a outdoorových aktivit (např. turistika s přechodem vodní plochy)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Vodní fitness programy (např. </a:t>
            </a:r>
            <a:r>
              <a:rPr lang="cs-CZ" sz="2800" dirty="0" err="1"/>
              <a:t>aqua</a:t>
            </a:r>
            <a:r>
              <a:rPr lang="cs-CZ" sz="2800" dirty="0"/>
              <a:t> </a:t>
            </a:r>
            <a:r>
              <a:rPr lang="cs-CZ" sz="2800" dirty="0" err="1"/>
              <a:t>crossfit</a:t>
            </a:r>
            <a:r>
              <a:rPr lang="cs-CZ" sz="2800" dirty="0"/>
              <a:t>) aj.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F9FBB0-7DB9-434C-BEAA-A9F9C06B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074" y="4616485"/>
            <a:ext cx="2739226" cy="20319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CCDD7F-4DFC-4B52-84C3-9E8A05A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9" y="4486827"/>
            <a:ext cx="3048732" cy="22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FB877BC-4E59-4A38-8CA1-822A7461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41" y="4331098"/>
            <a:ext cx="3064621" cy="2212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4C2EE96-E944-4440-B0A6-C7096154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34" y="3698739"/>
            <a:ext cx="2245822" cy="30976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AAEF1F-B201-41AB-B163-C6B2BFBBD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80" y="4548915"/>
            <a:ext cx="3376006" cy="23090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01AB89-27C8-4D12-A545-24F92CD57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944" y="2439213"/>
            <a:ext cx="2485407" cy="264214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A73AF1-4EE6-4E02-9320-B730B6DA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Adrenalinové Pohybové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92DF0-52F0-46DD-9C22-4EBD2A072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49" y="2010753"/>
            <a:ext cx="9784080" cy="4206240"/>
          </a:xfrm>
        </p:spPr>
        <p:txBody>
          <a:bodyPr/>
          <a:lstStyle/>
          <a:p>
            <a:r>
              <a:rPr lang="cs-CZ" sz="2400" dirty="0" err="1"/>
              <a:t>Kaňoning</a:t>
            </a:r>
            <a:endParaRPr lang="cs-CZ" sz="2400" dirty="0"/>
          </a:p>
          <a:p>
            <a:r>
              <a:rPr lang="cs-CZ" sz="2400" dirty="0"/>
              <a:t>Rafting na divoké vodě</a:t>
            </a:r>
          </a:p>
          <a:p>
            <a:r>
              <a:rPr lang="cs-CZ" sz="2400" dirty="0" err="1"/>
              <a:t>Wakeboarding</a:t>
            </a:r>
            <a:endParaRPr lang="cs-CZ" sz="2400" dirty="0"/>
          </a:p>
          <a:p>
            <a:r>
              <a:rPr lang="cs-CZ" sz="2400" dirty="0"/>
              <a:t>Vodní lyžování</a:t>
            </a:r>
          </a:p>
          <a:p>
            <a:r>
              <a:rPr lang="cs-CZ" sz="2400" dirty="0"/>
              <a:t>Jízda na vodním skútru</a:t>
            </a:r>
          </a:p>
          <a:p>
            <a:r>
              <a:rPr lang="cs-CZ" sz="2400" dirty="0"/>
              <a:t>Potápění se pod led</a:t>
            </a:r>
          </a:p>
          <a:p>
            <a:r>
              <a:rPr lang="cs-CZ" sz="2400" dirty="0"/>
              <a:t>Potápění se s podvodním skútrem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2736D9-5A73-4B75-B110-020971D72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954" y="1511514"/>
            <a:ext cx="3310400" cy="18481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9C7F819-593B-4C7B-8B78-C7898A57C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034" y="1511514"/>
            <a:ext cx="2775061" cy="25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2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B48E6-32BA-4F4F-8E84-4A77C223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Sporty přenesené do vodního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E1F70-8A8A-4579-8135-74FC804E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81" y="2143565"/>
            <a:ext cx="9784080" cy="4206240"/>
          </a:xfrm>
        </p:spPr>
        <p:txBody>
          <a:bodyPr>
            <a:normAutofit/>
          </a:bodyPr>
          <a:lstStyle/>
          <a:p>
            <a:r>
              <a:rPr lang="cs-CZ" sz="2800" dirty="0"/>
              <a:t>Podvodní hokej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Vodní fotbal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Vodní volejbal aj.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909A5A-B043-446A-B0CC-0C483E62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014" y="1970541"/>
            <a:ext cx="3469437" cy="4114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F2E352-D0CA-4CB3-9ADF-09304845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534" y="1884517"/>
            <a:ext cx="3667637" cy="21434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168D4E-5F45-4E06-BF58-783B32DAC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372" y="4246685"/>
            <a:ext cx="3675799" cy="24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C1FA8-AF49-4DEC-9B17-A4B2950CA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B9B91A-3438-460C-BA1E-70D355623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Zdroje: </a:t>
            </a:r>
          </a:p>
          <a:p>
            <a:r>
              <a:rPr lang="cs-CZ" dirty="0"/>
              <a:t>Materiály Dity Hlavoňové a Miloše Lukáška FSPS MUNI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952446-C78F-45B0-87B9-8FB692018ABF}"/>
              </a:ext>
            </a:extLst>
          </p:cNvPr>
          <p:cNvSpPr txBox="1"/>
          <p:nvPr/>
        </p:nvSpPr>
        <p:spPr>
          <a:xfrm>
            <a:off x="1018280" y="3096768"/>
            <a:ext cx="6097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Čechovská</a:t>
            </a:r>
            <a:r>
              <a:rPr lang="cs-CZ" dirty="0"/>
              <a:t>, I. (Ed.). (2005). </a:t>
            </a:r>
            <a:r>
              <a:rPr lang="cs-CZ" i="1" dirty="0"/>
              <a:t>Problematika plavání a plaveckých sportů IV: sborník příspěvků z vědeckého semináře</a:t>
            </a:r>
            <a:r>
              <a:rPr lang="cs-CZ" dirty="0"/>
              <a:t>. Praha: Katedra plaveckých sportů FTVS 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Najdi si hobby.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i="1" dirty="0"/>
              <a:t>Nejlepší vodní sporty</a:t>
            </a:r>
            <a:r>
              <a:rPr lang="cs-CZ" dirty="0"/>
              <a:t>. Dostupné z </a:t>
            </a:r>
            <a:r>
              <a:rPr lang="cs-CZ" dirty="0">
                <a:hlinkClick r:id="rId2"/>
              </a:rPr>
              <a:t>https://najdisihobby.cz/nejlepsi-vodni-sporty/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0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F3D37-BE00-4A53-A306-E98445D3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Sporty ve vodním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86904-D427-49F6-AD1A-6EEFB9ACF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Výkon realizovaný ve vodním prostředí</a:t>
            </a:r>
          </a:p>
          <a:p>
            <a:r>
              <a:rPr lang="cs-CZ" sz="3600" dirty="0"/>
              <a:t>Individuální a kolektivní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65EEAF-3393-4769-9404-62A824C9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662" y="4193137"/>
            <a:ext cx="3921726" cy="24657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484C56-0037-49E2-BF36-B54E1375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92" y="4229759"/>
            <a:ext cx="4369516" cy="23693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F226A5B-0A29-4EF1-B343-6D79B9E6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38" y="4249095"/>
            <a:ext cx="3328600" cy="23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93EA5-8733-45D4-8D82-06F46D44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856E1-9FB2-4E6F-BFE8-0EA9614A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42" y="2537461"/>
            <a:ext cx="9784080" cy="42062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Význam sportů a pohybových aktivit ve vodním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Bezpečnostní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Kondiční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Kompenzační, rehabilitační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Rekreační a psychosociální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Obecná klasifikace vodních sportů</a:t>
            </a:r>
          </a:p>
          <a:p>
            <a:pPr marL="720725" lvl="2" indent="-263525">
              <a:buFont typeface="Arial" panose="020B0604020202020204" pitchFamily="34" charset="0"/>
              <a:buChar char="•"/>
            </a:pPr>
            <a:r>
              <a:rPr lang="cs-CZ" sz="2000" dirty="0"/>
              <a:t>Individuální x kolektivní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Místo realizace: bazén vs. otevřená voda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 sportu: soutěžní vs. rekreační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Použití pomůcek: bez pomůcek, s pomůckami, s loděmi..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C6CD28-2CA5-4513-AD4F-92D37A366B2D}"/>
              </a:ext>
            </a:extLst>
          </p:cNvPr>
          <p:cNvSpPr txBox="1"/>
          <p:nvPr/>
        </p:nvSpPr>
        <p:spPr>
          <a:xfrm>
            <a:off x="349494" y="1935245"/>
            <a:ext cx="8900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Výkon nebo pohybová aktivita realizovaná ve vodním prostředí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581787-976A-42FB-8433-F77640E8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30" y="2987626"/>
            <a:ext cx="4097784" cy="345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24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53" y="1425859"/>
            <a:ext cx="787380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>
                <a:solidFill>
                  <a:schemeClr val="bg1"/>
                </a:solidFill>
              </a:rPr>
              <a:t>Plavání </a:t>
            </a:r>
          </a:p>
          <a:p>
            <a:pPr marL="0" indent="0">
              <a:buNone/>
            </a:pPr>
            <a:r>
              <a:rPr lang="cs-CZ" b="1" u="sng" dirty="0">
                <a:solidFill>
                  <a:srgbClr val="FF0000"/>
                </a:solidFill>
              </a:rPr>
              <a:t>M</a:t>
            </a:r>
            <a:r>
              <a:rPr lang="cs-CZ" b="1" i="1" u="sng" dirty="0">
                <a:solidFill>
                  <a:srgbClr val="FF0000"/>
                </a:solidFill>
              </a:rPr>
              <a:t>ezinárodní plaveckou federací (FINA</a:t>
            </a:r>
            <a:r>
              <a:rPr lang="cs-CZ" b="1" u="sng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 podle stylu: kraul, znak, prsa, motýlek, polohový závod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 podle délky: 50 m, 100 m, 200 m, 400 m, 800 m, 1500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Štafety: 4x100 m, 4x200 m (kraul), 4x100 m (polohová štafeta)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931180-6A3D-4A7F-AE75-4BAB89BE8A9A}"/>
              </a:ext>
            </a:extLst>
          </p:cNvPr>
          <p:cNvSpPr txBox="1"/>
          <p:nvPr/>
        </p:nvSpPr>
        <p:spPr>
          <a:xfrm>
            <a:off x="453526" y="3429000"/>
            <a:ext cx="682496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Seznam disciplín plavání na Olympiádě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50 m, 100 m, 200 m, 400 m, 800 m, 1500 m volný způsob (kraul)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100 m, 200m znak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100 m, 200 m prsa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200 m, 400 m polohový závod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100 m volný způsob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200 m volný způsob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100 m polohový závod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Smíšená štafeta 4 x 100 m polohový závod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F9CCFA-481F-43C7-A977-2C549A327E23}"/>
              </a:ext>
            </a:extLst>
          </p:cNvPr>
          <p:cNvSpPr txBox="1"/>
          <p:nvPr/>
        </p:nvSpPr>
        <p:spPr>
          <a:xfrm>
            <a:off x="353169" y="6172729"/>
            <a:ext cx="11454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Všechny disciplíny na OH jsou shodné jak pro muže, tak pro ženy. Jedna společná jsou smíšené štafety na 4 x 100 m polohového závodu.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4953691-321C-42D4-B3CB-C94229F9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091" y="3429000"/>
            <a:ext cx="3945383" cy="24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30" y="1884562"/>
            <a:ext cx="787380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Plavání - OH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Tratě, na kterých závodí jednotlivci na Mistrovství světa:</a:t>
            </a:r>
          </a:p>
          <a:p>
            <a:r>
              <a:rPr lang="cs-CZ" dirty="0"/>
              <a:t>50m, 100m, 200m, 400m, 800m a 1500m </a:t>
            </a:r>
            <a:r>
              <a:rPr lang="cs-CZ" b="1" dirty="0">
                <a:hlinkClick r:id="rId2" tooltip="Volný způsob"/>
              </a:rPr>
              <a:t>volný způsob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3" tooltip="Znak (plavání)"/>
              </a:rPr>
              <a:t>znak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4" tooltip="Prsa (plavání)"/>
              </a:rPr>
              <a:t>prsa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5" tooltip="Motýlek (plavání)"/>
              </a:rPr>
              <a:t>motýl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100m, 200m a 400m </a:t>
            </a:r>
            <a:r>
              <a:rPr lang="cs-CZ" b="1" dirty="0">
                <a:hlinkClick r:id="rId6" tooltip="Polohový závod"/>
              </a:rPr>
              <a:t>polohový závod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3AFFD0-0B03-4454-B790-D8F9973EF7F7}"/>
              </a:ext>
            </a:extLst>
          </p:cNvPr>
          <p:cNvSpPr txBox="1"/>
          <p:nvPr/>
        </p:nvSpPr>
        <p:spPr>
          <a:xfrm>
            <a:off x="231105" y="5429778"/>
            <a:ext cx="11767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V olympijském programu chybí </a:t>
            </a:r>
            <a:r>
              <a:rPr lang="cs-CZ" sz="2000" dirty="0">
                <a:solidFill>
                  <a:srgbClr val="FF0000"/>
                </a:solidFill>
              </a:rPr>
              <a:t>závody na 50m s výjimkou disciplíny 50m </a:t>
            </a:r>
            <a:r>
              <a:rPr lang="cs-CZ" sz="2000" dirty="0">
                <a:solidFill>
                  <a:srgbClr val="FF0000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chemeClr val="bg1"/>
                </a:solidFill>
              </a:rPr>
              <a:t>Závod na 800m </a:t>
            </a:r>
            <a:r>
              <a:rPr lang="cs-CZ" sz="2000" b="1" i="1" dirty="0">
                <a:solidFill>
                  <a:schemeClr val="bg1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b="1" i="1" dirty="0">
                <a:solidFill>
                  <a:schemeClr val="bg1"/>
                </a:solidFill>
              </a:rPr>
              <a:t> je na </a:t>
            </a:r>
            <a:r>
              <a:rPr lang="cs-CZ" sz="2000" b="1" i="1" dirty="0">
                <a:solidFill>
                  <a:schemeClr val="bg1"/>
                </a:solidFill>
                <a:hlinkClick r:id="rId7" tooltip="Olympijské h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Olympijských hrách</a:t>
            </a:r>
            <a:r>
              <a:rPr lang="cs-CZ" sz="2000" b="1" i="1" dirty="0">
                <a:solidFill>
                  <a:schemeClr val="bg1"/>
                </a:solidFill>
              </a:rPr>
              <a:t> určen pouze pro ženy a 1500m </a:t>
            </a:r>
            <a:r>
              <a:rPr lang="cs-CZ" sz="2000" b="1" i="1" dirty="0">
                <a:solidFill>
                  <a:schemeClr val="bg1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b="1" i="1" dirty="0">
                <a:solidFill>
                  <a:schemeClr val="bg1"/>
                </a:solidFill>
              </a:rPr>
              <a:t> pouze pro muže.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100m polohový závod se plave pouze na </a:t>
            </a:r>
            <a:r>
              <a:rPr lang="cs-CZ" sz="2000" dirty="0">
                <a:solidFill>
                  <a:srgbClr val="FF0000"/>
                </a:solidFill>
                <a:hlinkClick r:id="rId8" tooltip="Mistrovství světa v plavání v krátkém bazén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Mistrovství světa v plavání v krátkém bazénu</a:t>
            </a:r>
            <a:r>
              <a:rPr lang="cs-CZ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2BF8A9-A10C-4592-81AA-C9522B056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9541" y="2191381"/>
            <a:ext cx="3408698" cy="22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9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89" y="1546165"/>
            <a:ext cx="7873808" cy="5027659"/>
          </a:xfrm>
        </p:spPr>
        <p:txBody>
          <a:bodyPr>
            <a:normAutofit lnSpcReduction="1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>
                <a:solidFill>
                  <a:schemeClr val="bg1"/>
                </a:solidFill>
              </a:rPr>
              <a:t>Ploutvové plavání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50 m, 100 m, 200 m, 400 m, 800 m, 1500 m s </a:t>
            </a:r>
            <a:r>
              <a:rPr lang="cs-CZ" dirty="0" err="1"/>
              <a:t>monoploutví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Plavání pod hladinou na jeden nádech: 50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Bi-fins</a:t>
            </a:r>
            <a:r>
              <a:rPr lang="cs-CZ" dirty="0"/>
              <a:t> (s dvěma ploutvemi): 50 m, 100 m, 200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Skoky do vody - OH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1 m prkno, 3 m prkno, 10 m věž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Synchronní skoky: párové sestavy na 3 m a 10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Synchronizované plavání (akvabely) - OH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sólové, párové a týmové sestavy s povinnými i volnými prvky, nově smíšené dvojice a v 8 </a:t>
            </a:r>
            <a:r>
              <a:rPr lang="cs-CZ" dirty="0" err="1"/>
              <a:t>člených</a:t>
            </a:r>
            <a:r>
              <a:rPr lang="cs-CZ" dirty="0"/>
              <a:t> týmech mohou startovat 2 muži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298410-CF4B-48F9-911B-309F1C18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170" y="1160584"/>
            <a:ext cx="3789992" cy="27080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797F56-3796-42E8-B7D5-5B65ACEB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181" y="3015413"/>
            <a:ext cx="3505499" cy="2442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75DCFE-2AFE-40C2-BFD9-328F9D37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572" y="4981680"/>
            <a:ext cx="2591108" cy="1876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28D366C-6F70-4E1F-A622-9C0A4EF6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555" y="4059994"/>
            <a:ext cx="2245512" cy="15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4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41624-7A6C-4592-A282-8F7905D8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11" y="4837511"/>
            <a:ext cx="8016875" cy="42062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Podvodní rugby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Hra ve dvou týmech po 6 hráčích, cílem je umístit míč do koše soupeře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Podvodní hokej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820456-A4C1-40D3-9310-53BB3336ACBA}"/>
              </a:ext>
            </a:extLst>
          </p:cNvPr>
          <p:cNvSpPr txBox="1"/>
          <p:nvPr/>
        </p:nvSpPr>
        <p:spPr>
          <a:xfrm>
            <a:off x="529249" y="1995701"/>
            <a:ext cx="44538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Vodní pólo - OH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cs-CZ" sz="2400" dirty="0"/>
              <a:t>Týmy o 7 hráčích, míč umístit do brány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cs-CZ" sz="2400" dirty="0"/>
              <a:t>soutěže na národní i mezinárodní úrovni (např.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olympijské hry - OH)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B9690AC-2EB1-499A-98FE-9C8CA2B1D4DC}"/>
              </a:ext>
            </a:extLst>
          </p:cNvPr>
          <p:cNvSpPr txBox="1">
            <a:spLocks/>
          </p:cNvSpPr>
          <p:nvPr/>
        </p:nvSpPr>
        <p:spPr>
          <a:xfrm>
            <a:off x="608379" y="431206"/>
            <a:ext cx="11583621" cy="150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Soutěžní Sporty v bazénu </a:t>
            </a:r>
            <a:r>
              <a:rPr lang="cs-CZ" b="1" dirty="0">
                <a:solidFill>
                  <a:schemeClr val="bg1"/>
                </a:solidFill>
              </a:rPr>
              <a:t>S pomůckami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E4C3EC-6788-4BD7-AB95-A87BA88F8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610" y="2051187"/>
            <a:ext cx="3683418" cy="22902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C974F0-D952-4514-8E5E-5001359C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686" y="4724182"/>
            <a:ext cx="3723145" cy="21338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BCD387-B4BF-4990-8471-39BA0FA6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08" y="2697496"/>
            <a:ext cx="3064507" cy="2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FE6FBC-B5C6-445F-9E2B-B9B85A312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19" y="2011680"/>
            <a:ext cx="6288127" cy="420624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Kondiční a zdravotní plavání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Sebezáchrana a vodní záchrana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/>
              <a:t>Aqufitness</a:t>
            </a:r>
            <a:r>
              <a:rPr lang="cs-CZ" sz="32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aqua</a:t>
            </a:r>
            <a:r>
              <a:rPr lang="cs-CZ" sz="3000" dirty="0"/>
              <a:t> jogging, plavání s pomůckami,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aerobic,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gymnastika,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</a:t>
            </a:r>
            <a:r>
              <a:rPr lang="cs-CZ" sz="3000" dirty="0" err="1"/>
              <a:t>dance</a:t>
            </a:r>
            <a:r>
              <a:rPr lang="cs-CZ" sz="3000" dirty="0"/>
              <a:t> aj.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cvičení na </a:t>
            </a:r>
            <a:r>
              <a:rPr lang="cs-CZ" sz="3200" dirty="0" err="1">
                <a:latin typeface="Arial" panose="020B0604020202020204" pitchFamily="34" charset="0"/>
              </a:rPr>
              <a:t>p</a:t>
            </a:r>
            <a:r>
              <a:rPr kumimoji="0" lang="cs-CZ" altLang="cs-CZ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addleboardech</a:t>
            </a:r>
            <a:r>
              <a:rPr lang="cs-CZ" sz="3200" dirty="0"/>
              <a:t> aj.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9D9E7C7-687B-4BFA-B2C8-32273A96D695}"/>
              </a:ext>
            </a:extLst>
          </p:cNvPr>
          <p:cNvSpPr txBox="1">
            <a:spLocks/>
          </p:cNvSpPr>
          <p:nvPr/>
        </p:nvSpPr>
        <p:spPr>
          <a:xfrm>
            <a:off x="402818" y="436576"/>
            <a:ext cx="1171298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Sporty v bazénu </a:t>
            </a:r>
          </a:p>
          <a:p>
            <a:r>
              <a:rPr lang="cs-CZ" b="1" dirty="0">
                <a:solidFill>
                  <a:schemeClr val="bg1"/>
                </a:solidFill>
              </a:rPr>
              <a:t>Rekreační sporty a Pohybové aktivity</a:t>
            </a:r>
            <a:br>
              <a:rPr lang="cs-CZ" b="1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24251C-C628-4169-9932-FEC248AB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162" y="4544330"/>
            <a:ext cx="5368714" cy="21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6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FCFED-42B9-4937-AABE-7982E859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8" y="407269"/>
            <a:ext cx="10989081" cy="150876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Soutěžní Sporty na otevřené vodě </a:t>
            </a:r>
            <a:br>
              <a:rPr lang="cs-CZ" b="1" dirty="0"/>
            </a:b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49FC4-C7EF-4BCD-8F39-E0E5C369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03" y="1916029"/>
            <a:ext cx="7897120" cy="494197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bg1"/>
                </a:solidFill>
              </a:rPr>
              <a:t>Dálkové plavání</a:t>
            </a:r>
            <a:endParaRPr lang="cs-CZ" sz="3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Disciplíny: 5 km, 10 km, 25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Maratony: např. přeplavby kanálu La Manche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bg1"/>
                </a:solidFill>
              </a:rPr>
              <a:t>Triatlon (plavecká část)</a:t>
            </a:r>
            <a:endParaRPr lang="cs-CZ" sz="3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Délky plavání: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Sprint (750 m),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Olympijský triatlon (1,5 km),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Ironman</a:t>
            </a:r>
            <a:r>
              <a:rPr lang="cs-CZ" sz="3200" dirty="0"/>
              <a:t> (3,8 km)</a:t>
            </a:r>
          </a:p>
          <a:p>
            <a:endParaRPr lang="cs-CZ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A79D2B-BE9D-4A04-9B6C-2C668EAA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92" y="3649872"/>
            <a:ext cx="6100028" cy="21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726</TotalTime>
  <Words>958</Words>
  <Application>Microsoft Office PowerPoint</Application>
  <PresentationFormat>Širokoúhlá obrazovka</PresentationFormat>
  <Paragraphs>156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Corbel</vt:lpstr>
      <vt:lpstr>Wingdings</vt:lpstr>
      <vt:lpstr>Pruhy</vt:lpstr>
      <vt:lpstr>Plavecké a vodní sporty</vt:lpstr>
      <vt:lpstr>Sporty ve vodním prostředí</vt:lpstr>
      <vt:lpstr>Úvod </vt:lpstr>
      <vt:lpstr>Soutěžní Sporty v bazénu - Bez pomůcek </vt:lpstr>
      <vt:lpstr>Soutěžní Sporty v bazénu - Bez pomůcek </vt:lpstr>
      <vt:lpstr>Soutěžní Sporty v bazénu - Bez pomůcek </vt:lpstr>
      <vt:lpstr>Prezentace aplikace PowerPoint</vt:lpstr>
      <vt:lpstr>Prezentace aplikace PowerPoint</vt:lpstr>
      <vt:lpstr>Soutěžní Sporty na otevřené vodě  Bez pomůcek </vt:lpstr>
      <vt:lpstr>Soutěžní Sporty na otevřené vodě – s pomůckami</vt:lpstr>
      <vt:lpstr>Soutěžení s využitím lodí na otevřené vodě</vt:lpstr>
      <vt:lpstr>Kombinované soutěžní sporty a disciplíny </vt:lpstr>
      <vt:lpstr>Rekreační sport s pomůckami i bez nich na otevřené vodě</vt:lpstr>
      <vt:lpstr>Adrenalinové Pohybové aktivity</vt:lpstr>
      <vt:lpstr>Sporty přenesené do vodního prostředí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Bátorová Michaela (149276)</cp:lastModifiedBy>
  <cp:revision>83</cp:revision>
  <dcterms:created xsi:type="dcterms:W3CDTF">2020-10-26T12:43:43Z</dcterms:created>
  <dcterms:modified xsi:type="dcterms:W3CDTF">2024-12-09T23:22:47Z</dcterms:modified>
</cp:coreProperties>
</file>