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307" r:id="rId12"/>
    <p:sldId id="305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69" r:id="rId21"/>
    <p:sldId id="309" r:id="rId22"/>
    <p:sldId id="306" r:id="rId23"/>
    <p:sldId id="273" r:id="rId24"/>
    <p:sldId id="274" r:id="rId25"/>
    <p:sldId id="275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77" r:id="rId39"/>
    <p:sldId id="276" r:id="rId40"/>
    <p:sldId id="290" r:id="rId41"/>
    <p:sldId id="291" r:id="rId42"/>
    <p:sldId id="292" r:id="rId43"/>
    <p:sldId id="293" r:id="rId44"/>
    <p:sldId id="295" r:id="rId45"/>
    <p:sldId id="294" r:id="rId46"/>
    <p:sldId id="296" r:id="rId47"/>
    <p:sldId id="333" r:id="rId48"/>
    <p:sldId id="335" r:id="rId49"/>
    <p:sldId id="334" r:id="rId50"/>
    <p:sldId id="297" r:id="rId51"/>
    <p:sldId id="299" r:id="rId52"/>
    <p:sldId id="300" r:id="rId53"/>
    <p:sldId id="337" r:id="rId54"/>
    <p:sldId id="301" r:id="rId55"/>
    <p:sldId id="302" r:id="rId56"/>
    <p:sldId id="340" r:id="rId57"/>
    <p:sldId id="336" r:id="rId58"/>
    <p:sldId id="338" r:id="rId59"/>
    <p:sldId id="339" r:id="rId60"/>
    <p:sldId id="303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59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73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90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0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41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54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61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66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66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86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39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140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2E1C9hWirY?feature=oembe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MPCgz48NOc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cz/url?sa=i&amp;url=https%3A%2F%2Fwww.focus-on-process.com%2Fblog%2F2020%2F03%2F06%2Fattila-menyhart-2%2F&amp;psig=AOvVaw0W_VKUmSeQdTJt6nNE8hhH&amp;ust=1603733486709000&amp;source=images&amp;cd=vfe&amp;ved=0CAIQjRxqFwoTCID-q5Km0OwCFQAAAAAdAAAAABB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cz/url?sa=i&amp;url=https%3A%2F%2Fwww.pinterest.com%2Fpin%2F112308584428952323%2F&amp;psig=AOvVaw0W_VKUmSeQdTJt6nNE8hhH&amp;ust=1603733486709000&amp;source=images&amp;cd=vfe&amp;ved=0CAIQjRxqFwoTCID-q5Km0OwCFQAAAAAdAAAAABBS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ebMfr7n65_c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ebMfr7n65_c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z/url?sa=i&amp;url=https%3A%2F%2Fwww.straitstimes.com%2Fsport%2Fle-clos-guns-for-phelps-fly-records&amp;psig=AOvVaw0W_VKUmSeQdTJt6nNE8hhH&amp;ust=1603733486709000&amp;source=images&amp;cd=vfe&amp;ved=0CAIQjRxqFwoTCID-q5Km0OwCFQAAAAAdAAAAABB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%3A%2F%2Fwww.pinterest.com%2Fpin%2F536209899353538049%2F&amp;psig=AOvVaw0W_VKUmSeQdTJt6nNE8hhH&amp;ust=1603733486709000&amp;source=images&amp;cd=vfe&amp;ved=0CAIQjRxqFwoTCID-q5Km0OwCFQAAAAAdAAAAABAh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z/url?sa=i&amp;url=https%3A%2F%2Fpetra15-7x.webgarden.cz%2Ftemata%2Fstyl-motyl&amp;psig=AOvVaw0W_VKUmSeQdTJt6nNE8hhH&amp;ust=1603733486709000&amp;source=images&amp;cd=vfe&amp;ved=0CAIQjRxqFwoTCICUuoaj0OwCFQAAAAAdAAAAABAK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z/url?sa=i&amp;url=https%3A%2F%2Fwww.straitstimes.com%2Fsport%2Fle-clos-guns-for-phelps-fly-records&amp;psig=AOvVaw0W_VKUmSeQdTJt6nNE8hhH&amp;ust=1603733486709000&amp;source=images&amp;cd=vfe&amp;ved=0CAIQjRxqFwoTCID-q5Km0OwCFQAAAAAdAAAAABBf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z/url?sa=i&amp;url=https%3A%2F%2Fwww.pinterest.com%2Ffluffysucks%2Fphotography%2F&amp;psig=AOvVaw0W_VKUmSeQdTJt6nNE8hhH&amp;ust=1603733486709000&amp;source=images&amp;cd=vfe&amp;ved=0CAIQjRxqFwoTCID-q5Km0OwCFQAAAAAdAAAAABAQ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google.cz/url?sa=i&amp;url=https%3A%2F%2Fm.youtube.com%2Fwatch%3Fv%3D9g9maSiKMcM&amp;psig=AOvVaw1uB3IgXKSUWqGYIoHICgmX&amp;ust=1603823315064000&amp;source=images&amp;cd=vfe&amp;ved=0CAIQjRxqFwoTCJCNkNPx0uwCFQAAAAAdAAAAABA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cz/url?sa=i&amp;url=https%3A%2F%2Fwww.dreamstime.com%2Frussian-athlete-swimmer-swimming-breaststroke-chelyabinsk-russia-march-russian-athlete-swimmer-swimming-breaststroke-image112821238&amp;psig=AOvVaw0W_VKUmSeQdTJt6nNE8hhH&amp;ust=1603733486709000&amp;source=images&amp;cd=vfe&amp;ved=0CAIQjRxqFwoTCPDqqvaj0OwCFQAAAAAdAAAAABA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ffZn_-lU54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hyperlink" Target="https://www.youtube.com/watch?v=H16wDdWw3Cc" TargetMode="External"/><Relationship Id="rId2" Type="http://schemas.openxmlformats.org/officeDocument/2006/relationships/hyperlink" Target="https://www.google.cz/url?sa=i&amp;url=https%3A%2F%2Fwww.dreamstime.com%2Frussian-athlete-swimmer-swimming-breaststroke-chelyabinsk-russia-march-russian-athlete-swimmer-swimming-breaststroke-image112821238&amp;psig=AOvVaw0W_VKUmSeQdTJt6nNE8hhH&amp;ust=1603733486709000&amp;source=images&amp;cd=vfe&amp;ved=0CAIQjRxqFwoTCPDqqvaj0OwCFQAAAAAdAAAAABA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mSRQrZAxCUA" TargetMode="External"/><Relationship Id="rId5" Type="http://schemas.openxmlformats.org/officeDocument/2006/relationships/image" Target="../media/image54.jpeg"/><Relationship Id="rId4" Type="http://schemas.openxmlformats.org/officeDocument/2006/relationships/hyperlink" Target="https://www.google.cz/url?sa=i&amp;url=http%3A%2F%2Fwww.etriatlon.cz%2Ftechnika_plavani%2Fmotylek_delfin.html&amp;psig=AOvVaw0W_VKUmSeQdTJt6nNE8hhH&amp;ust=1603733486709000&amp;source=images&amp;cd=vfe&amp;ved=0CAIQjRxqFwoTCICUuoaj0OwCFQAAAAAdAAAAABAQ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youtube.com/watch?v=0llpJyPb7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llpJyPb7v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llpJyPb7vI?feature=oembed" TargetMode="External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BJy6VZa8wA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4LaUCZtEzw?feature=oembed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tNdNe85rsg?feature=oembed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ngV3Ue_y08?start=23&amp;feature=oembed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bFh9f_1_bI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gi2Hp_DG8s?feature=shared" TargetMode="External"/><Relationship Id="rId2" Type="http://schemas.openxmlformats.org/officeDocument/2006/relationships/hyperlink" Target="https://youtu.be/z2E1C9hWirY?feature=share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bFh9f_1_bI" TargetMode="External"/><Relationship Id="rId5" Type="http://schemas.openxmlformats.org/officeDocument/2006/relationships/hyperlink" Target="https://www.youtube.com/watch?v=_tNdNe85rsg" TargetMode="External"/><Relationship Id="rId4" Type="http://schemas.openxmlformats.org/officeDocument/2006/relationships/hyperlink" Target="https://www.youtube.com/watch?v=ebMfr7n65_c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cz/url?sa=i&amp;url=https%3A%2F%2Fwww.pinterest.com%2Fpin%2F546272629797839764%2F&amp;psig=AOvVaw0W_VKUmSeQdTJt6nNE8hhH&amp;ust=1603733486709000&amp;source=images&amp;cd=vfe&amp;ved=0CAIQjRxqFwoTCID-q5Km0OwCFQAAAAAdAAAAABAb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B5BDD-0D4F-4DFA-9CDA-F63DED856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Opakování prsařského plaveckého způsobu</a:t>
            </a:r>
          </a:p>
        </p:txBody>
      </p:sp>
      <p:pic>
        <p:nvPicPr>
          <p:cNvPr id="4" name="Online médium 3" title="Breaststroke swimming: SECRET TIPS">
            <a:hlinkClick r:id="" action="ppaction://media"/>
            <a:extLst>
              <a:ext uri="{FF2B5EF4-FFF2-40B4-BE49-F238E27FC236}">
                <a16:creationId xmlns:a16="http://schemas.microsoft.com/office/drawing/2014/main" id="{182DF52B-A082-47BC-BFBC-C335AE47189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80492" y="1902413"/>
            <a:ext cx="8519746" cy="48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6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Poloha těla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26" y="4114800"/>
            <a:ext cx="5431748" cy="2668598"/>
          </a:xfrm>
        </p:spPr>
      </p:pic>
      <p:sp>
        <p:nvSpPr>
          <p:cNvPr id="5" name="Obdélník 4"/>
          <p:cNvSpPr/>
          <p:nvPr/>
        </p:nvSpPr>
        <p:spPr>
          <a:xfrm>
            <a:off x="137160" y="5169566"/>
            <a:ext cx="11678194" cy="1036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39634" y="1938571"/>
            <a:ext cx="6339092" cy="422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/>
              <a:t>Plavec vykonává v průběhu plavání </a:t>
            </a:r>
            <a:r>
              <a:rPr lang="cs-CZ" sz="3600" dirty="0">
                <a:solidFill>
                  <a:srgbClr val="FF0000"/>
                </a:solidFill>
              </a:rPr>
              <a:t>vlnění</a:t>
            </a:r>
            <a:r>
              <a:rPr lang="cs-CZ" sz="3600" dirty="0"/>
              <a:t>, které je jedním z hnacích momentů.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6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Poloha těla plavce je tak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variabilní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závislosti na vlnění a úrovni plavecké techniky!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008C39D-8E91-4180-B7F8-9412F76A1A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7603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9502F-54BD-4246-8EBB-9964AE75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191" y="0"/>
            <a:ext cx="9784080" cy="1508760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/>
              <a:t>Pozice těla u motýlku </a:t>
            </a:r>
          </a:p>
        </p:txBody>
      </p:sp>
      <p:pic>
        <p:nvPicPr>
          <p:cNvPr id="5" name="Online médium 4" title="Butterfly Swimming Technique | Body Positioning">
            <a:hlinkClick r:id="" action="ppaction://media"/>
            <a:extLst>
              <a:ext uri="{FF2B5EF4-FFF2-40B4-BE49-F238E27FC236}">
                <a16:creationId xmlns:a16="http://schemas.microsoft.com/office/drawing/2014/main" id="{4F2A259D-97BA-4EA2-A157-4A2F0039FB4C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24088" y="1238250"/>
            <a:ext cx="9812606" cy="5543550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875B2E-EC66-48A7-8F77-2A9D1B070F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01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chyby v poloze těla</a:t>
            </a:r>
            <a:endParaRPr lang="cs-CZ" sz="6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14" y="4036393"/>
            <a:ext cx="3489040" cy="2266346"/>
          </a:xfrm>
        </p:spPr>
      </p:pic>
      <p:sp>
        <p:nvSpPr>
          <p:cNvPr id="5" name="Obdélník 4"/>
          <p:cNvSpPr/>
          <p:nvPr/>
        </p:nvSpPr>
        <p:spPr>
          <a:xfrm>
            <a:off x="137160" y="5169566"/>
            <a:ext cx="11678194" cy="1036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14" y="1985499"/>
            <a:ext cx="3489039" cy="166330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17255" y="2167910"/>
            <a:ext cx="7047413" cy="389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statická poloha těla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velký rozsah pohybu ramen ve vertikálním směru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zvednutá hlava – pohled vpřed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30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Dolní končetiny</a:t>
            </a:r>
          </a:p>
        </p:txBody>
      </p:sp>
      <p:pic>
        <p:nvPicPr>
          <p:cNvPr id="4" name="Zástupný symbol pro obsah 3" descr="VIJAY KABBOOR Product &amp; Application Manager | Focus on Process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31" y="1946367"/>
            <a:ext cx="7464670" cy="48201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406084" y="6147289"/>
            <a:ext cx="1137774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Podíl práce motýlkových nohou na celkovém výkonu je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 35%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79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6200"/>
            <a:ext cx="4830264" cy="192970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65611" y="302925"/>
            <a:ext cx="6096000" cy="28126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Kopání nohama je podobné jako u kraulu pouze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pracují současně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Což vyvolává vyšší zrychlení, avšak vykoupené následným vyšším kolísáním rychlosti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781800" y="2181303"/>
            <a:ext cx="5408023" cy="501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Kolena se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krčí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při kopu směrem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dolů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více než u kraulu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pohybu směrem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hladině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nohy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natažené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stejně jako u kraulu.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paty jsou vně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chodidla uvolněná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špičky vtočené dovnitř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7D3CB36-7CF9-4449-83B6-51D006F9C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11" y="3742382"/>
            <a:ext cx="5329679" cy="293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ymsc.ca/blogs/coaching/resource/MichaelPhelpsButterfly01-KickTiming-7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4180" y="2314930"/>
            <a:ext cx="9949545" cy="45430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55320" y="-57150"/>
            <a:ext cx="10881360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dirty="0">
                <a:latin typeface="Calibri"/>
              </a:rPr>
              <a:t>Jde o sérii vlnivý pohybů ve vertikální rovině</a:t>
            </a:r>
          </a:p>
          <a:p>
            <a:pPr marL="45720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dirty="0">
                <a:latin typeface="Calibri"/>
              </a:rPr>
              <a:t>Začínají ve spodním části břišního svalstva, beder, kyčlích a pokračují celými dolními končetinami. </a:t>
            </a:r>
          </a:p>
        </p:txBody>
      </p:sp>
    </p:spTree>
    <p:extLst>
      <p:ext uri="{BB962C8B-B14F-4D97-AF65-F5344CB8AC3E}">
        <p14:creationId xmlns:p14="http://schemas.microsoft.com/office/powerpoint/2010/main" val="1709232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5131" y="5352648"/>
            <a:ext cx="11625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efektivní delfínovitý záběr dolními končetinami je nezbytná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flexibilita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hlezenního kloubu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3600" dirty="0"/>
          </a:p>
        </p:txBody>
      </p:sp>
      <p:pic>
        <p:nvPicPr>
          <p:cNvPr id="3" name="Picture 2" descr="Butterfly Swimming Technique - Kick | Feat. Tyler Clary - YouTube">
            <a:extLst>
              <a:ext uri="{FF2B5EF4-FFF2-40B4-BE49-F238E27FC236}">
                <a16:creationId xmlns:a16="http://schemas.microsoft.com/office/drawing/2014/main" id="{71405ECB-86CF-435B-B951-B6BF3B46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36835"/>
            <a:ext cx="10464437" cy="45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7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4 Sochi Olympics | Michael phelps, Olympics, Summer olympic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90" y="1018902"/>
            <a:ext cx="9000309" cy="47548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429564" y="150129"/>
            <a:ext cx="9000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„dvoudobý“ motýlek </a:t>
            </a: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515290" y="5934670"/>
            <a:ext cx="9000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kopy na jeden cyklus paží </a:t>
            </a:r>
            <a:endParaRPr lang="cs-CZ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45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137557" y="4205696"/>
            <a:ext cx="9666514" cy="307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 – se uskutečňuje při zasouvání paží do vody 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méně výrazný a pozorovatelný 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Zvedá boky a vrací tělu správnou polohu pro účinný záběr </a:t>
            </a:r>
            <a:r>
              <a:rPr lang="cs-CZ" sz="320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12BBD3-D302-4FC8-8A70-2B9CC8D79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2" y="242622"/>
            <a:ext cx="8421275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01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FBD828B-0272-49B6-B175-874DF971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25" y="69729"/>
            <a:ext cx="8898799" cy="466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64336" y="4902381"/>
            <a:ext cx="9765575" cy="268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SzPts val="1200"/>
            </a:pP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kop – podporuje záběr paží v jeho konečné fázi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200"/>
            </a:pPr>
            <a:endParaRPr lang="cs-CZ" sz="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Pomáhá k nádechu a usnadňuje přenesení paží 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Výraznější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200"/>
            </a:pP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94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5759" y="2914116"/>
            <a:ext cx="11471565" cy="991595"/>
          </a:xfrm>
        </p:spPr>
        <p:txBody>
          <a:bodyPr>
            <a:normAutofit fontScale="90000"/>
          </a:bodyPr>
          <a:lstStyle/>
          <a:p>
            <a:r>
              <a:rPr lang="cs-CZ" sz="9600" dirty="0">
                <a:latin typeface="Algerian" panose="04020705040A02060702" pitchFamily="82" charset="0"/>
              </a:rPr>
              <a:t>motýlek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43641" y="5261028"/>
            <a:ext cx="9144000" cy="1309255"/>
          </a:xfrm>
        </p:spPr>
        <p:txBody>
          <a:bodyPr>
            <a:normAutofit/>
          </a:bodyPr>
          <a:lstStyle/>
          <a:p>
            <a:r>
              <a:rPr lang="cs-CZ" sz="2800" dirty="0"/>
              <a:t>Mgr. et Mgr. Michaela Bátorová, Ph.D.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87" y="4143"/>
            <a:ext cx="4768553" cy="246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4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04651" y="835889"/>
            <a:ext cx="5891349" cy="5674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pracuje celý trup a kopy jsou součástí delfínového vlnění plavce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vychází z kyčelního kloubu a je doprovázen pohybem pánve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vzhůru je pomalejší, než kop směrem ke dnu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paty jsou vytočeny vně a palce dovnitř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hnací síla vzniká pohybem ploch nártů a dolních částí bérců směrem dolů ke dnu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59" y="3863431"/>
            <a:ext cx="4549141" cy="296726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23291A1-5781-4F04-8B3F-8BDC80B0F3E0}"/>
              </a:ext>
            </a:extLst>
          </p:cNvPr>
          <p:cNvSpPr txBox="1"/>
          <p:nvPr/>
        </p:nvSpPr>
        <p:spPr>
          <a:xfrm>
            <a:off x="6096000" y="1028938"/>
            <a:ext cx="6096000" cy="2461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úhel v kolenech je na krátký okamžik až 90°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svislé pohyby ramen vyvolávají nesouhlasné pohyby pánve a souhlasné pohyby nohou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kopy na jeden cyklus paží</a:t>
            </a:r>
            <a:endParaRPr lang="cs-CZ" sz="2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2927F5D-98EF-40A3-A31E-B4A8F97281AC}"/>
              </a:ext>
            </a:extLst>
          </p:cNvPr>
          <p:cNvSpPr txBox="1"/>
          <p:nvPr/>
        </p:nvSpPr>
        <p:spPr>
          <a:xfrm>
            <a:off x="1085850" y="80529"/>
            <a:ext cx="973455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charakteristika motýlového kopu</a:t>
            </a:r>
          </a:p>
        </p:txBody>
      </p:sp>
    </p:spTree>
    <p:extLst>
      <p:ext uri="{BB962C8B-B14F-4D97-AF65-F5344CB8AC3E}">
        <p14:creationId xmlns:p14="http://schemas.microsoft.com/office/powerpoint/2010/main" val="2478054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9502F-54BD-4246-8EBB-9964AE75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191" y="115666"/>
            <a:ext cx="9784080" cy="150876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/>
              <a:t>Práce dolních končetin u motýlového kopu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875B2E-EC66-48A7-8F77-2A9D1B070F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nline médium 6" title="Butterfly Swimming Technique | Kick">
            <a:hlinkClick r:id="" action="ppaction://media"/>
            <a:extLst>
              <a:ext uri="{FF2B5EF4-FFF2-40B4-BE49-F238E27FC236}">
                <a16:creationId xmlns:a16="http://schemas.microsoft.com/office/drawing/2014/main" id="{72C65D8C-E387-4D81-BC7F-256D2ADDFE90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7935" y="1564688"/>
            <a:ext cx="9369661" cy="52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11629" y="1275660"/>
            <a:ext cx="6108246" cy="4017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nohy jsou příliš od sebe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malý rozsah vertikálního pohybu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přílišné nebo žádné krčení kolen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nevychází z kyčlí, ale jen z ramen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29035B9-ED14-41EE-B3D6-C46CBB84D595}"/>
              </a:ext>
            </a:extLst>
          </p:cNvPr>
          <p:cNvSpPr txBox="1"/>
          <p:nvPr/>
        </p:nvSpPr>
        <p:spPr>
          <a:xfrm>
            <a:off x="1217158" y="285060"/>
            <a:ext cx="9039225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chyby v práci motýlových nohou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2C7B72-F6B2-483B-82C0-171CBA54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524" y="1458001"/>
            <a:ext cx="4905375" cy="336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04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76103" y="6208494"/>
            <a:ext cx="863454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https://www.youtube.com/watch?v=ebMfr7n65_c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Kick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39758" y="90586"/>
            <a:ext cx="11547566" cy="3725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Samotné delfínové vlnění pod vodní hladinu je tak účinné, že někteří plavci byli schopni po startu a po obrátce vlnit pod vodou až 25 m a udrželi vlněním vyšší rychlost než při plavání na hladině.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proto bylo posléze zavedeno pravidlo plavání pod vodou maximálně 15m po startu a každé obrátce.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99" y="3242122"/>
            <a:ext cx="5555252" cy="28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76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Horní končetiny</a:t>
            </a:r>
          </a:p>
        </p:txBody>
      </p:sp>
      <p:pic>
        <p:nvPicPr>
          <p:cNvPr id="6" name="Zástupný symbol pro obsah 5" descr="Le Clos guns for Phelps' fly records, Sport News &amp; Top Stories - The  Straits Times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99" y="2507751"/>
            <a:ext cx="7048501" cy="4206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/>
          <p:cNvSpPr/>
          <p:nvPr/>
        </p:nvSpPr>
        <p:spPr>
          <a:xfrm>
            <a:off x="1431519" y="1861420"/>
            <a:ext cx="9326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Podíl práce paží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celkovém výkonu je 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 </a:t>
            </a:r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65%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572463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7382" y="424543"/>
            <a:ext cx="4258491" cy="6022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Pohyby horních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končetin jsou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současné a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symetrické</a:t>
            </a: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endParaRPr lang="cs-CZ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Během jednoho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cyklu provedou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paže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záběr pod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hladinou </a:t>
            </a: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švihový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přenos bočními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oblouky</a:t>
            </a: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89566" y="4950506"/>
            <a:ext cx="7075714" cy="1915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Timing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jednotlivých fází je určen jak individuálními parametry plavce, tak intenzitou plavání, rychlostí vlnění a úrovní techniky plavce.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Butterfly Stroke Swimming Technique - the 12 essential parts">
            <a:extLst>
              <a:ext uri="{FF2B5EF4-FFF2-40B4-BE49-F238E27FC236}">
                <a16:creationId xmlns:a16="http://schemas.microsoft.com/office/drawing/2014/main" id="{57FBF1DD-AE69-4C42-B8F2-D83597B02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" b="11556"/>
          <a:stretch/>
        </p:blipFill>
        <p:spPr bwMode="auto">
          <a:xfrm>
            <a:off x="4689566" y="424543"/>
            <a:ext cx="7075714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03627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Pohyby paží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7418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dirty="0"/>
              <a:t> </a:t>
            </a:r>
            <a:r>
              <a:rPr lang="cs-CZ" sz="4400" dirty="0">
                <a:solidFill>
                  <a:schemeClr val="bg1"/>
                </a:solidFill>
              </a:rPr>
              <a:t>rozlišujeme 5 základních fází pohybu paží</a:t>
            </a:r>
          </a:p>
          <a:p>
            <a:pPr marL="0" indent="0" algn="ctr">
              <a:buNone/>
            </a:pPr>
            <a:r>
              <a:rPr lang="cs-CZ" sz="4400" dirty="0"/>
              <a:t> </a:t>
            </a:r>
            <a:r>
              <a:rPr lang="cs-CZ" sz="4400" b="1" dirty="0"/>
              <a:t>přípravná </a:t>
            </a:r>
          </a:p>
          <a:p>
            <a:pPr marL="0" indent="0" algn="ctr">
              <a:buNone/>
            </a:pPr>
            <a:r>
              <a:rPr lang="cs-CZ" sz="4400" b="1" dirty="0"/>
              <a:t>přechodná</a:t>
            </a:r>
          </a:p>
          <a:p>
            <a:pPr marL="0" indent="0" algn="ctr">
              <a:buNone/>
            </a:pPr>
            <a:r>
              <a:rPr lang="cs-CZ" sz="4400" b="1" dirty="0"/>
              <a:t> záběrová </a:t>
            </a:r>
            <a:r>
              <a:rPr lang="cs-CZ" sz="4400" dirty="0"/>
              <a:t>– přitahování, odtlačování</a:t>
            </a:r>
            <a:r>
              <a:rPr lang="cs-CZ" sz="4400" b="1" dirty="0"/>
              <a:t> </a:t>
            </a:r>
          </a:p>
          <a:p>
            <a:pPr marL="0" indent="0" algn="ctr">
              <a:buNone/>
            </a:pPr>
            <a:r>
              <a:rPr lang="cs-CZ" sz="4400" b="1" dirty="0"/>
              <a:t>fáze vytažení  </a:t>
            </a:r>
          </a:p>
          <a:p>
            <a:pPr marL="0" indent="0" algn="ctr">
              <a:buNone/>
            </a:pPr>
            <a:r>
              <a:rPr lang="cs-CZ" sz="4400" b="1" dirty="0"/>
              <a:t>přenos paže</a:t>
            </a:r>
            <a:endParaRPr lang="cs-CZ" sz="4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8335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7908" y="292941"/>
            <a:ext cx="9287691" cy="43443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365760" y="4637315"/>
            <a:ext cx="11521440" cy="217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Přípravná fáze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začíná zasunutím paží do vody ve vzpažení, přibližně v šíři ramen a dlaně jsou vytočeny vně. Zanoření paže by mělo optimálně probíhat v tomto pořadí – ruka, loket, rameno, a proto bývají někdy paže mírně ohnuté v lokti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63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sBG-Eung460/VO15x7xm3EI/AAAAAAAAADs/m1tbKSqatv4/s1600/MIchael%2BPhelps%2B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78003" y="783807"/>
            <a:ext cx="8424934" cy="518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797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.dailymail.co.uk/i/pix/2012/08/03/article-2183335-145EADDD000005DC-637_634x39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1013" y="182839"/>
            <a:ext cx="10069798" cy="647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Pin on Swimming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182839"/>
            <a:ext cx="5708469" cy="6472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001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tyl motýl - Plavani">
            <a:hlinkClick r:id="rId2" tgtFrame="&quot;_blank&quot;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52" y="1620893"/>
            <a:ext cx="5607096" cy="31035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326571" y="198443"/>
            <a:ext cx="114169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Druhý nejrychlejší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plavecký způsob díky významné hnací síle vytvořené </a:t>
            </a:r>
            <a:r>
              <a:rPr lang="cs-CZ" sz="32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vlněním těla a nohou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která plavce rychle posouvá vpřed. </a:t>
            </a:r>
            <a:endParaRPr lang="cs-CZ" sz="3200" dirty="0"/>
          </a:p>
        </p:txBody>
      </p:sp>
      <p:sp>
        <p:nvSpPr>
          <p:cNvPr id="6" name="Obdélník 5"/>
          <p:cNvSpPr/>
          <p:nvPr/>
        </p:nvSpPr>
        <p:spPr>
          <a:xfrm>
            <a:off x="431074" y="5059825"/>
            <a:ext cx="115083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nejnáročnější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nejméně vytrvalecký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nejméně praktikovaný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dirty="0"/>
              <a:t> 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účinnost je druhá nejmenší ze všech plaveckých způsobů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nejatraktivnější</a:t>
            </a:r>
          </a:p>
          <a:p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292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 Clos guns for Phelps' fly records, Sport News &amp; Top Stories - The  Straits Time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9006"/>
            <a:ext cx="9875520" cy="48528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287383" y="5172039"/>
            <a:ext cx="11586754" cy="170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Přechodná fáze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pokračuje pohybem paží do stran a mírně dolů, začínají se lehce ohýbat v loktech - cílem je tzv. zachycení vody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8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0+ Best phOtOgraphy images | photography, photographer, photo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46" y="143691"/>
            <a:ext cx="5617028" cy="6570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157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WIMMER Magazine Breaststroke Arms Missteps - YouTube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99" y="2351314"/>
            <a:ext cx="7106195" cy="427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7440" y="251967"/>
            <a:ext cx="6497497" cy="4032650"/>
          </a:xfrm>
          <a:prstGeom prst="rect">
            <a:avLst/>
          </a:prstGeom>
        </p:spPr>
      </p:pic>
      <p:sp>
        <p:nvSpPr>
          <p:cNvPr id="5" name="Plus 4"/>
          <p:cNvSpPr/>
          <p:nvPr/>
        </p:nvSpPr>
        <p:spPr>
          <a:xfrm>
            <a:off x="718457" y="953588"/>
            <a:ext cx="914400" cy="91440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Minus 5"/>
          <p:cNvSpPr/>
          <p:nvPr/>
        </p:nvSpPr>
        <p:spPr>
          <a:xfrm>
            <a:off x="10356296" y="2690948"/>
            <a:ext cx="914400" cy="9144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995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3509" y="-287382"/>
            <a:ext cx="11443062" cy="699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Přitahování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paže pohybují po obloucích nejdříve do stran 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následně dovnitř s „vysokou polohou“ lokte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Odtlačování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dochází k natahování paží pod trupem až do ukončení záběru ke stehnům dlaněmi vzad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82" y="1894114"/>
            <a:ext cx="9000309" cy="30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13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49086" y="4780152"/>
            <a:ext cx="10319657" cy="1643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Fáze vytažení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následuje po prvním kopu a ukončení záběru, kdy se ramena dostávají vpřed nad hladinu a lokty vytahují relaxovaná předloktí a ruku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www.tnp.sg/sites/default/files/styles/story_big_image/public/articles/20160119/NP_20160119_SHSWIM19_1138745.jpg?itok=vznhwNJ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2777" y="209006"/>
            <a:ext cx="9980023" cy="4571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351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ssian Athlete Swimmer Swimming Breaststroke Editorial Stock Photo - Image  of action, pool: 112821238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4" y="313509"/>
            <a:ext cx="10620102" cy="589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" y="4376058"/>
            <a:ext cx="5146767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7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47493" y="4236003"/>
            <a:ext cx="10283516" cy="230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Přenos paží </a:t>
            </a:r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prováděn švihově bočními oblouky po sklonění hlavy a ohnutí zad, těsně nad hladinou uvolněnými pažemi - </a:t>
            </a:r>
            <a:r>
              <a:rPr 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ruce jsou obráceny dovnitř , palce směřují k hladině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ttp://blog.doheny.com/wp-content/uploads/2011/06/butterfly-stroke-swim-techniqu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3326" y="418011"/>
            <a:ext cx="5329646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Výsledek obrázku pro swimming world technique tips butterfly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79177" y="418011"/>
            <a:ext cx="5094514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685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týl plavec mrtvi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7646" y="483327"/>
            <a:ext cx="10554788" cy="55647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757646" y="5839098"/>
            <a:ext cx="10554788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2000" u="sng" dirty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hlinkClick r:id="rId3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https://www.youtube.com/watch?v=UffZn_-lU54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Stroke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68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wimspeedsecrets.files.wordpress.com/2014/11/swimspeedstrokes_butterflycurvilinearpath_600px.jpg"/>
          <p:cNvPicPr>
            <a:picLocks noChangeAspect="1"/>
          </p:cNvPicPr>
          <p:nvPr/>
        </p:nvPicPr>
        <p:blipFill>
          <a:blip r:embed="rId2"/>
          <a:srcRect l="7730" t="11664" r="9347" b="7793"/>
          <a:stretch>
            <a:fillRect/>
          </a:stretch>
        </p:blipFill>
        <p:spPr>
          <a:xfrm>
            <a:off x="431075" y="116631"/>
            <a:ext cx="5747656" cy="65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648994" y="554960"/>
            <a:ext cx="5251269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000000"/>
                </a:solidFill>
                <a:latin typeface="Arial Black" pitchFamily="34"/>
              </a:rPr>
              <a:t>1 - 2 přípravná fáze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3 - 4 přechodná fáze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5 - 6 záběrová fáze -</a:t>
            </a:r>
            <a:r>
              <a:rPr lang="cs-CZ" sz="2000" dirty="0">
                <a:solidFill>
                  <a:srgbClr val="000000"/>
                </a:solidFill>
                <a:latin typeface="Arial Black" pitchFamily="34"/>
              </a:rPr>
              <a:t> přitahování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Arial Black" pitchFamily="34"/>
              </a:rPr>
              <a:t>7 - záběrová fáze - odtlačování 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8 - fáze vytažení</a:t>
            </a:r>
            <a:r>
              <a:rPr lang="cs-CZ" sz="2000" dirty="0">
                <a:solidFill>
                  <a:srgbClr val="000000"/>
                </a:solidFill>
                <a:latin typeface="Arial Black" pitchFamily="34"/>
              </a:rPr>
              <a:t>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      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000000"/>
                </a:solidFill>
                <a:latin typeface="Arial Black" pitchFamily="34"/>
              </a:rPr>
              <a:t>       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kern="0" dirty="0">
                <a:solidFill>
                  <a:srgbClr val="000000"/>
                </a:solidFill>
                <a:latin typeface="Arial Black" pitchFamily="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1196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tvs.cvut.cz/sporty/plavani/img/motylek_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7577" y="404949"/>
            <a:ext cx="4472697" cy="615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DrawingButterflyPulling-242x3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3497" y="404949"/>
            <a:ext cx="4598126" cy="6152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589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Vývoj techniky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445" y="2011679"/>
            <a:ext cx="11639005" cy="461118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cs-CZ" sz="4800" dirty="0"/>
              <a:t>Motýlek je nejmladším plaveckým způsobem</a:t>
            </a:r>
          </a:p>
          <a:p>
            <a:pPr>
              <a:lnSpc>
                <a:spcPct val="150000"/>
              </a:lnSpc>
            </a:pPr>
            <a:r>
              <a:rPr lang="cs-CZ" sz="4800" dirty="0"/>
              <a:t>Modifikace plaveckého způsobu prsa </a:t>
            </a:r>
          </a:p>
          <a:p>
            <a:pPr>
              <a:lnSpc>
                <a:spcPct val="150000"/>
              </a:lnSpc>
            </a:pPr>
            <a:r>
              <a:rPr lang="cs-CZ" sz="4800" dirty="0"/>
              <a:t>1952 byl uznán jako nový plavecký způsob. </a:t>
            </a:r>
          </a:p>
          <a:p>
            <a:pPr>
              <a:lnSpc>
                <a:spcPct val="150000"/>
              </a:lnSpc>
            </a:pPr>
            <a:r>
              <a:rPr lang="cs-CZ" sz="4800" dirty="0"/>
              <a:t>Nazýván také jako motýl nebo delfín</a:t>
            </a:r>
            <a:r>
              <a:rPr lang="cs-CZ" sz="4800" b="1" dirty="0"/>
              <a:t>. </a:t>
            </a:r>
            <a:endParaRPr lang="cs-CZ" sz="4800" dirty="0"/>
          </a:p>
          <a:p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069764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Chyby horních končetin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1" y="2429691"/>
            <a:ext cx="6217918" cy="462425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zasunutí pokrčených paží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záběr příliš vně stranou od těla – chybí oblouk dovnitř a vysoký loket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záběr nataženými pažemi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záběr není dotažen do úrovně boků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přenos je veden částečně vodou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přenos pokrčených paží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záběr začíná hned po zasunutí paží do vody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67" y="2011681"/>
            <a:ext cx="4532812" cy="21031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67" y="4333546"/>
            <a:ext cx="4532812" cy="2302385"/>
          </a:xfrm>
          <a:prstGeom prst="rect">
            <a:avLst/>
          </a:prstGeom>
        </p:spPr>
      </p:pic>
      <p:sp>
        <p:nvSpPr>
          <p:cNvPr id="4" name="Plus 3"/>
          <p:cNvSpPr/>
          <p:nvPr/>
        </p:nvSpPr>
        <p:spPr>
          <a:xfrm>
            <a:off x="10243552" y="5824372"/>
            <a:ext cx="743447" cy="628679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Minus 4"/>
          <p:cNvSpPr/>
          <p:nvPr/>
        </p:nvSpPr>
        <p:spPr>
          <a:xfrm>
            <a:off x="10243552" y="3540034"/>
            <a:ext cx="507179" cy="44413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03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Souhra a dýchání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9550" y="1859067"/>
            <a:ext cx="11410949" cy="420624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dirty="0">
                <a:solidFill>
                  <a:srgbClr val="000000"/>
                </a:solidFill>
                <a:latin typeface="Arial Black" pitchFamily="34"/>
              </a:rPr>
              <a:t>Souhra v motýlku a návaznost pohybů musí být plynulá.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545080"/>
            <a:ext cx="7105650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62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ciejowa-chata.com.pl/images/Plywanie/delfinszk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767" y="169816"/>
            <a:ext cx="3418896" cy="65706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3840480" y="454302"/>
            <a:ext cx="799446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Plavec je po zasunutí paží do vody natažen a zahajuje záběr pažemi.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Během uchopení vody a ve fázi přitahování se nohy krčí v kolenou do maximální flexe a chystají se na kop.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Během záběru paží plavec vydechuje a na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konci záběru s podporou kopu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vysouvá hlavu z vody a po ukončení záběru a kopu provádí nádech.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Po nádechu se hlava sklání, uvolněné paže jsou švihem přeneseny těsně nad hladinou do vzpažení a zasouvají se do vody.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Během zasouvání paží do vody 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následuje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druhý kop nohama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Trup kopíruje dráhu paží a provádí delfínovou vlnu.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Na konci této vlny plavec zanožuje, krčí nohy, zahajuje záběr pažemi a chystá se na první kop.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První kop 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je prováděn 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během záběru pažemi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99572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4.bp.blogspot.com/-MAo-qBYOP10/UqZx6eJpaLI/AAAAAAAABsY/661QOR3ZRgE/s1600/phelp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1337" y="294857"/>
            <a:ext cx="4608511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 descr="http://www.enjoy-swimming.com/wp-content/uploads/swimming-butterfly-breathing-2.jpg"/>
          <p:cNvPicPr>
            <a:picLocks noChangeAspect="1"/>
          </p:cNvPicPr>
          <p:nvPr/>
        </p:nvPicPr>
        <p:blipFill>
          <a:blip r:embed="rId3"/>
          <a:srcRect b="5131"/>
          <a:stretch>
            <a:fillRect/>
          </a:stretch>
        </p:blipFill>
        <p:spPr>
          <a:xfrm>
            <a:off x="6570617" y="294857"/>
            <a:ext cx="4598126" cy="259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www.swim-teach.com/images/337xNxswim-butterfly-breathing-technique.jpg.pagespeed.ic.A2AdnrJmse.jpg"/>
          <p:cNvPicPr>
            <a:picLocks noChangeAspect="1"/>
          </p:cNvPicPr>
          <p:nvPr/>
        </p:nvPicPr>
        <p:blipFill>
          <a:blip r:embed="rId4"/>
          <a:srcRect t="11863" r="50142"/>
          <a:stretch>
            <a:fillRect/>
          </a:stretch>
        </p:blipFill>
        <p:spPr>
          <a:xfrm>
            <a:off x="901337" y="4252612"/>
            <a:ext cx="4608511" cy="234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swim-teach.com/images/337xNxswim-butterfly-breathing-technique.jpg.pagespeed.ic.A2AdnrJmse.jpg"/>
          <p:cNvPicPr>
            <a:picLocks noChangeAspect="1"/>
          </p:cNvPicPr>
          <p:nvPr/>
        </p:nvPicPr>
        <p:blipFill>
          <a:blip r:embed="rId4"/>
          <a:srcRect l="50692"/>
          <a:stretch>
            <a:fillRect/>
          </a:stretch>
        </p:blipFill>
        <p:spPr>
          <a:xfrm>
            <a:off x="6570617" y="4252611"/>
            <a:ext cx="4598125" cy="23470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704055" y="3131224"/>
            <a:ext cx="5003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Nádech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je načasován do fáze vytažení paží a začátku jejich přenosu.</a:t>
            </a:r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6472644" y="3157744"/>
            <a:ext cx="4794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Výdech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je postupný s důrazem na  konci záběrové fáze.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46003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ussian Athlete Swimmer Swimming Breaststroke Editorial Stock Photo - Image  of action, pool: 112821238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85" y="2646238"/>
            <a:ext cx="6560549" cy="402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Motýlek - delfín, E Triatlon - triatlonový magazín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" y="233499"/>
            <a:ext cx="6386375" cy="40772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6871063" y="529404"/>
            <a:ext cx="5110572" cy="557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95"/>
              </a:lnSpc>
              <a:spcBef>
                <a:spcPts val="1795"/>
              </a:spcBef>
              <a:spcAft>
                <a:spcPts val="1795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https://www.youtube.com/watch?v=mSRQrZAxCUA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Breathing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7106194" y="1787489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hnutá šipka doleva 7"/>
          <p:cNvSpPr/>
          <p:nvPr/>
        </p:nvSpPr>
        <p:spPr>
          <a:xfrm>
            <a:off x="5773783" y="4885360"/>
            <a:ext cx="1097280" cy="1216152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53759" y="5098367"/>
            <a:ext cx="52673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95"/>
              </a:lnSpc>
              <a:spcBef>
                <a:spcPts val="1795"/>
              </a:spcBef>
              <a:spcAft>
                <a:spcPts val="1795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https://www.youtube.com/watch?v=H16wDdWw3Cc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Speedo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34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oachsci.sdsu.edu/swim/champion/dv401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5394" y="457200"/>
            <a:ext cx="10842172" cy="5969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465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444" y="284176"/>
            <a:ext cx="5645556" cy="1508760"/>
          </a:xfrm>
        </p:spPr>
        <p:txBody>
          <a:bodyPr/>
          <a:lstStyle/>
          <a:p>
            <a:pPr algn="ctr"/>
            <a:r>
              <a:rPr lang="cs-CZ" sz="5400" dirty="0"/>
              <a:t>Chyby v souhře a dýchání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357" y="2099081"/>
            <a:ext cx="6943724" cy="459812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cs-CZ" sz="4800" dirty="0"/>
              <a:t> opožděný vdech a výdech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cs-CZ" sz="4800" dirty="0"/>
              <a:t>Špatný </a:t>
            </a:r>
            <a:r>
              <a:rPr lang="cs-CZ" sz="4800" dirty="0" err="1"/>
              <a:t>timing</a:t>
            </a:r>
            <a:r>
              <a:rPr lang="cs-CZ" sz="4800" dirty="0"/>
              <a:t>– načasování kopu a záběru HK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cs-CZ" sz="4800" dirty="0"/>
              <a:t>v průběhu přenosu zůstává hlava v záklonu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cs-CZ" sz="4800" dirty="0"/>
              <a:t> oddělené kopy a záběry paží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cs-CZ" sz="4800" dirty="0"/>
              <a:t> příliš vysoký přenos paží</a:t>
            </a:r>
          </a:p>
          <a:p>
            <a:pPr marL="0" indent="0">
              <a:buNone/>
            </a:pPr>
            <a:endParaRPr lang="cs-CZ" sz="4500" dirty="0"/>
          </a:p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92" y="4029670"/>
            <a:ext cx="4762251" cy="252217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33D6CF8-25C3-4F59-BF2D-40A0BC164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222" y="306151"/>
            <a:ext cx="4764422" cy="32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324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25FD63-D55D-40A9-B2D7-21504D05D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43" y="-1"/>
            <a:ext cx="754894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996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3960" y="-31964"/>
            <a:ext cx="9784080" cy="1508760"/>
          </a:xfrm>
        </p:spPr>
        <p:txBody>
          <a:bodyPr/>
          <a:lstStyle/>
          <a:p>
            <a:pPr algn="ctr"/>
            <a:r>
              <a:rPr lang="cs-CZ" sz="5400" dirty="0"/>
              <a:t>Chyby v souhře a dýchání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022" y="2080319"/>
            <a:ext cx="5702978" cy="45981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4500" dirty="0"/>
          </a:p>
          <a:p>
            <a:pPr marL="0" indent="0">
              <a:buNone/>
            </a:pPr>
            <a:endParaRPr lang="cs-CZ" u="sng" dirty="0">
              <a:hlinkClick r:id="rId3"/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AFCCBB-71B7-4E68-B82C-A879A249E7EE}"/>
              </a:ext>
            </a:extLst>
          </p:cNvPr>
          <p:cNvSpPr txBox="1"/>
          <p:nvPr/>
        </p:nvSpPr>
        <p:spPr>
          <a:xfrm>
            <a:off x="1225140" y="6488668"/>
            <a:ext cx="10573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sz="1800" u="sng" dirty="0">
                <a:hlinkClick r:id="rId3"/>
              </a:rPr>
              <a:t>https://www.youtube.com/watch?v=0llpJyPb7vI</a:t>
            </a:r>
            <a:r>
              <a:rPr lang="cs-CZ" sz="1800" dirty="0"/>
              <a:t> </a:t>
            </a:r>
            <a:r>
              <a:rPr lang="cs-CZ" sz="1800" dirty="0">
                <a:solidFill>
                  <a:schemeClr val="bg1"/>
                </a:solidFill>
              </a:rPr>
              <a:t>- </a:t>
            </a:r>
            <a:r>
              <a:rPr lang="cs-CZ" sz="1800" dirty="0" err="1">
                <a:solidFill>
                  <a:schemeClr val="bg1"/>
                </a:solidFill>
              </a:rPr>
              <a:t>Butterfly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800" dirty="0" err="1">
                <a:solidFill>
                  <a:schemeClr val="bg1"/>
                </a:solidFill>
              </a:rPr>
              <a:t>swimming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800" dirty="0" err="1">
                <a:solidFill>
                  <a:schemeClr val="bg1"/>
                </a:solidFill>
              </a:rPr>
              <a:t>technique</a:t>
            </a:r>
            <a:r>
              <a:rPr lang="cs-CZ" sz="1800" dirty="0">
                <a:solidFill>
                  <a:schemeClr val="bg1"/>
                </a:solidFill>
              </a:rPr>
              <a:t> - chyby</a:t>
            </a:r>
          </a:p>
        </p:txBody>
      </p:sp>
      <p:pic>
        <p:nvPicPr>
          <p:cNvPr id="5" name="Online médium 4" title="Butterfly swimming technique Tuesday #2 - timing">
            <a:hlinkClick r:id="" action="ppaction://media"/>
            <a:extLst>
              <a:ext uri="{FF2B5EF4-FFF2-40B4-BE49-F238E27FC236}">
                <a16:creationId xmlns:a16="http://schemas.microsoft.com/office/drawing/2014/main" id="{60A7B308-435E-4305-A257-9388D8F1B3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90650" y="1171624"/>
            <a:ext cx="9410700" cy="531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7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91302-2F2C-476D-8B9A-EBE01307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Další chyby v plaveckému způsobu motýl</a:t>
            </a:r>
          </a:p>
        </p:txBody>
      </p:sp>
      <p:pic>
        <p:nvPicPr>
          <p:cNvPr id="7" name="Online médium 6" title="New Way to Swim Butterfly">
            <a:hlinkClick r:id="" action="ppaction://media"/>
            <a:extLst>
              <a:ext uri="{FF2B5EF4-FFF2-40B4-BE49-F238E27FC236}">
                <a16:creationId xmlns:a16="http://schemas.microsoft.com/office/drawing/2014/main" id="{3EFE9D56-6D64-4686-90FE-5F649EFB151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73313" y="2011363"/>
            <a:ext cx="8274199" cy="467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4355" y="1869779"/>
            <a:ext cx="107507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zakladatele je pravděpodobně považován německý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  </a:t>
            </a:r>
            <a:r>
              <a:rPr lang="cs-CZ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Rademacher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do plaveckého způsobu prsa přidal před každou obrátkou dotažení záběru až do oblasti kyčelních kloubů a následné jejich přenesení vzduchem. </a:t>
            </a:r>
            <a:endParaRPr lang="cs-CZ" sz="3600" dirty="0"/>
          </a:p>
        </p:txBody>
      </p:sp>
      <p:pic>
        <p:nvPicPr>
          <p:cNvPr id="3" name="obrázek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70421" y="4323149"/>
            <a:ext cx="4338736" cy="241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www.huszadikszazad.hu/img/719/24746_erich_rademach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85462" y="4323149"/>
            <a:ext cx="3017519" cy="241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1475" y="145483"/>
            <a:ext cx="9036493" cy="172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7546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pravidla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4421" y="2103120"/>
            <a:ext cx="11861075" cy="49508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SW 8.1 Od zahájení prvního záběru paží po startu a </a:t>
            </a:r>
            <a:r>
              <a:rPr lang="cs-CZ" sz="2000" dirty="0">
                <a:solidFill>
                  <a:schemeClr val="bg1"/>
                </a:solidFill>
              </a:rPr>
              <a:t>po každé obrátce musí tělo plavce zůstat v poloze </a:t>
            </a:r>
            <a:r>
              <a:rPr lang="cs-CZ" sz="2000" dirty="0"/>
              <a:t>na prsou. Kopy nohou pod vodou v poloze na boku jsou povoleny. </a:t>
            </a:r>
            <a:r>
              <a:rPr lang="cs-CZ" sz="2000" dirty="0">
                <a:solidFill>
                  <a:schemeClr val="bg1"/>
                </a:solidFill>
              </a:rPr>
              <a:t>Není povoleno přetočit se na záda </a:t>
            </a:r>
            <a:r>
              <a:rPr lang="cs-CZ" sz="2000" dirty="0"/>
              <a:t>kdykoliv během závodu, kromě obrátky. </a:t>
            </a:r>
          </a:p>
          <a:p>
            <a:pPr marL="0" indent="0">
              <a:buNone/>
            </a:pPr>
            <a:r>
              <a:rPr lang="cs-CZ" sz="2000" dirty="0"/>
              <a:t> SW 8.2 Plavec musí přenášet </a:t>
            </a:r>
            <a:r>
              <a:rPr lang="cs-CZ" sz="2000" dirty="0">
                <a:solidFill>
                  <a:schemeClr val="bg1"/>
                </a:solidFill>
              </a:rPr>
              <a:t>obě paže </a:t>
            </a:r>
            <a:r>
              <a:rPr lang="cs-CZ" sz="2000" dirty="0"/>
              <a:t>vpřed nad vodou a vést je vzad </a:t>
            </a:r>
            <a:r>
              <a:rPr lang="cs-CZ" sz="2000" dirty="0">
                <a:solidFill>
                  <a:schemeClr val="bg1"/>
                </a:solidFill>
              </a:rPr>
              <a:t>současně</a:t>
            </a:r>
            <a:r>
              <a:rPr lang="cs-CZ" sz="2000" dirty="0"/>
              <a:t> po celou dobu závodů s výjimkou pravidla SW 8.5. </a:t>
            </a:r>
          </a:p>
          <a:p>
            <a:pPr marL="0" indent="0">
              <a:buNone/>
            </a:pPr>
            <a:r>
              <a:rPr lang="cs-CZ" sz="2000" dirty="0"/>
              <a:t> SW 8.3 Všechny </a:t>
            </a:r>
            <a:r>
              <a:rPr lang="cs-CZ" sz="2000" dirty="0">
                <a:solidFill>
                  <a:schemeClr val="bg1"/>
                </a:solidFill>
              </a:rPr>
              <a:t>pohyby nohou </a:t>
            </a:r>
            <a:r>
              <a:rPr lang="cs-CZ" sz="2000" dirty="0"/>
              <a:t>nahoru a dolů musí </a:t>
            </a:r>
            <a:r>
              <a:rPr lang="cs-CZ" sz="2000" dirty="0">
                <a:solidFill>
                  <a:schemeClr val="bg1"/>
                </a:solidFill>
              </a:rPr>
              <a:t>být současné</a:t>
            </a:r>
            <a:r>
              <a:rPr lang="cs-CZ" sz="2000" dirty="0"/>
              <a:t>. Nohy nebo chodidla nemusí být ve stejné rovině, ale nejsou povoleny jejich vzájemné střídavé pohyby. </a:t>
            </a:r>
            <a:r>
              <a:rPr lang="cs-CZ" sz="2000" dirty="0">
                <a:solidFill>
                  <a:srgbClr val="FF0000"/>
                </a:solidFill>
              </a:rPr>
              <a:t>Prsařský kop nohama není dovolen.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 SW 8.4 Při každé o</a:t>
            </a:r>
            <a:r>
              <a:rPr lang="cs-CZ" sz="2000" dirty="0">
                <a:solidFill>
                  <a:schemeClr val="bg1"/>
                </a:solidFill>
              </a:rPr>
              <a:t>brátce a v cíli </a:t>
            </a:r>
            <a:r>
              <a:rPr lang="cs-CZ" sz="2000" dirty="0"/>
              <a:t>závodu se plavec musí dotknout stěny </a:t>
            </a:r>
            <a:r>
              <a:rPr lang="cs-CZ" sz="2000" dirty="0">
                <a:solidFill>
                  <a:schemeClr val="bg1"/>
                </a:solidFill>
              </a:rPr>
              <a:t>oběma rukama </a:t>
            </a:r>
            <a:r>
              <a:rPr lang="cs-CZ" sz="2000" dirty="0"/>
              <a:t>současně na hladině, nad ní nebo pod ní a ruce musí být oddělené. Ramena musí zůstat ve vodorovné poloze až do okamžiku dohmatu. </a:t>
            </a:r>
          </a:p>
          <a:p>
            <a:pPr marL="0" indent="0">
              <a:buNone/>
            </a:pPr>
            <a:r>
              <a:rPr lang="cs-CZ" sz="2000" dirty="0"/>
              <a:t> SW 8.5 Při startu a obrátkách může plavec provést jeden nebo </a:t>
            </a:r>
            <a:r>
              <a:rPr lang="cs-CZ" sz="2000" dirty="0">
                <a:solidFill>
                  <a:schemeClr val="bg1"/>
                </a:solidFill>
              </a:rPr>
              <a:t>více kopů a jeden záběr pažemi pod vodou</a:t>
            </a:r>
            <a:r>
              <a:rPr lang="cs-CZ" sz="2000" dirty="0"/>
              <a:t>, musí se však jimi dostat zpět na hladinu. Plavci je dovoleno být zcela ponořen během obrátky a do vzdálenosti </a:t>
            </a:r>
            <a:r>
              <a:rPr lang="cs-CZ" sz="2000" dirty="0">
                <a:solidFill>
                  <a:schemeClr val="bg1"/>
                </a:solidFill>
              </a:rPr>
              <a:t>15 m</a:t>
            </a:r>
            <a:r>
              <a:rPr lang="cs-CZ" sz="2000" dirty="0"/>
              <a:t> po startu a každé obrátce. Po dosažení této vzdálenosti musí hlava protnout hladinu vody a plavec musí zůstat nad hladinou až do další obrátky nebo dokončení závodu.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2061196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Metodika nácviku</a:t>
            </a:r>
          </a:p>
        </p:txBody>
      </p:sp>
      <p:pic>
        <p:nvPicPr>
          <p:cNvPr id="4" name="Picture 4" descr="Plavání Obrázky - Stahuj obrázky zdarma - Pixabay">
            <a:extLst>
              <a:ext uri="{FF2B5EF4-FFF2-40B4-BE49-F238E27FC236}">
                <a16:creationId xmlns:a16="http://schemas.microsoft.com/office/drawing/2014/main" id="{CA11E9AD-3911-401A-8BCB-59F6CDF7FF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1999162"/>
            <a:ext cx="7432765" cy="301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202919" y="4794069"/>
            <a:ext cx="99919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u="sng" dirty="0"/>
          </a:p>
          <a:p>
            <a:pPr algn="ctr"/>
            <a:r>
              <a:rPr lang="cs-CZ" u="sng" dirty="0"/>
              <a:t>ukázka, pozorování, vysvětlení, cvičení, korekce chyb</a:t>
            </a:r>
            <a:endParaRPr lang="cs-CZ" dirty="0"/>
          </a:p>
          <a:p>
            <a:pPr algn="ctr"/>
            <a:endParaRPr lang="cs-CZ" u="sng" dirty="0">
              <a:solidFill>
                <a:schemeClr val="bg1"/>
              </a:solidFill>
            </a:endParaRPr>
          </a:p>
          <a:p>
            <a:pPr algn="ctr"/>
            <a:endParaRPr lang="cs-CZ" u="sng" dirty="0">
              <a:solidFill>
                <a:schemeClr val="bg1"/>
              </a:solidFill>
            </a:endParaRPr>
          </a:p>
          <a:p>
            <a:pPr algn="ctr"/>
            <a:r>
              <a:rPr lang="cs-CZ" sz="3600" u="sng" dirty="0">
                <a:solidFill>
                  <a:schemeClr val="bg1"/>
                </a:solidFill>
              </a:rPr>
              <a:t>Zvládnutá splývavá poloha a dýchání do vody!</a:t>
            </a:r>
            <a:endParaRPr lang="cs-CZ" sz="3600" dirty="0">
              <a:solidFill>
                <a:schemeClr val="bg1"/>
              </a:solidFill>
            </a:endParaRPr>
          </a:p>
          <a:p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888120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5194" y="284176"/>
            <a:ext cx="9784080" cy="1508760"/>
          </a:xfrm>
        </p:spPr>
        <p:txBody>
          <a:bodyPr/>
          <a:lstStyle/>
          <a:p>
            <a:pPr algn="ctr"/>
            <a:r>
              <a:rPr lang="cs-CZ" sz="9600" dirty="0"/>
              <a:t>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194" y="1792936"/>
            <a:ext cx="11011988" cy="4598126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</a:t>
            </a:r>
            <a:r>
              <a:rPr lang="cs-CZ" sz="3200" dirty="0">
                <a:solidFill>
                  <a:schemeClr val="bg1"/>
                </a:solidFill>
              </a:rPr>
              <a:t>Nácvik delfínových skoků </a:t>
            </a:r>
            <a:r>
              <a:rPr lang="cs-CZ" sz="3200" dirty="0"/>
              <a:t>– nízké vodě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</a:t>
            </a:r>
            <a:r>
              <a:rPr lang="cs-CZ" sz="3200" dirty="0">
                <a:solidFill>
                  <a:schemeClr val="bg1"/>
                </a:solidFill>
              </a:rPr>
              <a:t>Přeskakování a podplavávání</a:t>
            </a:r>
            <a:r>
              <a:rPr lang="cs-CZ" sz="3200" dirty="0"/>
              <a:t> lajny nebo plavecké nudle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</a:t>
            </a:r>
            <a:r>
              <a:rPr lang="cs-CZ" sz="3200" dirty="0">
                <a:solidFill>
                  <a:schemeClr val="bg1"/>
                </a:solidFill>
              </a:rPr>
              <a:t>Nácvik delfínového vlnění </a:t>
            </a:r>
            <a:r>
              <a:rPr lang="cs-CZ" sz="3200" dirty="0"/>
              <a:t>– pod vodou, na zádech, na boku, bez desky s různou polohou paží, s deskou (je obtížné)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</a:t>
            </a:r>
            <a:r>
              <a:rPr lang="cs-CZ" sz="3200" dirty="0">
                <a:solidFill>
                  <a:schemeClr val="bg1"/>
                </a:solidFill>
              </a:rPr>
              <a:t>Nácvik delfínového vlnění </a:t>
            </a:r>
            <a:r>
              <a:rPr lang="cs-CZ" sz="3200" dirty="0"/>
              <a:t>– změny rozsahu vlny a frekvence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Nácvik delfínového </a:t>
            </a:r>
            <a:r>
              <a:rPr lang="cs-CZ" sz="3200" dirty="0">
                <a:solidFill>
                  <a:schemeClr val="bg1"/>
                </a:solidFill>
              </a:rPr>
              <a:t>vlnění s využitím ploutví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chemeClr val="bg1"/>
                </a:solidFill>
              </a:rPr>
              <a:t> Motýlkový kop </a:t>
            </a:r>
            <a:r>
              <a:rPr lang="cs-CZ" sz="3200" dirty="0"/>
              <a:t>ve vertikální poloze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4F1DA6-D10E-406E-B838-1F9FCBDF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927" y="0"/>
            <a:ext cx="478707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132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24B32-A057-483A-9623-780777A1E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Metodická videa </a:t>
            </a:r>
            <a:r>
              <a:rPr lang="cs-CZ" dirty="0" err="1"/>
              <a:t>fsps</a:t>
            </a:r>
            <a:r>
              <a:rPr lang="cs-CZ" dirty="0"/>
              <a:t> </a:t>
            </a:r>
            <a:r>
              <a:rPr lang="cs-CZ" dirty="0" err="1"/>
              <a:t>muni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EA24D8-038B-4ABA-A758-FCB0D42AD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Motýlové vlnění s ploutvemi</a:t>
            </a:r>
          </a:p>
          <a:p>
            <a:r>
              <a:rPr lang="cs-CZ" sz="2800" dirty="0"/>
              <a:t>Vlnění na boku</a:t>
            </a:r>
          </a:p>
          <a:p>
            <a:r>
              <a:rPr lang="cs-CZ" sz="2800" dirty="0"/>
              <a:t>Nácvik souhry: motýlový záběr jednou paží</a:t>
            </a:r>
          </a:p>
          <a:p>
            <a:r>
              <a:rPr lang="cs-CZ" sz="2800" dirty="0"/>
              <a:t>Motýlové paže s piškotem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u="sng" dirty="0">
                <a:solidFill>
                  <a:schemeClr val="bg1"/>
                </a:solidFill>
              </a:rPr>
              <a:t>K nahlédnutí: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https://is.muni.cz/do/rect/el/estud/fsps/js17/plavani_pomucky/web/pages/10-motylek.html</a:t>
            </a:r>
          </a:p>
        </p:txBody>
      </p:sp>
    </p:spTree>
    <p:extLst>
      <p:ext uri="{BB962C8B-B14F-4D97-AF65-F5344CB8AC3E}">
        <p14:creationId xmlns:p14="http://schemas.microsoft.com/office/powerpoint/2010/main" val="985311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Paže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5576" y="2011680"/>
            <a:ext cx="11427824" cy="466344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Nácvik současného pohybu horních končetin – </a:t>
            </a:r>
            <a:r>
              <a:rPr lang="cs-CZ" sz="2400" dirty="0">
                <a:solidFill>
                  <a:schemeClr val="bg1"/>
                </a:solidFill>
              </a:rPr>
              <a:t>na suchu </a:t>
            </a:r>
            <a:r>
              <a:rPr lang="cs-CZ" sz="2400" dirty="0"/>
              <a:t>– současná práce, záběr a přenos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Nácvik současného pohybu horních končetin – </a:t>
            </a:r>
            <a:r>
              <a:rPr lang="cs-CZ" sz="2400" dirty="0">
                <a:solidFill>
                  <a:schemeClr val="bg1"/>
                </a:solidFill>
              </a:rPr>
              <a:t>ve vodě po pás </a:t>
            </a:r>
            <a:r>
              <a:rPr lang="cs-CZ" sz="2400" dirty="0"/>
              <a:t>– záběr, přenos, hlava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Nácvik současného pohybu horních končetin – ve vodě po pás – </a:t>
            </a:r>
            <a:r>
              <a:rPr lang="cs-CZ" sz="2400" dirty="0">
                <a:solidFill>
                  <a:schemeClr val="bg1"/>
                </a:solidFill>
              </a:rPr>
              <a:t>s 2 poskoky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Delfínové skoky  </a:t>
            </a:r>
            <a:r>
              <a:rPr lang="cs-CZ" sz="2400" dirty="0"/>
              <a:t>– ze vzpažení, s přenosem paží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Delfínové skoky </a:t>
            </a:r>
            <a:r>
              <a:rPr lang="cs-CZ" sz="2400" dirty="0">
                <a:solidFill>
                  <a:schemeClr val="bg1"/>
                </a:solidFill>
              </a:rPr>
              <a:t>s navazujícím záběrem paží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Nácvik záběru v horizontální poloze </a:t>
            </a:r>
            <a:r>
              <a:rPr lang="cs-CZ" sz="2400" dirty="0"/>
              <a:t>– bez nádechu, s nádechem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Delfínové vlnění se záběrem </a:t>
            </a:r>
            <a:r>
              <a:rPr lang="cs-CZ" sz="2400" dirty="0"/>
              <a:t>(kraulový záběr) - jedna paže (</a:t>
            </a:r>
            <a:r>
              <a:rPr lang="cs-CZ" sz="2400" dirty="0">
                <a:solidFill>
                  <a:schemeClr val="bg1"/>
                </a:solidFill>
              </a:rPr>
              <a:t>dotyk palce o druhý a o bok</a:t>
            </a:r>
            <a:r>
              <a:rPr lang="cs-CZ" sz="2400" dirty="0"/>
              <a:t>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Delfínové 2 kopy se záběrem </a:t>
            </a:r>
            <a:r>
              <a:rPr lang="cs-CZ" sz="2400" dirty="0"/>
              <a:t>(kraulový záběr) - jedna paže, střídavě – tzv. </a:t>
            </a:r>
            <a:r>
              <a:rPr lang="cs-CZ" sz="2400" dirty="0">
                <a:solidFill>
                  <a:schemeClr val="bg1"/>
                </a:solidFill>
              </a:rPr>
              <a:t>delfínová </a:t>
            </a:r>
            <a:r>
              <a:rPr lang="cs-CZ" sz="2400" dirty="0" err="1">
                <a:solidFill>
                  <a:schemeClr val="bg1"/>
                </a:solidFill>
              </a:rPr>
              <a:t>dobíhačka</a:t>
            </a:r>
            <a:r>
              <a:rPr lang="cs-CZ" sz="2400" dirty="0">
                <a:solidFill>
                  <a:schemeClr val="bg1"/>
                </a:solidFill>
              </a:rPr>
              <a:t> – dvoudobí rytmus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6873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4176"/>
            <a:ext cx="9784080" cy="1508760"/>
          </a:xfrm>
        </p:spPr>
        <p:txBody>
          <a:bodyPr/>
          <a:lstStyle/>
          <a:p>
            <a:pPr algn="ctr"/>
            <a:r>
              <a:rPr lang="cs-CZ" sz="9600" dirty="0"/>
              <a:t>souhra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9377" y="3048544"/>
            <a:ext cx="11273245" cy="420624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Delfínové 2 kopy – </a:t>
            </a:r>
            <a:r>
              <a:rPr lang="cs-CZ" sz="3200" dirty="0">
                <a:solidFill>
                  <a:schemeClr val="bg1"/>
                </a:solidFill>
              </a:rPr>
              <a:t>s prsovými záběry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Motýlková souhra – </a:t>
            </a:r>
            <a:r>
              <a:rPr lang="cs-CZ" sz="3200" dirty="0">
                <a:solidFill>
                  <a:schemeClr val="bg1"/>
                </a:solidFill>
              </a:rPr>
              <a:t>se splýváním </a:t>
            </a:r>
            <a:r>
              <a:rPr lang="cs-CZ" sz="3200" dirty="0"/>
              <a:t>(rozloženě – 2 kopy + přenos)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Motýlková souhra </a:t>
            </a:r>
            <a:r>
              <a:rPr lang="cs-CZ" sz="3200" dirty="0">
                <a:solidFill>
                  <a:schemeClr val="bg1"/>
                </a:solidFill>
              </a:rPr>
              <a:t>bez nádechu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Motýlková souhra </a:t>
            </a:r>
            <a:r>
              <a:rPr lang="cs-CZ" sz="3200" dirty="0">
                <a:solidFill>
                  <a:schemeClr val="bg1"/>
                </a:solidFill>
              </a:rPr>
              <a:t>s využitím ploutví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</a:t>
            </a:r>
            <a:r>
              <a:rPr lang="cs-CZ" sz="3200" dirty="0">
                <a:solidFill>
                  <a:schemeClr val="bg1"/>
                </a:solidFill>
              </a:rPr>
              <a:t>Motýlková souhra </a:t>
            </a:r>
            <a:r>
              <a:rPr lang="cs-CZ" sz="3200" dirty="0"/>
              <a:t>- střídání počtu nádechů, počtu záběrů</a:t>
            </a:r>
          </a:p>
          <a:p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7BE6C2-38C0-47D2-9AB5-DE5368239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83" y="216138"/>
            <a:ext cx="2835829" cy="315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89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B868C-CB08-49D2-9CD6-B85B035BD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44" y="70917"/>
            <a:ext cx="9784080" cy="1508760"/>
          </a:xfrm>
        </p:spPr>
        <p:txBody>
          <a:bodyPr/>
          <a:lstStyle/>
          <a:p>
            <a:r>
              <a:rPr lang="cs-CZ" dirty="0"/>
              <a:t>Nácvik u dětí</a:t>
            </a:r>
          </a:p>
        </p:txBody>
      </p:sp>
      <p:pic>
        <p:nvPicPr>
          <p:cNvPr id="4" name="Online médium 3" title="How to do a Butterfly Leg Kick?">
            <a:hlinkClick r:id="" action="ppaction://media"/>
            <a:extLst>
              <a:ext uri="{FF2B5EF4-FFF2-40B4-BE49-F238E27FC236}">
                <a16:creationId xmlns:a16="http://schemas.microsoft.com/office/drawing/2014/main" id="{8DF6F9A8-F62D-4197-9F16-F854F7D62D3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2919" y="1363663"/>
            <a:ext cx="9598431" cy="54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6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79700-C884-4E99-8F36-DCFD6E85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69" y="76697"/>
            <a:ext cx="9784080" cy="1508760"/>
          </a:xfrm>
        </p:spPr>
        <p:txBody>
          <a:bodyPr/>
          <a:lstStyle/>
          <a:p>
            <a:r>
              <a:rPr lang="cs-CZ" dirty="0"/>
              <a:t>Plavecká cvičení pokročilejší</a:t>
            </a:r>
          </a:p>
        </p:txBody>
      </p:sp>
      <p:pic>
        <p:nvPicPr>
          <p:cNvPr id="4" name="Online médium 3" title="The 5 Best Drills for Butterfly Technique">
            <a:hlinkClick r:id="" action="ppaction://media"/>
            <a:extLst>
              <a:ext uri="{FF2B5EF4-FFF2-40B4-BE49-F238E27FC236}">
                <a16:creationId xmlns:a16="http://schemas.microsoft.com/office/drawing/2014/main" id="{CC16DC4C-6192-4802-BF65-B0A42BF8EE7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97890" y="1585457"/>
            <a:ext cx="9396220" cy="530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8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79700-C884-4E99-8F36-DCFD6E85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69" y="76697"/>
            <a:ext cx="9784080" cy="1508760"/>
          </a:xfrm>
        </p:spPr>
        <p:txBody>
          <a:bodyPr/>
          <a:lstStyle/>
          <a:p>
            <a:r>
              <a:rPr lang="cs-CZ" dirty="0"/>
              <a:t>Plavecká cvičení pokročilejší</a:t>
            </a:r>
          </a:p>
        </p:txBody>
      </p:sp>
      <p:pic>
        <p:nvPicPr>
          <p:cNvPr id="8" name="Online médium 7" title="🚨 Common Butterfly Mistakes &amp; How to Fix Them!">
            <a:hlinkClick r:id="" action="ppaction://media"/>
            <a:extLst>
              <a:ext uri="{FF2B5EF4-FFF2-40B4-BE49-F238E27FC236}">
                <a16:creationId xmlns:a16="http://schemas.microsoft.com/office/drawing/2014/main" id="{94F68750-1D7C-436D-BD84-BD551FE83E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2226" y="1370729"/>
            <a:ext cx="9374817" cy="529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79700-C884-4E99-8F36-DCFD6E85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69" y="76697"/>
            <a:ext cx="9784080" cy="1508760"/>
          </a:xfrm>
        </p:spPr>
        <p:txBody>
          <a:bodyPr/>
          <a:lstStyle/>
          <a:p>
            <a:r>
              <a:rPr lang="cs-CZ" dirty="0"/>
              <a:t>Plavecká cvičení pokročilejší</a:t>
            </a:r>
          </a:p>
        </p:txBody>
      </p:sp>
      <p:pic>
        <p:nvPicPr>
          <p:cNvPr id="5" name="Online médium 4" title="5 Great Butterfly Drills for Hip Drive">
            <a:hlinkClick r:id="" action="ppaction://media"/>
            <a:extLst>
              <a:ext uri="{FF2B5EF4-FFF2-40B4-BE49-F238E27FC236}">
                <a16:creationId xmlns:a16="http://schemas.microsoft.com/office/drawing/2014/main" id="{AF8CB73C-3414-4DA2-A610-9DCA12F519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3353" y="1153022"/>
            <a:ext cx="9843551" cy="556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31074" y="199719"/>
            <a:ext cx="11508378" cy="6767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OH v Berlíně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(1936)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bylo finále na 200m prsa největší střetnutím prsařů a motýlkářů - pro všechny medaile si doplavali výhradně závodníci plavající stylem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OH v Londýně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(1948)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již poprvé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motýlkáři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disciplíně 200m prsa dominovali nad prsaři.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OH 1952 v Helsinkách se do finále na 200m prsa neprobojoval žádný prsař.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Prsová technika začala upadat 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prsová disciplína se stala výsadou motýlkářů.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19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C1FA8-AF49-4DEC-9B17-A4B2950CA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B9B91A-3438-460C-BA1E-70D355623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Zdroje: </a:t>
            </a:r>
          </a:p>
          <a:p>
            <a:r>
              <a:rPr lang="cs-CZ" u="sng" dirty="0">
                <a:solidFill>
                  <a:srgbClr val="FF0000"/>
                </a:solidFill>
              </a:rPr>
              <a:t>https://www.youtube.com/watch?v=24LaUCZtEzw</a:t>
            </a:r>
          </a:p>
          <a:p>
            <a:r>
              <a:rPr lang="cs-CZ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https://youtu.be/z2E1C9hWirY?feature=shared</a:t>
            </a:r>
            <a:endParaRPr lang="cs-CZ" u="sng" dirty="0"/>
          </a:p>
          <a:p>
            <a:r>
              <a:rPr lang="cs-CZ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https://youtu.be/agi2Hp_DG8s?feature=shared</a:t>
            </a:r>
            <a:endParaRPr lang="cs-CZ" u="sng" dirty="0"/>
          </a:p>
          <a:p>
            <a:r>
              <a:rPr lang="cs-CZ" u="sng" dirty="0"/>
              <a:t>https://www.youtube.com/watch?v=GMPCgz48NOc</a:t>
            </a:r>
          </a:p>
          <a:p>
            <a:r>
              <a:rPr lang="cs-CZ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https://www.youtube.com/watch?v=ebMfr7n65_c</a:t>
            </a:r>
            <a:endParaRPr lang="cs-CZ" u="sng" dirty="0"/>
          </a:p>
          <a:p>
            <a:r>
              <a:rPr lang="cs-CZ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https://www.youtube.com/watch?v=_tNdNe85rsg</a:t>
            </a:r>
            <a:endParaRPr lang="cs-CZ" u="sng" dirty="0"/>
          </a:p>
          <a:p>
            <a:r>
              <a:rPr lang="cs-CZ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https://www.youtube.com/watch?v=vbFh9f_1_bI</a:t>
            </a:r>
            <a:endParaRPr lang="cs-CZ" u="sng" dirty="0"/>
          </a:p>
          <a:p>
            <a:r>
              <a:rPr lang="cs-CZ" u="sng" dirty="0"/>
              <a:t>https://is.muni.cz/do/rect/el/estud/fsps/js17/plavani_pomucky/web/pages/10-motylek.html</a:t>
            </a:r>
          </a:p>
          <a:p>
            <a:r>
              <a:rPr lang="cs-CZ" dirty="0"/>
              <a:t>Materiály Dity Hlavoňové a Miloše Lukáška FSPS MUNI</a:t>
            </a:r>
          </a:p>
        </p:txBody>
      </p:sp>
    </p:spTree>
    <p:extLst>
      <p:ext uri="{BB962C8B-B14F-4D97-AF65-F5344CB8AC3E}">
        <p14:creationId xmlns:p14="http://schemas.microsoft.com/office/powerpoint/2010/main" val="103750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31520" y="336509"/>
            <a:ext cx="104894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1952 - plavecký způsob motýlek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31520" y="5524735"/>
            <a:ext cx="10489474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„dvoudobý“ motýlek“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 kopy na jeden cyklus paží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352173"/>
            <a:ext cx="8572500" cy="37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67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486232" y="261257"/>
            <a:ext cx="6383383" cy="6568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Přestože se motýlek vyvinul z plaveckého způsobu prsa a stále si zachovává symetrii a současnou práci horních i dolních končetin, </a:t>
            </a:r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 dnes charakterem pohybu nejblíže ke kraulu 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zapojením hlavních svalových skupin, 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práci dolních končetin 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záběrovou práci horních končetin.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 descr="long+michael+phelps.jpg 468×751 pikseli | Competitive swimming, Butterfly  swimming, Swimming world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4" y="261257"/>
            <a:ext cx="4457700" cy="6270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96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technika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77" y="2110154"/>
            <a:ext cx="5813186" cy="4512714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209006" y="2011679"/>
            <a:ext cx="5751218" cy="461118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4300" dirty="0">
                <a:solidFill>
                  <a:srgbClr val="FF0000"/>
                </a:solidFill>
              </a:rPr>
              <a:t>Vlnivý pohyb je základním prvkem souhry</a:t>
            </a:r>
          </a:p>
          <a:p>
            <a:pPr marL="0" indent="0">
              <a:buNone/>
            </a:pPr>
            <a:r>
              <a:rPr lang="cs-CZ" sz="4000" dirty="0"/>
              <a:t>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 Začíná od hlavy, prochází celým tělem a končí kopem nohou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3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 Na vlnění navazují kopy i práce paží.</a:t>
            </a:r>
          </a:p>
        </p:txBody>
      </p:sp>
    </p:spTree>
    <p:extLst>
      <p:ext uri="{BB962C8B-B14F-4D97-AF65-F5344CB8AC3E}">
        <p14:creationId xmlns:p14="http://schemas.microsoft.com/office/powerpoint/2010/main" val="7971385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Pruhy</Template>
  <TotalTime>591</TotalTime>
  <Words>1967</Words>
  <Application>Microsoft Office PowerPoint</Application>
  <PresentationFormat>Širokoúhlá obrazovka</PresentationFormat>
  <Paragraphs>259</Paragraphs>
  <Slides>60</Slides>
  <Notes>0</Notes>
  <HiddenSlides>0</HiddenSlides>
  <MMClips>9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7" baseType="lpstr">
      <vt:lpstr>Algerian</vt:lpstr>
      <vt:lpstr>Arial</vt:lpstr>
      <vt:lpstr>Arial Black</vt:lpstr>
      <vt:lpstr>Calibri</vt:lpstr>
      <vt:lpstr>Corbel</vt:lpstr>
      <vt:lpstr>Wingdings</vt:lpstr>
      <vt:lpstr>Pruhy</vt:lpstr>
      <vt:lpstr>Opakování prsařského plaveckého způsobu</vt:lpstr>
      <vt:lpstr>motýlek</vt:lpstr>
      <vt:lpstr>Prezentace aplikace PowerPoint</vt:lpstr>
      <vt:lpstr>Vývoj techniky</vt:lpstr>
      <vt:lpstr>Prezentace aplikace PowerPoint</vt:lpstr>
      <vt:lpstr>Prezentace aplikace PowerPoint</vt:lpstr>
      <vt:lpstr>Prezentace aplikace PowerPoint</vt:lpstr>
      <vt:lpstr>Prezentace aplikace PowerPoint</vt:lpstr>
      <vt:lpstr>technika</vt:lpstr>
      <vt:lpstr>Poloha těla</vt:lpstr>
      <vt:lpstr>Pozice těla u motýlku </vt:lpstr>
      <vt:lpstr>Hlavní chyby v poloze těla</vt:lpstr>
      <vt:lpstr>Dolní končetiny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Práce dolních končetin u motýlového kopu</vt:lpstr>
      <vt:lpstr>Prezentace aplikace PowerPoint</vt:lpstr>
      <vt:lpstr>Prezentace aplikace PowerPoint</vt:lpstr>
      <vt:lpstr>Horní končetiny</vt:lpstr>
      <vt:lpstr>Prezentace aplikace PowerPoint</vt:lpstr>
      <vt:lpstr>Pohyby paží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horních končetin</vt:lpstr>
      <vt:lpstr>Souhra a dýchání</vt:lpstr>
      <vt:lpstr>Prezentace aplikace PowerPoint</vt:lpstr>
      <vt:lpstr>Prezentace aplikace PowerPoint</vt:lpstr>
      <vt:lpstr>Prezentace aplikace PowerPoint</vt:lpstr>
      <vt:lpstr>Prezentace aplikace PowerPoint</vt:lpstr>
      <vt:lpstr>Chyby v souhře a dýchání</vt:lpstr>
      <vt:lpstr>Prezentace aplikace PowerPoint</vt:lpstr>
      <vt:lpstr>Chyby v souhře a dýchání</vt:lpstr>
      <vt:lpstr>Další chyby v plaveckému způsobu motýl</vt:lpstr>
      <vt:lpstr>pravidla</vt:lpstr>
      <vt:lpstr>Metodika nácviku</vt:lpstr>
      <vt:lpstr>nohy</vt:lpstr>
      <vt:lpstr>Metodická videa fsps muni</vt:lpstr>
      <vt:lpstr>Paže</vt:lpstr>
      <vt:lpstr>souhra</vt:lpstr>
      <vt:lpstr>Nácvik u dětí</vt:lpstr>
      <vt:lpstr>Plavecká cvičení pokročilejší</vt:lpstr>
      <vt:lpstr>Plavecká cvičení pokročilejší</vt:lpstr>
      <vt:lpstr>Plavecká cvičení pokročilejší</vt:lpstr>
      <vt:lpstr>Děkuji za pozornost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motýlek</dc:title>
  <dc:creator>Dita Hlavoňová</dc:creator>
  <cp:lastModifiedBy>Bátorová Michaela (149276)</cp:lastModifiedBy>
  <cp:revision>60</cp:revision>
  <dcterms:created xsi:type="dcterms:W3CDTF">2020-10-26T12:43:43Z</dcterms:created>
  <dcterms:modified xsi:type="dcterms:W3CDTF">2024-11-04T21:40:00Z</dcterms:modified>
</cp:coreProperties>
</file>