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8" r:id="rId24"/>
    <p:sldId id="277" r:id="rId25"/>
    <p:sldId id="287" r:id="rId26"/>
    <p:sldId id="279" r:id="rId27"/>
    <p:sldId id="280" r:id="rId28"/>
    <p:sldId id="284" r:id="rId29"/>
    <p:sldId id="281" r:id="rId30"/>
    <p:sldId id="282" r:id="rId31"/>
    <p:sldId id="283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47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524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263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162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5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36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67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1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87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82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3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40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00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67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22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57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872A52-2A20-4022-A0A8-37987C4FA6C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077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dsQ_1EFJE" TargetMode="External"/><Relationship Id="rId7" Type="http://schemas.openxmlformats.org/officeDocument/2006/relationships/hyperlink" Target="https://www.youtube.com/watch?v=xgqILrXw_-8" TargetMode="External"/><Relationship Id="rId2" Type="http://schemas.openxmlformats.org/officeDocument/2006/relationships/hyperlink" Target="https://www.youtube.com/watch?v=Njj1zXyDGF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6vnbKRAIab4" TargetMode="External"/><Relationship Id="rId5" Type="http://schemas.openxmlformats.org/officeDocument/2006/relationships/hyperlink" Target="https://www.youtube.com/watch?v=HrHg7dUBI5A" TargetMode="External"/><Relationship Id="rId4" Type="http://schemas.openxmlformats.org/officeDocument/2006/relationships/hyperlink" Target="https://www.youtube.com/watch?v=foGlgwWk76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dsQ_1EFJE" TargetMode="External"/><Relationship Id="rId7" Type="http://schemas.openxmlformats.org/officeDocument/2006/relationships/hyperlink" Target="https://www.youtube.com/watch?v=xgqILrXw_-8" TargetMode="External"/><Relationship Id="rId2" Type="http://schemas.openxmlformats.org/officeDocument/2006/relationships/hyperlink" Target="https://www.youtube.com/watch?v=Njj1zXyDGF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6vnbKRAIab4" TargetMode="External"/><Relationship Id="rId5" Type="http://schemas.openxmlformats.org/officeDocument/2006/relationships/hyperlink" Target="https://www.youtube.com/watch?v=HrHg7dUBI5A" TargetMode="External"/><Relationship Id="rId4" Type="http://schemas.openxmlformats.org/officeDocument/2006/relationships/hyperlink" Target="https://www.youtube.com/watch?v=foGlgwWk76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FEFEF-F457-43BF-92C0-4A0EF7526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2817" y="546652"/>
            <a:ext cx="6281531" cy="3329581"/>
          </a:xfrm>
        </p:spPr>
        <p:txBody>
          <a:bodyPr/>
          <a:lstStyle/>
          <a:p>
            <a:pPr algn="ctr"/>
            <a:r>
              <a:rPr lang="cs-CZ" sz="9600" b="1" dirty="0"/>
              <a:t>STARTY </a:t>
            </a:r>
            <a:br>
              <a:rPr lang="cs-CZ" sz="9600" b="1" dirty="0"/>
            </a:br>
            <a:r>
              <a:rPr lang="cs-CZ" sz="9600" b="1" dirty="0"/>
              <a:t> OBRÁTKY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1ED88F-43A6-4F49-8807-F98642B8C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4507" y="5983271"/>
            <a:ext cx="8058149" cy="874729"/>
          </a:xfrm>
        </p:spPr>
        <p:txBody>
          <a:bodyPr>
            <a:normAutofit/>
          </a:bodyPr>
          <a:lstStyle/>
          <a:p>
            <a:r>
              <a:rPr lang="cs-CZ" sz="2800" dirty="0"/>
              <a:t>Mgr. </a:t>
            </a:r>
            <a:r>
              <a:rPr lang="cs-CZ" dirty="0"/>
              <a:t>Et</a:t>
            </a:r>
            <a:r>
              <a:rPr lang="cs-CZ" sz="2800" dirty="0"/>
              <a:t> Mgr. Michaela Bátorová, </a:t>
            </a:r>
            <a:r>
              <a:rPr lang="cs-CZ" sz="2800" dirty="0" err="1"/>
              <a:t>ph.d.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B158D7-46EC-4DAA-80F7-825A479838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4" y="208725"/>
            <a:ext cx="4333457" cy="5605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17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0B19C-7AF9-465A-A3BE-0F4FAF4D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2"/>
          </a:xfrm>
        </p:spPr>
        <p:txBody>
          <a:bodyPr/>
          <a:lstStyle/>
          <a:p>
            <a:pPr algn="ctr"/>
            <a:r>
              <a:rPr lang="cs-CZ" sz="4800" dirty="0">
                <a:solidFill>
                  <a:srgbClr val="FFFF00"/>
                </a:solidFill>
              </a:rPr>
              <a:t>CHYBY V TECHNICE STARTU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CA3511D-9B38-49F6-9832-9622CBE34CA3}"/>
              </a:ext>
            </a:extLst>
          </p:cNvPr>
          <p:cNvSpPr/>
          <p:nvPr/>
        </p:nvSpPr>
        <p:spPr>
          <a:xfrm>
            <a:off x="1126434" y="1369061"/>
            <a:ext cx="9939131" cy="548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nevyvážený postoj</a:t>
            </a:r>
            <a:endParaRPr lang="cs-CZ" sz="3200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špatný postoj – příliš vysoký, nebo naopak nízký</a:t>
            </a:r>
            <a:endParaRPr lang="cs-CZ" sz="3200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odraz směřuje příliš do výšky – zalomení v pase</a:t>
            </a:r>
            <a:endParaRPr lang="cs-CZ" sz="3200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špatný odraz – plochý pád na hladinu</a:t>
            </a:r>
            <a:endParaRPr lang="cs-CZ" sz="3200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odraz příliš vpřed – plochý pád na hladinu</a:t>
            </a:r>
            <a:endParaRPr lang="cs-CZ" sz="3200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nezpevněný trup při odrazu</a:t>
            </a:r>
            <a:endParaRPr lang="cs-CZ" sz="3200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nezpevněný trup při dopadu</a:t>
            </a:r>
            <a:endParaRPr lang="cs-CZ" sz="3200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špatný výjezd – záběry pod vodou začnou příliš brzy, nebo naopak pozdě</a:t>
            </a:r>
            <a:endParaRPr lang="cs-CZ" sz="3200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5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0995C-45D6-48DD-AD10-C23FD09B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8030"/>
          </a:xfrm>
        </p:spPr>
        <p:txBody>
          <a:bodyPr/>
          <a:lstStyle/>
          <a:p>
            <a:pPr algn="ctr"/>
            <a:r>
              <a:rPr lang="cs-CZ" sz="4800" dirty="0"/>
              <a:t>ZNAKOVÝ START</a:t>
            </a:r>
          </a:p>
        </p:txBody>
      </p:sp>
      <p:pic>
        <p:nvPicPr>
          <p:cNvPr id="3" name="Picture 2" descr="Výsledek obrázku pro backstroke swimming start">
            <a:extLst>
              <a:ext uri="{FF2B5EF4-FFF2-40B4-BE49-F238E27FC236}">
                <a16:creationId xmlns:a16="http://schemas.microsoft.com/office/drawing/2014/main" id="{07015800-3B5A-4EC8-9FDC-19B8EDD69D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" y="1510748"/>
            <a:ext cx="10270435" cy="4784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521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609D7-2782-40D7-B61C-2218940E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1525"/>
          </a:xfrm>
        </p:spPr>
        <p:txBody>
          <a:bodyPr/>
          <a:lstStyle/>
          <a:p>
            <a:pPr algn="ctr"/>
            <a:r>
              <a:rPr lang="cs-CZ" sz="4800" dirty="0">
                <a:solidFill>
                  <a:srgbClr val="FFFF00"/>
                </a:solidFill>
              </a:rPr>
              <a:t>FÁZE STARTU Z 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21ECB8-F3F9-495F-A964-E4691BFD5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2" y="1536886"/>
            <a:ext cx="5406886" cy="4868396"/>
          </a:xfrm>
        </p:spPr>
        <p:txBody>
          <a:bodyPr>
            <a:normAutofit/>
          </a:bodyPr>
          <a:lstStyle/>
          <a:p>
            <a:pPr lvl="0"/>
            <a:r>
              <a:rPr lang="cs-CZ" sz="2800" dirty="0"/>
              <a:t>úchyt oběma rukama za madlo startovního bloku</a:t>
            </a:r>
          </a:p>
          <a:p>
            <a:pPr lvl="0"/>
            <a:r>
              <a:rPr lang="cs-CZ" sz="2800" dirty="0"/>
              <a:t>chodidla se opírají o stěnu</a:t>
            </a:r>
          </a:p>
          <a:p>
            <a:pPr lvl="0"/>
            <a:r>
              <a:rPr lang="cs-CZ" sz="2800" dirty="0"/>
              <a:t>přitažení k bloku</a:t>
            </a:r>
          </a:p>
          <a:p>
            <a:pPr lvl="0"/>
            <a:r>
              <a:rPr lang="cs-CZ" sz="2800" dirty="0"/>
              <a:t>odraz od stěny, záklon hlavy, švih paží upažením do vzpažení a prohnutí těla</a:t>
            </a:r>
          </a:p>
          <a:p>
            <a:pPr lvl="0"/>
            <a:r>
              <a:rPr lang="cs-CZ" sz="2800" dirty="0"/>
              <a:t>vnoření do vody spojenýma rukama a vlnění pod hladinou</a:t>
            </a:r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B193A3E-7B79-4D04-9F98-3A5C1680C87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7934"/>
            <a:ext cx="5512903" cy="4687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26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BA048A3-51B9-481F-B4C3-B558BCFAA059}"/>
              </a:ext>
            </a:extLst>
          </p:cNvPr>
          <p:cNvSpPr/>
          <p:nvPr/>
        </p:nvSpPr>
        <p:spPr>
          <a:xfrm>
            <a:off x="265043" y="595739"/>
            <a:ext cx="10296940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48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CHYBY V TECHNICE ZNAKOVÉHO STARTU</a:t>
            </a:r>
            <a:endParaRPr lang="cs-CZ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1071795-1457-4D92-9D29-E7F3B320EC8E}"/>
              </a:ext>
            </a:extLst>
          </p:cNvPr>
          <p:cNvSpPr/>
          <p:nvPr/>
        </p:nvSpPr>
        <p:spPr>
          <a:xfrm>
            <a:off x="265044" y="1640177"/>
            <a:ext cx="11648660" cy="5089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plavec se přitahuje příliš vysoko =&gt; odraz poté směřuje příliš dolů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chodidla jsou příliš hluboko =&gt; odraz poté směřuje příliš dolů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nedostatečný odraz =&gt; plochý skok, nalehnutí na vodu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paže švihnou předpažením =&gt; plochý skok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trup je málo prohnutý =&gt; odpor při zanoření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vysazená poloha boků pod vodou =&gt; brzké vyjetí z vody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záběr pod vodou je proveden oběma pažemi současně =&gt; malá plynulost při zahájení práce paží, časová ztráta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lavecká elita si poprvé zazávodí při Corona Cupu v Podolí | Týden.cz">
            <a:extLst>
              <a:ext uri="{FF2B5EF4-FFF2-40B4-BE49-F238E27FC236}">
                <a16:creationId xmlns:a16="http://schemas.microsoft.com/office/drawing/2014/main" id="{CDA99582-55DC-4BB4-8DEF-89FC74ACF3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7" y="940903"/>
            <a:ext cx="7372598" cy="518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8F660EA-7E91-465B-8DFC-B45171038F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7" y="1364974"/>
            <a:ext cx="3604591" cy="475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86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2A6CD-789A-4A31-8D9C-BF5F52E0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1" y="452718"/>
            <a:ext cx="9077739" cy="1242264"/>
          </a:xfrm>
        </p:spPr>
        <p:txBody>
          <a:bodyPr/>
          <a:lstStyle/>
          <a:p>
            <a:pPr algn="ctr"/>
            <a:r>
              <a:rPr lang="cs-CZ" sz="4800" dirty="0"/>
              <a:t>METODIKA NÁCVIKU</a:t>
            </a:r>
            <a:br>
              <a:rPr lang="cs-CZ" sz="4800" dirty="0"/>
            </a:br>
            <a:r>
              <a:rPr lang="cs-CZ" sz="3600" dirty="0">
                <a:solidFill>
                  <a:schemeClr val="bg1"/>
                </a:solidFill>
              </a:rPr>
              <a:t>komplexní postup</a:t>
            </a:r>
          </a:p>
        </p:txBody>
      </p:sp>
      <p:pic>
        <p:nvPicPr>
          <p:cNvPr id="4" name="Picture 4" descr="Plavání Obrázky - Stahuj obrázky zdarma - Pixabay">
            <a:extLst>
              <a:ext uri="{FF2B5EF4-FFF2-40B4-BE49-F238E27FC236}">
                <a16:creationId xmlns:a16="http://schemas.microsoft.com/office/drawing/2014/main" id="{C0B25907-DDCD-4EF4-A38A-8DB861F5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01" y="1916236"/>
            <a:ext cx="6330398" cy="35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1D32A1C-148E-438D-991E-4DB3C59DA14A}"/>
              </a:ext>
            </a:extLst>
          </p:cNvPr>
          <p:cNvSpPr/>
          <p:nvPr/>
        </p:nvSpPr>
        <p:spPr>
          <a:xfrm>
            <a:off x="2882348" y="5453050"/>
            <a:ext cx="628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u="sng" dirty="0"/>
              <a:t>ukázka, pozorování, vysvětlení, cvičení, korekce chyb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545412D-355D-450B-B0D2-77119A16239E}"/>
              </a:ext>
            </a:extLst>
          </p:cNvPr>
          <p:cNvSpPr/>
          <p:nvPr/>
        </p:nvSpPr>
        <p:spPr>
          <a:xfrm>
            <a:off x="3902766" y="5933009"/>
            <a:ext cx="5685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BEZPEČNOST</a:t>
            </a:r>
            <a:endParaRPr lang="cs-CZ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0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17F82-0A7A-413A-9E8C-85E063E2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75" y="204831"/>
            <a:ext cx="9404723" cy="991769"/>
          </a:xfrm>
        </p:spPr>
        <p:txBody>
          <a:bodyPr/>
          <a:lstStyle/>
          <a:p>
            <a:pPr algn="ctr"/>
            <a:r>
              <a:rPr lang="cs-CZ" sz="4800" dirty="0">
                <a:solidFill>
                  <a:srgbClr val="FFFF00"/>
                </a:solidFill>
              </a:rPr>
              <a:t>     STARTOVNÍ SKOK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D2CC627-595F-4065-A2DB-AB8622BE8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098482"/>
            <a:ext cx="4396338" cy="57626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NÁCVIK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75D9F90-66B8-416A-853A-40AA74925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548" y="1795670"/>
            <a:ext cx="5208103" cy="3266660"/>
          </a:xfrm>
        </p:spPr>
        <p:txBody>
          <a:bodyPr>
            <a:normAutofit/>
          </a:bodyPr>
          <a:lstStyle/>
          <a:p>
            <a:r>
              <a:rPr lang="cs-CZ" sz="2400" dirty="0"/>
              <a:t>ze sedu na okraji bazénu</a:t>
            </a:r>
          </a:p>
          <a:p>
            <a:r>
              <a:rPr lang="cs-CZ" sz="2400" dirty="0"/>
              <a:t>z kleku, ze dřepu, podřepu, ze stoje (proskočit kruhem…)</a:t>
            </a:r>
          </a:p>
          <a:p>
            <a:r>
              <a:rPr lang="cs-CZ" sz="2400" dirty="0"/>
              <a:t>s odrazem, se zapažením, se zapřením rukou o kraj bazénu</a:t>
            </a:r>
          </a:p>
          <a:p>
            <a:r>
              <a:rPr lang="cs-CZ" sz="2400" dirty="0"/>
              <a:t>nácvik ze startovního bloku</a:t>
            </a:r>
          </a:p>
          <a:p>
            <a:r>
              <a:rPr lang="cs-CZ" sz="2400" dirty="0"/>
              <a:t>start na signál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DC5FC80-9DE8-4388-A156-CA00ACD05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0759" y="1151595"/>
            <a:ext cx="4396339" cy="57626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CHYBY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4F7A02C-E78B-416E-8433-3FA438E30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0759" y="1795670"/>
            <a:ext cx="5927905" cy="3059689"/>
          </a:xfrm>
        </p:spPr>
        <p:txBody>
          <a:bodyPr>
            <a:normAutofit/>
          </a:bodyPr>
          <a:lstStyle/>
          <a:p>
            <a:r>
              <a:rPr lang="cs-CZ" sz="2400" dirty="0"/>
              <a:t>záklon hlavy</a:t>
            </a:r>
          </a:p>
          <a:p>
            <a:r>
              <a:rPr lang="cs-CZ" sz="2400" dirty="0"/>
              <a:t>pohyb nohou směrem dolů (dopad na břicho) – vysazení boků</a:t>
            </a:r>
          </a:p>
          <a:p>
            <a:r>
              <a:rPr lang="cs-CZ" sz="2400" dirty="0"/>
              <a:t>odraz příliš do výšky </a:t>
            </a:r>
          </a:p>
          <a:p>
            <a:r>
              <a:rPr lang="cs-CZ" sz="2400" dirty="0"/>
              <a:t>nevýrazný odraz – příliš blízko ke kraji</a:t>
            </a:r>
          </a:p>
          <a:p>
            <a:r>
              <a:rPr lang="cs-CZ" sz="2400" dirty="0"/>
              <a:t>nespojené ruce</a:t>
            </a: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B263B45-C419-4D4D-BC87-19EC0429EDAF}"/>
              </a:ext>
            </a:extLst>
          </p:cNvPr>
          <p:cNvSpPr/>
          <p:nvPr/>
        </p:nvSpPr>
        <p:spPr>
          <a:xfrm>
            <a:off x="291549" y="5062330"/>
            <a:ext cx="11489634" cy="175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ZAJISTIT: bezpečnost, prsty přes okraj, protiskluzové pomůcky, dopomoc a postupné zvyšování výchozí polohy.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 všech cvičeních paže tisknout k uším!</a:t>
            </a:r>
            <a:endParaRPr lang="cs-CZ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5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547B7-C2B3-4A14-896F-2F2B4BFE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39530"/>
            <a:ext cx="9404723" cy="1400530"/>
          </a:xfrm>
        </p:spPr>
        <p:txBody>
          <a:bodyPr/>
          <a:lstStyle/>
          <a:p>
            <a:pPr algn="ctr"/>
            <a:r>
              <a:rPr lang="cs-CZ" sz="4800" dirty="0"/>
              <a:t>   </a:t>
            </a:r>
            <a:r>
              <a:rPr lang="cs-CZ" sz="4800" dirty="0">
                <a:solidFill>
                  <a:srgbClr val="FFFF00"/>
                </a:solidFill>
              </a:rPr>
              <a:t>Znakový start- START Z VODY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A164313-B273-4737-9A3D-602DD8F01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208230"/>
            <a:ext cx="4396338" cy="57626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NÁCVIK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85020C3-E98A-4334-A5E4-0DD91F88B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557" y="1938129"/>
            <a:ext cx="5155094" cy="3741738"/>
          </a:xfrm>
        </p:spPr>
        <p:txBody>
          <a:bodyPr>
            <a:normAutofit fontScale="92500" lnSpcReduction="20000"/>
          </a:bodyPr>
          <a:lstStyle/>
          <a:p>
            <a:r>
              <a:rPr lang="cs-CZ" sz="3600" dirty="0"/>
              <a:t>v celku</a:t>
            </a:r>
          </a:p>
          <a:p>
            <a:r>
              <a:rPr lang="cs-CZ" sz="3600" dirty="0"/>
              <a:t>odraz do hladiny se vzpažením přes předpažení nebo upažení se současným pohybem hlavy do záklonu</a:t>
            </a:r>
          </a:p>
          <a:p>
            <a:pPr marL="0" indent="0">
              <a:buNone/>
            </a:pPr>
            <a:r>
              <a:rPr lang="cs-CZ" sz="3200" dirty="0"/>
              <a:t> 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7A591D5-6E7F-4A62-B78C-BCAD84590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5" y="1208230"/>
            <a:ext cx="4396339" cy="57626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CHYBY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6EFF9AC-B157-4D60-9FD5-249CC5A0F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2103782"/>
            <a:ext cx="6033922" cy="3276601"/>
          </a:xfrm>
        </p:spPr>
        <p:txBody>
          <a:bodyPr>
            <a:normAutofit fontScale="92500" lnSpcReduction="20000"/>
          </a:bodyPr>
          <a:lstStyle/>
          <a:p>
            <a:r>
              <a:rPr lang="cs-CZ" sz="3600" dirty="0"/>
              <a:t>vysazení pánve</a:t>
            </a:r>
          </a:p>
          <a:p>
            <a:r>
              <a:rPr lang="cs-CZ" sz="3600" dirty="0"/>
              <a:t>předklon hlavy</a:t>
            </a:r>
          </a:p>
          <a:p>
            <a:r>
              <a:rPr lang="cs-CZ" sz="3600" dirty="0"/>
              <a:t>pomalý pohyb paží do vzpažení</a:t>
            </a:r>
          </a:p>
          <a:p>
            <a:r>
              <a:rPr lang="cs-CZ" sz="3600" dirty="0"/>
              <a:t>odraz  do výšky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D8C72B4-6E57-4467-94E9-116C75EC9D7A}"/>
              </a:ext>
            </a:extLst>
          </p:cNvPr>
          <p:cNvSpPr/>
          <p:nvPr/>
        </p:nvSpPr>
        <p:spPr>
          <a:xfrm>
            <a:off x="503583" y="5364477"/>
            <a:ext cx="11184834" cy="191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základní formě se spokojíme s odrazem a současným vzpažením do </a:t>
            </a:r>
            <a:r>
              <a:rPr lang="cs-C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vysplývání</a:t>
            </a:r>
            <a:r>
              <a:rPr lang="cs-C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hladině.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67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9D3C0-0B20-4EEC-9ACE-1450D17A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5021"/>
          </a:xfrm>
        </p:spPr>
        <p:txBody>
          <a:bodyPr/>
          <a:lstStyle/>
          <a:p>
            <a:pPr algn="ctr"/>
            <a:r>
              <a:rPr lang="cs-CZ" sz="4800" dirty="0"/>
              <a:t>   </a:t>
            </a:r>
            <a:r>
              <a:rPr lang="cs-CZ" sz="4800" dirty="0">
                <a:solidFill>
                  <a:schemeClr val="bg1"/>
                </a:solidFill>
              </a:rPr>
              <a:t>OBRÁTKY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F47B6AE-4671-4CB3-A54C-620D7CF03550}"/>
              </a:ext>
            </a:extLst>
          </p:cNvPr>
          <p:cNvSpPr/>
          <p:nvPr/>
        </p:nvSpPr>
        <p:spPr>
          <a:xfrm>
            <a:off x="477078" y="1219200"/>
            <a:ext cx="11068811" cy="481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nedílnou součástí plaveckého výkonu, přesahuje-li plavaná vzdálenost délku jednoho bazénu a </a:t>
            </a:r>
            <a:r>
              <a:rPr lang="cs-CZ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jejich provedení je přesně vymezeno pravidly pro daný plavecký způsob</a:t>
            </a:r>
            <a:endParaRPr lang="cs-CZ" sz="5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DD946-8C79-480B-A1AE-0652AA39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5265"/>
          </a:xfrm>
        </p:spPr>
        <p:txBody>
          <a:bodyPr/>
          <a:lstStyle/>
          <a:p>
            <a:pPr algn="ctr"/>
            <a:r>
              <a:rPr lang="cs-CZ" sz="4800" dirty="0"/>
              <a:t>ZÁKLADNÍ FÁZE OBRÁTKY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2FDF113-7844-4038-8612-634D69C6B659}"/>
              </a:ext>
            </a:extLst>
          </p:cNvPr>
          <p:cNvSpPr/>
          <p:nvPr/>
        </p:nvSpPr>
        <p:spPr>
          <a:xfrm>
            <a:off x="417443" y="723315"/>
            <a:ext cx="11357113" cy="5820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Naplavání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pohyb plavce před obrátkovou stěnou bez ztráty rychlosti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Dohmat a otočení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 souladu s pravidly a technikou obrátky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Odraz a splývání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optimální síla, úhel odrazu a poloha plavce určují kvalitu výjezdu po obrátce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Zahájení záběrových pohybů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dle pravidel plaveckých způsobů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5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68346E-D72D-4738-929A-3415C87EBC32}"/>
              </a:ext>
            </a:extLst>
          </p:cNvPr>
          <p:cNvSpPr/>
          <p:nvPr/>
        </p:nvSpPr>
        <p:spPr>
          <a:xfrm>
            <a:off x="371475" y="1981537"/>
            <a:ext cx="5666133" cy="5159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 startovního skoku nejvíce ovlivňuje výkon plavce na </a:t>
            </a:r>
            <a:r>
              <a:rPr lang="cs-CZ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krátkých tratích.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vzrůstající délkou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tratě 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klesá významnost startu 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naopak se 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zvyšuje význam kvalitního provedení obrátek.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Lessons from Michael Phelps' Extraordinary Pre-Race Ritual | Graeme Cowan |  Speaker, Author &amp; Influencer">
            <a:extLst>
              <a:ext uri="{FF2B5EF4-FFF2-40B4-BE49-F238E27FC236}">
                <a16:creationId xmlns:a16="http://schemas.microsoft.com/office/drawing/2014/main" id="{9751347A-23E6-4FCB-8B30-ED8FCE684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906976"/>
            <a:ext cx="5961922" cy="39156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8F30482-7F9E-41B9-A26A-86865B40DABB}"/>
              </a:ext>
            </a:extLst>
          </p:cNvPr>
          <p:cNvSpPr txBox="1"/>
          <p:nvPr/>
        </p:nvSpPr>
        <p:spPr>
          <a:xfrm>
            <a:off x="371475" y="378072"/>
            <a:ext cx="10820400" cy="132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Startovní skok a obrátky jsou nedílnou součástí plaveckého výkonu. </a:t>
            </a:r>
          </a:p>
        </p:txBody>
      </p:sp>
    </p:spTree>
    <p:extLst>
      <p:ext uri="{BB962C8B-B14F-4D97-AF65-F5344CB8AC3E}">
        <p14:creationId xmlns:p14="http://schemas.microsoft.com/office/powerpoint/2010/main" val="306343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4A2BEE5-7DFA-4F6E-BA9E-AC7CFC6F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        </a:t>
            </a:r>
            <a:r>
              <a:rPr lang="cs-CZ" sz="4800" dirty="0">
                <a:solidFill>
                  <a:srgbClr val="FFFF00"/>
                </a:solidFill>
              </a:rPr>
              <a:t>ZÁKLADNÍ ROZDĚLENÍ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C742A69-18F9-4A3E-B59A-3BCF3E4301F0}"/>
              </a:ext>
            </a:extLst>
          </p:cNvPr>
          <p:cNvSpPr/>
          <p:nvPr/>
        </p:nvSpPr>
        <p:spPr>
          <a:xfrm>
            <a:off x="397565" y="1454870"/>
            <a:ext cx="11357113" cy="474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způsobu dohmatu a provedení otočení rozlišujeme obrátky: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 (kyvadlová)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dotyk stěny je prováděn 1 rukou (kraul, znak)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dotyk stěny je prováděn oběma rukama (prsa, motýlek)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Kotoulové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dotyk stěny je prováděn nohama po  kotoulovém přetočení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96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eck out this breaststroke turn!">
            <a:extLst>
              <a:ext uri="{FF2B5EF4-FFF2-40B4-BE49-F238E27FC236}">
                <a16:creationId xmlns:a16="http://schemas.microsoft.com/office/drawing/2014/main" id="{F1D19035-5051-47E5-A2C9-326B36B444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55" y="1784049"/>
            <a:ext cx="2425148" cy="46780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3101EF6-35F8-4445-9E52-88F797BA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6" y="142875"/>
            <a:ext cx="9404723" cy="991769"/>
          </a:xfrm>
        </p:spPr>
        <p:txBody>
          <a:bodyPr/>
          <a:lstStyle/>
          <a:p>
            <a:pPr algn="ctr"/>
            <a:r>
              <a:rPr lang="cs-CZ" sz="4800" dirty="0"/>
              <a:t>         </a:t>
            </a:r>
            <a:r>
              <a:rPr lang="cs-CZ" sz="4400" dirty="0">
                <a:solidFill>
                  <a:srgbClr val="FFFF00"/>
                </a:solidFill>
              </a:rPr>
              <a:t>ZÁKLADNÍ (kyvadlová) OBRÁTKA </a:t>
            </a:r>
            <a:endParaRPr lang="cs-CZ" sz="4800" dirty="0">
              <a:solidFill>
                <a:srgbClr val="FFFF00"/>
              </a:solidFill>
            </a:endParaRPr>
          </a:p>
        </p:txBody>
      </p:sp>
      <p:pic>
        <p:nvPicPr>
          <p:cNvPr id="4" name="Obrázek 3" descr="456 Breaststroke Videos and HD Footage - Getty Images">
            <a:extLst>
              <a:ext uri="{FF2B5EF4-FFF2-40B4-BE49-F238E27FC236}">
                <a16:creationId xmlns:a16="http://schemas.microsoft.com/office/drawing/2014/main" id="{C105C83E-2380-492C-B097-F047E7EB8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9" y="1803099"/>
            <a:ext cx="7516469" cy="4688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45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Top 20 Swimming Tips - Training, for Beginners, Adults, Kids | Learn Easy  Online Lessons by SkillsNT">
            <a:extLst>
              <a:ext uri="{FF2B5EF4-FFF2-40B4-BE49-F238E27FC236}">
                <a16:creationId xmlns:a16="http://schemas.microsoft.com/office/drawing/2014/main" id="{57118D07-7CDB-4C94-9229-4AABC8DAF0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7" y="1974915"/>
            <a:ext cx="10485107" cy="46780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2">
            <a:extLst>
              <a:ext uri="{FF2B5EF4-FFF2-40B4-BE49-F238E27FC236}">
                <a16:creationId xmlns:a16="http://schemas.microsoft.com/office/drawing/2014/main" id="{5960E7B7-374C-429B-BB25-50004D7A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8" y="205068"/>
            <a:ext cx="9404350" cy="1400175"/>
          </a:xfrm>
        </p:spPr>
        <p:txBody>
          <a:bodyPr/>
          <a:lstStyle/>
          <a:p>
            <a:pPr algn="ctr"/>
            <a:r>
              <a:rPr lang="cs-CZ" sz="4800" dirty="0"/>
              <a:t>         </a:t>
            </a:r>
            <a:r>
              <a:rPr lang="cs-CZ" sz="4400" dirty="0">
                <a:solidFill>
                  <a:srgbClr val="FFFF00"/>
                </a:solidFill>
              </a:rPr>
              <a:t>ZÁKLADNÍ (kyvadlová) OBRÁTKA </a:t>
            </a:r>
            <a:endParaRPr lang="cs-CZ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65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urns,Walls, and Finishes - All About Swim Team">
            <a:extLst>
              <a:ext uri="{FF2B5EF4-FFF2-40B4-BE49-F238E27FC236}">
                <a16:creationId xmlns:a16="http://schemas.microsoft.com/office/drawing/2014/main" id="{3D682FBB-D75F-4017-845B-4288F8CB5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3" y="4086225"/>
            <a:ext cx="3326295" cy="202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ow to SETUP for a PERFECT Open Turn - Swim Like A. Fish">
            <a:extLst>
              <a:ext uri="{FF2B5EF4-FFF2-40B4-BE49-F238E27FC236}">
                <a16:creationId xmlns:a16="http://schemas.microsoft.com/office/drawing/2014/main" id="{A0AD2786-A615-4643-A50A-E56CC80C67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3" y="1579726"/>
            <a:ext cx="3326295" cy="21354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D8CD5FA-9577-46BE-A26B-B80C18A87AAA}"/>
              </a:ext>
            </a:extLst>
          </p:cNvPr>
          <p:cNvSpPr/>
          <p:nvPr/>
        </p:nvSpPr>
        <p:spPr>
          <a:xfrm>
            <a:off x="753883" y="285299"/>
            <a:ext cx="3538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„kyvadlová“</a:t>
            </a:r>
            <a:endParaRPr lang="cs-CZ" sz="5400" dirty="0">
              <a:solidFill>
                <a:srgbClr val="FFFF00"/>
              </a:solidFill>
            </a:endParaRPr>
          </a:p>
        </p:txBody>
      </p:sp>
      <p:pic>
        <p:nvPicPr>
          <p:cNvPr id="7" name="Obrázek 6" descr="Open turn technique | Breastroke turn | Butterfly turn | Individual Medley  turns - YouTube">
            <a:extLst>
              <a:ext uri="{FF2B5EF4-FFF2-40B4-BE49-F238E27FC236}">
                <a16:creationId xmlns:a16="http://schemas.microsoft.com/office/drawing/2014/main" id="{92BCCD81-2D73-494E-A334-95CE470A99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93" y="0"/>
            <a:ext cx="6555850" cy="37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TYR - How To: Proper Butterfly Open Turn - YouTube">
            <a:extLst>
              <a:ext uri="{FF2B5EF4-FFF2-40B4-BE49-F238E27FC236}">
                <a16:creationId xmlns:a16="http://schemas.microsoft.com/office/drawing/2014/main" id="{CCC58B56-FAD8-4AA1-BF29-BA19C245259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58302"/>
            <a:ext cx="5888604" cy="3488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706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EFA48-72DB-4008-89BD-EB33356E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508"/>
          </a:xfrm>
        </p:spPr>
        <p:txBody>
          <a:bodyPr/>
          <a:lstStyle/>
          <a:p>
            <a:pPr algn="ctr"/>
            <a:r>
              <a:rPr lang="cs-CZ" sz="4800" dirty="0">
                <a:solidFill>
                  <a:srgbClr val="FFFF00"/>
                </a:solidFill>
              </a:rPr>
              <a:t>       KOTOULOVÁ OBRÁTKA</a:t>
            </a:r>
          </a:p>
        </p:txBody>
      </p:sp>
      <p:pic>
        <p:nvPicPr>
          <p:cNvPr id="1030" name="Picture 6" descr="Virada olímpica | Exercícios de natação, Dicas de natação, Treino natação">
            <a:extLst>
              <a:ext uri="{FF2B5EF4-FFF2-40B4-BE49-F238E27FC236}">
                <a16:creationId xmlns:a16="http://schemas.microsoft.com/office/drawing/2014/main" id="{22254666-D6D5-4A73-989F-789072A7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73" y="1722783"/>
            <a:ext cx="2504661" cy="43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Mejora tus virajes en la piscina | Ironland - Tienda de Triatlón">
            <a:extLst>
              <a:ext uri="{FF2B5EF4-FFF2-40B4-BE49-F238E27FC236}">
                <a16:creationId xmlns:a16="http://schemas.microsoft.com/office/drawing/2014/main" id="{9A62E817-4D0F-4982-971D-1D8D3F5930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0" y="1722783"/>
            <a:ext cx="5950226" cy="4386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062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EFA48-72DB-4008-89BD-EB33356E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508"/>
          </a:xfrm>
        </p:spPr>
        <p:txBody>
          <a:bodyPr/>
          <a:lstStyle/>
          <a:p>
            <a:pPr algn="ctr"/>
            <a:r>
              <a:rPr lang="cs-CZ" sz="4800" dirty="0">
                <a:solidFill>
                  <a:srgbClr val="FFFF00"/>
                </a:solidFill>
              </a:rPr>
              <a:t>       KOTOULOVÁ OBRÁTKA</a:t>
            </a:r>
          </a:p>
        </p:txBody>
      </p:sp>
      <p:pic>
        <p:nvPicPr>
          <p:cNvPr id="1030" name="Picture 6" descr="Virada olímpica | Exercícios de natação, Dicas de natação, Treino natação">
            <a:extLst>
              <a:ext uri="{FF2B5EF4-FFF2-40B4-BE49-F238E27FC236}">
                <a16:creationId xmlns:a16="http://schemas.microsoft.com/office/drawing/2014/main" id="{22254666-D6D5-4A73-989F-789072A7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38" y="1722783"/>
            <a:ext cx="2504661" cy="43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Cuánto ganas con un buen viraje de natación? Te damos las claves">
            <a:extLst>
              <a:ext uri="{FF2B5EF4-FFF2-40B4-BE49-F238E27FC236}">
                <a16:creationId xmlns:a16="http://schemas.microsoft.com/office/drawing/2014/main" id="{3AB7B7EF-9A54-4D93-BFD9-C20C36113A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722783"/>
            <a:ext cx="7961327" cy="438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357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RAWL PEITO COSTA BORBOLETA https://www.youtube.com/watch?v=Seguw6xSWSM">
            <a:extLst>
              <a:ext uri="{FF2B5EF4-FFF2-40B4-BE49-F238E27FC236}">
                <a16:creationId xmlns:a16="http://schemas.microsoft.com/office/drawing/2014/main" id="{5999D77D-A71A-4D25-93B1-5BB30CF93B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85059"/>
            <a:ext cx="2323686" cy="229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5 razones por las que todo triatleta debería voltear en piscina - Planeta  Triatlón">
            <a:extLst>
              <a:ext uri="{FF2B5EF4-FFF2-40B4-BE49-F238E27FC236}">
                <a16:creationId xmlns:a16="http://schemas.microsoft.com/office/drawing/2014/main" id="{B19FB08F-45DB-4100-B170-46E7FC6979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2" y="158197"/>
            <a:ext cx="7117328" cy="368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uelta de Campana en Natación - Técnica Correcta del Viraje - Crol,  Mariposa | Skills N Talents">
            <a:extLst>
              <a:ext uri="{FF2B5EF4-FFF2-40B4-BE49-F238E27FC236}">
                <a16:creationId xmlns:a16="http://schemas.microsoft.com/office/drawing/2014/main" id="{9C60ACC5-EA19-4E87-9F2F-63B2824160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3134968"/>
            <a:ext cx="6614904" cy="354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ow to Flip Turn While Circle Swimming">
            <a:extLst>
              <a:ext uri="{FF2B5EF4-FFF2-40B4-BE49-F238E27FC236}">
                <a16:creationId xmlns:a16="http://schemas.microsoft.com/office/drawing/2014/main" id="{4652D3B9-EC10-4E0B-A5E0-10771BFF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0" y="4238625"/>
            <a:ext cx="4067598" cy="230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24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swimming backstroke technique">
            <a:extLst>
              <a:ext uri="{FF2B5EF4-FFF2-40B4-BE49-F238E27FC236}">
                <a16:creationId xmlns:a16="http://schemas.microsoft.com/office/drawing/2014/main" id="{F6306EA9-A7A5-4A86-92E0-CCB2F42488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1" y="290265"/>
            <a:ext cx="5862430" cy="596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15F6CB8-6E42-4B06-BE31-DE295E02AAA8}"/>
              </a:ext>
            </a:extLst>
          </p:cNvPr>
          <p:cNvSpPr/>
          <p:nvPr/>
        </p:nvSpPr>
        <p:spPr>
          <a:xfrm>
            <a:off x="6439560" y="290265"/>
            <a:ext cx="5200076" cy="351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4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Znakař</a:t>
            </a:r>
            <a:r>
              <a:rPr lang="cs-CZ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před stěnou může otočit na prsa</a:t>
            </a: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musí odrazit v poloze na zádech</a:t>
            </a:r>
            <a:endParaRPr lang="cs-CZ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ront Crawl Swimming Technique - Freestyle Flip Turn - by Vladimir Morozov  and Dave Salo | Mad Wave - YouTube">
            <a:extLst>
              <a:ext uri="{FF2B5EF4-FFF2-40B4-BE49-F238E27FC236}">
                <a16:creationId xmlns:a16="http://schemas.microsoft.com/office/drawing/2014/main" id="{5EF029D7-5BB5-411B-9400-6A5CD3DC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66" y="3819525"/>
            <a:ext cx="5456664" cy="28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51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737D7-5984-4450-96CB-48306BA7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8273"/>
          </a:xfrm>
        </p:spPr>
        <p:txBody>
          <a:bodyPr/>
          <a:lstStyle/>
          <a:p>
            <a:pPr algn="ctr"/>
            <a:r>
              <a:rPr lang="cs-CZ" sz="4800" dirty="0">
                <a:solidFill>
                  <a:srgbClr val="FFFF00"/>
                </a:solidFill>
              </a:rPr>
              <a:t>CHYBY V PROVEDENÍ OBRÁTKY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6FBA6AF-2572-43DE-A377-7139B96F7DFD}"/>
              </a:ext>
            </a:extLst>
          </p:cNvPr>
          <p:cNvSpPr/>
          <p:nvPr/>
        </p:nvSpPr>
        <p:spPr>
          <a:xfrm>
            <a:off x="927652" y="1517626"/>
            <a:ext cx="10230678" cy="498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špatné naplavání na obrátkovou stěnu – plavec je příliš blízko, nebo naopak daleko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nádech v posledním tempu před obrátkou – snížení rychlosti při naplavání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pomalá rychlost před naplavání na obrátku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brzký odraz, kdy ještě plavec není ve splývavé poloze, nebo paže nejsou spojeny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odraz pouze jednou nohou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odraz mimo osu plavání (příliš hluboko nebo příliš u hladiny)</a:t>
            </a:r>
            <a:endParaRPr lang="cs-CZ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nedostatečné </a:t>
            </a:r>
            <a:r>
              <a:rPr lang="cs-CZ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vysplývání</a:t>
            </a: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po odrazu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82234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68CEBCC-0C83-428B-82A8-8C70413EE585}"/>
              </a:ext>
            </a:extLst>
          </p:cNvPr>
          <p:cNvSpPr/>
          <p:nvPr/>
        </p:nvSpPr>
        <p:spPr>
          <a:xfrm>
            <a:off x="795130" y="1408009"/>
            <a:ext cx="10363199" cy="126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PRSOVÁ OBRÁTKA - NAUČTE SE JI TAKY! –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YouTube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KRAULOVÁ OBRÁTKA - NÁVOD I PRO ZAČÁTEČNÍKY! -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YouTube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0FAF45F-0FA8-41D1-B350-A19495A4355F}"/>
              </a:ext>
            </a:extLst>
          </p:cNvPr>
          <p:cNvSpPr/>
          <p:nvPr/>
        </p:nvSpPr>
        <p:spPr>
          <a:xfrm>
            <a:off x="768626" y="3070003"/>
            <a:ext cx="10654747" cy="260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Freestyle flip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turn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in 3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steps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-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YouTube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kotoulová obrátka ve 3 krocích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Flip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Turns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for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Beginners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-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YouTube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kotoulová obrátka pro začátečníky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Freestyle/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Backstroke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Flip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Turn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Progression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Drills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|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Easy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Steps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For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Beginners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! -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YouTube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cvičení pro začátečníky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A4E664F-3DA0-4BDC-BCED-E66248232F77}"/>
              </a:ext>
            </a:extLst>
          </p:cNvPr>
          <p:cNvSpPr/>
          <p:nvPr/>
        </p:nvSpPr>
        <p:spPr>
          <a:xfrm>
            <a:off x="795131" y="5671997"/>
            <a:ext cx="85344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TYR -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How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To: Proper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Butterfly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Open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Turn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-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YouTube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motýlková obrátka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27C17B5-EE1E-4ACE-AAD1-788B643D8FED}"/>
              </a:ext>
            </a:extLst>
          </p:cNvPr>
          <p:cNvSpPr/>
          <p:nvPr/>
        </p:nvSpPr>
        <p:spPr>
          <a:xfrm>
            <a:off x="2915478" y="448001"/>
            <a:ext cx="6162261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INSTRUKTÁŽNÍ VIDEA</a:t>
            </a:r>
          </a:p>
        </p:txBody>
      </p:sp>
    </p:spTree>
    <p:extLst>
      <p:ext uri="{BB962C8B-B14F-4D97-AF65-F5344CB8AC3E}">
        <p14:creationId xmlns:p14="http://schemas.microsoft.com/office/powerpoint/2010/main" val="29658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68346E-D72D-4738-929A-3415C87EBC32}"/>
              </a:ext>
            </a:extLst>
          </p:cNvPr>
          <p:cNvSpPr/>
          <p:nvPr/>
        </p:nvSpPr>
        <p:spPr>
          <a:xfrm>
            <a:off x="391767" y="631330"/>
            <a:ext cx="11065565" cy="361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Plavecký závod začíná startem </a:t>
            </a: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startovního bloku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(volný způsob, prsa, motýlek, polohový závod a štafety volným způsobem) nebo </a:t>
            </a: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vody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(znak a polohová štafeta).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Plavec je diskvalifikován za první předčasný start!</a:t>
            </a:r>
            <a:endParaRPr lang="cs-C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Měření plavání pomocí sportovních hodinek - Garmin Česká republika">
            <a:extLst>
              <a:ext uri="{FF2B5EF4-FFF2-40B4-BE49-F238E27FC236}">
                <a16:creationId xmlns:a16="http://schemas.microsoft.com/office/drawing/2014/main" id="{91E4B40F-696D-49E6-B308-755034A7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85" y="4419252"/>
            <a:ext cx="5057365" cy="22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13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D46E930-826F-4885-AC6F-3D89306F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8760"/>
          </a:xfrm>
        </p:spPr>
        <p:txBody>
          <a:bodyPr/>
          <a:lstStyle/>
          <a:p>
            <a:pPr algn="ctr"/>
            <a:r>
              <a:rPr lang="cs-CZ" sz="4800" dirty="0"/>
              <a:t>           METODIKA NÁCVIKU</a:t>
            </a:r>
          </a:p>
        </p:txBody>
      </p:sp>
      <p:pic>
        <p:nvPicPr>
          <p:cNvPr id="4" name="Picture 4" descr="Plavání Obrázky - Stahuj obrázky zdarma - Pixabay">
            <a:extLst>
              <a:ext uri="{FF2B5EF4-FFF2-40B4-BE49-F238E27FC236}">
                <a16:creationId xmlns:a16="http://schemas.microsoft.com/office/drawing/2014/main" id="{63F87D49-B82F-4BB4-B3C4-1126A8B59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4" y="1660593"/>
            <a:ext cx="7182679" cy="40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F314B5F-C19A-469C-AC18-C06A8F598202}"/>
              </a:ext>
            </a:extLst>
          </p:cNvPr>
          <p:cNvSpPr/>
          <p:nvPr/>
        </p:nvSpPr>
        <p:spPr>
          <a:xfrm>
            <a:off x="2676939" y="6007306"/>
            <a:ext cx="7182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u="sng" dirty="0"/>
              <a:t>ukázka, pozorování, vysvětlení, cvičení, korekce chyb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224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28FF4-72F8-4B82-B7F4-DFA0C937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5265"/>
          </a:xfrm>
        </p:spPr>
        <p:txBody>
          <a:bodyPr/>
          <a:lstStyle/>
          <a:p>
            <a:pPr algn="ctr"/>
            <a:r>
              <a:rPr lang="cs-CZ" sz="4800" dirty="0"/>
              <a:t>   </a:t>
            </a:r>
            <a:r>
              <a:rPr lang="cs-CZ" sz="4800" dirty="0">
                <a:solidFill>
                  <a:srgbClr val="FFFF00"/>
                </a:solidFill>
              </a:rPr>
              <a:t>PRŮPRAVNÁ CVIČENÍ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3DD7407-B835-4720-BC4A-5B201AAB66B9}"/>
              </a:ext>
            </a:extLst>
          </p:cNvPr>
          <p:cNvSpPr/>
          <p:nvPr/>
        </p:nvSpPr>
        <p:spPr>
          <a:xfrm>
            <a:off x="291547" y="1417983"/>
            <a:ext cx="11529391" cy="544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nácvik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dosplývání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 stěně  - břicho, bok, různé rychlosti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nácvik přitažení nohou ke stěně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nácvik přenášení paže + splývání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nácvik odrazy od stěny – různé polohy (bok, břicho)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nácvik přetáčení v různých směrech kolem podélné osy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kotouly vpřed a vzad – s nudlí, při plavání, v prostoru, od stěny, ke stěně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kotoul s přiložením nohou na stěnu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kotoul s odrazem – různé polohy (záda, bok)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kompletní obrátky v pomalém tempu – zrychlovat provedení i naplavání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0748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0C4F4-24C4-4B68-88CF-27C63F78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341" y="760137"/>
            <a:ext cx="9404723" cy="1400530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Děkuji za pozornost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BF7134-70FC-4A4D-A472-EC11E2FCAD77}"/>
              </a:ext>
            </a:extLst>
          </p:cNvPr>
          <p:cNvSpPr txBox="1"/>
          <p:nvPr/>
        </p:nvSpPr>
        <p:spPr>
          <a:xfrm>
            <a:off x="903409" y="2839887"/>
            <a:ext cx="79944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https://www.youtube.com/watch?v=Njj1zXyDGFM</a:t>
            </a:r>
            <a:endParaRPr lang="cs-CZ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https://www.youtube.com/watch?v=FqdsQ_1EFJE</a:t>
            </a:r>
            <a:endParaRPr lang="cs-CZ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https://www.youtube.com/watch?v=foGlgwWk76I</a:t>
            </a:r>
            <a:endParaRPr lang="cs-CZ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https://www.youtube.com/watch?v=HrHg7dUBI5A</a:t>
            </a:r>
            <a:endParaRPr lang="cs-CZ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https://www.youtube.com/watch?v=6vnbKRAIab4</a:t>
            </a:r>
            <a:endParaRPr lang="cs-CZ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TYR - </a:t>
            </a:r>
            <a:r>
              <a:rPr lang="cs-CZ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s-CZ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To: Proper </a:t>
            </a:r>
            <a:r>
              <a:rPr lang="cs-CZ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Butterfly</a:t>
            </a:r>
            <a:r>
              <a:rPr lang="cs-CZ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Open </a:t>
            </a:r>
            <a:r>
              <a:rPr lang="cs-CZ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Turn</a:t>
            </a:r>
            <a:r>
              <a:rPr lang="cs-CZ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YouTube</a:t>
            </a: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Studijní materiály Dita Hlavoňová a Miloš Lukášek</a:t>
            </a:r>
          </a:p>
        </p:txBody>
      </p:sp>
    </p:spTree>
    <p:extLst>
      <p:ext uri="{BB962C8B-B14F-4D97-AF65-F5344CB8AC3E}">
        <p14:creationId xmlns:p14="http://schemas.microsoft.com/office/powerpoint/2010/main" val="370346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919E9-4DE2-4539-931F-CACF39B7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5021"/>
          </a:xfrm>
        </p:spPr>
        <p:txBody>
          <a:bodyPr/>
          <a:lstStyle/>
          <a:p>
            <a:pPr algn="ctr"/>
            <a:r>
              <a:rPr lang="cs-CZ" sz="4800" dirty="0"/>
              <a:t>TECHNIKA STARTU Z BLOKU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0882D1-5BE1-4AE5-8282-5D4514505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1630017"/>
            <a:ext cx="5449888" cy="4626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KLASICKÁ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nohy jsou v jedné rovině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prsty zaklesnuty za hranu startovního bloku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těžiště plavce je předsunuto hodně vpřed k labilní poloze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99D2603-3077-4C78-8C40-3655E49F392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7" y="1630017"/>
            <a:ext cx="5224600" cy="4626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91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BFC67-4804-41A2-BE79-1EB5EB70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8030"/>
          </a:xfrm>
        </p:spPr>
        <p:txBody>
          <a:bodyPr/>
          <a:lstStyle/>
          <a:p>
            <a:pPr algn="ctr"/>
            <a:r>
              <a:rPr lang="cs-CZ" sz="4800" dirty="0"/>
              <a:t>TECHNIKA STARTU Z BLOKU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196EE5-44EA-4C2F-AA3E-3B70FD325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584" y="1510748"/>
            <a:ext cx="5764694" cy="5062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ATLETICKÁ</a:t>
            </a:r>
          </a:p>
          <a:p>
            <a:r>
              <a:rPr lang="cs-CZ" sz="3500" dirty="0"/>
              <a:t> </a:t>
            </a:r>
            <a:r>
              <a:rPr lang="cs-CZ" sz="3200" dirty="0"/>
              <a:t>za hranu startovního bloku jsou zaklesnuty pouze prsty jedné nohy</a:t>
            </a:r>
          </a:p>
          <a:p>
            <a:r>
              <a:rPr lang="cs-CZ" sz="3200" dirty="0"/>
              <a:t> druhá noha je v postoji za přední nohou </a:t>
            </a:r>
          </a:p>
          <a:p>
            <a:r>
              <a:rPr lang="cs-CZ" sz="3200" dirty="0"/>
              <a:t>v současnosti převažuje</a:t>
            </a:r>
          </a:p>
          <a:p>
            <a:r>
              <a:rPr lang="cs-CZ" sz="3200" dirty="0"/>
              <a:t> těžiště posunuté vzad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5 mýtů o plavání: Rekreační plavání je skvělé na protažení a bolest zad -  Vitalia.cz">
            <a:extLst>
              <a:ext uri="{FF2B5EF4-FFF2-40B4-BE49-F238E27FC236}">
                <a16:creationId xmlns:a16="http://schemas.microsoft.com/office/drawing/2014/main" id="{050189DF-EC5D-4E16-8A9E-B4197DB04AC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70" y="1751874"/>
            <a:ext cx="5145846" cy="458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35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OH 2016 Rio de Janeiro: Plavání — Česká televize">
            <a:extLst>
              <a:ext uri="{FF2B5EF4-FFF2-40B4-BE49-F238E27FC236}">
                <a16:creationId xmlns:a16="http://schemas.microsoft.com/office/drawing/2014/main" id="{C55DF887-D589-4D56-BFC4-89C5232593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6" y="622851"/>
            <a:ext cx="10111409" cy="51153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59612C3-5AE0-48C8-94A8-FC6B54099F3E}"/>
              </a:ext>
            </a:extLst>
          </p:cNvPr>
          <p:cNvSpPr/>
          <p:nvPr/>
        </p:nvSpPr>
        <p:spPr>
          <a:xfrm>
            <a:off x="1020415" y="5879795"/>
            <a:ext cx="10111409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Výhodou je stabilní postoj = menší riziko přepadu do vody.</a:t>
            </a:r>
            <a:endParaRPr lang="cs-CZ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2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DE0C8-F1DE-4581-B050-BC10BDCB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1039"/>
          </a:xfrm>
        </p:spPr>
        <p:txBody>
          <a:bodyPr/>
          <a:lstStyle/>
          <a:p>
            <a:pPr algn="ctr"/>
            <a:r>
              <a:rPr lang="cs-CZ" sz="4800" dirty="0"/>
              <a:t>FÁZE STARTOVNÍHO SKOKU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AFE874E-2E11-431A-B8F1-FDD5BFA4F65A}"/>
              </a:ext>
            </a:extLst>
          </p:cNvPr>
          <p:cNvSpPr/>
          <p:nvPr/>
        </p:nvSpPr>
        <p:spPr>
          <a:xfrm>
            <a:off x="384313" y="1789044"/>
            <a:ext cx="6745357" cy="464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základní postoj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odraz a let vzduchem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(startovní reakce, síla odrazu, technika skoku)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dopad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(vklouznutí do vody)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splývání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(optimální poloha pod hladinou)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navázání prvních plaveckých pohybů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(vyjetí na hladinu, zahájení plavání) – dle pravidel jednotlivých plaveckých způsobů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New Swim League Aims to Create a Pro World Outside of the Olympics - WSJ">
            <a:extLst>
              <a:ext uri="{FF2B5EF4-FFF2-40B4-BE49-F238E27FC236}">
                <a16:creationId xmlns:a16="http://schemas.microsoft.com/office/drawing/2014/main" id="{0B59F1B3-1565-4F6C-97E8-B47A06E20F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1" y="1789044"/>
            <a:ext cx="4704522" cy="4550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ylized Swimming Start | Edmonton Masters Swim Club">
            <a:extLst>
              <a:ext uri="{FF2B5EF4-FFF2-40B4-BE49-F238E27FC236}">
                <a16:creationId xmlns:a16="http://schemas.microsoft.com/office/drawing/2014/main" id="{B409F730-2962-4F34-9CD0-C2D7F6179C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682154" cy="374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2016 USA Swimming Trials: Day 7 Prelims Live Recap - Swimming World News">
            <a:extLst>
              <a:ext uri="{FF2B5EF4-FFF2-40B4-BE49-F238E27FC236}">
                <a16:creationId xmlns:a16="http://schemas.microsoft.com/office/drawing/2014/main" id="{9D18595D-5931-4DFE-A7CB-4320755A40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27" y="3232371"/>
            <a:ext cx="6286500" cy="3625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48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21D704F-6B20-48E9-A452-28DC9DF64C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8" y="515593"/>
            <a:ext cx="4286138" cy="60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Sport – Ikpce">
            <a:extLst>
              <a:ext uri="{FF2B5EF4-FFF2-40B4-BE49-F238E27FC236}">
                <a16:creationId xmlns:a16="http://schemas.microsoft.com/office/drawing/2014/main" id="{644A48BC-6EDB-4751-A7A8-6EC915560B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19" y="1417983"/>
            <a:ext cx="6405438" cy="5136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791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300</TotalTime>
  <Words>1077</Words>
  <Application>Microsoft Office PowerPoint</Application>
  <PresentationFormat>Širokoúhlá obrazovka</PresentationFormat>
  <Paragraphs>154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Wingdings</vt:lpstr>
      <vt:lpstr>Wingdings 3</vt:lpstr>
      <vt:lpstr>Ion</vt:lpstr>
      <vt:lpstr>STARTY   OBRÁTKY</vt:lpstr>
      <vt:lpstr>Prezentace aplikace PowerPoint</vt:lpstr>
      <vt:lpstr>Prezentace aplikace PowerPoint</vt:lpstr>
      <vt:lpstr>TECHNIKA STARTU Z BLOKU</vt:lpstr>
      <vt:lpstr>TECHNIKA STARTU Z BLOKU</vt:lpstr>
      <vt:lpstr>Prezentace aplikace PowerPoint</vt:lpstr>
      <vt:lpstr>FÁZE STARTOVNÍHO SKOKU</vt:lpstr>
      <vt:lpstr>Prezentace aplikace PowerPoint</vt:lpstr>
      <vt:lpstr>Prezentace aplikace PowerPoint</vt:lpstr>
      <vt:lpstr>CHYBY V TECHNICE STARTU</vt:lpstr>
      <vt:lpstr>ZNAKOVÝ START</vt:lpstr>
      <vt:lpstr>FÁZE STARTU Z VODY</vt:lpstr>
      <vt:lpstr>Prezentace aplikace PowerPoint</vt:lpstr>
      <vt:lpstr>Prezentace aplikace PowerPoint</vt:lpstr>
      <vt:lpstr>METODIKA NÁCVIKU komplexní postup</vt:lpstr>
      <vt:lpstr>     STARTOVNÍ SKOK</vt:lpstr>
      <vt:lpstr>   Znakový start- START Z VODY </vt:lpstr>
      <vt:lpstr>   OBRÁTKY</vt:lpstr>
      <vt:lpstr>ZÁKLADNÍ FÁZE OBRÁTKY</vt:lpstr>
      <vt:lpstr>        ZÁKLADNÍ ROZDĚLENÍ</vt:lpstr>
      <vt:lpstr>         ZÁKLADNÍ (kyvadlová) OBRÁTKA </vt:lpstr>
      <vt:lpstr>         ZÁKLADNÍ (kyvadlová) OBRÁTKA </vt:lpstr>
      <vt:lpstr>Prezentace aplikace PowerPoint</vt:lpstr>
      <vt:lpstr>       KOTOULOVÁ OBRÁTKA</vt:lpstr>
      <vt:lpstr>       KOTOULOVÁ OBRÁTKA</vt:lpstr>
      <vt:lpstr>Prezentace aplikace PowerPoint</vt:lpstr>
      <vt:lpstr>Prezentace aplikace PowerPoint</vt:lpstr>
      <vt:lpstr>CHYBY V PROVEDENÍ OBRÁTKY</vt:lpstr>
      <vt:lpstr>Prezentace aplikace PowerPoint</vt:lpstr>
      <vt:lpstr>           METODIKA NÁCVIKU</vt:lpstr>
      <vt:lpstr>   PRŮPRAVNÁ CVIČENÍ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STARTY   OBRÁTKY</dc:title>
  <dc:creator>Dita Hlavoňová</dc:creator>
  <cp:lastModifiedBy>Bátorová Michaela (149276)</cp:lastModifiedBy>
  <cp:revision>29</cp:revision>
  <dcterms:created xsi:type="dcterms:W3CDTF">2020-12-14T13:38:02Z</dcterms:created>
  <dcterms:modified xsi:type="dcterms:W3CDTF">2024-10-21T21:49:04Z</dcterms:modified>
</cp:coreProperties>
</file>