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05318"/>
            <a:ext cx="11361600" cy="1866627"/>
          </a:xfrm>
        </p:spPr>
        <p:txBody>
          <a:bodyPr/>
          <a:lstStyle/>
          <a:p>
            <a:pPr algn="ctr"/>
            <a:r>
              <a:rPr lang="cs-CZ" altLang="cs-CZ" dirty="0"/>
              <a:t>6. Normativní a empirická </a:t>
            </a:r>
            <a:br>
              <a:rPr lang="cs-CZ" altLang="cs-CZ" dirty="0"/>
            </a:br>
            <a:r>
              <a:rPr lang="cs-CZ" altLang="cs-CZ" dirty="0"/>
              <a:t>pedagogika sportu </a:t>
            </a:r>
            <a:br>
              <a:rPr lang="cs-CZ" altLang="cs-CZ" dirty="0"/>
            </a:br>
            <a:r>
              <a:rPr lang="cs-CZ" altLang="cs-CZ" dirty="0"/>
              <a:t>a jejich význam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8BC246-90FE-404E-A6DB-FD67318E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4E7607-D2B7-4A66-9664-A90D23BF5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78567F-8AEA-4BC7-84AE-3EAE90A7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41009"/>
            <a:ext cx="11670148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přenést </a:t>
            </a:r>
            <a:r>
              <a:rPr lang="cs-CZ" altLang="cs-CZ" sz="3200" dirty="0"/>
              <a:t>do pedagogiky </a:t>
            </a:r>
            <a:r>
              <a:rPr lang="cs-CZ" altLang="cs-CZ" sz="3200" b="1" dirty="0"/>
              <a:t>metodologii přírodních věd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kritiky normativní a duchovědné koncepce </a:t>
            </a:r>
            <a:r>
              <a:rPr lang="cs-CZ" altLang="cs-CZ" sz="3200" dirty="0"/>
              <a:t>(≠ racionalita)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sz="3200" dirty="0"/>
              <a:t>, edukačních </a:t>
            </a:r>
            <a:r>
              <a:rPr lang="cs-CZ" altLang="cs-CZ" sz="3200" b="1" dirty="0"/>
              <a:t>požadavků </a:t>
            </a: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01928"/>
                </a:solidFill>
              </a:rPr>
              <a:t>norem</a:t>
            </a:r>
            <a:r>
              <a:rPr lang="cs-CZ" altLang="cs-CZ" sz="3200" dirty="0"/>
              <a:t>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poznání pedagogické „technologie“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objektivní informace o objektu </a:t>
            </a:r>
            <a:r>
              <a:rPr lang="cs-CZ" altLang="cs-CZ" sz="3200" dirty="0"/>
              <a:t>zvaném „sportovní edukace“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odhalit podstatu na základě </a:t>
            </a:r>
            <a:r>
              <a:rPr lang="cs-CZ" altLang="cs-CZ" sz="3200" b="1" dirty="0">
                <a:solidFill>
                  <a:srgbClr val="0000DC"/>
                </a:solidFill>
              </a:rPr>
              <a:t>hypotéz </a:t>
            </a:r>
            <a:r>
              <a:rPr lang="cs-CZ" altLang="cs-CZ" sz="3200" b="1" dirty="0"/>
              <a:t>a jejich ověřování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dosahované výsledky = </a:t>
            </a:r>
            <a:r>
              <a:rPr lang="cs-CZ" altLang="cs-CZ" sz="3200" b="1" dirty="0">
                <a:solidFill>
                  <a:srgbClr val="0000DC"/>
                </a:solidFill>
              </a:rPr>
              <a:t>prognózy</a:t>
            </a:r>
            <a:r>
              <a:rPr lang="cs-CZ" altLang="cs-CZ" sz="3200" dirty="0"/>
              <a:t> sportovní edukace</a:t>
            </a:r>
          </a:p>
        </p:txBody>
      </p:sp>
    </p:spTree>
    <p:extLst>
      <p:ext uri="{BB962C8B-B14F-4D97-AF65-F5344CB8AC3E}">
        <p14:creationId xmlns:p14="http://schemas.microsoft.com/office/powerpoint/2010/main" val="4072307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3909B5-20EC-4794-B80A-DD2A008AD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1CA3EE-DDDD-4582-A5E7-9EA8D714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2DBB9C3-1525-419B-91CB-11D4AC8A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rozvoj empirické pedagogiky sportu – 2. polovina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podstata = </a:t>
            </a:r>
            <a:r>
              <a:rPr lang="cs-CZ" altLang="cs-CZ" sz="3200" b="1" dirty="0">
                <a:solidFill>
                  <a:srgbClr val="F01928"/>
                </a:solidFill>
              </a:rPr>
              <a:t>výzkum procesů sportovní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výzkumná témata</a:t>
            </a:r>
            <a:r>
              <a:rPr lang="cs-CZ" altLang="cs-CZ" sz="3200" dirty="0"/>
              <a:t>, např.:</a:t>
            </a:r>
            <a:br>
              <a:rPr lang="cs-CZ" altLang="cs-CZ" sz="3200" dirty="0"/>
            </a:br>
            <a:r>
              <a:rPr lang="cs-CZ" altLang="cs-CZ" sz="3200" dirty="0"/>
              <a:t>- motivace v TV </a:t>
            </a:r>
            <a:br>
              <a:rPr lang="cs-CZ" altLang="cs-CZ" sz="3200" dirty="0"/>
            </a:br>
            <a:r>
              <a:rPr lang="cs-CZ" altLang="cs-CZ" sz="3200" dirty="0"/>
              <a:t>- komunikace a interakce v TV a sportu mládeže </a:t>
            </a:r>
            <a:br>
              <a:rPr lang="cs-CZ" altLang="cs-CZ" sz="3200" dirty="0"/>
            </a:br>
            <a:r>
              <a:rPr lang="cs-CZ" altLang="cs-CZ" sz="3200" dirty="0"/>
              <a:t>- didaktické znalosti učitele TV, trenéra, …</a:t>
            </a:r>
            <a:br>
              <a:rPr lang="cs-CZ" altLang="cs-CZ" sz="3200" dirty="0"/>
            </a:br>
            <a:r>
              <a:rPr lang="cs-CZ" altLang="cs-CZ" sz="3200" dirty="0"/>
              <a:t>- reflexe a sebereflexe učitele TV, trenéra, …</a:t>
            </a:r>
            <a:br>
              <a:rPr lang="cs-CZ" altLang="cs-CZ" sz="3200" dirty="0"/>
            </a:br>
            <a:r>
              <a:rPr lang="cs-CZ" altLang="cs-CZ" sz="3200" dirty="0"/>
              <a:t>- metody a styly učení a výuky v TV, trenérské styly, … </a:t>
            </a:r>
            <a:br>
              <a:rPr lang="cs-CZ" altLang="cs-CZ" sz="3200" dirty="0"/>
            </a:br>
            <a:r>
              <a:rPr lang="cs-CZ" altLang="cs-CZ" sz="3200" dirty="0"/>
              <a:t>- komplexní aktivity sportovních pedagogů </a:t>
            </a:r>
            <a:br>
              <a:rPr lang="cs-CZ" altLang="cs-CZ" sz="3200" dirty="0"/>
            </a:br>
            <a:r>
              <a:rPr lang="cs-CZ" altLang="cs-CZ" sz="3200" dirty="0"/>
              <a:t>- vzdělávání sportovních pedagogů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24249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863317-D951-4F8A-83AB-936E9D9DAA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EE3334-E0F1-4E44-80C6-8BE6FFBB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0864C4-663A-4A2B-BEF2-19290FF48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544425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předpoklad rozvoje empirické vědy = </a:t>
            </a:r>
            <a:r>
              <a:rPr lang="cs-CZ" altLang="cs-CZ" sz="3200" b="1" dirty="0"/>
              <a:t>fundovaná metodologie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metodologie pedagogiky sportu </a:t>
            </a:r>
            <a:r>
              <a:rPr lang="cs-CZ" altLang="cs-CZ" sz="3200" dirty="0"/>
              <a:t>vychází z:</a:t>
            </a:r>
            <a:br>
              <a:rPr lang="cs-CZ" altLang="cs-CZ" sz="3200" dirty="0"/>
            </a:br>
            <a:r>
              <a:rPr lang="cs-CZ" altLang="cs-CZ" sz="3200" dirty="0"/>
              <a:t>- z metodologie sociálních věd </a:t>
            </a:r>
            <a:br>
              <a:rPr lang="cs-CZ" altLang="cs-CZ" sz="3200" dirty="0"/>
            </a:br>
            <a:r>
              <a:rPr lang="cs-CZ" altLang="cs-CZ" sz="3200" dirty="0"/>
              <a:t>- z metodologie pedagogiky</a:t>
            </a:r>
            <a:br>
              <a:rPr lang="cs-CZ" altLang="cs-CZ" sz="3200" dirty="0"/>
            </a:br>
            <a:r>
              <a:rPr lang="cs-CZ" altLang="cs-CZ" sz="3200" dirty="0"/>
              <a:t>- z metodologie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z metodologie věd o sportu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Přehled statistických metod</a:t>
            </a:r>
            <a:r>
              <a:rPr lang="cs-CZ" altLang="cs-CZ" sz="3200" dirty="0"/>
              <a:t>. Praha: Portál, 2004.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Kvalitativní výzkum. </a:t>
            </a:r>
            <a:r>
              <a:rPr lang="cs-CZ" altLang="cs-CZ" sz="3200" dirty="0"/>
              <a:t>Praha: Portál, 2016.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542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AAB0AF-A2A2-4961-80A5-109AF318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1BE99B-D7F3-4EB0-A46B-55C37A5A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D52D5D-B80C-4ACB-885F-8B3D806F2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04997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F01928"/>
                </a:solidFill>
              </a:rPr>
              <a:t>metodologie věd o sportu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SRN, UK, USA: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teoretické a praktické informační zdroje ve vědě </a:t>
            </a:r>
            <a:br>
              <a:rPr lang="cs-CZ" altLang="cs-CZ" sz="3200" dirty="0"/>
            </a:br>
            <a:r>
              <a:rPr lang="cs-CZ" altLang="cs-CZ" sz="3200" dirty="0"/>
              <a:t>o sportu (Haag; </a:t>
            </a:r>
            <a:r>
              <a:rPr lang="cs-CZ" altLang="cs-CZ" sz="3200" dirty="0" err="1"/>
              <a:t>Hein</a:t>
            </a:r>
            <a:r>
              <a:rPr lang="cs-CZ" altLang="cs-CZ" sz="3200" dirty="0"/>
              <a:t> 1990) – 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sz="3200" dirty="0"/>
              <a:t>, plánování výzkumu </a:t>
            </a:r>
            <a:br>
              <a:rPr lang="cs-CZ" altLang="cs-CZ" sz="3200" dirty="0"/>
            </a:br>
            <a:r>
              <a:rPr lang="cs-CZ" altLang="cs-CZ" sz="3200" dirty="0"/>
              <a:t>a získávání údajů 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 1994)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sz="3200" dirty="0"/>
              <a:t>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Haag; </a:t>
            </a:r>
            <a:r>
              <a:rPr lang="cs-CZ" altLang="cs-CZ" sz="3200" dirty="0" err="1"/>
              <a:t>Kolb</a:t>
            </a:r>
            <a:r>
              <a:rPr lang="cs-CZ" altLang="cs-CZ" sz="3200" dirty="0"/>
              <a:t> 1999)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oblasti teorie a </a:t>
            </a:r>
            <a:r>
              <a:rPr lang="cs-CZ" altLang="cs-CZ" sz="3200" b="1" dirty="0">
                <a:solidFill>
                  <a:srgbClr val="F01928"/>
                </a:solidFill>
              </a:rPr>
              <a:t>výzkumná témata </a:t>
            </a:r>
            <a:r>
              <a:rPr lang="cs-CZ" altLang="cs-CZ" sz="3200" dirty="0"/>
              <a:t>ve vědě o sportu </a:t>
            </a:r>
            <a:br>
              <a:rPr lang="cs-CZ" altLang="cs-CZ" sz="3200" dirty="0"/>
            </a:br>
            <a:r>
              <a:rPr lang="cs-CZ" altLang="cs-CZ" sz="3200" dirty="0"/>
              <a:t>(Haag; 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 2003)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výzkum trenérského vzdělávání</a:t>
            </a:r>
            <a:r>
              <a:rPr lang="cs-CZ" altLang="cs-CZ" sz="3200" dirty="0"/>
              <a:t> (Leeds </a:t>
            </a:r>
            <a:r>
              <a:rPr lang="cs-CZ" altLang="cs-CZ" sz="3200" dirty="0" err="1"/>
              <a:t>Beckett</a:t>
            </a:r>
            <a:r>
              <a:rPr lang="cs-CZ" altLang="cs-CZ" sz="3200" dirty="0"/>
              <a:t> University)</a:t>
            </a:r>
          </a:p>
        </p:txBody>
      </p:sp>
    </p:spTree>
    <p:extLst>
      <p:ext uri="{BB962C8B-B14F-4D97-AF65-F5344CB8AC3E}">
        <p14:creationId xmlns:p14="http://schemas.microsoft.com/office/powerpoint/2010/main" val="1246360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3448CF-6AEF-4BE1-A8C4-F1607BB05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AA4EBB-B03B-4822-AB86-16031968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617B6D-E518-4456-80C9-F9F3BABD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 empirického přístupu: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sz="3200" dirty="0"/>
              <a:t>výzkumů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sz="3200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deterministické pojímání sportovní edukace </a:t>
            </a:r>
            <a:r>
              <a:rPr lang="cs-CZ" altLang="cs-CZ" sz="3200" dirty="0"/>
              <a:t>(vychovávaný jako předmět technické manipulace) 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redukcionismus </a:t>
            </a:r>
            <a:r>
              <a:rPr lang="cs-CZ" altLang="cs-CZ" sz="3200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…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974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F4D906-9712-4845-868A-F120C75C3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EEA929-C609-4A04-82C5-48FA332F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6AA76B-BBAF-4E45-BB7F-3B1118ED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059200" cy="49096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REAKCE NA KRITIKU </a:t>
            </a:r>
            <a:r>
              <a:rPr lang="cs-CZ" altLang="cs-CZ" sz="3200" dirty="0"/>
              <a:t>= zdůraznění </a:t>
            </a:r>
            <a:r>
              <a:rPr lang="cs-CZ" altLang="cs-CZ" sz="3200" b="1" dirty="0"/>
              <a:t>specifik ve výzkumu sportovní edukace </a:t>
            </a:r>
            <a:r>
              <a:rPr lang="cs-CZ" altLang="cs-CZ" sz="3200" dirty="0"/>
              <a:t>= respektování bázových principů vycházejících z normativní pedagogiky sportu 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kritické východisko </a:t>
            </a:r>
            <a:r>
              <a:rPr lang="cs-CZ" altLang="cs-CZ" sz="3200" dirty="0" err="1"/>
              <a:t>sportovněpedagogického</a:t>
            </a:r>
            <a:r>
              <a:rPr lang="cs-CZ" altLang="cs-CZ" sz="3200" dirty="0"/>
              <a:t>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/>
              <a:t>povinnost k vlastnímu předmětu</a:t>
            </a:r>
            <a:r>
              <a:rPr lang="cs-CZ" altLang="cs-CZ" sz="3200" dirty="0"/>
              <a:t> </a:t>
            </a:r>
            <a:r>
              <a:rPr lang="cs-CZ" altLang="cs-CZ" sz="3200" b="1" dirty="0"/>
              <a:t>výzkumu = </a:t>
            </a:r>
            <a:r>
              <a:rPr lang="cs-CZ" altLang="cs-CZ" sz="3200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svoboda výběru </a:t>
            </a:r>
            <a:r>
              <a:rPr lang="cs-CZ" altLang="cs-CZ" sz="3200" b="1" dirty="0"/>
              <a:t>témat a výzkumných metod = </a:t>
            </a:r>
            <a:br>
              <a:rPr lang="cs-CZ" altLang="cs-CZ" sz="3200" b="1" dirty="0"/>
            </a:br>
            <a:r>
              <a:rPr lang="cs-CZ" altLang="cs-CZ" sz="3200" dirty="0"/>
              <a:t>možnost adaptace výzkumných postupů</a:t>
            </a:r>
            <a:br>
              <a:rPr lang="cs-CZ" altLang="cs-CZ" dirty="0"/>
            </a:b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49974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49489F-1A14-4501-B0AC-DACD932A2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33A08E-F955-4DFA-9513-D745C20E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Kritická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13B04B-58E3-4D9D-BCFE-594E1D64E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1171576"/>
            <a:ext cx="11361876" cy="53084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úsilí o </a:t>
            </a:r>
            <a:r>
              <a:rPr lang="cs-CZ" altLang="cs-CZ" sz="3200" b="1" dirty="0">
                <a:solidFill>
                  <a:srgbClr val="FF0000"/>
                </a:solidFill>
              </a:rPr>
              <a:t>integraci</a:t>
            </a:r>
            <a:r>
              <a:rPr lang="cs-CZ" altLang="cs-CZ" sz="3200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tzv. </a:t>
            </a:r>
            <a:r>
              <a:rPr lang="cs-CZ" altLang="cs-CZ" sz="3200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normativní koncepce</a:t>
            </a:r>
            <a:r>
              <a:rPr lang="cs-CZ" altLang="cs-CZ" sz="3200" dirty="0"/>
              <a:t> spoluvytvářejí </a:t>
            </a:r>
            <a:r>
              <a:rPr lang="cs-CZ" altLang="cs-CZ" sz="3200" b="1" dirty="0"/>
              <a:t>východiska 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sz="3200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výsledky výzkumů </a:t>
            </a:r>
            <a:r>
              <a:rPr lang="cs-CZ" altLang="cs-CZ" sz="3200" dirty="0"/>
              <a:t>– </a:t>
            </a:r>
            <a:r>
              <a:rPr lang="cs-CZ" altLang="cs-CZ" sz="3200" b="1" dirty="0"/>
              <a:t>integrace </a:t>
            </a:r>
            <a:r>
              <a:rPr lang="cs-CZ" altLang="cs-CZ" sz="3200" dirty="0"/>
              <a:t>do „norem“ → 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tvorba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sz="3200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impulzy pro </a:t>
            </a:r>
            <a:r>
              <a:rPr lang="cs-CZ" altLang="cs-CZ" sz="3200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sz="3200" dirty="0"/>
              <a:t>→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0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DFC62A-FFF8-4AE7-A681-36E364284E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957393-189B-4591-8118-7987E1870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Kritická pedagogika sportu</a:t>
            </a:r>
            <a:endParaRPr lang="cs-CZ" dirty="0"/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FFD90759-F413-49BC-8B17-B9F13BE5D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435463"/>
              </p:ext>
            </p:extLst>
          </p:nvPr>
        </p:nvGraphicFramePr>
        <p:xfrm>
          <a:off x="666001" y="984142"/>
          <a:ext cx="11207132" cy="5053043"/>
        </p:xfrm>
        <a:graphic>
          <a:graphicData uri="http://schemas.openxmlformats.org/drawingml/2006/table">
            <a:tbl>
              <a:tblPr/>
              <a:tblGrid>
                <a:gridCol w="4155562">
                  <a:extLst>
                    <a:ext uri="{9D8B030D-6E8A-4147-A177-3AD203B41FA5}">
                      <a16:colId xmlns:a16="http://schemas.microsoft.com/office/drawing/2014/main" val="2543265098"/>
                    </a:ext>
                  </a:extLst>
                </a:gridCol>
                <a:gridCol w="3448063">
                  <a:extLst>
                    <a:ext uri="{9D8B030D-6E8A-4147-A177-3AD203B41FA5}">
                      <a16:colId xmlns:a16="http://schemas.microsoft.com/office/drawing/2014/main" val="3377887244"/>
                    </a:ext>
                  </a:extLst>
                </a:gridCol>
                <a:gridCol w="3603507">
                  <a:extLst>
                    <a:ext uri="{9D8B030D-6E8A-4147-A177-3AD203B41FA5}">
                      <a16:colId xmlns:a16="http://schemas.microsoft.com/office/drawing/2014/main" val="147578541"/>
                    </a:ext>
                  </a:extLst>
                </a:gridCol>
              </a:tblGrid>
              <a:tr h="6044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normativní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pedagogika sportu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empirická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027103"/>
                  </a:ext>
                </a:extLst>
              </a:tr>
              <a:tr h="532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55501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směřování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výzkum sportovní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627898"/>
                  </a:ext>
                </a:extLst>
              </a:tr>
              <a:tr h="527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183744"/>
                  </a:ext>
                </a:extLst>
              </a:tr>
              <a:tr h="946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stanovení norem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závěry výzkumů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409771"/>
                  </a:ext>
                </a:extLst>
              </a:tr>
              <a:tr h="519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797379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kern="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kritická pedagogika sportu</a:t>
                      </a:r>
                      <a:endParaRPr kumimoji="0" lang="cs-CZ" altLang="cs-CZ" sz="2800" b="0" i="0" u="none" strike="noStrike" kern="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686374"/>
                  </a:ext>
                </a:extLst>
              </a:tr>
            </a:tbl>
          </a:graphicData>
        </a:graphic>
      </p:graphicFrame>
      <p:sp>
        <p:nvSpPr>
          <p:cNvPr id="9" name="Line 68">
            <a:extLst>
              <a:ext uri="{FF2B5EF4-FFF2-40B4-BE49-F238E27FC236}">
                <a16:creationId xmlns:a16="http://schemas.microsoft.com/office/drawing/2014/main" id="{750566CA-9407-47C4-97CB-A7B0D0D12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9405" y="2011983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C05F0C8D-F5CC-4A77-B961-9C062C37A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7823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531266D-0C2D-4046-BFA9-A598962C7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4252" y="2011983"/>
            <a:ext cx="7378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805BD685-2EEA-4FA2-B6FB-D5B81A110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5731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AED0B7D7-5ADA-4265-874E-C4C080887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403" y="5371482"/>
            <a:ext cx="14756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73">
            <a:extLst>
              <a:ext uri="{FF2B5EF4-FFF2-40B4-BE49-F238E27FC236}">
                <a16:creationId xmlns:a16="http://schemas.microsoft.com/office/drawing/2014/main" id="{558EAFD9-3F02-4C6E-B809-5E6F420F7C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4062" y="5390195"/>
            <a:ext cx="13841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>
              <a:spcBef>
                <a:spcPct val="20000"/>
              </a:spcBef>
              <a:buClr>
                <a:schemeClr val="hlink"/>
              </a:buClr>
            </a:pPr>
            <a:endParaRPr lang="cs-CZ" altLang="cs-CZ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9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411DFE-5DDD-4D32-AD36-2AF2E769D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088D38-A084-4E1F-ACF2-0F2FEA72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2E29E5-BD6B-4D4F-BC4F-CFB872E2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01946" cy="49030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Normativní pedagogika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klasický</a:t>
            </a:r>
            <a:r>
              <a:rPr lang="cs-CZ" altLang="cs-CZ" sz="3200" b="1" dirty="0"/>
              <a:t> pedagogický koncept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od počátků </a:t>
            </a:r>
            <a:r>
              <a:rPr lang="cs-CZ" altLang="cs-CZ" sz="3200" dirty="0"/>
              <a:t>rozvoje pedagogického myšlení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zdůraznění u </a:t>
            </a:r>
            <a:r>
              <a:rPr lang="cs-CZ" altLang="cs-CZ" sz="3200" b="1" dirty="0">
                <a:solidFill>
                  <a:srgbClr val="0000DC"/>
                </a:solidFill>
              </a:rPr>
              <a:t>Herbarta </a:t>
            </a:r>
            <a:r>
              <a:rPr lang="cs-CZ" altLang="cs-CZ" sz="3200" dirty="0"/>
              <a:t>(19. století) =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klíčová pozice = edukační cíle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jsou </a:t>
            </a:r>
            <a:r>
              <a:rPr lang="cs-CZ" altLang="cs-CZ" sz="3200" b="1" dirty="0">
                <a:solidFill>
                  <a:srgbClr val="FF0000"/>
                </a:solidFill>
              </a:rPr>
              <a:t>normativní</a:t>
            </a:r>
            <a:r>
              <a:rPr lang="cs-CZ" altLang="cs-CZ" sz="3200" dirty="0"/>
              <a:t>,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analogicky </a:t>
            </a:r>
            <a:r>
              <a:rPr lang="cs-CZ" altLang="cs-CZ" sz="3200" b="1" dirty="0"/>
              <a:t>pedagogika sportu </a:t>
            </a:r>
            <a:r>
              <a:rPr lang="cs-CZ" altLang="cs-CZ" sz="3200" dirty="0"/>
              <a:t>= nejen empirická, ale </a:t>
            </a:r>
            <a:br>
              <a:rPr lang="cs-CZ" altLang="cs-CZ" sz="3200" dirty="0"/>
            </a:br>
            <a:r>
              <a:rPr lang="cs-CZ" altLang="cs-CZ" sz="3200" dirty="0"/>
              <a:t>i </a:t>
            </a:r>
            <a:r>
              <a:rPr lang="cs-CZ" altLang="cs-CZ" sz="3200" b="1" dirty="0">
                <a:solidFill>
                  <a:srgbClr val="F01928"/>
                </a:solidFill>
              </a:rPr>
              <a:t>normativní </a:t>
            </a:r>
            <a:r>
              <a:rPr lang="cs-CZ" altLang="cs-CZ" sz="3200" dirty="0"/>
              <a:t>(duchovědně orientovaná, klasická) </a:t>
            </a:r>
            <a:r>
              <a:rPr lang="cs-CZ" altLang="cs-CZ" sz="3200" b="1" dirty="0">
                <a:solidFill>
                  <a:srgbClr val="F01928"/>
                </a:solidFill>
              </a:rPr>
              <a:t>koncepce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FF0000"/>
                </a:solidFill>
              </a:rPr>
              <a:t>teleologické </a:t>
            </a:r>
            <a:r>
              <a:rPr lang="cs-CZ" altLang="cs-CZ" sz="3200" b="1" dirty="0"/>
              <a:t>směřování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telos</a:t>
            </a:r>
            <a:r>
              <a:rPr lang="cs-CZ" altLang="cs-CZ" sz="3200" dirty="0"/>
              <a:t> = cíl, účel, konec, …)</a:t>
            </a:r>
            <a:r>
              <a:rPr lang="cs-CZ" altLang="cs-CZ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59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C9FD77-539A-4340-B6C9-0E38F3319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396EFE-EC16-446F-9FCD-4AD71C71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94582C-D167-481A-A6B5-D185FD98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východisko = </a:t>
            </a:r>
            <a:r>
              <a:rPr lang="cs-CZ" altLang="cs-CZ" sz="3200" b="1" dirty="0">
                <a:solidFill>
                  <a:srgbClr val="F01928"/>
                </a:solidFill>
              </a:rPr>
              <a:t>humanistická orientace </a:t>
            </a:r>
            <a:r>
              <a:rPr lang="cs-CZ" altLang="cs-CZ" sz="3200" dirty="0"/>
              <a:t>→</a:t>
            </a:r>
            <a:br>
              <a:rPr lang="cs-CZ" altLang="cs-CZ" sz="3200" dirty="0"/>
            </a:br>
            <a:r>
              <a:rPr lang="cs-CZ" altLang="cs-CZ" sz="3200" dirty="0"/>
              <a:t>podstatný úkol pedagogiky sportu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identifikace a reflexe obrazů člověka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, 2006)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charakteristický rys = diskuse o </a:t>
            </a:r>
            <a:r>
              <a:rPr lang="cs-CZ" altLang="cs-CZ" sz="3200" b="1" dirty="0"/>
              <a:t>hodnotách</a:t>
            </a:r>
            <a:r>
              <a:rPr lang="cs-CZ" altLang="cs-CZ" sz="3200" dirty="0"/>
              <a:t>, </a:t>
            </a:r>
            <a:r>
              <a:rPr lang="cs-CZ" altLang="cs-CZ" sz="3200" b="1" dirty="0"/>
              <a:t>cílech </a:t>
            </a:r>
            <a:br>
              <a:rPr lang="cs-CZ" altLang="cs-CZ" sz="3200" b="1" dirty="0"/>
            </a:b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F0000"/>
                </a:solidFill>
              </a:rPr>
              <a:t>normách</a:t>
            </a:r>
            <a:r>
              <a:rPr lang="cs-CZ" altLang="cs-CZ" sz="3200" b="1" dirty="0"/>
              <a:t> </a:t>
            </a:r>
            <a:r>
              <a:rPr lang="cs-CZ" altLang="cs-CZ" sz="3200" dirty="0"/>
              <a:t>sportovní edukace </a:t>
            </a:r>
            <a:br>
              <a:rPr lang="cs-CZ" altLang="cs-CZ" sz="3200" dirty="0"/>
            </a:br>
            <a:r>
              <a:rPr lang="cs-CZ" altLang="cs-CZ" sz="3200" dirty="0"/>
              <a:t>(klíčové pro instrumentální, tzn. především školní sport)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normativní pedagogika sportu – </a:t>
            </a:r>
            <a:br>
              <a:rPr lang="cs-CZ" altLang="cs-CZ" sz="3200" dirty="0"/>
            </a:br>
            <a:r>
              <a:rPr lang="cs-CZ" altLang="cs-CZ" sz="3200" b="1" dirty="0"/>
              <a:t>těsný </a:t>
            </a:r>
            <a:r>
              <a:rPr lang="cs-CZ" altLang="cs-CZ" sz="3200" b="1" dirty="0">
                <a:solidFill>
                  <a:srgbClr val="FF0000"/>
                </a:solidFill>
              </a:rPr>
              <a:t>vztah k filozofii a etice sportu </a:t>
            </a:r>
          </a:p>
        </p:txBody>
      </p:sp>
    </p:spTree>
    <p:extLst>
      <p:ext uri="{BB962C8B-B14F-4D97-AF65-F5344CB8AC3E}">
        <p14:creationId xmlns:p14="http://schemas.microsoft.com/office/powerpoint/2010/main" val="89568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A9CF1-9E3E-4374-A346-8217A9CE3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C3D93B-452F-4340-864F-4E2CCE375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2B7E1-7355-46A6-9986-9B9465F60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08128"/>
            <a:ext cx="11651431" cy="49749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  <a:buNone/>
              <a:defRPr/>
            </a:pPr>
            <a:r>
              <a:rPr lang="cs-CZ" altLang="cs-CZ" b="1" dirty="0"/>
              <a:t>Typické </a:t>
            </a:r>
            <a:r>
              <a:rPr lang="cs-CZ" altLang="cs-CZ" b="1" dirty="0">
                <a:solidFill>
                  <a:srgbClr val="FF0000"/>
                </a:solidFill>
              </a:rPr>
              <a:t>modely</a:t>
            </a:r>
            <a:r>
              <a:rPr lang="cs-CZ" altLang="cs-CZ" b="1" dirty="0"/>
              <a:t>: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b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areté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všestranná dokonalost + ctnost + zdatnost + mužnost + chrabrost + udatnost + hrdost + vznešenost +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(antické Řecko)</a:t>
            </a:r>
            <a:endParaRPr lang="cs-CZ" altLang="cs-CZ" b="1" dirty="0"/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kalokagathia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fyzická, morální a duchovní dokonalost (antické Řecko) </a:t>
            </a:r>
            <a:endParaRPr lang="cs-CZ" b="1" dirty="0">
              <a:solidFill>
                <a:srgbClr val="0000DC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b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atleticismus</a:t>
            </a: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přesvědčení – sport rozvíjí charakter (Anglie, 19. století)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Olympismus </a:t>
            </a:r>
            <a:r>
              <a:rPr lang="cs-CZ" altLang="cs-CZ" dirty="0"/>
              <a:t>= životní filozofie – propojení zdatnosti + vůle + ducha </a:t>
            </a:r>
            <a:br>
              <a:rPr lang="cs-CZ" altLang="cs-CZ" dirty="0"/>
            </a:br>
            <a:r>
              <a:rPr lang="cs-CZ" altLang="cs-CZ" dirty="0"/>
              <a:t>sport + kultura + výchova → způsob života (radost, úsilí, výchova, etika) 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066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70578F-9D1D-414B-A610-C7743106F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2143C3-A5F7-406F-AC1B-C98CBA92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A891DB-2529-455B-BEC5-CA8CCDB0F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  <a:buNone/>
              <a:defRPr/>
            </a:pPr>
            <a:r>
              <a:rPr lang="cs-CZ" altLang="cs-CZ" b="1" dirty="0"/>
              <a:t>Typické </a:t>
            </a:r>
            <a:r>
              <a:rPr lang="cs-CZ" altLang="cs-CZ" b="1" dirty="0">
                <a:solidFill>
                  <a:srgbClr val="FF0000"/>
                </a:solidFill>
              </a:rPr>
              <a:t>otázky</a:t>
            </a:r>
            <a:r>
              <a:rPr lang="cs-CZ" altLang="cs-CZ" b="1" dirty="0"/>
              <a:t>: </a:t>
            </a:r>
          </a:p>
          <a:p>
            <a:pPr>
              <a:lnSpc>
                <a:spcPct val="100000"/>
              </a:lnSpc>
              <a:spcBef>
                <a:spcPts val="2400"/>
              </a:spcBef>
              <a:defRPr/>
            </a:pPr>
            <a:r>
              <a:rPr lang="cs-CZ" altLang="cs-CZ" dirty="0"/>
              <a:t>Podporují </a:t>
            </a:r>
            <a:r>
              <a:rPr lang="cs-CZ" altLang="cs-CZ" b="1" dirty="0">
                <a:solidFill>
                  <a:srgbClr val="0000DC"/>
                </a:solidFill>
              </a:rPr>
              <a:t>cíle</a:t>
            </a:r>
            <a:r>
              <a:rPr lang="cs-CZ" altLang="cs-CZ" dirty="0"/>
              <a:t> sportovní edukace rozvoj osobnosti nebo ji poškozují? </a:t>
            </a:r>
          </a:p>
          <a:p>
            <a:pPr>
              <a:lnSpc>
                <a:spcPct val="100000"/>
              </a:lnSpc>
              <a:spcBef>
                <a:spcPts val="2400"/>
              </a:spcBef>
              <a:defRPr/>
            </a:pPr>
            <a:r>
              <a:rPr lang="cs-CZ" altLang="cs-CZ" dirty="0"/>
              <a:t>Můžeme stanovených </a:t>
            </a:r>
            <a:r>
              <a:rPr lang="cs-CZ" altLang="cs-CZ" b="1" dirty="0">
                <a:solidFill>
                  <a:srgbClr val="0000DC"/>
                </a:solidFill>
              </a:rPr>
              <a:t>cílů</a:t>
            </a:r>
            <a:r>
              <a:rPr lang="cs-CZ" altLang="cs-CZ" dirty="0"/>
              <a:t> sportovní edukace dosáhnout? </a:t>
            </a:r>
          </a:p>
          <a:p>
            <a:pPr>
              <a:lnSpc>
                <a:spcPct val="100000"/>
              </a:lnSpc>
              <a:spcBef>
                <a:spcPts val="2400"/>
              </a:spcBef>
              <a:defRPr/>
            </a:pPr>
            <a:r>
              <a:rPr lang="cs-CZ" altLang="cs-CZ" dirty="0"/>
              <a:t>Proč dané </a:t>
            </a:r>
            <a:r>
              <a:rPr lang="cs-CZ" altLang="cs-CZ" b="1" dirty="0">
                <a:solidFill>
                  <a:srgbClr val="0000DC"/>
                </a:solidFill>
              </a:rPr>
              <a:t>cíle</a:t>
            </a:r>
            <a:r>
              <a:rPr lang="cs-CZ" altLang="cs-CZ" dirty="0"/>
              <a:t> můžeme nebo nemůže splnit?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47217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3425E9-DEA1-4F30-8EA4-CFBB429DC4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907040-53EA-423A-9D13-7846C29D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010" y="184466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734FC17-BF3D-46CF-A6D1-B2D5E88F2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73" y="821410"/>
            <a:ext cx="11871701" cy="54065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analýzy soudobého sportu → časté </a:t>
            </a:r>
            <a:r>
              <a:rPr lang="cs-CZ" altLang="cs-CZ" sz="3200" b="1" dirty="0">
                <a:solidFill>
                  <a:srgbClr val="0000DC"/>
                </a:solidFill>
              </a:rPr>
              <a:t>jevy, jež humanistická společnost nemůže akceptovat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normativní pedagogika sportu = klíčový </a:t>
            </a:r>
            <a:r>
              <a:rPr lang="cs-CZ" altLang="cs-CZ" sz="3200" b="1" dirty="0">
                <a:solidFill>
                  <a:srgbClr val="0000DC"/>
                </a:solidFill>
              </a:rPr>
              <a:t>důraz na lidské hodnoty </a:t>
            </a:r>
            <a:r>
              <a:rPr lang="cs-CZ" altLang="cs-CZ" sz="3200" dirty="0"/>
              <a:t>a s nimi související </a:t>
            </a:r>
            <a:r>
              <a:rPr lang="cs-CZ" altLang="cs-CZ" sz="3200" b="1" dirty="0">
                <a:solidFill>
                  <a:srgbClr val="FF0000"/>
                </a:solidFill>
              </a:rPr>
              <a:t>směřování sportovní edukace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východisko =</a:t>
            </a:r>
            <a:r>
              <a:rPr lang="cs-CZ" altLang="cs-CZ" sz="3200" dirty="0"/>
              <a:t> předešlé + </a:t>
            </a:r>
            <a:r>
              <a:rPr lang="cs-CZ" altLang="cs-CZ" sz="3200" b="1" dirty="0" err="1">
                <a:solidFill>
                  <a:srgbClr val="FF0000"/>
                </a:solidFill>
              </a:rPr>
              <a:t>Coubertin</a:t>
            </a:r>
            <a:r>
              <a:rPr lang="cs-CZ" altLang="cs-CZ" sz="3200" b="1" dirty="0">
                <a:solidFill>
                  <a:srgbClr val="FF0000"/>
                </a:solidFill>
              </a:rPr>
              <a:t> – analýza hodnot sportu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rozvoj = </a:t>
            </a:r>
            <a:r>
              <a:rPr lang="cs-CZ" altLang="cs-CZ" sz="3200" b="1" dirty="0">
                <a:solidFill>
                  <a:srgbClr val="0000DC"/>
                </a:solidFill>
              </a:rPr>
              <a:t>olympijská pedagogika</a:t>
            </a:r>
            <a:endParaRPr lang="sk-SK" alt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smysl</a:t>
            </a:r>
            <a:r>
              <a:rPr lang="sk-SK" altLang="cs-CZ" sz="3200" b="1" dirty="0"/>
              <a:t> olympizmu </a:t>
            </a:r>
            <a:r>
              <a:rPr lang="sk-SK" altLang="cs-CZ" sz="3200" dirty="0"/>
              <a:t>= </a:t>
            </a:r>
            <a:r>
              <a:rPr lang="cs-CZ" altLang="cs-CZ" sz="3200" dirty="0"/>
              <a:t>zapojit sport do procesu harmonického rozvoje člověka s cílem utvořit mírovou společnost, která zachovává lidskou důstojnost (</a:t>
            </a:r>
            <a:r>
              <a:rPr lang="cs-CZ" altLang="cs-CZ" sz="3200" i="1" dirty="0"/>
              <a:t>Olympijská charta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princip </a:t>
            </a:r>
            <a:r>
              <a:rPr lang="cs-CZ" altLang="cs-CZ" sz="3200" b="1" dirty="0">
                <a:solidFill>
                  <a:srgbClr val="F01928"/>
                </a:solidFill>
              </a:rPr>
              <a:t>fair play </a:t>
            </a:r>
            <a:r>
              <a:rPr lang="cs-CZ" altLang="cs-CZ" sz="3200" dirty="0"/>
              <a:t>= edukační dimenze nejen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62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6865A4-F7AE-494B-ABE1-0C29615CA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AF7C92-EE4C-4813-8F71-D45DD1EE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1B1F1B-B9D8-430E-AA3E-72BF93E3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8295"/>
            <a:ext cx="11238138" cy="4312689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východisko</a:t>
            </a:r>
            <a:r>
              <a:rPr lang="cs-CZ" altLang="cs-CZ" sz="3200" b="1" dirty="0"/>
              <a:t> </a:t>
            </a:r>
            <a:r>
              <a:rPr lang="cs-CZ" altLang="cs-CZ" sz="3200" dirty="0"/>
              <a:t>pro: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pedagogy </a:t>
            </a:r>
            <a:r>
              <a:rPr lang="cs-CZ" altLang="cs-CZ" sz="3200" dirty="0"/>
              <a:t>(trenéři, učitelé TV, cvičitelé, „rodiče“, instruktoři, ...) – </a:t>
            </a:r>
            <a:r>
              <a:rPr lang="cs-CZ" altLang="cs-CZ" sz="3200" b="1" dirty="0">
                <a:solidFill>
                  <a:srgbClr val="FF0000"/>
                </a:solidFill>
              </a:rPr>
              <a:t>orientace na dobrý a zdařilý život všech </a:t>
            </a:r>
            <a:r>
              <a:rPr lang="cs-CZ" altLang="cs-CZ" sz="3200" dirty="0"/>
              <a:t>sportovců a na naplnění jejich přirozených zájmů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sportovce </a:t>
            </a:r>
            <a:r>
              <a:rPr lang="cs-CZ" altLang="cs-CZ" sz="3200" dirty="0"/>
              <a:t>– podstatné je pochopení pravidel, postupů </a:t>
            </a:r>
            <a:br>
              <a:rPr lang="cs-CZ" altLang="cs-CZ" sz="3200" dirty="0"/>
            </a:br>
            <a:r>
              <a:rPr lang="cs-CZ" altLang="cs-CZ" sz="3200" dirty="0"/>
              <a:t>a kritérií, jež umožní rozhodovat, </a:t>
            </a:r>
            <a:r>
              <a:rPr lang="cs-CZ" altLang="cs-CZ" sz="3200" b="1" dirty="0">
                <a:solidFill>
                  <a:srgbClr val="0000DC"/>
                </a:solidFill>
              </a:rPr>
              <a:t>které požadavky mají splnit a které odmítnout </a:t>
            </a:r>
            <a:r>
              <a:rPr lang="cs-CZ" altLang="cs-CZ" sz="3200" dirty="0"/>
              <a:t>(= </a:t>
            </a:r>
            <a:r>
              <a:rPr lang="cs-CZ" altLang="cs-CZ" sz="3200" b="1" dirty="0">
                <a:solidFill>
                  <a:srgbClr val="F01928"/>
                </a:solidFill>
              </a:rPr>
              <a:t>autonomie jedince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094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CD5312-3C84-4134-B136-6AAE9EEAC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EC026-6B1C-4D7B-B91B-153601BC0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A61291-B099-4664-AD58-2E5DB4155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55077"/>
            <a:ext cx="11361268" cy="4965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vytváří pouze </a:t>
            </a:r>
            <a:r>
              <a:rPr lang="cs-CZ" altLang="cs-CZ" sz="3200" b="1" dirty="0">
                <a:solidFill>
                  <a:srgbClr val="0000DC"/>
                </a:solidFill>
              </a:rPr>
              <a:t>ideální konstrukty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neopírá se o realitu </a:t>
            </a:r>
            <a:r>
              <a:rPr lang="cs-CZ" altLang="cs-CZ" sz="3200" dirty="0"/>
              <a:t>analyzovanou empirickými výzkumy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Reakce na kritiku: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 err="1"/>
              <a:t>sportovněpedagogické</a:t>
            </a:r>
            <a:r>
              <a:rPr lang="cs-CZ" altLang="cs-CZ" sz="3200" dirty="0"/>
              <a:t> postuláty (normy, předlohy, modely) </a:t>
            </a:r>
            <a:r>
              <a:rPr lang="cs-CZ" altLang="cs-CZ" sz="3200" b="1" dirty="0">
                <a:solidFill>
                  <a:srgbClr val="F01928"/>
                </a:solidFill>
              </a:rPr>
              <a:t>se nemohou doslovně přenášet do edukační praxe </a:t>
            </a:r>
            <a:r>
              <a:rPr lang="cs-CZ" alt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nepostradatelná hodnotová orientace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pro originální práci sportovních pedagogů →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nutná autentická, kreativní a originální </a:t>
            </a:r>
            <a:r>
              <a:rPr lang="cs-CZ" altLang="cs-CZ" sz="3200" b="1" dirty="0">
                <a:solidFill>
                  <a:srgbClr val="FF0000"/>
                </a:solidFill>
              </a:rPr>
              <a:t>aplikace </a:t>
            </a:r>
          </a:p>
        </p:txBody>
      </p:sp>
    </p:spTree>
    <p:extLst>
      <p:ext uri="{BB962C8B-B14F-4D97-AF65-F5344CB8AC3E}">
        <p14:creationId xmlns:p14="http://schemas.microsoft.com/office/powerpoint/2010/main" val="2976887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76CC03-FC1C-4E15-9344-9E0106169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B97E3-6388-4959-A019-85A8D942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66FEE1-1686-42E7-BF7E-D540DEBC8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229954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století – </a:t>
            </a:r>
            <a:r>
              <a:rPr lang="cs-CZ" altLang="cs-CZ" sz="3200" b="1" dirty="0">
                <a:solidFill>
                  <a:srgbClr val="FF0000"/>
                </a:solidFill>
              </a:rPr>
              <a:t>experimentální pedagogika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snahy o </a:t>
            </a:r>
            <a:r>
              <a:rPr lang="cs-CZ" altLang="cs-CZ" sz="3200" b="1" dirty="0">
                <a:solidFill>
                  <a:srgbClr val="FF0000"/>
                </a:solidFill>
              </a:rPr>
              <a:t>přesná měření – výzkum </a:t>
            </a:r>
            <a:r>
              <a:rPr lang="cs-CZ" altLang="cs-CZ" sz="3200" b="1" dirty="0"/>
              <a:t>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 – počátky viz IQ testy)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typický výzkum pedagogických otázek z pozice </a:t>
            </a:r>
            <a:r>
              <a:rPr lang="cs-CZ" altLang="cs-CZ" sz="3200" b="1" dirty="0">
                <a:solidFill>
                  <a:srgbClr val="0000DC"/>
                </a:solidFill>
              </a:rPr>
              <a:t>behaviorální psychologie </a:t>
            </a:r>
            <a:r>
              <a:rPr lang="cs-CZ" altLang="cs-CZ" sz="3200" dirty="0"/>
              <a:t>= vypracování exaktního </a:t>
            </a:r>
            <a:r>
              <a:rPr lang="cs-CZ" altLang="cs-CZ" sz="3200" b="1" dirty="0">
                <a:solidFill>
                  <a:srgbClr val="0000DC"/>
                </a:solidFill>
              </a:rPr>
              <a:t>výzkumného aparátu</a:t>
            </a:r>
            <a:r>
              <a:rPr lang="cs-CZ" altLang="cs-CZ" sz="3200" dirty="0"/>
              <a:t> (výzkumné metody a techniky)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Thorndike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sz="3200" dirty="0"/>
              <a:t>(stimul – reakce)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</a:t>
            </a:r>
            <a:r>
              <a:rPr lang="cs-CZ" altLang="cs-CZ" sz="3200" b="1" dirty="0"/>
              <a:t>význam behaviorální psychologie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4181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299</TotalTime>
  <Words>1102</Words>
  <Application>Microsoft Office PowerPoint</Application>
  <PresentationFormat>Širokoúhlá obrazovka</PresentationFormat>
  <Paragraphs>130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6. Normativní a empirická  pedagogika sportu  a jejich význam </vt:lpstr>
      <vt:lpstr>Normativní pedagogika sportu </vt:lpstr>
      <vt:lpstr>Normativní pedagogika sportu </vt:lpstr>
      <vt:lpstr>Normativní pedagogika sportu </vt:lpstr>
      <vt:lpstr>Normativní pedagogika sportu</vt:lpstr>
      <vt:lpstr>Význam normativní pedagogika sportu </vt:lpstr>
      <vt:lpstr>Význam normativní pedagogika sportu </vt:lpstr>
      <vt:lpstr>Význam normativní pedagogika sportu </vt:lpstr>
      <vt:lpstr>Empirická pedagogika sportu 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Kritická pedagogika sportu</vt:lpstr>
      <vt:lpstr>Kritická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43</cp:revision>
  <cp:lastPrinted>2020-12-01T06:18:29Z</cp:lastPrinted>
  <dcterms:created xsi:type="dcterms:W3CDTF">2020-10-05T06:18:46Z</dcterms:created>
  <dcterms:modified xsi:type="dcterms:W3CDTF">2023-09-15T07:32:21Z</dcterms:modified>
</cp:coreProperties>
</file>