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8" r:id="rId5"/>
    <p:sldId id="278" r:id="rId6"/>
    <p:sldId id="283" r:id="rId7"/>
    <p:sldId id="284" r:id="rId8"/>
    <p:sldId id="279" r:id="rId9"/>
    <p:sldId id="280" r:id="rId10"/>
    <p:sldId id="281" r:id="rId11"/>
    <p:sldId id="282" r:id="rId12"/>
    <p:sldId id="267" r:id="rId13"/>
    <p:sldId id="273" r:id="rId14"/>
    <p:sldId id="270" r:id="rId15"/>
    <p:sldId id="259" r:id="rId16"/>
    <p:sldId id="269" r:id="rId17"/>
    <p:sldId id="276" r:id="rId18"/>
    <p:sldId id="277" r:id="rId19"/>
    <p:sldId id="260" r:id="rId20"/>
  </p:sldIdLst>
  <p:sldSz cx="9144000" cy="6858000" type="screen4x3"/>
  <p:notesSz cx="6858000" cy="9144000"/>
  <p:custDataLst>
    <p:tags r:id="rId2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6ACAF9-1740-41D1-A03B-418B331D1CF6}" type="datetimeFigureOut">
              <a:rPr lang="cs-CZ" smtClean="0"/>
              <a:pPr/>
              <a:t>06.11.2024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Mechanické vlastnosti </a:t>
            </a:r>
            <a:r>
              <a:rPr lang="cs-CZ" dirty="0" err="1" smtClean="0"/>
              <a:t>biomateriálů</a:t>
            </a:r>
            <a:r>
              <a:rPr lang="cs-CZ" dirty="0" smtClean="0"/>
              <a:t>, reologie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 smtClean="0"/>
              <a:t>tuhost, elasticita, tvrdost, relaxace a </a:t>
            </a:r>
            <a:r>
              <a:rPr lang="cs-CZ" dirty="0" err="1" smtClean="0"/>
              <a:t>creep</a:t>
            </a:r>
            <a:r>
              <a:rPr lang="cs-CZ" dirty="0" smtClean="0"/>
              <a:t>, únava materiálu, reologické modely, zátěž a namáhání </a:t>
            </a: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err="1" smtClean="0"/>
              <a:t>Hookův</a:t>
            </a:r>
            <a:r>
              <a:rPr lang="cs-CZ" dirty="0" smtClean="0"/>
              <a:t> zákon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49980"/>
          <a:stretch/>
        </p:blipFill>
        <p:spPr bwMode="auto">
          <a:xfrm>
            <a:off x="378637" y="4149080"/>
            <a:ext cx="82296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95536" y="148478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Platí pro pružnou deformaci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Normálové napětí je přímo úměrné relativnímu prodloužení.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Konstantou přímé úměry je E (</a:t>
            </a:r>
            <a:r>
              <a:rPr lang="cs-CZ" sz="2400" dirty="0" err="1" smtClean="0"/>
              <a:t>Youngův</a:t>
            </a:r>
            <a:r>
              <a:rPr lang="cs-CZ" sz="2400" dirty="0" smtClean="0"/>
              <a:t> modul pružnosti), je to materiálová konstanta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G = modul pružnosti ve smyku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0448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Youngův</a:t>
            </a:r>
            <a:r>
              <a:rPr lang="cs-CZ" dirty="0" smtClean="0"/>
              <a:t> modul pružnosti</a:t>
            </a:r>
            <a:endParaRPr lang="cs-CZ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t="50635"/>
          <a:stretch/>
        </p:blipFill>
        <p:spPr bwMode="auto">
          <a:xfrm>
            <a:off x="490605" y="5189240"/>
            <a:ext cx="8229600" cy="1492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0808"/>
            <a:ext cx="4829175" cy="32004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11560" y="2136736"/>
            <a:ext cx="3558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Vyšší hodnotu modulu pružností mají materiály, které potřebují na dosáhnutí stejné deformace vyšší napětí.</a:t>
            </a:r>
          </a:p>
        </p:txBody>
      </p:sp>
    </p:spTree>
    <p:extLst>
      <p:ext uri="{BB962C8B-B14F-4D97-AF65-F5344CB8AC3E}">
        <p14:creationId xmlns:p14="http://schemas.microsoft.com/office/powerpoint/2010/main" val="588246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Mechanické vlastnosti materiálů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Technické materiály – lineární zátěžová křivka – </a:t>
            </a:r>
            <a:r>
              <a:rPr lang="cs-CZ" dirty="0" err="1" smtClean="0"/>
              <a:t>Hookův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Biologické materiály (viskoelastické) </a:t>
            </a:r>
          </a:p>
          <a:p>
            <a:pPr lvl="1"/>
            <a:r>
              <a:rPr lang="cs-CZ" dirty="0" smtClean="0"/>
              <a:t>– nelineární zátěžová křivka - konstituční rovnice – závislost </a:t>
            </a:r>
            <a:r>
              <a:rPr lang="cs-CZ" b="1" dirty="0" smtClean="0"/>
              <a:t>na čase </a:t>
            </a:r>
            <a:r>
              <a:rPr lang="cs-CZ" dirty="0" smtClean="0"/>
              <a:t>a </a:t>
            </a:r>
            <a:r>
              <a:rPr lang="cs-CZ" b="1" dirty="0" smtClean="0"/>
              <a:t>rychlosti deformace</a:t>
            </a:r>
          </a:p>
          <a:p>
            <a:pPr lvl="1"/>
            <a:r>
              <a:rPr lang="cs-CZ" dirty="0" smtClean="0"/>
              <a:t>Vlastnosti biologických materiálů závislé na okamžitém stavu osoby i na její komplexní historii (pohlaví, genetické předpoklady, věk, výživa, životní styl, pracovní zatížení aj)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err="1" smtClean="0"/>
              <a:t>Viskoelasticita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046" y="1565617"/>
            <a:ext cx="8039377" cy="2088232"/>
          </a:xfrm>
        </p:spPr>
        <p:txBody>
          <a:bodyPr>
            <a:normAutofit/>
          </a:bodyPr>
          <a:lstStyle/>
          <a:p>
            <a:r>
              <a:rPr lang="cs-CZ" dirty="0" smtClean="0"/>
              <a:t>Je typickou </a:t>
            </a:r>
            <a:r>
              <a:rPr lang="cs-CZ" dirty="0"/>
              <a:t>vlastností, která modifikuje poddajnost biologických struktur (</a:t>
            </a:r>
            <a:r>
              <a:rPr lang="cs-CZ" dirty="0" err="1"/>
              <a:t>biomateriálů</a:t>
            </a:r>
            <a:r>
              <a:rPr lang="cs-CZ" dirty="0"/>
              <a:t>). Variabilita těchto vlastností je značně široká: od reálné </a:t>
            </a:r>
            <a:r>
              <a:rPr lang="cs-CZ" dirty="0" smtClean="0"/>
              <a:t>kapaliny </a:t>
            </a:r>
            <a:r>
              <a:rPr lang="cs-CZ" dirty="0"/>
              <a:t>(synoviální tekutina, krev, lymfa, </a:t>
            </a:r>
            <a:r>
              <a:rPr lang="cs-CZ" dirty="0" err="1"/>
              <a:t>atd</a:t>
            </a:r>
            <a:r>
              <a:rPr lang="cs-CZ" dirty="0"/>
              <a:t>), přes různorodost měkkých tkání až po rozmanitost </a:t>
            </a:r>
            <a:r>
              <a:rPr lang="cs-CZ" dirty="0" smtClean="0"/>
              <a:t>kostí.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53"/>
          <a:stretch/>
        </p:blipFill>
        <p:spPr>
          <a:xfrm>
            <a:off x="2667000" y="3933734"/>
            <a:ext cx="381000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75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57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Mechanické vlastnosti biologických materiálů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576" y="2276872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dány stavbou a uspořádáním tkáně</a:t>
            </a:r>
          </a:p>
          <a:p>
            <a:r>
              <a:rPr lang="cs-CZ" b="1" dirty="0" smtClean="0"/>
              <a:t>elastin</a:t>
            </a:r>
            <a:r>
              <a:rPr lang="cs-CZ" dirty="0" smtClean="0"/>
              <a:t> se vyznačuje značnou schopností pružných deformací (až 150%), </a:t>
            </a:r>
          </a:p>
          <a:p>
            <a:r>
              <a:rPr lang="cs-CZ" b="1" dirty="0" smtClean="0"/>
              <a:t>kolagen</a:t>
            </a:r>
            <a:r>
              <a:rPr lang="cs-CZ" dirty="0" smtClean="0"/>
              <a:t> se vyznačuje značnou tuhostí a pevností v tahu </a:t>
            </a:r>
          </a:p>
          <a:p>
            <a:r>
              <a:rPr lang="cs-CZ" dirty="0" smtClean="0"/>
              <a:t>výsledné mechanické vlastnosti převážně určeny</a:t>
            </a:r>
          </a:p>
          <a:p>
            <a:pPr lvl="1"/>
            <a:r>
              <a:rPr lang="cs-CZ" dirty="0" smtClean="0"/>
              <a:t>mírou zastoupení jednotlivých vláken </a:t>
            </a:r>
          </a:p>
          <a:p>
            <a:pPr lvl="1"/>
            <a:r>
              <a:rPr lang="cs-CZ" dirty="0" smtClean="0"/>
              <a:t>prostorovým uspořádáním </a:t>
            </a:r>
          </a:p>
          <a:p>
            <a:pPr lvl="1"/>
            <a:r>
              <a:rPr lang="cs-CZ" dirty="0" smtClean="0"/>
              <a:t>ovlivněny množstvím amorfní mezibuněčné hmoty</a:t>
            </a:r>
          </a:p>
          <a:p>
            <a:r>
              <a:rPr lang="cs-CZ" dirty="0" smtClean="0"/>
              <a:t>biologické tkáně považujeme za viskoelastické materiály, což se projevuje </a:t>
            </a:r>
            <a:r>
              <a:rPr lang="cs-CZ" b="1" dirty="0" smtClean="0"/>
              <a:t>závislostí tuhosti na rychlosti deformace </a:t>
            </a:r>
            <a:r>
              <a:rPr lang="cs-CZ" dirty="0" smtClean="0"/>
              <a:t>a projevy </a:t>
            </a:r>
            <a:r>
              <a:rPr lang="cs-CZ" b="1" dirty="0" err="1" smtClean="0"/>
              <a:t>creepu</a:t>
            </a:r>
            <a:r>
              <a:rPr lang="cs-CZ" b="1" dirty="0" smtClean="0"/>
              <a:t> a relaxace </a:t>
            </a:r>
            <a:r>
              <a:rPr lang="cs-CZ" dirty="0" smtClean="0"/>
              <a:t>v čase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Modelování reologických vlastností tkání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Viskoelasticita</a:t>
            </a:r>
            <a:r>
              <a:rPr lang="cs-CZ" b="1" dirty="0" smtClean="0"/>
              <a:t>:</a:t>
            </a:r>
            <a:r>
              <a:rPr lang="cs-CZ" dirty="0" smtClean="0"/>
              <a:t>  popis látky pomocí kombinací vlastností </a:t>
            </a:r>
            <a:r>
              <a:rPr lang="cs-CZ" u="sng" dirty="0" smtClean="0"/>
              <a:t>viskózní tekutiny </a:t>
            </a:r>
            <a:r>
              <a:rPr lang="cs-CZ" dirty="0" smtClean="0"/>
              <a:t>(pod působením napětí deformace s časem lineárně roste, symbolicky lze znázornit pístem) a </a:t>
            </a:r>
            <a:r>
              <a:rPr lang="cs-CZ" u="sng" dirty="0" smtClean="0"/>
              <a:t>elastické pevné látky </a:t>
            </a:r>
            <a:r>
              <a:rPr lang="cs-CZ" dirty="0" smtClean="0"/>
              <a:t>(deformace závisí pouze na velikosti napětí, symbolicky se znázorňuje pružinou)</a:t>
            </a:r>
          </a:p>
          <a:p>
            <a:r>
              <a:rPr lang="cs-CZ" dirty="0" smtClean="0"/>
              <a:t>Výpočty pomocí jednoduchých parametrů, které reprezentují základní vlastnosti - elasticitu, plasticitu a viskozitu.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Creep - tečení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435280" cy="252385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dlouhodobá odezva  viskoelastických materiálů</a:t>
            </a:r>
          </a:p>
          <a:p>
            <a:r>
              <a:rPr lang="cs-CZ" dirty="0" smtClean="0"/>
              <a:t>Aplikace vnější síly (či deformace)</a:t>
            </a:r>
          </a:p>
          <a:p>
            <a:pPr lvl="1"/>
            <a:r>
              <a:rPr lang="cs-CZ" dirty="0" smtClean="0"/>
              <a:t>okamžitá deformační odezva(potřebná síly k vyvolání této deformace) </a:t>
            </a:r>
          </a:p>
          <a:p>
            <a:pPr lvl="1"/>
            <a:r>
              <a:rPr lang="cs-CZ" dirty="0" smtClean="0"/>
              <a:t>pozvolný nárůst deformace v průběhu času a trvalá změna tvaru po určitém čase při nezměněných vnějších podmínkách nazýváme </a:t>
            </a:r>
            <a:r>
              <a:rPr lang="cs-CZ" b="1" dirty="0" smtClean="0"/>
              <a:t>tečení neboli </a:t>
            </a:r>
            <a:r>
              <a:rPr lang="cs-CZ" b="1" dirty="0" err="1" smtClean="0"/>
              <a:t>creep</a:t>
            </a:r>
            <a:r>
              <a:rPr lang="cs-CZ" dirty="0"/>
              <a:t>.</a:t>
            </a:r>
            <a:endParaRPr lang="cs-CZ" dirty="0" smtClean="0"/>
          </a:p>
          <a:p>
            <a:pPr marL="393192" lvl="1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47786" t="43110" r="26203" b="18500"/>
          <a:stretch/>
        </p:blipFill>
        <p:spPr>
          <a:xfrm>
            <a:off x="5781044" y="4077835"/>
            <a:ext cx="3086730" cy="2561329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4296671"/>
            <a:ext cx="56837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z</a:t>
            </a:r>
            <a:r>
              <a:rPr lang="cs-CZ" sz="2200" dirty="0" smtClean="0"/>
              <a:t>měna </a:t>
            </a:r>
            <a:r>
              <a:rPr lang="cs-CZ" sz="2200" dirty="0"/>
              <a:t>délky (tvaru) při dlouhodobém konstantním </a:t>
            </a:r>
            <a:r>
              <a:rPr lang="cs-CZ" sz="2200" dirty="0" smtClean="0"/>
              <a:t>zatížení</a:t>
            </a:r>
          </a:p>
          <a:p>
            <a:r>
              <a:rPr lang="cs-CZ" sz="2200" dirty="0"/>
              <a:t>V každé látce je obsažena jak pružná tak </a:t>
            </a:r>
            <a:r>
              <a:rPr lang="cs-CZ" sz="2200" dirty="0" smtClean="0"/>
              <a:t>viskózní </a:t>
            </a:r>
            <a:r>
              <a:rPr lang="cs-CZ" sz="2200" dirty="0"/>
              <a:t>deformace. Rozdíl je jen v rychlosti trvalé deformace.</a:t>
            </a:r>
          </a:p>
          <a:p>
            <a:r>
              <a:rPr lang="cs-CZ" sz="2200" dirty="0"/>
              <a:t>Pevné látky </a:t>
            </a:r>
            <a:r>
              <a:rPr lang="cs-CZ" sz="2200" dirty="0" smtClean="0"/>
              <a:t>tečou </a:t>
            </a:r>
            <a:r>
              <a:rPr lang="cs-CZ" sz="2200" dirty="0"/>
              <a:t>pomaleji, tekutiny rychleji.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52704"/>
          </a:xfrm>
        </p:spPr>
        <p:txBody>
          <a:bodyPr/>
          <a:lstStyle/>
          <a:p>
            <a:pPr algn="ctr"/>
            <a:r>
              <a:rPr lang="cs-CZ" dirty="0"/>
              <a:t>R</a:t>
            </a:r>
            <a:r>
              <a:rPr lang="cs-CZ" dirty="0" smtClean="0"/>
              <a:t>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51784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Pokles </a:t>
            </a:r>
            <a:r>
              <a:rPr lang="cs-CZ" dirty="0"/>
              <a:t>potřebné zátěžné síly k udržení </a:t>
            </a:r>
            <a:r>
              <a:rPr lang="cs-CZ" dirty="0" smtClean="0"/>
              <a:t>vyvolané neměnné deformace</a:t>
            </a:r>
            <a:r>
              <a:rPr lang="cs-CZ" dirty="0"/>
              <a:t>, nazýváme </a:t>
            </a:r>
            <a:r>
              <a:rPr lang="cs-CZ" b="1" dirty="0"/>
              <a:t>relaxací </a:t>
            </a:r>
            <a:r>
              <a:rPr lang="cs-CZ" dirty="0"/>
              <a:t>materiálu. Po uplynutí určitého času se zátěžná síla ustálí na konstantní </a:t>
            </a:r>
            <a:r>
              <a:rPr lang="cs-CZ" dirty="0" smtClean="0"/>
              <a:t>hodnotě.</a:t>
            </a:r>
          </a:p>
          <a:p>
            <a:pPr lvl="1"/>
            <a:r>
              <a:rPr lang="cs-CZ" dirty="0" smtClean="0"/>
              <a:t>Relaxaci </a:t>
            </a:r>
            <a:r>
              <a:rPr lang="cs-CZ" dirty="0"/>
              <a:t>lze </a:t>
            </a:r>
            <a:r>
              <a:rPr lang="cs-CZ" dirty="0" smtClean="0"/>
              <a:t>definovat </a:t>
            </a:r>
            <a:r>
              <a:rPr lang="cs-CZ" dirty="0"/>
              <a:t>jako uvolnění pružných napětí, a </a:t>
            </a:r>
            <a:r>
              <a:rPr lang="cs-CZ" dirty="0" smtClean="0"/>
              <a:t>to narůstáním plastické </a:t>
            </a:r>
            <a:r>
              <a:rPr lang="cs-CZ" dirty="0"/>
              <a:t>deformace zatížené součásti v určitém </a:t>
            </a:r>
            <a:r>
              <a:rPr lang="cs-CZ" dirty="0" smtClean="0"/>
              <a:t>směru (</a:t>
            </a:r>
            <a:r>
              <a:rPr lang="cs-CZ" dirty="0" err="1" smtClean="0"/>
              <a:t>creep</a:t>
            </a:r>
            <a:r>
              <a:rPr lang="cs-CZ" dirty="0" smtClean="0"/>
              <a:t>), při </a:t>
            </a:r>
            <a:r>
              <a:rPr lang="cs-CZ" dirty="0"/>
              <a:t>současně velkém poklesu pružné </a:t>
            </a:r>
            <a:r>
              <a:rPr lang="cs-CZ" dirty="0" smtClean="0"/>
              <a:t>deformace </a:t>
            </a:r>
            <a:r>
              <a:rPr lang="cs-CZ" dirty="0"/>
              <a:t>ve stejném </a:t>
            </a:r>
            <a:r>
              <a:rPr lang="cs-CZ" dirty="0" smtClean="0"/>
              <a:t>směru.</a:t>
            </a:r>
          </a:p>
          <a:p>
            <a:pPr lvl="1"/>
            <a:r>
              <a:rPr lang="cs-CZ" dirty="0" smtClean="0"/>
              <a:t>Modelovat </a:t>
            </a:r>
            <a:r>
              <a:rPr lang="cs-CZ" dirty="0"/>
              <a:t>tyto projevy můžeme na reologických modelech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263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87353"/>
            <a:ext cx="7128792" cy="493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10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Reologické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/>
          <a:lstStyle/>
          <a:p>
            <a:r>
              <a:rPr lang="cs-CZ" dirty="0" smtClean="0"/>
              <a:t>Dva základní modely </a:t>
            </a:r>
            <a:r>
              <a:rPr lang="cs-CZ" dirty="0" err="1" smtClean="0"/>
              <a:t>viskoelastických</a:t>
            </a:r>
            <a:r>
              <a:rPr lang="cs-CZ" dirty="0" smtClean="0"/>
              <a:t> materiálů – </a:t>
            </a:r>
            <a:r>
              <a:rPr lang="cs-CZ" dirty="0" err="1" smtClean="0"/>
              <a:t>Maxwellův</a:t>
            </a:r>
            <a:r>
              <a:rPr lang="cs-CZ" dirty="0" smtClean="0"/>
              <a:t> (sériový) a </a:t>
            </a:r>
            <a:r>
              <a:rPr lang="cs-CZ" dirty="0" err="1" smtClean="0"/>
              <a:t>Kelvinův</a:t>
            </a:r>
            <a:r>
              <a:rPr lang="cs-CZ" dirty="0" smtClean="0"/>
              <a:t> (paralelní)</a:t>
            </a:r>
          </a:p>
          <a:p>
            <a:r>
              <a:rPr lang="cs-CZ" dirty="0" smtClean="0"/>
              <a:t>Simulace odezvy materiálu (tečení a relaxace) na jednotkovou tlakovou nebo tahovou sílu</a:t>
            </a:r>
          </a:p>
        </p:txBody>
      </p:sp>
      <p:pic>
        <p:nvPicPr>
          <p:cNvPr id="4" name="Obrázek 3" descr="http://biomech.ftvs.cuni.cz/pbpk/kompendium/biomechanika/images/Bm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12976"/>
            <a:ext cx="496855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mechaniky - zabývá obecnými mechanickými vlastnostmi látek</a:t>
            </a:r>
          </a:p>
          <a:p>
            <a:r>
              <a:rPr lang="cs-CZ" dirty="0" smtClean="0"/>
              <a:t>vztahy mezi napětím, deformacemi a rychlostí deformace</a:t>
            </a:r>
          </a:p>
          <a:p>
            <a:r>
              <a:rPr lang="cs-CZ" dirty="0" smtClean="0"/>
              <a:t>u kapalin dalšími hydrodynamickými vztahy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Zabývá se deformací a tokem látek vlivem napětí, které na ně působí, v čase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Deformační odezva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cs-CZ" dirty="0" smtClean="0"/>
              <a:t>Působení vnějších </a:t>
            </a:r>
            <a:r>
              <a:rPr lang="cs-CZ" b="1" dirty="0" smtClean="0"/>
              <a:t>sil</a:t>
            </a:r>
            <a:r>
              <a:rPr lang="cs-CZ" dirty="0" smtClean="0"/>
              <a:t> způsobuje v tělese mechanické </a:t>
            </a:r>
            <a:r>
              <a:rPr lang="cs-CZ" b="1" dirty="0" smtClean="0"/>
              <a:t>napětí</a:t>
            </a:r>
            <a:r>
              <a:rPr lang="cs-CZ" dirty="0" smtClean="0"/>
              <a:t> – to vyvolá dle mechanických vlastností příslušnou </a:t>
            </a:r>
            <a:r>
              <a:rPr lang="cs-CZ" b="1" dirty="0" smtClean="0"/>
              <a:t>deformační</a:t>
            </a:r>
            <a:r>
              <a:rPr lang="cs-CZ" dirty="0" smtClean="0"/>
              <a:t> odezvu</a:t>
            </a:r>
            <a:endParaRPr lang="cs-CZ" dirty="0"/>
          </a:p>
        </p:txBody>
      </p:sp>
      <p:pic>
        <p:nvPicPr>
          <p:cNvPr id="4" name="Obrázek 3" descr="http://biomech.ftvs.cuni.cz/pbpk/kompendium/biomechanika/images/4bm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564904"/>
            <a:ext cx="5976664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mechanické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4840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Tuhost</a:t>
            </a:r>
            <a:r>
              <a:rPr lang="cs-CZ" dirty="0" smtClean="0"/>
              <a:t> - schopnost odolávat deformacím; reprezentována u lineárních materiálů konstantou (modulem). </a:t>
            </a:r>
          </a:p>
          <a:p>
            <a:r>
              <a:rPr lang="cs-CZ" b="1" dirty="0" smtClean="0"/>
              <a:t>Pevnost</a:t>
            </a:r>
            <a:r>
              <a:rPr lang="cs-CZ" dirty="0" smtClean="0"/>
              <a:t> (mez pevnosti) - mezní zatížení, které pokud je překročeno způsobí destrukci materiálu. </a:t>
            </a:r>
          </a:p>
          <a:p>
            <a:r>
              <a:rPr lang="cs-CZ" b="1" dirty="0" smtClean="0"/>
              <a:t>Elasticita</a:t>
            </a:r>
            <a:r>
              <a:rPr lang="cs-CZ" dirty="0" smtClean="0"/>
              <a:t> (pružnost) - schopnost materiálu vrátit se po odeznění vnější zátěže do původního tvaru, </a:t>
            </a:r>
          </a:p>
          <a:p>
            <a:pPr lvl="1"/>
            <a:r>
              <a:rPr lang="cs-CZ" dirty="0" smtClean="0"/>
              <a:t>Plasticita (tvárnost) - schopnost materiálu uchovat deformace i po vymizení vnější zátěže. </a:t>
            </a:r>
          </a:p>
          <a:p>
            <a:pPr lvl="1"/>
            <a:r>
              <a:rPr lang="cs-CZ" dirty="0" smtClean="0"/>
              <a:t>Mez pružnosti - hraniční hodnota napětí tvořící přechod mezi deformacemi pružnými a plastickými. </a:t>
            </a:r>
          </a:p>
          <a:p>
            <a:r>
              <a:rPr lang="cs-CZ" b="1" dirty="0" smtClean="0"/>
              <a:t>Tvrdost</a:t>
            </a:r>
            <a:r>
              <a:rPr lang="cs-CZ" dirty="0" smtClean="0"/>
              <a:t> - odolnost proti vrypu</a:t>
            </a:r>
          </a:p>
          <a:p>
            <a:r>
              <a:rPr lang="cs-CZ" b="1" dirty="0"/>
              <a:t>Viskozita: </a:t>
            </a:r>
            <a:r>
              <a:rPr lang="cs-CZ" dirty="0"/>
              <a:t>udává poměr mezi tečným </a:t>
            </a:r>
            <a:r>
              <a:rPr lang="cs-CZ" b="1" dirty="0"/>
              <a:t>napětím</a:t>
            </a:r>
            <a:r>
              <a:rPr lang="cs-CZ" dirty="0"/>
              <a:t> a změnou </a:t>
            </a:r>
            <a:r>
              <a:rPr lang="cs-CZ" b="1" dirty="0"/>
              <a:t>rychlosti</a:t>
            </a:r>
            <a:r>
              <a:rPr lang="cs-CZ" dirty="0"/>
              <a:t> </a:t>
            </a:r>
            <a:r>
              <a:rPr lang="cs-CZ" b="1" dirty="0"/>
              <a:t>při proudění </a:t>
            </a:r>
            <a:r>
              <a:rPr lang="cs-CZ" dirty="0"/>
              <a:t>skutečné kapaliny v závislosti na vzdálenosti mezi sousedními vrstvami.</a:t>
            </a:r>
          </a:p>
          <a:p>
            <a:r>
              <a:rPr lang="cs-CZ" dirty="0"/>
              <a:t>Viskozita charakterizuje vnitřní tření a závisí především na přitažlivých silách mezi částicemi. </a:t>
            </a:r>
            <a:r>
              <a:rPr lang="cs-CZ" dirty="0" smtClean="0"/>
              <a:t>Větší </a:t>
            </a:r>
            <a:r>
              <a:rPr lang="cs-CZ" dirty="0"/>
              <a:t>viskozita znamená větší brzdění </a:t>
            </a:r>
            <a:r>
              <a:rPr lang="cs-CZ" dirty="0" smtClean="0"/>
              <a:t>pohybu</a:t>
            </a:r>
            <a:r>
              <a:rPr lang="cs-CZ" dirty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deformací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7752751" cy="2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495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620688"/>
            <a:ext cx="5410944" cy="996720"/>
          </a:xfrm>
        </p:spPr>
        <p:txBody>
          <a:bodyPr/>
          <a:lstStyle/>
          <a:p>
            <a:r>
              <a:rPr lang="cs-CZ" dirty="0" smtClean="0"/>
              <a:t>Křivka deformace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3184" y="1759747"/>
            <a:ext cx="4997088" cy="4837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522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křivky 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1.     </a:t>
            </a:r>
            <a:r>
              <a:rPr lang="cs-CZ" b="1" dirty="0" smtClean="0"/>
              <a:t>OA</a:t>
            </a:r>
            <a:r>
              <a:rPr lang="cs-CZ" dirty="0" smtClean="0"/>
              <a:t> - </a:t>
            </a:r>
            <a:r>
              <a:rPr lang="cs-CZ" b="1" dirty="0" smtClean="0"/>
              <a:t>pružná deformace</a:t>
            </a:r>
            <a:r>
              <a:rPr lang="cs-CZ" dirty="0" smtClean="0"/>
              <a:t>. Normálové napětí je přímo úměrné relativnímu prodloužení a platí tedy </a:t>
            </a:r>
            <a:r>
              <a:rPr lang="cs-CZ" dirty="0" err="1" smtClean="0"/>
              <a:t>Hookův</a:t>
            </a:r>
            <a:r>
              <a:rPr lang="cs-CZ" dirty="0" smtClean="0"/>
              <a:t> zákon. Napětí v bodě A se nazývá </a:t>
            </a:r>
            <a:r>
              <a:rPr lang="cs-CZ" b="1" dirty="0" smtClean="0"/>
              <a:t>mez úměrnosti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2.     </a:t>
            </a:r>
            <a:r>
              <a:rPr lang="cs-CZ" b="1" dirty="0" smtClean="0"/>
              <a:t>AB - dopružování</a:t>
            </a:r>
            <a:r>
              <a:rPr lang="cs-CZ" dirty="0" smtClean="0"/>
              <a:t>. Přestanou-li působit vnější síly, deformace nezmizí ihned, ale až za určitou dobu Dopružování nastává u těles, u nichž nebylo vyvoláno větší normálové napětí než </a:t>
            </a:r>
            <a:r>
              <a:rPr lang="cs-CZ" b="1" dirty="0" smtClean="0"/>
              <a:t>mez pružnosti</a:t>
            </a:r>
            <a:r>
              <a:rPr lang="cs-CZ" dirty="0" smtClean="0"/>
              <a:t> . Většinou se mez pružnosti příliš neliší od meze úměrnosti (někdy jsou dokonce stejné).</a:t>
            </a:r>
          </a:p>
          <a:p>
            <a:r>
              <a:rPr lang="cs-CZ" dirty="0" smtClean="0"/>
              <a:t>3.     </a:t>
            </a:r>
            <a:r>
              <a:rPr lang="cs-CZ" b="1" dirty="0" smtClean="0"/>
              <a:t>CD - tečení materiálu</a:t>
            </a:r>
            <a:r>
              <a:rPr lang="cs-CZ" dirty="0" smtClean="0"/>
              <a:t>. Malé změně normálového napětí odpovídá velká změna relativního prodloužení. Napětí , při kterém nastává náhlé prodloužení materiálu, se nazývá </a:t>
            </a:r>
            <a:r>
              <a:rPr lang="cs-CZ" b="1" dirty="0" smtClean="0"/>
              <a:t>mez kluzu </a:t>
            </a:r>
            <a:r>
              <a:rPr lang="cs-CZ" dirty="0" smtClean="0"/>
              <a:t>(průtažnosti). </a:t>
            </a:r>
          </a:p>
          <a:p>
            <a:r>
              <a:rPr lang="cs-CZ" dirty="0" smtClean="0"/>
              <a:t>4.     </a:t>
            </a:r>
            <a:r>
              <a:rPr lang="cs-CZ" b="1" dirty="0" smtClean="0"/>
              <a:t>DE - zpevnění materiálu</a:t>
            </a:r>
            <a:r>
              <a:rPr lang="cs-CZ" dirty="0" smtClean="0"/>
              <a:t>. Zpevnění materiálu končí dosažením meze pevnosti , po jejímž překročení se poruší soudržnost materiálu (tyč se přetrhne).</a:t>
            </a:r>
          </a:p>
          <a:p>
            <a:r>
              <a:rPr lang="cs-CZ" dirty="0" smtClean="0"/>
              <a:t>Část </a:t>
            </a:r>
            <a:r>
              <a:rPr lang="cs-CZ" b="1" dirty="0" smtClean="0"/>
              <a:t>BE</a:t>
            </a:r>
            <a:r>
              <a:rPr lang="cs-CZ" dirty="0" smtClean="0"/>
              <a:t> křivky deformace je oblast </a:t>
            </a:r>
            <a:r>
              <a:rPr lang="cs-CZ" b="1" dirty="0" smtClean="0"/>
              <a:t>plastické deformace</a:t>
            </a:r>
            <a:r>
              <a:rPr lang="cs-CZ" dirty="0" smtClean="0"/>
              <a:t>, tj. oblast deformace, která přetrvá i pokud přestanou působit vnější síly.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96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Síly pružnosti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pružné deformaci tahem převládají mezi částicemi tělesa přitažlivé síly – </a:t>
            </a:r>
            <a:r>
              <a:rPr lang="cs-CZ" dirty="0" err="1" smtClean="0"/>
              <a:t>síly</a:t>
            </a:r>
            <a:r>
              <a:rPr lang="cs-CZ" dirty="0" smtClean="0"/>
              <a:t> pružnosti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příčném řezu pak vzniká stav napjatosti, charakterizuje jej tzv. normálové napětí</a:t>
            </a:r>
          </a:p>
          <a:p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12976"/>
            <a:ext cx="4003193" cy="197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5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Normálové napětí, prodloužení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933056"/>
            <a:ext cx="82867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04864"/>
            <a:ext cx="46577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23027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93411af1-02a8-4667-827b-fd1920361b9b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1820</TotalTime>
  <Words>928</Words>
  <Application>Microsoft Office PowerPoint</Application>
  <PresentationFormat>Předvádění na obrazovce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Constantia</vt:lpstr>
      <vt:lpstr>Wingdings 2</vt:lpstr>
      <vt:lpstr>Tok</vt:lpstr>
      <vt:lpstr>Mechanické vlastnosti biomateriálů, reologie</vt:lpstr>
      <vt:lpstr>Reologie</vt:lpstr>
      <vt:lpstr>Deformační odezva tělesa</vt:lpstr>
      <vt:lpstr>Základní mechanické vlastnosti</vt:lpstr>
      <vt:lpstr>Druhy deformací</vt:lpstr>
      <vt:lpstr>Křivka deformace</vt:lpstr>
      <vt:lpstr>Popis křivky deformace</vt:lpstr>
      <vt:lpstr>Síly pružnosti</vt:lpstr>
      <vt:lpstr>Normálové napětí, prodloužení</vt:lpstr>
      <vt:lpstr>Hookův zákon</vt:lpstr>
      <vt:lpstr>Youngův modul pružnosti</vt:lpstr>
      <vt:lpstr>Mechanické vlastnosti materiálů</vt:lpstr>
      <vt:lpstr>Viskoelasticita</vt:lpstr>
      <vt:lpstr>Mechanické vlastnosti biologických materiálů</vt:lpstr>
      <vt:lpstr>Modelování reologických vlastností tkání</vt:lpstr>
      <vt:lpstr>Creep - tečení</vt:lpstr>
      <vt:lpstr>Relaxace</vt:lpstr>
      <vt:lpstr>Prezentace aplikace PowerPoint</vt:lpstr>
      <vt:lpstr>Reologické modely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Reologie – mechanické vlastnosti biomateriálů</dc:title>
  <dc:creator>k</dc:creator>
  <cp:lastModifiedBy>Miriam Kalichová</cp:lastModifiedBy>
  <cp:revision>62</cp:revision>
  <dcterms:created xsi:type="dcterms:W3CDTF">2015-04-13T19:33:15Z</dcterms:created>
  <dcterms:modified xsi:type="dcterms:W3CDTF">2024-11-06T18:40:17Z</dcterms:modified>
</cp:coreProperties>
</file>