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5" r:id="rId3"/>
    <p:sldId id="268" r:id="rId4"/>
    <p:sldId id="269" r:id="rId5"/>
    <p:sldId id="257" r:id="rId6"/>
    <p:sldId id="258" r:id="rId7"/>
    <p:sldId id="267" r:id="rId8"/>
    <p:sldId id="259" r:id="rId9"/>
    <p:sldId id="260" r:id="rId10"/>
    <p:sldId id="261" r:id="rId11"/>
    <p:sldId id="270" r:id="rId12"/>
    <p:sldId id="271" r:id="rId13"/>
    <p:sldId id="272" r:id="rId14"/>
    <p:sldId id="264" r:id="rId15"/>
    <p:sldId id="26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0424B-5B44-413A-BCC7-66FCC815EC4A}" type="datetimeFigureOut">
              <a:rPr lang="cs-CZ" smtClean="0"/>
              <a:t>28. 9. 2017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9A8A9-1D73-46E9-ABDF-92E91749D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41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A8A9-1D73-46E9-ABDF-92E91749DEC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09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28. 9. 2017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28. 9. 2017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28. 9. 2017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E1BB07-50DB-407D-A809-D40EB1282B0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28. 9. 2017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28. 9. 2017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28. 9. 2017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28. 9. 2017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28. 9. 2017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28. 9. 2017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28. 9. 2017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28. 9. 2017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ED93F5-1648-4B77-B87E-A0A70DEB6496}" type="datetimeFigureOut">
              <a:rPr lang="cs-CZ" smtClean="0"/>
              <a:t>28. 9. 2017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Biologický základ biomechaniky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Geometrie lidského těla (anatomické roviny a směry, segmenty těla, hmotnost a těžiště segmentů, těžiště těla, moment setrvačnosti segmentů, kinematický řetězec)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020763" y="404813"/>
          <a:ext cx="1916112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Rovnice" r:id="rId3" imgW="977760" imgH="838080" progId="Equation.3">
                  <p:embed/>
                </p:oleObj>
              </mc:Choice>
              <mc:Fallback>
                <p:oleObj name="Rovnice" r:id="rId3" imgW="977760" imgH="838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04813"/>
                        <a:ext cx="1916112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971550" y="2133600"/>
          <a:ext cx="1944688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Rovnice" r:id="rId5" imgW="1016000" imgH="838200" progId="Equation.3">
                  <p:embed/>
                </p:oleObj>
              </mc:Choice>
              <mc:Fallback>
                <p:oleObj name="Rovnice" r:id="rId5" imgW="1016000" imgH="838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133600"/>
                        <a:ext cx="1944688" cy="159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971550" y="3860800"/>
          <a:ext cx="1868488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Rovnice" r:id="rId7" imgW="952200" imgH="838080" progId="Equation.3">
                  <p:embed/>
                </p:oleObj>
              </mc:Choice>
              <mc:Fallback>
                <p:oleObj name="Rovnice" r:id="rId7" imgW="952200" imgH="838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860800"/>
                        <a:ext cx="1868488" cy="165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7" name="Picture 13" descr="teziste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2500" y="908050"/>
            <a:ext cx="4510088" cy="456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8280920" cy="51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0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980728"/>
            <a:ext cx="4690242" cy="47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9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72008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Moment setrvačnosti</a:t>
            </a:r>
            <a:endParaRPr lang="cs-CZ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103" y="1484784"/>
            <a:ext cx="2054530" cy="9510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13" y="2276872"/>
            <a:ext cx="7438510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25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12568"/>
            <a:ext cx="6600292" cy="59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cs-CZ" sz="4000"/>
              <a:t>Tělo jako soustava těles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3384550" cy="2519363"/>
          </a:xfrm>
        </p:spPr>
        <p:txBody>
          <a:bodyPr/>
          <a:lstStyle/>
          <a:p>
            <a:r>
              <a:rPr lang="cs-CZ" sz="2800"/>
              <a:t>Kinematická dvojice</a:t>
            </a:r>
          </a:p>
          <a:p>
            <a:r>
              <a:rPr lang="cs-CZ" sz="2800"/>
              <a:t>Kinematický řetězec</a:t>
            </a:r>
          </a:p>
          <a:p>
            <a:r>
              <a:rPr lang="cs-CZ" sz="2800"/>
              <a:t>Biomechanismus</a:t>
            </a:r>
          </a:p>
        </p:txBody>
      </p:sp>
      <p:pic>
        <p:nvPicPr>
          <p:cNvPr id="13317" name="Picture 5" descr="view?id=577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429000"/>
            <a:ext cx="4176713" cy="3130550"/>
          </a:xfrm>
          <a:prstGeom prst="rect">
            <a:avLst/>
          </a:prstGeom>
          <a:noFill/>
        </p:spPr>
      </p:pic>
      <p:pic>
        <p:nvPicPr>
          <p:cNvPr id="13319" name="Picture 7" descr="15872-article-wlha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792163"/>
            <a:ext cx="3168650" cy="2235200"/>
          </a:xfrm>
          <a:prstGeom prst="rect">
            <a:avLst/>
          </a:prstGeom>
          <a:noFill/>
        </p:spPr>
      </p:pic>
      <p:pic>
        <p:nvPicPr>
          <p:cNvPr id="13321" name="Picture 9" descr="d15347eaf4c9"/>
          <p:cNvPicPr>
            <a:picLocks noChangeAspect="1" noChangeArrowheads="1"/>
          </p:cNvPicPr>
          <p:nvPr/>
        </p:nvPicPr>
        <p:blipFill>
          <a:blip r:embed="rId4" cstate="print"/>
          <a:srcRect t="10599"/>
          <a:stretch>
            <a:fillRect/>
          </a:stretch>
        </p:blipFill>
        <p:spPr bwMode="auto">
          <a:xfrm>
            <a:off x="5830888" y="2636838"/>
            <a:ext cx="2970212" cy="4005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704088"/>
            <a:ext cx="6419056" cy="1143000"/>
          </a:xfrm>
        </p:spPr>
        <p:txBody>
          <a:bodyPr/>
          <a:lstStyle/>
          <a:p>
            <a:r>
              <a:rPr lang="cs-CZ" dirty="0" smtClean="0"/>
              <a:t>Anatomické roviny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960" y="1988840"/>
            <a:ext cx="496793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cs-CZ" dirty="0" smtClean="0"/>
              <a:t>Anatomické osy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216251" cy="4662189"/>
          </a:xfrm>
        </p:spPr>
      </p:pic>
    </p:spTree>
    <p:extLst>
      <p:ext uri="{BB962C8B-B14F-4D97-AF65-F5344CB8AC3E}">
        <p14:creationId xmlns:p14="http://schemas.microsoft.com/office/powerpoint/2010/main" val="393652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Směry na těle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486" t="29111" r="23253" b="13472"/>
          <a:stretch/>
        </p:blipFill>
        <p:spPr>
          <a:xfrm>
            <a:off x="1120759" y="1988840"/>
            <a:ext cx="690248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9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92696"/>
            <a:ext cx="5472113" cy="649288"/>
          </a:xfrm>
        </p:spPr>
        <p:txBody>
          <a:bodyPr>
            <a:normAutofit fontScale="90000"/>
          </a:bodyPr>
          <a:lstStyle/>
          <a:p>
            <a:r>
              <a:rPr lang="cs-CZ" sz="4000" dirty="0" err="1"/>
              <a:t>Segmentální</a:t>
            </a:r>
            <a:r>
              <a:rPr lang="cs-CZ" sz="4000" dirty="0"/>
              <a:t> struktura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 l="20078" t="19632" r="61615" b="9697"/>
          <a:stretch>
            <a:fillRect/>
          </a:stretch>
        </p:blipFill>
        <p:spPr bwMode="auto">
          <a:xfrm>
            <a:off x="3132138" y="1268761"/>
            <a:ext cx="2387600" cy="532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6778625" cy="720725"/>
          </a:xfrm>
        </p:spPr>
        <p:txBody>
          <a:bodyPr/>
          <a:lstStyle/>
          <a:p>
            <a:r>
              <a:rPr lang="cs-CZ" sz="4000" dirty="0"/>
              <a:t>Hmotnost segmentů těla</a:t>
            </a:r>
          </a:p>
        </p:txBody>
      </p:sp>
      <p:graphicFrame>
        <p:nvGraphicFramePr>
          <p:cNvPr id="7287" name="Group 1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753958"/>
              </p:ext>
            </p:extLst>
          </p:nvPr>
        </p:nvGraphicFramePr>
        <p:xfrm>
          <a:off x="2268538" y="1268763"/>
          <a:ext cx="3814762" cy="5428100"/>
        </p:xfrm>
        <a:graphic>
          <a:graphicData uri="http://schemas.openxmlformats.org/drawingml/2006/table">
            <a:tbl>
              <a:tblPr/>
              <a:tblGrid>
                <a:gridCol w="1323975"/>
                <a:gridCol w="2490787"/>
              </a:tblGrid>
              <a:tr h="16189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Segment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segmentů z celkové hmotnosti člověka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1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Hlava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7%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1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Trup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46,4%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1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Paže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2,7%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1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Předloktí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1,4%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1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Ruka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0,6%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1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Stehno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13,4%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1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Bérec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3,7%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1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Noha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1,5%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560" y="836712"/>
            <a:ext cx="7379832" cy="59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04664"/>
            <a:ext cx="5880100" cy="760413"/>
          </a:xfrm>
        </p:spPr>
        <p:txBody>
          <a:bodyPr/>
          <a:lstStyle/>
          <a:p>
            <a:r>
              <a:rPr lang="cs-CZ" sz="4000" dirty="0"/>
              <a:t>Rozměry segmentů těla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 l="25990" t="20605" r="30898" b="5519"/>
          <a:stretch>
            <a:fillRect/>
          </a:stretch>
        </p:blipFill>
        <p:spPr bwMode="auto">
          <a:xfrm>
            <a:off x="1619250" y="1124745"/>
            <a:ext cx="5772150" cy="559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8064500" cy="765175"/>
          </a:xfrm>
        </p:spPr>
        <p:txBody>
          <a:bodyPr/>
          <a:lstStyle/>
          <a:p>
            <a:r>
              <a:rPr lang="cs-CZ" sz="4000" dirty="0"/>
              <a:t>Těžiště – </a:t>
            </a:r>
            <a:r>
              <a:rPr lang="cs-CZ" sz="4000" dirty="0" err="1"/>
              <a:t>segmentální</a:t>
            </a:r>
            <a:r>
              <a:rPr lang="cs-CZ" sz="4000" dirty="0"/>
              <a:t> x centrální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 l="31784" t="18896" r="32773" b="5519"/>
          <a:stretch>
            <a:fillRect/>
          </a:stretch>
        </p:blipFill>
        <p:spPr bwMode="auto">
          <a:xfrm>
            <a:off x="2051050" y="1124744"/>
            <a:ext cx="4602163" cy="55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93</Words>
  <Application>Microsoft Office PowerPoint</Application>
  <PresentationFormat>Předvádění na obrazovce (4:3)</PresentationFormat>
  <Paragraphs>33</Paragraphs>
  <Slides>15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Calibri</vt:lpstr>
      <vt:lpstr>Constantia</vt:lpstr>
      <vt:lpstr>Tahoma</vt:lpstr>
      <vt:lpstr>Times New Roman</vt:lpstr>
      <vt:lpstr>Wingdings 2</vt:lpstr>
      <vt:lpstr>Tok</vt:lpstr>
      <vt:lpstr>Rovnice</vt:lpstr>
      <vt:lpstr>Biologický základ biomechaniky</vt:lpstr>
      <vt:lpstr>Anatomické roviny</vt:lpstr>
      <vt:lpstr>Anatomické osy</vt:lpstr>
      <vt:lpstr>Směry na těle</vt:lpstr>
      <vt:lpstr>Segmentální struktura</vt:lpstr>
      <vt:lpstr>Hmotnost segmentů těla</vt:lpstr>
      <vt:lpstr>Prezentace aplikace PowerPoint</vt:lpstr>
      <vt:lpstr>Rozměry segmentů těla</vt:lpstr>
      <vt:lpstr>Těžiště – segmentální x centrální</vt:lpstr>
      <vt:lpstr>Prezentace aplikace PowerPoint</vt:lpstr>
      <vt:lpstr>Prezentace aplikace PowerPoint</vt:lpstr>
      <vt:lpstr>Prezentace aplikace PowerPoint</vt:lpstr>
      <vt:lpstr>Moment setrvačnosti</vt:lpstr>
      <vt:lpstr>Prezentace aplikace PowerPoint</vt:lpstr>
      <vt:lpstr>Tělo jako soustava těles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Biologický základ biomechaniky</dc:title>
  <dc:creator>k</dc:creator>
  <cp:lastModifiedBy>Kalichová</cp:lastModifiedBy>
  <cp:revision>11</cp:revision>
  <dcterms:created xsi:type="dcterms:W3CDTF">2015-03-30T10:53:51Z</dcterms:created>
  <dcterms:modified xsi:type="dcterms:W3CDTF">2017-09-28T16:01:26Z</dcterms:modified>
</cp:coreProperties>
</file>