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9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58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757fee1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757fee1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57fee1a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57fee1a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757fee1a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757fee1a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202"/>
            <a:ext cx="3926681" cy="39219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3791"/>
            <a:ext cx="7738814" cy="3296241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4398"/>
            <a:ext cx="6034030" cy="5567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1759"/>
            <a:ext cx="1747292" cy="261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1759"/>
            <a:ext cx="1747292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98248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4155940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6790"/>
            <a:ext cx="1119099" cy="420030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6789"/>
            <a:ext cx="6294439" cy="420030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0916581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87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1832567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5417"/>
            <a:ext cx="6140303" cy="3048470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69836"/>
            <a:ext cx="5263116" cy="7133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1759"/>
            <a:ext cx="1120460" cy="261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1759"/>
            <a:ext cx="1115675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35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39942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4500"/>
            <a:ext cx="3600450" cy="27146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4500"/>
            <a:ext cx="3600450" cy="27146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03937135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5750"/>
            <a:ext cx="7629525" cy="11201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1826"/>
            <a:ext cx="3600450" cy="22472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1826"/>
            <a:ext cx="3600450" cy="22472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1187324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14620073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3399227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2900"/>
            <a:ext cx="2319086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0283"/>
            <a:ext cx="4618814" cy="37388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6002"/>
            <a:ext cx="2319086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1759"/>
            <a:ext cx="925016" cy="261347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1759"/>
            <a:ext cx="924342" cy="25934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30785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2900"/>
            <a:ext cx="2319088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6002"/>
            <a:ext cx="2319088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1759"/>
            <a:ext cx="924342" cy="261347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1759"/>
            <a:ext cx="925830" cy="25934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8893597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6789"/>
            <a:ext cx="7633742" cy="1119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4501"/>
            <a:ext cx="7633742" cy="26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1759"/>
            <a:ext cx="1747292" cy="261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1759"/>
            <a:ext cx="3086100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1759"/>
            <a:ext cx="2114549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‹#›</a:t>
            </a:fld>
            <a:endParaRPr lang="c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35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184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B0B0E-45CD-484A-9B08-5A4A7B30C5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1C7943A6-7D52-434D-B0D4-5344A7467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5700"/>
            <a:ext cx="6171314" cy="1345407"/>
          </a:xfrm>
        </p:spPr>
        <p:txBody>
          <a:bodyPr>
            <a:normAutofit/>
          </a:bodyPr>
          <a:lstStyle/>
          <a:p>
            <a:r>
              <a:rPr lang="cs-CZ" dirty="0" err="1"/>
              <a:t>Etopedie</a:t>
            </a:r>
            <a:r>
              <a:rPr lang="cs-CZ" dirty="0"/>
              <a:t> se zabývá edukací, reedukací a zkoumáním jedinců s rizikem poruch emocí nebo chování a s poruchami emocí nebo chování.</a:t>
            </a:r>
          </a:p>
        </p:txBody>
      </p:sp>
    </p:spTree>
    <p:extLst>
      <p:ext uri="{BB962C8B-B14F-4D97-AF65-F5344CB8AC3E}">
        <p14:creationId xmlns:p14="http://schemas.microsoft.com/office/powerpoint/2010/main" val="347034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967740" y="445025"/>
            <a:ext cx="7864560" cy="9646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latin typeface="Impact" panose="020B0806030902050204" pitchFamily="34" charset="0"/>
                <a:ea typeface="Verdana"/>
                <a:cs typeface="Verdana"/>
                <a:sym typeface="Verdana"/>
              </a:rPr>
              <a:t>Péče o děti s poruchami chování</a:t>
            </a:r>
            <a:endParaRPr sz="2600" b="1" dirty="0">
              <a:latin typeface="Impact" panose="020B0806030902050204" pitchFamily="34" charset="0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807720" y="1152475"/>
            <a:ext cx="8024580" cy="38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b="1" u="sng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AMBULANTNÍ</a:t>
            </a:r>
            <a:endParaRPr sz="1600" b="1" u="sng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ŠKOLA</a:t>
            </a: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(školní psycholog, školní speciální pedagog, metodik prevence, výchovný poradce)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PPP </a:t>
            </a: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(diagnostika, poradenské, reedukační a terapeutické služby)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neziskové organizace </a:t>
            </a: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(Podané ruce, Ratolest, IQ Roma...)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SVP </a:t>
            </a: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(práce s dětmi s poruchami chování, s dětmi ohroženými a s výchovnými obtížemi)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PMS</a:t>
            </a: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cs-CZ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Probační a mediační služba </a:t>
            </a: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(řeší obviněné a odsouzené mladistvé z trestné činnosti, zajišťuje mediaci)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OSPOD</a:t>
            </a:r>
            <a:endParaRPr sz="1600" b="1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((ZDVOP - Krizová centra))</a:t>
            </a:r>
            <a:b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15340" y="445025"/>
            <a:ext cx="801696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ea typeface="Verdana"/>
                <a:cs typeface="Verdana"/>
                <a:sym typeface="Verdana"/>
              </a:rPr>
              <a:t>Péče o děti s poruchami chování</a:t>
            </a:r>
            <a:endParaRPr sz="2600" b="1" dirty="0"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693420" y="1152475"/>
            <a:ext cx="8138880" cy="38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b="1" u="sng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POBYTOVÁ</a:t>
            </a:r>
            <a:endParaRPr sz="1600" b="1" u="sng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cs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SVP </a:t>
            </a:r>
            <a:r>
              <a:rPr lang="c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(pobytová nebo stacionáře)</a:t>
            </a:r>
            <a:endParaRPr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cs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DDÚ, DÚM </a:t>
            </a:r>
            <a:r>
              <a:rPr lang="c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(původně určeny pro diagnostiku u dětí umístěných na 	základě PO, nyní i ambulantní a další služby)</a:t>
            </a:r>
            <a:endParaRPr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cs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DD </a:t>
            </a:r>
            <a:r>
              <a:rPr lang="c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(pro výkon ústavní výchovy)</a:t>
            </a:r>
            <a:endParaRPr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cs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DDŠ </a:t>
            </a:r>
            <a:r>
              <a:rPr lang="c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(pro výkon ústavní výchovy)</a:t>
            </a:r>
            <a:endParaRPr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cs" sz="16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VÚ </a:t>
            </a:r>
            <a:r>
              <a:rPr lang="c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(i pro výkon ochranné výchovy - trestní řízení)</a:t>
            </a:r>
            <a:br>
              <a:rPr lang="cs" sz="13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600" b="1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((ZDVOP - Krizová centra))</a:t>
            </a:r>
            <a:b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701DD-AB09-4F82-A986-6B150EBE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445025"/>
            <a:ext cx="7963620" cy="572700"/>
          </a:xfrm>
        </p:spPr>
        <p:txBody>
          <a:bodyPr/>
          <a:lstStyle/>
          <a:p>
            <a:r>
              <a:rPr lang="cs-CZ" dirty="0"/>
              <a:t>Ústavní </a:t>
            </a:r>
            <a:r>
              <a:rPr lang="cs-CZ" dirty="0" err="1"/>
              <a:t>vs</a:t>
            </a:r>
            <a:r>
              <a:rPr lang="cs-CZ" dirty="0"/>
              <a:t> ochranná výchova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DCC9B8-A472-4CAB-AE3E-DB9EA2061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720" y="1152475"/>
            <a:ext cx="8024580" cy="3416400"/>
          </a:xfrm>
        </p:spPr>
        <p:txBody>
          <a:bodyPr/>
          <a:lstStyle/>
          <a:p>
            <a:pPr marL="114300" indent="0">
              <a:buNone/>
            </a:pPr>
            <a:r>
              <a:rPr lang="cs-CZ" b="1" dirty="0"/>
              <a:t>Ústavní výchova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Nařizuje ji soud dětem do 18 let podle zákona o rodině nebo zákona o soudnictví ve věcech mládeže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Důvody: výchovné a sociální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 dobu nezbytně nutnou, nejdéle do dosažení zletilosti,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 zrušení rozhoduje soud, kdykoliv na žádost zákonných zástupců, pokud splnila výchovný účel, může být prodloužena do 19 let (dokončení vzdělávání) se souhlasem jedince</a:t>
            </a:r>
          </a:p>
          <a:p>
            <a:pPr marL="114300" indent="0">
              <a:buNone/>
            </a:pPr>
            <a:r>
              <a:rPr lang="cs-CZ" b="1" dirty="0"/>
              <a:t>Ochranná výchova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Nařizuje se jedincům od 12–18/19 let podle zákona o soudnictví ve věcech mládeže.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Důvody – dítě mezi 12–15 let – ochrannou výchovu nařizuje soud za čin spáchaný, za který lze dle trest. zákona uložit výjimečný trest; mladistvý mezi 15–18 lety – pokud bude mít větší efekt než uložení trestu odnětí svobody.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Realizuje se ve speciálních školských výchovných zařízeních. Trvá do dosažení zletilosti. Může být prodloužena do 19 let, pokud by nesplnila účel.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67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F733C-D7D8-4F16-82E1-F70042CFE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40" y="445025"/>
            <a:ext cx="7940760" cy="572700"/>
          </a:xfrm>
        </p:spPr>
        <p:txBody>
          <a:bodyPr/>
          <a:lstStyle/>
          <a:p>
            <a:pPr algn="ctr"/>
            <a:r>
              <a:rPr lang="cs-CZ" dirty="0"/>
              <a:t>Diagnostický ústav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0B63BF3-E4D5-455C-89A6-E7B401351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620" y="1152475"/>
            <a:ext cx="8062680" cy="3546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přijímá děti a provádí komplexní diagnostiku – na jejím základě umísťuje děti do školského zařízení, poskytuje preventivně-výchovnou péči,  zadržených na útěku z jiných zařízení nebo od rodičů.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Krátkodobý pobyt, </a:t>
            </a:r>
            <a:r>
              <a:rPr lang="cs-CZ" i="1" dirty="0"/>
              <a:t>zpravidla 8 týdnů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Plní úkoly: diagnostické, vzdělávací, terapeutické (náprava poruch v sociálních vztazích a chování dítěte), výchovné a sociální vztahující se k osobnosti dítěte, k jeho rodinné situaci a sociálně-právní ochranně, organizační a koordinační.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Navrhuje „</a:t>
            </a:r>
            <a:r>
              <a:rPr lang="cs-CZ" i="1" dirty="0"/>
              <a:t>program rozvoje osobnosti</a:t>
            </a:r>
            <a:r>
              <a:rPr lang="cs-CZ" dirty="0"/>
              <a:t>“ – umisťuje dítě do dětského domova, dětského domova se školou, výchovného ústavu.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Dělení na výchovné skupiny pro účely komplexního vyšetření dětí, podle pohlaví a věku dětí. Pro děti, které ukončily povinnou školní docházku, se zřizují diagnostické třídy, v nichž je zajišťována příprava na povolání. 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752E1-6A11-4E61-B472-A3C98F87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445025"/>
            <a:ext cx="7963620" cy="572700"/>
          </a:xfrm>
        </p:spPr>
        <p:txBody>
          <a:bodyPr/>
          <a:lstStyle/>
          <a:p>
            <a:pPr algn="ctr"/>
            <a:r>
              <a:rPr lang="cs-CZ" dirty="0"/>
              <a:t>Dětský domov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450A14-443E-41E5-BF94-54A67EADE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Děti 3–18 let (nezletilé matky spolu s jejich dětmi) s nařízenou ÚV, sociální důvody (rodiče nemohou/neumí se postarat o dítě). Pečuje o děti podle jejich individuálních potřeb.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Plní úkoly výchovné, vzdělávací, sociální.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Rodinné skupiny 6–8 dětí, do škol dochází mimo DD.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Plní úkoly výchovné, vzdělávací, sociální.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Součástí je základní škola, speciální škola, popř. střední škola.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42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BD7EC-A484-4FC4-8AF5-2738BB2F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" y="445025"/>
            <a:ext cx="7986480" cy="572700"/>
          </a:xfrm>
        </p:spPr>
        <p:txBody>
          <a:bodyPr/>
          <a:lstStyle/>
          <a:p>
            <a:r>
              <a:rPr lang="cs-CZ" dirty="0"/>
              <a:t>Dětský domov se školou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43E54E-1292-4509-9A74-7331C2F02D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 děti od 6 let po ukončení povinné školní docházky.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Edukace pro děti s nařízenou ÚV (mají-li závažné poruchy chování nebo s duševní poruchou vyžadují výchovně-léčebnou péči) nebo s uloženou OV a nezletilé matky s poruchami chování, duševní poruchou se svými dětmi.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Pokud porucha pokračuje po ukončení školní docházky, bývají přeřazeni do VÚ.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60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586F9-97AB-4CBE-A1C5-4F7B7FE32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45025"/>
            <a:ext cx="8032200" cy="572700"/>
          </a:xfrm>
        </p:spPr>
        <p:txBody>
          <a:bodyPr/>
          <a:lstStyle/>
          <a:p>
            <a:pPr algn="ctr"/>
            <a:r>
              <a:rPr lang="cs-CZ" dirty="0"/>
              <a:t>Výchovný ústav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56BCAE4-9DA1-4DC1-806A-773CC9B313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Od 15 let (od 12 let při závažných případech) se závažnou poruchou chování, kde byla nařízena ÚV nebo OV)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5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952500" y="445025"/>
            <a:ext cx="787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00" b="1" dirty="0">
                <a:ea typeface="Verdana"/>
                <a:cs typeface="Verdana"/>
                <a:sym typeface="Verdana"/>
              </a:rPr>
              <a:t>Střediska výchovné péče</a:t>
            </a:r>
            <a:endParaRPr sz="2600" b="1" dirty="0"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853440" y="1152475"/>
            <a:ext cx="7978860" cy="38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ambulance, pobyt, stacionář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děti do konce školní docházky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agresivita, záškoláctví, krádeže, prekriminální a kriminální problémy, nerespektování autorit, rodinné a osobnostní problémy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2-3 měsíce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finanční spoluúčast rodičů</a:t>
            </a: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Char char="➔"/>
            </a:pPr>
            <a: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individuální a rodinná terapie</a:t>
            </a:r>
            <a:br>
              <a:rPr lang="cs" sz="160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60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2951</TotalTime>
  <Words>675</Words>
  <Application>Microsoft Office PowerPoint</Application>
  <PresentationFormat>Předvádění na obrazovce (16:9)</PresentationFormat>
  <Paragraphs>59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Gill Sans MT</vt:lpstr>
      <vt:lpstr>Impact</vt:lpstr>
      <vt:lpstr>Times New Roman</vt:lpstr>
      <vt:lpstr>Verdana</vt:lpstr>
      <vt:lpstr>Odznáček</vt:lpstr>
      <vt:lpstr>Etopedie</vt:lpstr>
      <vt:lpstr>Péče o děti s poruchami chování</vt:lpstr>
      <vt:lpstr>Péče o děti s poruchami chování</vt:lpstr>
      <vt:lpstr>Ústavní vs ochranná výchova</vt:lpstr>
      <vt:lpstr>Diagnostický ústav</vt:lpstr>
      <vt:lpstr>Dětský domov</vt:lpstr>
      <vt:lpstr>Dětský domov se školou</vt:lpstr>
      <vt:lpstr>Výchovný ústav</vt:lpstr>
      <vt:lpstr>Střediska výchovné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děti s poruchami chování</dc:title>
  <dc:creator>Alena Skotáková</dc:creator>
  <cp:lastModifiedBy>Alena Skotáková</cp:lastModifiedBy>
  <cp:revision>6</cp:revision>
  <dcterms:modified xsi:type="dcterms:W3CDTF">2022-11-04T15:54:53Z</dcterms:modified>
</cp:coreProperties>
</file>