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5477-8707-4168-8EED-C20798D80704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B204-0E09-4AF1-8C89-B53BD6E84B9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26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5477-8707-4168-8EED-C20798D80704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B204-0E09-4AF1-8C89-B53BD6E84B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27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5477-8707-4168-8EED-C20798D80704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B204-0E09-4AF1-8C89-B53BD6E84B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282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5477-8707-4168-8EED-C20798D80704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B204-0E09-4AF1-8C89-B53BD6E84B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52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5477-8707-4168-8EED-C20798D80704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B204-0E09-4AF1-8C89-B53BD6E84B9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21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5477-8707-4168-8EED-C20798D80704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B204-0E09-4AF1-8C89-B53BD6E84B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64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5477-8707-4168-8EED-C20798D80704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B204-0E09-4AF1-8C89-B53BD6E84B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2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5477-8707-4168-8EED-C20798D80704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B204-0E09-4AF1-8C89-B53BD6E84B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09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5477-8707-4168-8EED-C20798D80704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B204-0E09-4AF1-8C89-B53BD6E84B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30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2B15477-8707-4168-8EED-C20798D80704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B0B204-0E09-4AF1-8C89-B53BD6E84B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914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5477-8707-4168-8EED-C20798D80704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B204-0E09-4AF1-8C89-B53BD6E84B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08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2B15477-8707-4168-8EED-C20798D80704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EB0B204-0E09-4AF1-8C89-B53BD6E84B92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12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558937"/>
            <a:ext cx="9144000" cy="2116183"/>
          </a:xfrm>
        </p:spPr>
        <p:txBody>
          <a:bodyPr>
            <a:normAutofit fontScale="77500" lnSpcReduction="20000"/>
          </a:bodyPr>
          <a:lstStyle/>
          <a:p>
            <a:endParaRPr lang="cs-CZ" sz="5700" dirty="0">
              <a:latin typeface="+mn-lt"/>
            </a:endParaRPr>
          </a:p>
          <a:p>
            <a:pPr algn="ctr"/>
            <a:r>
              <a:rPr lang="cs-CZ" sz="12600" dirty="0"/>
              <a:t>ÚVODNÍ HODINA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1582C7A-6E7C-4ABC-9C32-9DF0A7554E8D}"/>
              </a:ext>
            </a:extLst>
          </p:cNvPr>
          <p:cNvSpPr txBox="1"/>
          <p:nvPr/>
        </p:nvSpPr>
        <p:spPr>
          <a:xfrm>
            <a:off x="3103685" y="4374271"/>
            <a:ext cx="6242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/>
                </a:solidFill>
              </a:rPr>
              <a:t>Mgr. et Mgr. Michaela Bátorová, Ph.D.</a:t>
            </a:r>
          </a:p>
        </p:txBody>
      </p:sp>
      <p:pic>
        <p:nvPicPr>
          <p:cNvPr id="5" name="Picture 2" descr="http://i.telegraph.co.uk/multimedia/archive/02298/joensen_2298307b.jpg">
            <a:extLst>
              <a:ext uri="{FF2B5EF4-FFF2-40B4-BE49-F238E27FC236}">
                <a16:creationId xmlns:a16="http://schemas.microsoft.com/office/drawing/2014/main" id="{176AAE2F-BD3C-45F7-8DC0-E481E2376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9620" y="414243"/>
            <a:ext cx="5493887" cy="343811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4D199B0-6853-4ED5-95F4-8A295891E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013" y="1031369"/>
            <a:ext cx="1967339" cy="211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2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623" y="239306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cs-CZ" sz="8800" dirty="0">
                <a:solidFill>
                  <a:schemeClr val="accent2"/>
                </a:solidFill>
              </a:rPr>
              <a:t>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623" y="1325016"/>
            <a:ext cx="11482753" cy="50887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sz="2600" b="1" dirty="0">
                <a:solidFill>
                  <a:schemeClr val="accent2"/>
                </a:solidFill>
              </a:rPr>
              <a:t>Organizace seminářů - učebna</a:t>
            </a:r>
            <a:endParaRPr lang="cs-CZ" sz="2600" dirty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600" dirty="0"/>
              <a:t> prezenčně dle rozvrhu – 2 neomluvené hodiny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600" dirty="0"/>
              <a:t> bazén – 2 neomluvené hodiny a 1 neaktivní účast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dirty="0"/>
              <a:t> příprava a metodický list na danou hodinu k neaktivní účasti na výuce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600" dirty="0"/>
          </a:p>
          <a:p>
            <a:pPr marL="0" indent="0">
              <a:buNone/>
            </a:pPr>
            <a:r>
              <a:rPr lang="cs-CZ" sz="2400" b="1" dirty="0">
                <a:solidFill>
                  <a:schemeClr val="accent2"/>
                </a:solidFill>
              </a:rPr>
              <a:t>Organizace cvičení - bazén</a:t>
            </a:r>
            <a:endParaRPr lang="cs-CZ" sz="2400" dirty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 výstupy dle zadaných témat – hry, základní plavecké způsoby, starty, obrátky…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 základy vodní záchrany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 plavání zdravotně postižených</a:t>
            </a:r>
          </a:p>
          <a:p>
            <a:endParaRPr lang="cs-CZ" sz="1200" dirty="0"/>
          </a:p>
          <a:p>
            <a:pPr marL="0" indent="0">
              <a:buNone/>
            </a:pPr>
            <a:endParaRPr lang="cs-CZ" sz="900" b="1" dirty="0"/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AF5D2DF-79F2-4DC5-A687-14D210169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599" y="239306"/>
            <a:ext cx="3562847" cy="25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67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800" dirty="0">
                <a:solidFill>
                  <a:schemeClr val="accent2"/>
                </a:solidFill>
              </a:rPr>
              <a:t>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103" y="1482672"/>
            <a:ext cx="11482753" cy="47742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sz="900" b="1" dirty="0"/>
          </a:p>
          <a:p>
            <a:pPr marL="0" indent="0">
              <a:buNone/>
            </a:pPr>
            <a:r>
              <a:rPr lang="cs-CZ" sz="2600" b="1" dirty="0">
                <a:solidFill>
                  <a:schemeClr val="accent2"/>
                </a:solidFill>
              </a:rPr>
              <a:t>Požadavky ke splnění předmětu: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600" dirty="0"/>
              <a:t> </a:t>
            </a:r>
            <a:r>
              <a:rPr lang="cs-CZ" sz="2600" dirty="0">
                <a:solidFill>
                  <a:schemeClr val="accent1"/>
                </a:solidFill>
              </a:rPr>
              <a:t>výstup</a:t>
            </a:r>
            <a:r>
              <a:rPr lang="cs-CZ" sz="2600" dirty="0"/>
              <a:t> dle přiděleného tématu – studijní materiály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200" dirty="0"/>
              <a:t>odevzdání do odevzdávárny: </a:t>
            </a:r>
            <a:r>
              <a:rPr lang="cs-CZ" sz="2200" dirty="0">
                <a:solidFill>
                  <a:schemeClr val="accent1"/>
                </a:solidFill>
              </a:rPr>
              <a:t>příprava</a:t>
            </a:r>
            <a:r>
              <a:rPr lang="cs-CZ" sz="2200" dirty="0"/>
              <a:t> na hodinu a </a:t>
            </a:r>
            <a:r>
              <a:rPr lang="cs-CZ" sz="2200" dirty="0">
                <a:solidFill>
                  <a:schemeClr val="accent1"/>
                </a:solidFill>
              </a:rPr>
              <a:t>metodický list</a:t>
            </a:r>
            <a:endParaRPr 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600" dirty="0"/>
              <a:t> </a:t>
            </a:r>
            <a:r>
              <a:rPr lang="cs-CZ" sz="2600" dirty="0">
                <a:solidFill>
                  <a:schemeClr val="accent1"/>
                </a:solidFill>
              </a:rPr>
              <a:t>praxe</a:t>
            </a:r>
            <a:r>
              <a:rPr lang="cs-CZ" sz="2600" dirty="0"/>
              <a:t> plavání MŠ trenérka Hašková – viz rozpis studijní materiály (do odevzdávárny: příprava na odučenou lekci a metodický list)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600" dirty="0"/>
              <a:t> </a:t>
            </a:r>
            <a:r>
              <a:rPr lang="cs-CZ" sz="2600" dirty="0">
                <a:solidFill>
                  <a:schemeClr val="accent1"/>
                </a:solidFill>
              </a:rPr>
              <a:t>zkouška</a:t>
            </a:r>
            <a:r>
              <a:rPr lang="cs-CZ" sz="2600" dirty="0"/>
              <a:t> 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9DA33A-6B1D-43D7-98E8-8872AD3AA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6738" y="297853"/>
            <a:ext cx="2294411" cy="236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82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799" y="127983"/>
            <a:ext cx="10058400" cy="1450757"/>
          </a:xfrm>
        </p:spPr>
        <p:txBody>
          <a:bodyPr/>
          <a:lstStyle/>
          <a:p>
            <a:pPr algn="ctr"/>
            <a:r>
              <a:rPr lang="cs-CZ" sz="8000" dirty="0"/>
              <a:t>POŽADAVKY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1895980"/>
            <a:ext cx="10554574" cy="42715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b="1" dirty="0">
                <a:solidFill>
                  <a:schemeClr val="accent2"/>
                </a:solidFill>
              </a:rPr>
              <a:t>Do odevzdávárny v E-learningu odevzdat:</a:t>
            </a:r>
          </a:p>
          <a:p>
            <a:pPr marL="0" indent="0" algn="ctr">
              <a:buNone/>
            </a:pPr>
            <a:endParaRPr lang="cs-CZ" sz="900" b="1" dirty="0"/>
          </a:p>
          <a:p>
            <a:pPr marL="0" indent="0">
              <a:buNone/>
            </a:pPr>
            <a:r>
              <a:rPr lang="cs-CZ" sz="2400" u="sng" dirty="0">
                <a:solidFill>
                  <a:schemeClr val="accent2"/>
                </a:solidFill>
              </a:rPr>
              <a:t>Výstup:</a:t>
            </a:r>
            <a:r>
              <a:rPr lang="cs-CZ" sz="2400" dirty="0"/>
              <a:t> příprava a metodický list </a:t>
            </a:r>
          </a:p>
          <a:p>
            <a:pPr marL="0" indent="0">
              <a:buNone/>
            </a:pPr>
            <a:r>
              <a:rPr lang="cs-CZ" sz="2400" u="sng" dirty="0">
                <a:solidFill>
                  <a:schemeClr val="accent2"/>
                </a:solidFill>
              </a:rPr>
              <a:t>Praxe:</a:t>
            </a:r>
            <a:r>
              <a:rPr lang="cs-CZ" sz="2400" dirty="0">
                <a:solidFill>
                  <a:schemeClr val="accent2"/>
                </a:solidFill>
              </a:rPr>
              <a:t> </a:t>
            </a:r>
            <a:r>
              <a:rPr lang="cs-CZ" sz="2400" dirty="0"/>
              <a:t>příprava a metodický list</a:t>
            </a:r>
          </a:p>
          <a:p>
            <a:pPr marL="0" indent="0">
              <a:buNone/>
            </a:pPr>
            <a:r>
              <a:rPr lang="cs-CZ" sz="2400" u="sng" dirty="0">
                <a:solidFill>
                  <a:schemeClr val="accent2"/>
                </a:solidFill>
              </a:rPr>
              <a:t>V případě využití jedné pasivní účasti na bazénu:</a:t>
            </a:r>
            <a:r>
              <a:rPr lang="cs-CZ" sz="2400" dirty="0">
                <a:solidFill>
                  <a:schemeClr val="accent2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odevzdat VLASTNÍ</a:t>
            </a:r>
            <a:r>
              <a:rPr lang="cs-CZ" sz="2400" dirty="0">
                <a:solidFill>
                  <a:schemeClr val="accent2"/>
                </a:solidFill>
              </a:rPr>
              <a:t> </a:t>
            </a:r>
            <a:r>
              <a:rPr lang="cs-CZ" sz="2400" dirty="0"/>
              <a:t>přípravu na hodinu se stejným tematickým zaměřením jaké bylo na dané hodině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 NEODEVZDÁVAT stejnou přípravu jako měli ti, co měli v dané lekci výstup!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BF17E45-72A9-4FD9-BCD3-D2357B3B7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4942" y="127983"/>
            <a:ext cx="1422995" cy="201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64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564492"/>
          </a:xfrm>
        </p:spPr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br>
              <a:rPr lang="cs-CZ" dirty="0"/>
            </a:br>
            <a:r>
              <a:rPr lang="cs-CZ" sz="6700" dirty="0">
                <a:solidFill>
                  <a:schemeClr val="accent2"/>
                </a:solidFill>
              </a:rPr>
              <a:t>STRUKTURA  PLAVECKÉ JEDNOTKY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18712" y="2181497"/>
            <a:ext cx="10554574" cy="4676503"/>
          </a:xfrm>
        </p:spPr>
        <p:txBody>
          <a:bodyPr/>
          <a:lstStyle/>
          <a:p>
            <a:pPr marL="0" indent="0" algn="ctr">
              <a:buNone/>
            </a:pPr>
            <a:r>
              <a:rPr lang="cs-CZ" sz="2800" dirty="0"/>
              <a:t>Struktura plavecké jednotky se neliší od klasické struktury běžné vyučovací jednotky tělesné výchovy a dělí se na: </a:t>
            </a:r>
          </a:p>
          <a:p>
            <a:pPr algn="ctr"/>
            <a:endParaRPr lang="cs-CZ" sz="2800" b="1" dirty="0"/>
          </a:p>
          <a:p>
            <a:pPr algn="ctr"/>
            <a:r>
              <a:rPr lang="cs-CZ" sz="2800" b="1" dirty="0"/>
              <a:t>Úvodní</a:t>
            </a:r>
          </a:p>
          <a:p>
            <a:pPr algn="ctr"/>
            <a:r>
              <a:rPr lang="cs-CZ" sz="2800" b="1" dirty="0"/>
              <a:t>Průpravnou</a:t>
            </a:r>
          </a:p>
          <a:p>
            <a:pPr algn="ctr"/>
            <a:r>
              <a:rPr lang="cs-CZ" sz="2800" b="1" dirty="0"/>
              <a:t>Hlavní </a:t>
            </a:r>
          </a:p>
          <a:p>
            <a:pPr algn="ctr"/>
            <a:r>
              <a:rPr lang="cs-CZ" sz="2800" b="1" dirty="0"/>
              <a:t>Závěrečnou</a:t>
            </a:r>
            <a:r>
              <a:rPr lang="cs-CZ" sz="2800" dirty="0"/>
              <a:t> </a:t>
            </a:r>
          </a:p>
          <a:p>
            <a:pPr marL="0" indent="0" algn="ctr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0358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dirty="0"/>
              <a:t>PŘEDPLAVECKÁ VÝUKA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1257" y="1972492"/>
            <a:ext cx="11730445" cy="4715692"/>
          </a:xfrm>
        </p:spPr>
        <p:txBody>
          <a:bodyPr>
            <a:normAutofit fontScale="85000" lnSpcReduction="10000"/>
          </a:bodyPr>
          <a:lstStyle/>
          <a:p>
            <a:endParaRPr lang="cs-CZ" sz="2400" b="1" dirty="0"/>
          </a:p>
          <a:p>
            <a:r>
              <a:rPr lang="cs-CZ" sz="2800" b="1" dirty="0">
                <a:solidFill>
                  <a:schemeClr val="accent2"/>
                </a:solidFill>
              </a:rPr>
              <a:t>Úvodní část</a:t>
            </a:r>
            <a:r>
              <a:rPr lang="cs-CZ" sz="2800" dirty="0">
                <a:solidFill>
                  <a:schemeClr val="accent2"/>
                </a:solidFill>
              </a:rPr>
              <a:t> </a:t>
            </a:r>
            <a:r>
              <a:rPr lang="cs-CZ" sz="2800" dirty="0"/>
              <a:t>– nástup (neformální), prezence, seznámení  s programem hodiny, motivace</a:t>
            </a:r>
            <a:endParaRPr lang="cs-CZ" sz="1200" dirty="0"/>
          </a:p>
          <a:p>
            <a:endParaRPr lang="cs-CZ" sz="2800" dirty="0"/>
          </a:p>
          <a:p>
            <a:r>
              <a:rPr lang="cs-CZ" sz="2800" b="1" dirty="0">
                <a:solidFill>
                  <a:schemeClr val="accent2"/>
                </a:solidFill>
              </a:rPr>
              <a:t>Průpravná část</a:t>
            </a:r>
            <a:r>
              <a:rPr lang="cs-CZ" sz="2800" dirty="0">
                <a:solidFill>
                  <a:schemeClr val="accent2"/>
                </a:solidFill>
              </a:rPr>
              <a:t> </a:t>
            </a:r>
            <a:r>
              <a:rPr lang="cs-CZ" sz="2800" dirty="0"/>
              <a:t>-  samostatná nebo organizovaná činnost (hračky, honičky)</a:t>
            </a:r>
          </a:p>
          <a:p>
            <a:endParaRPr lang="cs-CZ" sz="2800" dirty="0"/>
          </a:p>
          <a:p>
            <a:r>
              <a:rPr lang="cs-CZ" sz="2800" b="1" dirty="0">
                <a:solidFill>
                  <a:schemeClr val="accent2"/>
                </a:solidFill>
              </a:rPr>
              <a:t>Hlavní část </a:t>
            </a:r>
            <a:r>
              <a:rPr lang="cs-CZ" sz="2800" dirty="0"/>
              <a:t>– formou hry a správnou motivací opakování známých pohybových dovedností a navázání nových</a:t>
            </a:r>
          </a:p>
          <a:p>
            <a:endParaRPr lang="cs-CZ" sz="2800" dirty="0"/>
          </a:p>
          <a:p>
            <a:r>
              <a:rPr lang="cs-CZ" sz="2800" b="1" dirty="0">
                <a:solidFill>
                  <a:schemeClr val="accent2"/>
                </a:solidFill>
              </a:rPr>
              <a:t>Závěrečná část </a:t>
            </a:r>
            <a:r>
              <a:rPr lang="cs-CZ" sz="2800" dirty="0"/>
              <a:t>– samostatná činnost, skluzavka, skoky a pády do vody, nástup, zhodnocení a pochvala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416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351917"/>
            <a:ext cx="10058400" cy="991691"/>
          </a:xfrm>
        </p:spPr>
        <p:txBody>
          <a:bodyPr>
            <a:normAutofit/>
          </a:bodyPr>
          <a:lstStyle/>
          <a:p>
            <a:pPr algn="ctr"/>
            <a:r>
              <a:rPr lang="cs-CZ" sz="6000" dirty="0">
                <a:solidFill>
                  <a:schemeClr val="accent2"/>
                </a:solidFill>
              </a:rPr>
              <a:t>PLAVECKÁ VÝUKA NA ZŠ a SŠ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157" y="2069530"/>
            <a:ext cx="11443685" cy="4909768"/>
          </a:xfrm>
        </p:spPr>
        <p:txBody>
          <a:bodyPr/>
          <a:lstStyle/>
          <a:p>
            <a:r>
              <a:rPr lang="cs-CZ" sz="2400" b="1" dirty="0">
                <a:solidFill>
                  <a:schemeClr val="accent2"/>
                </a:solidFill>
              </a:rPr>
              <a:t>Úvodní část </a:t>
            </a:r>
            <a:r>
              <a:rPr lang="cs-CZ" sz="2400" dirty="0"/>
              <a:t>– nástup, kontrola hygienických požadavků, prezence, seznámení s programem a cílem hodiny, organizační pokyny (bezpečnost), motivace, rozcvičení a protažení na suchu</a:t>
            </a:r>
          </a:p>
          <a:p>
            <a:r>
              <a:rPr lang="cs-CZ" sz="2400" b="1" dirty="0">
                <a:solidFill>
                  <a:schemeClr val="accent2"/>
                </a:solidFill>
              </a:rPr>
              <a:t>Průpravná část </a:t>
            </a:r>
            <a:r>
              <a:rPr lang="cs-CZ" sz="2400" dirty="0"/>
              <a:t>– rozplavání (dle možností žáků), hry ve vodě a herní činnosti zaměřené na jednotlivé plavecké dovednosti, průpravná cvičení pro hlavní část (prvkové plavání)</a:t>
            </a:r>
          </a:p>
          <a:p>
            <a:r>
              <a:rPr lang="cs-CZ" sz="2400" b="1" dirty="0">
                <a:solidFill>
                  <a:schemeClr val="accent2"/>
                </a:solidFill>
              </a:rPr>
              <a:t>Hlavní část </a:t>
            </a:r>
            <a:r>
              <a:rPr lang="cs-CZ" sz="2400" dirty="0"/>
              <a:t>– opakování probraného učiva v různých formách a způsobech (s využitím pomůcek, soutěže), nácvik nových prvků na suchu i ve vodě, spojování prvků v celek, zdokonalování a rozvoj techniky (kondiční plavání)</a:t>
            </a:r>
          </a:p>
          <a:p>
            <a:r>
              <a:rPr lang="cs-CZ" sz="2400" b="1" dirty="0">
                <a:solidFill>
                  <a:schemeClr val="accent2"/>
                </a:solidFill>
              </a:rPr>
              <a:t>Závěrečná část </a:t>
            </a:r>
            <a:r>
              <a:rPr lang="cs-CZ" sz="2400" dirty="0"/>
              <a:t>– různé hry, soutěže, skoky a pády do vody, potápění, vodní pólo, samostatná činnost, vyplavání, nástup, zhodnocení, pochvaly, nedostatky, nástin činnosti v dalších lekcích</a:t>
            </a:r>
          </a:p>
          <a:p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120374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90460-C996-4FAD-99ED-99AD142C5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97D60A-D16E-4BA8-974D-D26BE6ED5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4253" y="4446693"/>
            <a:ext cx="10058400" cy="4023360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chemeClr val="accent2"/>
                </a:solidFill>
              </a:rPr>
              <a:t>A jdeme dál na plavecký výcvik </a:t>
            </a:r>
            <a:r>
              <a:rPr lang="cs-CZ" sz="4400" dirty="0">
                <a:solidFill>
                  <a:schemeClr val="accent2"/>
                </a:solidFill>
                <a:sym typeface="Wingdings" panose="05000000000000000000" pitchFamily="2" charset="2"/>
              </a:rPr>
              <a:t></a:t>
            </a:r>
            <a:endParaRPr lang="cs-CZ" sz="4400" dirty="0">
              <a:solidFill>
                <a:schemeClr val="accent2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52FE182-0A07-4CA4-9DEF-88BD206C3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75" y="286603"/>
            <a:ext cx="6030167" cy="302937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3E8A686-2971-4185-90D3-880A7AD11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368" y="278862"/>
            <a:ext cx="5104743" cy="29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9228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202</TotalTime>
  <Words>426</Words>
  <Application>Microsoft Office PowerPoint</Application>
  <PresentationFormat>Širokoúhlá obrazovka</PresentationFormat>
  <Paragraphs>54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Wingdings</vt:lpstr>
      <vt:lpstr>Retrospektiva</vt:lpstr>
      <vt:lpstr>Prezentace aplikace PowerPoint</vt:lpstr>
      <vt:lpstr>ORGANIZACE</vt:lpstr>
      <vt:lpstr>ORGANIZACE</vt:lpstr>
      <vt:lpstr>POŽADAVKY</vt:lpstr>
      <vt:lpstr>  STRUKTURA  PLAVECKÉ JEDNOTKY </vt:lpstr>
      <vt:lpstr>PŘEDPLAVECKÁ VÝUKA</vt:lpstr>
      <vt:lpstr>PLAVECKÁ VÝUKA NA ZŠ a SŠ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obrázek</dc:title>
  <dc:creator>Dita Hlavoňová</dc:creator>
  <cp:lastModifiedBy>Bátorová Michaela (149276)</cp:lastModifiedBy>
  <cp:revision>23</cp:revision>
  <dcterms:created xsi:type="dcterms:W3CDTF">2020-10-01T18:58:47Z</dcterms:created>
  <dcterms:modified xsi:type="dcterms:W3CDTF">2024-09-23T22:50:04Z</dcterms:modified>
</cp:coreProperties>
</file>