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306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9" r:id="rId33"/>
    <p:sldId id="286" r:id="rId34"/>
    <p:sldId id="287" r:id="rId35"/>
    <p:sldId id="288" r:id="rId36"/>
    <p:sldId id="290" r:id="rId37"/>
    <p:sldId id="291" r:id="rId38"/>
    <p:sldId id="292" r:id="rId39"/>
    <p:sldId id="293" r:id="rId40"/>
    <p:sldId id="294" r:id="rId41"/>
    <p:sldId id="297" r:id="rId42"/>
    <p:sldId id="295" r:id="rId43"/>
    <p:sldId id="296" r:id="rId44"/>
    <p:sldId id="307" r:id="rId45"/>
    <p:sldId id="308" r:id="rId46"/>
    <p:sldId id="302" r:id="rId47"/>
    <p:sldId id="303" r:id="rId48"/>
    <p:sldId id="298" r:id="rId49"/>
    <p:sldId id="299" r:id="rId50"/>
    <p:sldId id="309" r:id="rId51"/>
    <p:sldId id="310" r:id="rId52"/>
    <p:sldId id="300" r:id="rId53"/>
    <p:sldId id="311" r:id="rId54"/>
    <p:sldId id="312" r:id="rId55"/>
    <p:sldId id="301" r:id="rId56"/>
    <p:sldId id="304" r:id="rId57"/>
    <p:sldId id="30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C7CBD-F97B-499B-848E-D1C9A323979A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39B33-221F-4D57-AE75-E287C77F3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24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49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7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6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201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2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74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21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63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25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461B68A-58F4-4C80-BCD2-E27B6CDECB3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912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www.google.cz/url?sa=i&amp;url=https%3A%2F%2Fwww.thenational.ae%2Fsport%2Fjones-loses-out-again-to-soni-for-100m-breaststroke-gold-1.498106%3FvideoId%3D5770738884001&amp;psig=AOvVaw0hODW5pjbQ35JrhUC2uoY4&amp;ust=1603907884800000&amp;source=images&amp;cd=vfe&amp;ved=0CAIQjRxqGAoTCKCcrN6s1ewCFQAAAAAdAAAAABDUAQ" TargetMode="External"/><Relationship Id="rId7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s://www.google.cz/url?sa=i&amp;url=https%3A%2F%2Faboutswim.com%2F6-tips-better-breaststroke-swimming%2F&amp;psig=AOvVaw0hODW5pjbQ35JrhUC2uoY4&amp;ust=1603907884800000&amp;source=images&amp;cd=vfe&amp;ved=0CAIQjRxqGAoTCKCcrN6s1ewCFQAAAAAdAAAAABDkAQ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cz/url?sa=i&amp;url=https%3A%2F%2Fwww.goswim.tv%2Flessons%2F2297-preview-breaststroke-kick&amp;psig=AOvVaw0hODW5pjbQ35JrhUC2uoY4&amp;ust=1603907884800000&amp;source=images&amp;cd=vfe&amp;ved=0CAIQjRxqGAoTCKCcrN6s1ewCFQAAAAAdAAAAABDCA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hyperlink" Target="https://www.google.cz/url?sa=i&amp;url=https%3A%2F%2Ftheraceclub.com%2Faqua_note%2F3-ways-to-evaluate-a-swimmer-for-breaststroke-kick-2%2F&amp;psig=AOvVaw0hODW5pjbQ35JrhUC2uoY4&amp;ust=1603907884800000&amp;source=images&amp;cd=vfe&amp;ved=0CAIQjRxqGAoTCKCcrN6s1ewCFQAAAAAdAAAAABCvAQ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z/url?sa=i&amp;url=https%3A%2F%2Fm.youtube.com%2Fwatch%3Fv%3DicVMHC0VhOE&amp;psig=AOvVaw1uB3IgXKSUWqGYIoHICgmX&amp;ust=1603823315064000&amp;source=images&amp;cd=vfe&amp;ved=0CAIQjRxqFwoTCJCNkNPx0uwCFQAAAAAdAAAAABA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youtube.com/watch?v=YEi46GkyHLY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Ei46GkyHLY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%3A%2F%2Fwww.yourdictionary.com%2Fbreast-stroke&amp;psig=AOvVaw0hODW5pjbQ35JrhUC2uoY4&amp;ust=1603907884800000&amp;source=images&amp;cd=vfe&amp;ved=0CAIQjRxqFwoTCKCcrN6s1ewCFQAAAAAdAAAAABAg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2.jpeg"/><Relationship Id="rId2" Type="http://schemas.openxmlformats.org/officeDocument/2006/relationships/hyperlink" Target="https://www.google.cz/url?sa=i&amp;url=https%3A%2F%2Fwww.swimnow.co.uk%2Flearn-to-swim%2Fthe-breaststroke-blueprint%2F&amp;psig=AOvVaw0y3UP46z4NbSU2Kre28uuw&amp;ust=1603888025054000&amp;source=images&amp;cd=vfe&amp;ved=0CAIQjRxqFwoTCKjfsdni1Ow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hyperlink" Target="https://www.google.cz/url?sa=i&amp;url=https%3A%2F%2Fwww.shutterstock.com%2Fvideo%2Fclip-1007181181-young-woman-swims-breaststroke-pool-slow-motion&amp;psig=AOvVaw0hODW5pjbQ35JrhUC2uoY4&amp;ust=1603907884800000&amp;source=images&amp;cd=vfe&amp;ved=0CAIQjRxqFwoTCKCcrN6s1ewCFQAAAAAdAAAAABAm" TargetMode="External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cz/url?sa=i&amp;url=https%3A%2F%2Fm.youtube.com%2Fwatch%2F%3Fv%3DdxLb7an9mFU&amp;psig=AOvVaw1uB3IgXKSUWqGYIoHICgmX&amp;ust=1603823315064000&amp;source=images&amp;cd=vfe&amp;ved=0CAIQjRxqFwoTCJCNkNPx0uwCFQAAAAAdAAAAABA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hyperlink" Target="https://www.google.cz/url?sa=i&amp;url=https%3A%2F%2Fwww.youtube.com%2Fwatch%3Fv%3Dgi-llfERtx0&amp;psig=AOvVaw1uB3IgXKSUWqGYIoHICgmX&amp;ust=1603823315064000&amp;source=images&amp;cd=vfe&amp;ved=0CAIQjRxqFwoTCJCNkNPx0uwCFQAAAAAdAAAAABA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cz/url?sa=i&amp;url=https%3A%2F%2Fwww.straitstimes.com%2Fsport%2Fmax-ang-is-nowhere-near-maxing-out&amp;psig=AOvVaw3PqhiC6XXMzaf6sY79DxK9&amp;ust=1603970260228000&amp;source=images&amp;cd=vfe&amp;ved=0CAIQjRxqFwoTCPCw_oaV1-wCFQAAAAAdAAAAABA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google.cz/url?sa=i&amp;url=https%3A%2F%2Foisphotos.com%2Fgroupitem%2F8232%2F&amp;psig=AOvVaw3PqhiC6XXMzaf6sY79DxK9&amp;ust=1603970260228000&amp;source=images&amp;cd=vfe&amp;ved=0CAIQjRxqFwoTCPCw_oaV1-wCFQAAAAAdAAAAABAJ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google.cz/url?sa=i&amp;url=https%3A%2F%2Fwww.goswim.tv%2Fcourses%2F40-breaststroke-drills&amp;psig=AOvVaw0hODW5pjbQ35JrhUC2uoY4&amp;ust=1603907884800000&amp;source=images&amp;cd=vfe&amp;ved=0CAIQjRxqFwoTCKCcrN6s1ewCFQAAAAAdAAAAABB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sites.google.com/site/swmming123/breaststrok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hyperlink" Target="https://www.google.cz/url?sa=i&amp;url=https%3A%2F%2Fwww.pinterest.com%2Fpin%2F825073594213519980%2F&amp;psig=AOvVaw3PqhiC6XXMzaf6sY79DxK9&amp;ust=1603970260228000&amp;source=images&amp;cd=vfe&amp;ved=0CAIQjRxqFwoTCPCw_oaV1-wCFQAAAAAdAAAAABA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ID-bQQTQg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google.cz/url?sa=i&amp;url=https%3A%2F%2Fwww.underwateraudio.com%2Fblogs%2Fswimming-and-fitness-blog%2Fstop-top-5-most-common-swimming-mistakes&amp;psig=AOvVaw30OWUdT39U-h7eDulUVsHu&amp;ust=1603888134955000&amp;source=images&amp;cd=vfe&amp;ved=0CAIQjRxqFwoTCMD--ZDj1OwCFQAAAAAdAAAAABAK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google.cz/url?sa=i&amp;url=https%3A%2F%2Fwww.swim-teach.com%2F3WRIy3O1.xml&amp;psig=AOvVaw3MSN3vd3QXOs7hLXqv83yE&amp;ust=1603926136161000&amp;source=images&amp;cd=vfe&amp;ved=0CAIQjRxqFwoTCJit39nw1ewCFQAAAAAdAAAAABA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hsLIoRLbu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s://sites.google.com/site/swmming123/breaststrok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IZ55MoxgW4?feature=oembed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enashop.cz/clanek/63/5-cviku-ktere-vam-zlepsi-prsa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IZ55MoxgW4" TargetMode="External"/><Relationship Id="rId2" Type="http://schemas.openxmlformats.org/officeDocument/2006/relationships/hyperlink" Target="https://www.youtube.com/watch?v=YEi46GkyHL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dirty="0"/>
              <a:t>Plavecký způsob prsa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9" y="3996250"/>
            <a:ext cx="4347000" cy="27441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2B3DDDC-7A30-4E66-AAB9-06FB92DF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007" y="3976644"/>
            <a:ext cx="2805247" cy="27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88" y="273130"/>
            <a:ext cx="7081839" cy="42696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23851" y="5112071"/>
            <a:ext cx="10580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prsa je nejpomalejší plavecký způsob!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2E2F673-CB03-42EA-9A32-83BACE519722}"/>
              </a:ext>
            </a:extLst>
          </p:cNvPr>
          <p:cNvSpPr txBox="1"/>
          <p:nvPr/>
        </p:nvSpPr>
        <p:spPr>
          <a:xfrm>
            <a:off x="936004" y="5896832"/>
            <a:ext cx="10580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Největší kolísáním rychlosti v jednom plaveckém cyklu!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2119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technika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993"/>
            <a:ext cx="4791807" cy="4572001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169876" y="2011678"/>
            <a:ext cx="6905729" cy="47026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200" b="1" u="sng" dirty="0">
                <a:solidFill>
                  <a:srgbClr val="FFFF00"/>
                </a:solidFill>
              </a:rPr>
              <a:t>Toto kolísání rychlosti způsobuje:</a:t>
            </a:r>
          </a:p>
          <a:p>
            <a:pPr marL="0" indent="0" algn="ctr">
              <a:buNone/>
            </a:pPr>
            <a:endParaRPr lang="cs-CZ" sz="1050" b="1" u="sng" dirty="0">
              <a:solidFill>
                <a:srgbClr val="FFFF0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800" dirty="0">
                <a:solidFill>
                  <a:srgbClr val="FFFF00"/>
                </a:solidFill>
              </a:rPr>
              <a:t>Nádech</a:t>
            </a:r>
            <a:r>
              <a:rPr lang="cs-CZ" sz="2800" dirty="0"/>
              <a:t> - zvedá obličej z vody proti směru pohybu = nevýhodné postavení hrudníku vzhledem ke směru plavání = prudká ztráta rychlosti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800" dirty="0">
                <a:solidFill>
                  <a:srgbClr val="FFFF00"/>
                </a:solidFill>
              </a:rPr>
              <a:t>Přenos paží vpřed </a:t>
            </a:r>
            <a:r>
              <a:rPr lang="cs-CZ" sz="2800" dirty="0"/>
              <a:t>- vodou proti směru pohybu = velké brzdivé síly = pokles rychlost na minimum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800" dirty="0">
                <a:solidFill>
                  <a:srgbClr val="FFFF00"/>
                </a:solidFill>
              </a:rPr>
              <a:t>Krčení dolních končetin </a:t>
            </a:r>
            <a:r>
              <a:rPr lang="cs-CZ" sz="2800" dirty="0"/>
              <a:t>– proti směru pohybu  = výrazné zpomalení rychlosti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9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Poloha těla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6" y="2578267"/>
            <a:ext cx="5337935" cy="3618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nádechu je vzpříčená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 vodní hladině - tělo se prohýbá, ale boky zůstávají těsně pod hladinou.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4485678"/>
            <a:ext cx="4607169" cy="23723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07" y="4485678"/>
            <a:ext cx="5121524" cy="237254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519815" y="1824197"/>
            <a:ext cx="8438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Velmi variabilní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094959" y="2609500"/>
            <a:ext cx="579224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kopu nohama je vodorovná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trup, pánev i celé nohy jsou u vodní hladiny.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0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Jones loses out again to Soni for 100m breaststroke gold - The Nationa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0" y="4927057"/>
            <a:ext cx="3971426" cy="17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 Tips for a better Breaststroke Swimming - AboutSwi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719" y="169363"/>
            <a:ext cx="2719740" cy="16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27" y="4859383"/>
            <a:ext cx="3496576" cy="17615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02" y="4927057"/>
            <a:ext cx="3472028" cy="17615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69363"/>
            <a:ext cx="3307918" cy="1616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21" y="169363"/>
            <a:ext cx="3073040" cy="161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9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194" y="2470638"/>
            <a:ext cx="6812029" cy="4269795"/>
          </a:xfrm>
        </p:spPr>
        <p:txBody>
          <a:bodyPr/>
          <a:lstStyle/>
          <a:p>
            <a:pPr marL="0" indent="0">
              <a:buNone/>
            </a:pP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Specifická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prsařských nohou </a:t>
            </a:r>
          </a:p>
          <a:p>
            <a:pPr marL="0" indent="0">
              <a:buNone/>
            </a:pPr>
            <a:endParaRPr lang="cs-CZ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Technika provedení je naprosto odlišná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střídavého nebo souhlasného provedení kopu při kraulu, znaku i motýlku.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3E61D7-137E-4E59-82A1-A91E71A51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223" y="2373923"/>
            <a:ext cx="5131777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44942" y="351985"/>
            <a:ext cx="3579223" cy="570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Prsařský kop tvoří cca </a:t>
            </a:r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hnacích sil prsaře.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záběrovou plochou jsou chodidla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vysoké nároky na kolenní kloub a vnitřní vazy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oto z SwimmingandMore.blogspot.co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878" y="351985"/>
            <a:ext cx="3916887" cy="629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Daniel Gyurta.  Foto z http://coachjoshwilkinson.edublogs.or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8343" y="351985"/>
            <a:ext cx="4121342" cy="62970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ál 6"/>
          <p:cNvSpPr/>
          <p:nvPr/>
        </p:nvSpPr>
        <p:spPr>
          <a:xfrm>
            <a:off x="2952206" y="4114800"/>
            <a:ext cx="1148558" cy="11234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974183" y="5666148"/>
            <a:ext cx="914400" cy="7837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05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Breaststroke Kick - Silent (Lesson)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53" y="515983"/>
            <a:ext cx="7086097" cy="39257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404949" y="4881890"/>
            <a:ext cx="11534501" cy="184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Pohyby jsou </a:t>
            </a:r>
            <a:r>
              <a:rPr lang="cs-CZ" sz="3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symetrické</a:t>
            </a:r>
            <a:r>
              <a:rPr lang="cs-CZ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současné a prováděny ve stejné výšce.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Dráha chodidel je relativně úzká a </a:t>
            </a:r>
            <a:r>
              <a:rPr lang="cs-CZ" sz="3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kolena</a:t>
            </a:r>
            <a:r>
              <a:rPr lang="cs-CZ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jsou od sebe </a:t>
            </a:r>
            <a:r>
              <a:rPr lang="cs-CZ" sz="3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šíři boků</a:t>
            </a:r>
            <a:r>
              <a:rPr lang="cs-CZ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3 Ways to Evaluate a Swimmer for Breaststroke Kick - The Race Club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7" y="515984"/>
            <a:ext cx="6077746" cy="392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72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4738" y="0"/>
            <a:ext cx="10003302" cy="1508760"/>
          </a:xfrm>
        </p:spPr>
        <p:txBody>
          <a:bodyPr/>
          <a:lstStyle/>
          <a:p>
            <a:pPr algn="ctr"/>
            <a:r>
              <a:rPr lang="cs-CZ" sz="6000" dirty="0"/>
              <a:t>Pohyb dolních končetin</a:t>
            </a:r>
          </a:p>
        </p:txBody>
      </p:sp>
      <p:pic>
        <p:nvPicPr>
          <p:cNvPr id="4" name="Picture 4" descr="https://files.ctctcdn.com/9f75fd2e201/c2edb692-181e-4442-9ef6-5dd1dbdb07bc.jpg?a=1119582701486"/>
          <p:cNvPicPr>
            <a:picLocks noGrp="1" noChangeAspect="1"/>
          </p:cNvPicPr>
          <p:nvPr>
            <p:ph idx="1"/>
          </p:nvPr>
        </p:nvPicPr>
        <p:blipFill>
          <a:blip r:embed="rId2"/>
          <a:srcRect t="6000" b="4971"/>
          <a:stretch>
            <a:fillRect/>
          </a:stretch>
        </p:blipFill>
        <p:spPr>
          <a:xfrm>
            <a:off x="7158825" y="1160584"/>
            <a:ext cx="4782383" cy="5697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1203960" y="1884323"/>
            <a:ext cx="6096000" cy="42587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</a:t>
            </a:r>
            <a:endParaRPr lang="cs-CZ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 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74138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- Kick Recovery Awarenes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" y="182879"/>
            <a:ext cx="7994469" cy="486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22067" y="5323523"/>
            <a:ext cx="11743509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se ohýbají v kolenou =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ostrý úhel v kolenních kloubech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tupý úhel v kyčelních kloubech  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explore.speedousa.com/speedofit/image/4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4846" y="182880"/>
            <a:ext cx="3500731" cy="23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http://explore.speedousa.com/speedofit/image/45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64846" y="2616041"/>
            <a:ext cx="3500731" cy="23625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F261FEA-C7D6-4244-BF4A-08822708B863}"/>
              </a:ext>
            </a:extLst>
          </p:cNvPr>
          <p:cNvSpPr txBox="1"/>
          <p:nvPr/>
        </p:nvSpPr>
        <p:spPr>
          <a:xfrm>
            <a:off x="222067" y="3711437"/>
            <a:ext cx="60974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  <a:r>
              <a:rPr lang="cs-CZ" sz="320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skrčování </a:t>
            </a:r>
          </a:p>
        </p:txBody>
      </p:sp>
    </p:spTree>
    <p:extLst>
      <p:ext uri="{BB962C8B-B14F-4D97-AF65-F5344CB8AC3E}">
        <p14:creationId xmlns:p14="http://schemas.microsoft.com/office/powerpoint/2010/main" val="14578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69428" y="3997235"/>
            <a:ext cx="6096000" cy="2684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vytočení špiček a celých chodidel do stran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 směřuje do stran a vzad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končí složením a natažením chodidel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rovnoměrně zrychlený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speedo.com.au/Plugins/Speedo.SpeedoFit/Content/Images/breaststroke-kick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3400" y="173456"/>
            <a:ext cx="5563386" cy="27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lh3.googleusercontent.com/proxy/uiYyCfWLTfh9INCiHZg41JLtSswTaQ3Qf0tMR2ySaVjdjZqaR51pcWO85DH5yixo3FJR48nC6Z2s2EsHIyeDXNkwLec=w426-h240-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709" y="173456"/>
            <a:ext cx="4972502" cy="27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speedo.com.ph/Freestyle_files/SpeedoFit_Technique_Breaststroke-Kick-3.jpg"/>
          <p:cNvPicPr>
            <a:picLocks noChangeAspect="1"/>
          </p:cNvPicPr>
          <p:nvPr/>
        </p:nvPicPr>
        <p:blipFill>
          <a:blip r:embed="rId4"/>
          <a:srcRect b="36287"/>
          <a:stretch>
            <a:fillRect/>
          </a:stretch>
        </p:blipFill>
        <p:spPr>
          <a:xfrm>
            <a:off x="474709" y="3997235"/>
            <a:ext cx="4972502" cy="2717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2926080" y="3178199"/>
            <a:ext cx="6061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  <a:r>
              <a:rPr lang="cs-CZ" sz="400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natahování</a:t>
            </a:r>
            <a:endParaRPr lang="cs-CZ" sz="4000" u="sng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66114" y="1866712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891" y="1866711"/>
            <a:ext cx="577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4172" y="5574906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769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Vývoj techniky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76362" y="1871195"/>
            <a:ext cx="12342642" cy="49868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Plavecký způsob prsa se stal pravděpodobně </a:t>
            </a:r>
            <a:r>
              <a:rPr lang="cs-CZ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základem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pro všechny </a:t>
            </a:r>
            <a:r>
              <a:rPr lang="cs-CZ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ostatní plavecké způsoby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První zmínky již v prvních učebnicích plavání z roku 1538 - nazýván způsobem </a:t>
            </a:r>
            <a:r>
              <a:rPr lang="cs-CZ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„klasickým“. 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b="1" dirty="0">
                <a:solidFill>
                  <a:srgbClr val="FFFF00"/>
                </a:solidFill>
              </a:rPr>
              <a:t>Hlava je držená nad vodou a současný kop dolních končetin připomíná žabí pohyb nohou. </a:t>
            </a:r>
          </a:p>
          <a:p>
            <a:endParaRPr lang="cs-CZ" sz="2400" dirty="0"/>
          </a:p>
        </p:txBody>
      </p:sp>
      <p:pic>
        <p:nvPicPr>
          <p:cNvPr id="4" name="Picture 2" descr="http://thumb7.shutterstock.com/display_pic_with_logo/348289/348289,1310311689,1/stock-vector-breaststroke-fourth-position-vintage-engraved-illustration-trousset-encyclopedia-80854348.jpg"/>
          <p:cNvPicPr>
            <a:picLocks noChangeAspect="1"/>
          </p:cNvPicPr>
          <p:nvPr/>
        </p:nvPicPr>
        <p:blipFill>
          <a:blip r:embed="rId2"/>
          <a:srcRect b="13743"/>
          <a:stretch>
            <a:fillRect/>
          </a:stretch>
        </p:blipFill>
        <p:spPr>
          <a:xfrm>
            <a:off x="6418385" y="3698859"/>
            <a:ext cx="5681133" cy="25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2.bp.blogspot.com/-S_SQqFPd6eY/UQVSYCtu4TI/AAAAAAAAIug/Ld_uCKf2gNM/s1600/To%2Bswim%2Bon%2Bthe%2Bbelly%2Bholding%2Bboth%2Byour%2Bhands%2Bsti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4447" y="3710354"/>
            <a:ext cx="4251459" cy="2492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9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199016" y="4433012"/>
            <a:ext cx="6805749" cy="1963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</a:t>
            </a:r>
            <a:r>
              <a:rPr lang="cs-CZ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800" b="1" u="sng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jsou nataženy, chodidla napnutá a uvolněná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čím volnější plavání, tím delší fáze splývání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rsní Strok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640" y="1284651"/>
            <a:ext cx="4552221" cy="531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i.ytimg.com/vi/GlT5MUK954M/maxresdefa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8639" y="316633"/>
            <a:ext cx="4552221" cy="222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1" y="316633"/>
            <a:ext cx="5943600" cy="374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890" y="152890"/>
            <a:ext cx="11312435" cy="166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fáze na sebe plynule navazují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správná poloha plavce na konci kopu = trup mírně pod vodní hladinou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paže, pánev i nohy jsou v jedné linii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0263" y="5790482"/>
            <a:ext cx="11038114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https://www.youtube.com/watch?v=YEi46GkyHLY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tutorial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Legs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381"/>
            <a:ext cx="12192000" cy="37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46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Breaststroke swimming technique tutorial. Part 2. Legs.">
            <a:hlinkClick r:id="" action="ppaction://media"/>
            <a:extLst>
              <a:ext uri="{FF2B5EF4-FFF2-40B4-BE49-F238E27FC236}">
                <a16:creationId xmlns:a16="http://schemas.microsoft.com/office/drawing/2014/main" id="{5D80FAFF-EFE8-48E9-BE3F-A3DA0694EA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0777" y="589935"/>
            <a:ext cx="9584446" cy="54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dailymail.co.uk/i/pix/2012/08/03/article-2183061-144C799B000005DC-627_964x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vecký záv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6" b="9089"/>
          <a:stretch/>
        </p:blipFill>
        <p:spPr bwMode="auto">
          <a:xfrm>
            <a:off x="3253155" y="0"/>
            <a:ext cx="4633546" cy="3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4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dolních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6" y="2011680"/>
            <a:ext cx="11534503" cy="47548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nesouměrný záběr nohou – </a:t>
            </a:r>
            <a:r>
              <a:rPr lang="cs-CZ" dirty="0">
                <a:solidFill>
                  <a:srgbClr val="FFFF00"/>
                </a:solidFill>
              </a:rPr>
              <a:t>šikmý kop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>
                <a:solidFill>
                  <a:srgbClr val="FFFF00"/>
                </a:solidFill>
              </a:rPr>
              <a:t>kolena</a:t>
            </a:r>
            <a:r>
              <a:rPr lang="cs-CZ" dirty="0"/>
              <a:t> se krčí </a:t>
            </a:r>
            <a:r>
              <a:rPr lang="cs-CZ" dirty="0">
                <a:solidFill>
                  <a:srgbClr val="FFFF00"/>
                </a:solidFill>
              </a:rPr>
              <a:t>pod tělo </a:t>
            </a:r>
            <a:r>
              <a:rPr lang="cs-CZ" dirty="0"/>
              <a:t>– velký odpor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kolena se ve fázi krčení příliš otvírají a paty směřují k sobě (</a:t>
            </a:r>
            <a:r>
              <a:rPr lang="cs-CZ" dirty="0">
                <a:solidFill>
                  <a:srgbClr val="FFFF00"/>
                </a:solidFill>
              </a:rPr>
              <a:t>žába</a:t>
            </a:r>
            <a:r>
              <a:rPr lang="cs-CZ" dirty="0"/>
              <a:t>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široký kop – neefektivní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pomalý kop – neefektivní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chodidla jsou </a:t>
            </a:r>
            <a:r>
              <a:rPr lang="cs-CZ" dirty="0">
                <a:solidFill>
                  <a:srgbClr val="FF0000"/>
                </a:solidFill>
              </a:rPr>
              <a:t>vtočena palci dovnitř </a:t>
            </a:r>
            <a:r>
              <a:rPr lang="cs-CZ" dirty="0"/>
              <a:t>– plavec propichuje vodu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záběr nohou </a:t>
            </a:r>
            <a:r>
              <a:rPr lang="cs-CZ" dirty="0">
                <a:solidFill>
                  <a:srgbClr val="FFFF00"/>
                </a:solidFill>
              </a:rPr>
              <a:t>nekončí snožením </a:t>
            </a:r>
            <a:r>
              <a:rPr lang="cs-CZ" dirty="0"/>
              <a:t>– nevyužití délky kopu a velký odpor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rychlé krčení nohou – velký odpor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razantní a rychlý kop v začátku záběru – </a:t>
            </a:r>
            <a:r>
              <a:rPr lang="cs-CZ" dirty="0">
                <a:solidFill>
                  <a:srgbClr val="FFFF00"/>
                </a:solidFill>
              </a:rPr>
              <a:t>prokopnutí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kop končí příliš </a:t>
            </a:r>
            <a:r>
              <a:rPr lang="cs-CZ" dirty="0">
                <a:solidFill>
                  <a:srgbClr val="FFFF00"/>
                </a:solidFill>
              </a:rPr>
              <a:t>v hloubce </a:t>
            </a:r>
            <a:r>
              <a:rPr lang="cs-CZ" dirty="0"/>
              <a:t>nebo naopak </a:t>
            </a:r>
            <a:r>
              <a:rPr lang="cs-CZ" dirty="0">
                <a:solidFill>
                  <a:srgbClr val="FFFF00"/>
                </a:solidFill>
              </a:rPr>
              <a:t>na hladině</a:t>
            </a:r>
          </a:p>
          <a:p>
            <a:endParaRPr lang="cs-CZ" dirty="0"/>
          </a:p>
        </p:txBody>
      </p:sp>
      <p:pic>
        <p:nvPicPr>
          <p:cNvPr id="5" name="Picture 4" descr="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7206" y="2362654"/>
            <a:ext cx="2860765" cy="38291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Násobení 5"/>
          <p:cNvSpPr/>
          <p:nvPr/>
        </p:nvSpPr>
        <p:spPr>
          <a:xfrm>
            <a:off x="10097589" y="4702630"/>
            <a:ext cx="1854925" cy="206393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9013371" y="2795451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7759337" y="3513909"/>
            <a:ext cx="1149532" cy="9797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33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he Breaststroke Blueprint - Learn to swim, Stroke Improvement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34" y="3835296"/>
            <a:ext cx="5760720" cy="276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ET2c1c3d_ZG0H0189r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168128" cy="249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wim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32" y="0"/>
            <a:ext cx="3397374" cy="202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 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158" y="2719414"/>
            <a:ext cx="2916330" cy="1944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 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22492" y="2191116"/>
            <a:ext cx="4029315" cy="2686211"/>
          </a:xfrm>
          <a:prstGeom prst="rect">
            <a:avLst/>
          </a:prstGeom>
        </p:spPr>
      </p:pic>
      <p:pic>
        <p:nvPicPr>
          <p:cNvPr id="8" name="Obrázek 7" descr="BREAST-STROKE | 3 Definitions of Breast-stroke - YourDictionary">
            <a:hlinkClick r:id="rId8" tgtFrame="&quot;_blank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11" y="4028018"/>
            <a:ext cx="359092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 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26205" y="211980"/>
            <a:ext cx="3914400" cy="2609597"/>
          </a:xfrm>
          <a:prstGeom prst="rect">
            <a:avLst/>
          </a:prstGeom>
        </p:spPr>
      </p:pic>
      <p:pic>
        <p:nvPicPr>
          <p:cNvPr id="11" name="Obrázek 10" descr="Young Woman Swims Breaststroke in Stock Footage Video (100% Royalty-free)  1007181181 | Shutterstock">
            <a:hlinkClick r:id="rId11" tgtFrame="&quot;_blank&quot;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0" y="4877327"/>
            <a:ext cx="2859758" cy="1861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7628709" y="1894114"/>
            <a:ext cx="1137498" cy="105809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853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30583" y="261575"/>
            <a:ext cx="5525588" cy="2880320"/>
          </a:xfrm>
          <a:prstGeom prst="rect">
            <a:avLst/>
          </a:prstGeom>
        </p:spPr>
      </p:pic>
      <p:pic>
        <p:nvPicPr>
          <p:cNvPr id="3" name="Picture 4" descr="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30583" y="3396181"/>
            <a:ext cx="5525588" cy="31203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3030583" y="1806161"/>
            <a:ext cx="1750422" cy="1462877"/>
          </a:xfrm>
          <a:prstGeom prst="smileyFac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eselý obličej 4"/>
          <p:cNvSpPr/>
          <p:nvPr/>
        </p:nvSpPr>
        <p:spPr>
          <a:xfrm>
            <a:off x="3030583" y="5180794"/>
            <a:ext cx="1750422" cy="1462877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283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technique My top 3 Legs exercises to improve my breast stroke  swimming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8" y="175940"/>
            <a:ext cx="5760720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 breaststroke technique exercises to improve your breaststroke swimming  speed - YouTube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8" y="3501661"/>
            <a:ext cx="5760720" cy="324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140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Horní končetiny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1985554"/>
            <a:ext cx="4428308" cy="4741818"/>
          </a:xfrm>
        </p:spPr>
      </p:pic>
      <p:pic>
        <p:nvPicPr>
          <p:cNvPr id="7" name="Picture 2" descr="Daniel Gyurta, Swimmer, Swim, Swimming underwater: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6035" y="2743201"/>
            <a:ext cx="5160964" cy="39841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4872445" y="1892581"/>
            <a:ext cx="7106194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</a:t>
            </a:r>
            <a:r>
              <a:rPr lang="cs-CZ"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současně a symetricky</a:t>
            </a:r>
            <a:endParaRPr lang="cs-CZ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2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Pohyb paží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057" y="2011680"/>
            <a:ext cx="11819804" cy="420624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Arial Black"/>
              </a:rPr>
              <a:t>Fáze:</a:t>
            </a:r>
            <a:r>
              <a:rPr lang="cs-CZ" sz="3200" dirty="0">
                <a:solidFill>
                  <a:srgbClr val="C00000"/>
                </a:solidFill>
                <a:latin typeface="Arial Black"/>
              </a:rPr>
              <a:t> </a:t>
            </a:r>
            <a:r>
              <a:rPr lang="cs-CZ" sz="3200" dirty="0">
                <a:solidFill>
                  <a:srgbClr val="FFFF00"/>
                </a:solidFill>
                <a:latin typeface="Arial Black"/>
              </a:rPr>
              <a:t>přípravná, záběrová, natahování, splývání</a:t>
            </a:r>
            <a:br>
              <a:rPr lang="cs-CZ" sz="3200" dirty="0">
                <a:solidFill>
                  <a:srgbClr val="0070C0"/>
                </a:solidFill>
                <a:latin typeface="Arial Black"/>
              </a:rPr>
            </a:br>
            <a:endParaRPr lang="cs-CZ" sz="3200" dirty="0">
              <a:solidFill>
                <a:srgbClr val="0070C0"/>
              </a:solidFill>
              <a:latin typeface="Arial Black"/>
            </a:endParaRPr>
          </a:p>
          <a:p>
            <a:endParaRPr lang="cs-CZ" dirty="0"/>
          </a:p>
        </p:txBody>
      </p:sp>
      <p:pic>
        <p:nvPicPr>
          <p:cNvPr id="5" name="Obrázek 4" descr="Max Ang is nowhere near maxing out, Sport News &amp; Top Stories - The Straits 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2779065"/>
            <a:ext cx="576072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780970"/>
            <a:ext cx="5878381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8823" y="260553"/>
            <a:ext cx="11508377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19. století se různé učební metody těšily velké různorodosti a velká váha se rovněž přikládala cvičení a </a:t>
            </a: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učení se plavání na suchu.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ww.awesomeinventions.com/wp-content/uploads/2015/03/strange-history-swimming-less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383" y="1808781"/>
            <a:ext cx="6624676" cy="4513642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2" descr="http://cache1.asset-cache.net/gc/138148935-swimmer-w-j-rayburn-central-ymca-gettyimages.jpg?v=1&amp;c=IWSAsset&amp;k=2&amp;d=Z0zsWpN2ukUDXYqF4boPJXDGqLnGX8vAuqdOZRvIzB4Wd0zAY5SFLc4WSVj01Lrl36cIblvQdUxT3WWyG%2BTA6Q%3D%3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33011" y="1727350"/>
            <a:ext cx="5845629" cy="467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410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.constantcontact.com/fs126/1111907850233/img/144.jpg?a=1119582701486"/>
          <p:cNvPicPr>
            <a:picLocks noChangeAspect="1"/>
          </p:cNvPicPr>
          <p:nvPr/>
        </p:nvPicPr>
        <p:blipFill>
          <a:blip r:embed="rId2"/>
          <a:srcRect t="5792" r="418" b="71715"/>
          <a:stretch>
            <a:fillRect/>
          </a:stretch>
        </p:blipFill>
        <p:spPr>
          <a:xfrm>
            <a:off x="1544346" y="104245"/>
            <a:ext cx="8863864" cy="271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https://speedo.com.au/Plugins/Speedo.SpeedoFit/Content/Images/breaststroke-stroke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346" y="4493623"/>
            <a:ext cx="4334914" cy="226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Získat tachometr fi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52447" y="4493623"/>
            <a:ext cx="4255763" cy="2265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176369" y="2746008"/>
            <a:ext cx="11599817" cy="184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se pohybují symetricky do stran a vpřed, na konci začínají  nabírat hloubku a se obracejí vně nazad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0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.constantcontact.com/fs126/1111907850233/img/144.jpg?a=1119582701486"/>
          <p:cNvPicPr>
            <a:picLocks noChangeAspect="1"/>
          </p:cNvPicPr>
          <p:nvPr/>
        </p:nvPicPr>
        <p:blipFill>
          <a:blip r:embed="rId2"/>
          <a:srcRect t="28911" b="3088"/>
          <a:stretch>
            <a:fillRect/>
          </a:stretch>
        </p:blipFill>
        <p:spPr>
          <a:xfrm>
            <a:off x="161108" y="408171"/>
            <a:ext cx="5567696" cy="6041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870812" y="244591"/>
            <a:ext cx="4728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  <a:endParaRPr lang="cs-CZ" sz="4000" u="sng" dirty="0">
              <a:solidFill>
                <a:srgbClr val="FFFF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72200" y="1190786"/>
            <a:ext cx="585869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záběr směřuje šikmo dolů pod trup , dozadu a k sobě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přitažení loktů v úrovni ramen pod hrudník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dlaně se spojí pod bradou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pohyb je rovnoměrně zrychlený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686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98171" y="5726277"/>
            <a:ext cx="8595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záběru paží probíhá </a:t>
            </a:r>
            <a:r>
              <a:rPr lang="cs-CZ" sz="4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výdech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/>
          </a:p>
        </p:txBody>
      </p:sp>
      <p:pic>
        <p:nvPicPr>
          <p:cNvPr id="3" name="Obrázek 2" descr="Item – IOC Photo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93" y="327073"/>
            <a:ext cx="6295292" cy="4992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96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- Drills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408591"/>
            <a:ext cx="5035732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5244"/>
            <a:ext cx="5035732" cy="30697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3371033"/>
            <a:ext cx="5907927" cy="33702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165244"/>
            <a:ext cx="5035732" cy="31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7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69" y="130629"/>
            <a:ext cx="8098074" cy="53557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8971" y="5711708"/>
            <a:ext cx="11234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tělo se prohýbá a probíhá </a:t>
            </a:r>
            <a:r>
              <a:rPr lang="cs-CZ" sz="6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</a:t>
            </a:r>
          </a:p>
        </p:txBody>
      </p:sp>
    </p:spTree>
    <p:extLst>
      <p:ext uri="{BB962C8B-B14F-4D97-AF65-F5344CB8AC3E}">
        <p14:creationId xmlns:p14="http://schemas.microsoft.com/office/powerpoint/2010/main" val="2563686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55864" y="4539205"/>
            <a:ext cx="10879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Natahování = Přenos paží </a:t>
            </a:r>
          </a:p>
          <a:p>
            <a:pPr algn="ctr"/>
            <a:endParaRPr lang="cs-CZ" sz="2000" b="1" u="sng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prudké vytrčením paží vodou vpřed do vzpažení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dlaně směřují k sobě, lokty ve vodě</a:t>
            </a:r>
            <a:endParaRPr lang="cs-CZ" sz="4000" dirty="0"/>
          </a:p>
        </p:txBody>
      </p:sp>
      <p:pic>
        <p:nvPicPr>
          <p:cNvPr id="4" name="Obrázek 3" descr="Breaststroke - Competitive Swimmin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9" y="320176"/>
            <a:ext cx="5657850" cy="401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ow To Swim Breaststroke, Correct a Screw Kick, and Common Faults with  Correcting Practises | HubPa… | Breaststroke swimming, Swimming  photography, Swimming strokes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320176"/>
            <a:ext cx="5212080" cy="4016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210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3737215"/>
            <a:ext cx="6729938" cy="304391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3826" y="172790"/>
            <a:ext cx="117591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</a:t>
            </a:r>
            <a:r>
              <a:rPr lang="cs-CZ" sz="28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cs-CZ" sz="1200" b="1" u="sng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vytrčení paží vpřed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hydrodynamickou polohu = hlava je mezi pažemi, pohled směřuje ke dnu a plavec se vytahuje z ramen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dlaně směřují většinou ke dnu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99069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82880"/>
            <a:ext cx="9848850" cy="573214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2514" y="6178732"/>
            <a:ext cx="1088136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https://www.youtube.com/watch?v=qgID-bQQTQg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tutorial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Arms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ál 3"/>
          <p:cNvSpPr/>
          <p:nvPr/>
        </p:nvSpPr>
        <p:spPr>
          <a:xfrm>
            <a:off x="7302137" y="2129246"/>
            <a:ext cx="2246812" cy="13193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716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horních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79" y="2142308"/>
            <a:ext cx="11782697" cy="47156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na začátku záběru nedostatečně vytočené dlaně vně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pokleslé lokty při záběru – „hlazení vody“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končí za osou ramen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paže překračují úroveň kyčlí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příliš široký 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není ukončen přitažením loktů pod trup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přenos paží vpřed je příliš pomalý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nesouměrný záběr pažemi</a:t>
            </a:r>
          </a:p>
          <a:p>
            <a:endParaRPr lang="cs-CZ" dirty="0"/>
          </a:p>
        </p:txBody>
      </p:sp>
      <p:pic>
        <p:nvPicPr>
          <p:cNvPr id="4" name="Obrázek 3" descr="Stop! Top 5 Most Common Swimming Mistakes - Underwater Audi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19" y="2841987"/>
            <a:ext cx="4467498" cy="331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556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pic>
        <p:nvPicPr>
          <p:cNvPr id="6" name="Zástupný symbol pro obsah 5" descr="https://www.swim-teach.com/ 2020-08-22T16:45:21.000000Z 0.5  https://www.swim-teach.com/images/fc-cover-photo.jpg front crawl technique  https://www.swim-teach.com/images/butterfly-button.jpg Basic butterfly  stroke technique for beginners. https://www ...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2625633"/>
            <a:ext cx="10842172" cy="3553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600891" y="1848106"/>
            <a:ext cx="10842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Vrcholná souhra plaveckého způsobu prsa je poměrně obtížná!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0892" y="5888159"/>
            <a:ext cx="10842172" cy="805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https://www.youtube.com/watch?v=ShsLIoRLbu8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Part 3.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glide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9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02137" y="422744"/>
            <a:ext cx="4637314" cy="594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20. – 30. letech 20. století se prsařská technika stále vyznačovala </a:t>
            </a: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vysokou polohou plavce s obličejem nad hladinou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-hlavní </a:t>
            </a: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sílu vytvářely dolní končetiny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pomocí širokého záběru do stran a rychlého snožení. </a:t>
            </a:r>
          </a:p>
        </p:txBody>
      </p:sp>
      <p:pic>
        <p:nvPicPr>
          <p:cNvPr id="3" name="Picture 2" descr="https://img0.etsystatic.com/128/0/5663576/il_570xN.880516534_nm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9" y="235132"/>
            <a:ext cx="6780394" cy="64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91840" y="422744"/>
            <a:ext cx="31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1921 TECHNIKA PRSA</a:t>
            </a:r>
          </a:p>
        </p:txBody>
      </p:sp>
    </p:spTree>
    <p:extLst>
      <p:ext uri="{BB962C8B-B14F-4D97-AF65-F5344CB8AC3E}">
        <p14:creationId xmlns:p14="http://schemas.microsoft.com/office/powerpoint/2010/main" val="2148232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34" y="4519747"/>
            <a:ext cx="5146766" cy="233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2335" cy="3037184"/>
          </a:xfrm>
          <a:prstGeom prst="rect">
            <a:avLst/>
          </a:prstGeom>
        </p:spPr>
      </p:pic>
      <p:pic>
        <p:nvPicPr>
          <p:cNvPr id="1028" name="Picture 4" descr="Breaststroke - Competitive Swimm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8" y="2194107"/>
            <a:ext cx="5657850" cy="29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26724" y="5310791"/>
            <a:ext cx="413142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konci kopu zaujímá plavec splývavou polohu s nataženýma nohama.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49487" y="152911"/>
            <a:ext cx="6472399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Pohyb zahajují paže a kolena se začínají pokrčovat při přibližování loktů k sobě.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674640" y="1795534"/>
            <a:ext cx="3290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fázi nádechu jsou hlava a ramena plavce z vody, paže jsou pokrčené pod tělem a plavec se chystá na kop. 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215784" y="3134362"/>
            <a:ext cx="2246702" cy="363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Jakmile jsou nohy pokrčeny, natahuje paže vpřed do vzpažení a současně s tímto pohybem nastává kop.</a:t>
            </a:r>
          </a:p>
        </p:txBody>
      </p:sp>
    </p:spTree>
    <p:extLst>
      <p:ext uri="{BB962C8B-B14F-4D97-AF65-F5344CB8AC3E}">
        <p14:creationId xmlns:p14="http://schemas.microsoft.com/office/powerpoint/2010/main" val="3443474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2196" y="187713"/>
            <a:ext cx="1186325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3600" u="sng" dirty="0">
                <a:solidFill>
                  <a:srgbClr val="FF0000"/>
                </a:solidFill>
              </a:rPr>
              <a:t>ČASOVÁNÍ POHYBŮ HORNÍCH A DOLNÍCH KONČETIN</a:t>
            </a:r>
            <a:endParaRPr lang="cs-CZ" sz="36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br>
              <a:rPr lang="cs-CZ" sz="2800" dirty="0">
                <a:solidFill>
                  <a:srgbClr val="FF0000"/>
                </a:solidFill>
              </a:rPr>
            </a:br>
            <a:endParaRPr lang="cs-CZ" sz="2800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6" y="924907"/>
            <a:ext cx="3874226" cy="25401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82" y="924908"/>
            <a:ext cx="3884052" cy="254013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9635" y="3417403"/>
            <a:ext cx="3069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1. přípravná fáze paží</a:t>
            </a:r>
            <a:br>
              <a:rPr lang="cs-CZ" sz="2400" b="1" dirty="0">
                <a:solidFill>
                  <a:schemeClr val="bg1"/>
                </a:solidFill>
              </a:rPr>
            </a:b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1654" y="3565136"/>
            <a:ext cx="3056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2. záběrová fáze paží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3. skrčování nohou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46" y="924907"/>
            <a:ext cx="3762104" cy="256493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650362" y="3424826"/>
            <a:ext cx="3274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4. záběrová fáze nohou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5. natahování paží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" y="3944983"/>
            <a:ext cx="3874226" cy="235112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123406" y="6408184"/>
            <a:ext cx="198355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b="1" dirty="0">
                <a:solidFill>
                  <a:schemeClr val="bg1"/>
                </a:solidFill>
              </a:rPr>
              <a:t>6. splývání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567108" y="4653858"/>
            <a:ext cx="7392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Doba splývání závisí na intenzitě plavání –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volném plavání je delší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sprintu je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naopak relativně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krátká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997467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Chyby v souhře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2011679"/>
            <a:ext cx="11168742" cy="46242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800" dirty="0"/>
              <a:t>předčasné nebo opožděné skrčování 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špatně načasovaný nádech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příliš krátké splývání – paže ještě nejsou nataženy a už začínají nový 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příliš dlouhé splývání – ztráta rychlosti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paže se pod trupem v době nádechu zastaví – nenavazuje plynulý pohyb vpřed do vzpažení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přerušení návaznosti a plynulosti pohybu končetin mezi koncem záběru paží a začátkem záběru 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na konci záběru paží pokračuje předloktí směrem pod tělo</a:t>
            </a:r>
          </a:p>
          <a:p>
            <a:endParaRPr lang="cs-CZ" sz="2800" dirty="0"/>
          </a:p>
        </p:txBody>
      </p:sp>
      <p:pic>
        <p:nvPicPr>
          <p:cNvPr id="4" name="Obrázek 3" descr="prsa-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92" y="3429000"/>
            <a:ext cx="3252651" cy="10162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eselý obličej 4"/>
          <p:cNvSpPr/>
          <p:nvPr/>
        </p:nvSpPr>
        <p:spPr>
          <a:xfrm>
            <a:off x="11390811" y="6149279"/>
            <a:ext cx="801189" cy="705394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294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6571" y="378823"/>
            <a:ext cx="10628644" cy="610035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Obdélník 2"/>
          <p:cNvSpPr/>
          <p:nvPr/>
        </p:nvSpPr>
        <p:spPr>
          <a:xfrm>
            <a:off x="1672046" y="5378930"/>
            <a:ext cx="4245428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4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NAJDI CHYBY</a:t>
            </a:r>
            <a:endParaRPr lang="cs-CZ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65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15552E6-AB09-4ECB-8D95-488C47B0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54" y="266700"/>
            <a:ext cx="42814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selý obličej 2">
            <a:extLst>
              <a:ext uri="{FF2B5EF4-FFF2-40B4-BE49-F238E27FC236}">
                <a16:creationId xmlns:a16="http://schemas.microsoft.com/office/drawing/2014/main" id="{9DC559E9-9003-4F51-AFB5-670E86D61D57}"/>
              </a:ext>
            </a:extLst>
          </p:cNvPr>
          <p:cNvSpPr/>
          <p:nvPr/>
        </p:nvSpPr>
        <p:spPr>
          <a:xfrm>
            <a:off x="11206173" y="6043771"/>
            <a:ext cx="801189" cy="705394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891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/>
              <a:t>Prsařská souhra a nejčastější chyby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800" dirty="0">
              <a:solidFill>
                <a:srgbClr val="71F6F9"/>
              </a:solidFill>
            </a:endParaRPr>
          </a:p>
        </p:txBody>
      </p:sp>
      <p:pic>
        <p:nvPicPr>
          <p:cNvPr id="4" name="Online médium 3" title="PRSA a jak je (ne)plavat | Škola plavání s Bárou Seemanovou">
            <a:hlinkClick r:id="" action="ppaction://media"/>
            <a:extLst>
              <a:ext uri="{FF2B5EF4-FFF2-40B4-BE49-F238E27FC236}">
                <a16:creationId xmlns:a16="http://schemas.microsoft.com/office/drawing/2014/main" id="{9CB8D499-B838-40B5-AFC0-27487DC521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8350" y="1609653"/>
            <a:ext cx="8786143" cy="49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987" y="1998617"/>
            <a:ext cx="11625943" cy="4676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SW 7.1  </a:t>
            </a:r>
            <a:r>
              <a:rPr lang="cs-CZ" sz="2400" dirty="0"/>
              <a:t>Po startu a po každé obrátce může plavec provést </a:t>
            </a:r>
            <a:r>
              <a:rPr lang="cs-CZ" sz="2400" dirty="0">
                <a:solidFill>
                  <a:srgbClr val="FF0000"/>
                </a:solidFill>
              </a:rPr>
              <a:t>jeden záběr pažemi až ke stehnům</a:t>
            </a:r>
            <a:r>
              <a:rPr lang="cs-CZ" sz="2400" dirty="0"/>
              <a:t>, v průběhu něhož může být plavec zcela ponořen. Kdykoliv před prvním prsovým kopem po startu a po každé obrátce je povolen </a:t>
            </a:r>
            <a:r>
              <a:rPr lang="cs-CZ" sz="2400" dirty="0">
                <a:solidFill>
                  <a:srgbClr val="FF0000"/>
                </a:solidFill>
              </a:rPr>
              <a:t>jeden delfínový kop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7.2  </a:t>
            </a:r>
            <a:r>
              <a:rPr lang="cs-CZ" sz="2400" dirty="0"/>
              <a:t>Od začátku prvního záběru pažemi, po startu a po každé obrátce musí tělo plavce </a:t>
            </a:r>
            <a:r>
              <a:rPr lang="cs-CZ" sz="2400" dirty="0">
                <a:solidFill>
                  <a:srgbClr val="FF0000"/>
                </a:solidFill>
              </a:rPr>
              <a:t>spočívat na prsou</a:t>
            </a:r>
            <a:r>
              <a:rPr lang="cs-CZ" sz="2400" dirty="0"/>
              <a:t>. Není dovoleno se kdykoliv během závodu otočit na záda, s výjimkou obrátky. Při obrátce se lze po doteku přetočit libovolným způsobem, pokud je tělo plavce v poloze na prsou v okamžiku odrazu od stěny. Od startu po celou dobu závodu musí </a:t>
            </a:r>
            <a:r>
              <a:rPr lang="cs-CZ" sz="2400" dirty="0">
                <a:solidFill>
                  <a:schemeClr val="bg1"/>
                </a:solidFill>
              </a:rPr>
              <a:t>po záběru pažemi následovat kop </a:t>
            </a:r>
            <a:r>
              <a:rPr lang="cs-CZ" sz="2400" dirty="0"/>
              <a:t>nohou v tomto pořadí. Všechny pohyby pažemi musí být </a:t>
            </a:r>
            <a:r>
              <a:rPr lang="cs-CZ" sz="2400" dirty="0">
                <a:solidFill>
                  <a:srgbClr val="FF0000"/>
                </a:solidFill>
              </a:rPr>
              <a:t>současné, ve stejné horizontální rovině a bez střídavých pohybů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7.3  </a:t>
            </a:r>
            <a:r>
              <a:rPr lang="cs-CZ" sz="2400" dirty="0"/>
              <a:t>Paže musí být vytrčeny současně vpřed od prsou na hladině vody, pod ní nebo nad vodou. Lokty musí být ponořeny pod vodou s výjimkou posledního záběru před obrátkou, v průběhu obrátky a při posledním záběru v cíli. Paže se musí vracet zpět na hladině nebo pod hladinou. Ruce nesmí při záběru </a:t>
            </a:r>
            <a:r>
              <a:rPr lang="cs-CZ" sz="2400" dirty="0">
                <a:solidFill>
                  <a:srgbClr val="FF0000"/>
                </a:solidFill>
              </a:rPr>
              <a:t>překročit úroveň kyčlí</a:t>
            </a:r>
            <a:r>
              <a:rPr lang="cs-CZ" sz="2400" dirty="0"/>
              <a:t>, s výjimkou prvního tempa po startu a po každé obrátce.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407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22069" y="2011680"/>
            <a:ext cx="11704320" cy="4637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SW 7.4 </a:t>
            </a:r>
            <a:r>
              <a:rPr lang="cs-CZ" sz="2400" dirty="0"/>
              <a:t>V průběhu každého celého cyklu (záběr paží a nohou) musí nějaká část hlavy plavce protínat hladinu vody. </a:t>
            </a:r>
            <a:r>
              <a:rPr lang="cs-CZ" sz="2400" dirty="0">
                <a:solidFill>
                  <a:srgbClr val="FF0000"/>
                </a:solidFill>
              </a:rPr>
              <a:t>Hlava plavce musí protnout hladinu </a:t>
            </a:r>
            <a:r>
              <a:rPr lang="cs-CZ" sz="2400" dirty="0"/>
              <a:t>vody před tím, než se ruce plavce vytáčí směrem dovnitř v nejširší části druhého záběru. Všechny pohyby nohama musí být prováděny </a:t>
            </a:r>
            <a:r>
              <a:rPr lang="cs-CZ" sz="2400" dirty="0">
                <a:solidFill>
                  <a:srgbClr val="FF0000"/>
                </a:solidFill>
              </a:rPr>
              <a:t>současně a ve stejné vodorovné rovině bez střídavých pohybů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7.5 </a:t>
            </a:r>
            <a:r>
              <a:rPr lang="cs-CZ" sz="2400" dirty="0"/>
              <a:t>Chodidla musí být v aktivní části kopu otočena směrem ven. </a:t>
            </a:r>
            <a:r>
              <a:rPr lang="cs-CZ" sz="2400" dirty="0">
                <a:solidFill>
                  <a:srgbClr val="FF0000"/>
                </a:solidFill>
              </a:rPr>
              <a:t>Nůžkový pohyb, střídavý kop nebo pohyb nohou směrem dolů jako při delfínu není povolen</a:t>
            </a:r>
            <a:r>
              <a:rPr lang="cs-CZ" sz="2400" dirty="0"/>
              <a:t>, s výjimkou pravidla SW 7.1.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7.6 </a:t>
            </a:r>
            <a:r>
              <a:rPr lang="cs-CZ" sz="2400" dirty="0"/>
              <a:t>Při každé obrátce a v cíli závodu se plavec musí dotknout stěny bazénu </a:t>
            </a:r>
            <a:r>
              <a:rPr lang="cs-CZ" sz="2400" dirty="0">
                <a:solidFill>
                  <a:srgbClr val="FF0000"/>
                </a:solidFill>
              </a:rPr>
              <a:t>oběma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rukama současně </a:t>
            </a:r>
            <a:r>
              <a:rPr lang="cs-CZ" sz="2400" dirty="0"/>
              <a:t>a ruce musí být při dohmatu oddělené. Dohmat může být proveden na hladině, nad ní nebo pod ní. Je možné, aby poslední záběr pažemi před obrátkou a v cíli nebyl následován kopem nohama. Hlava může být po posledním záběru pažemi před dotekem zcela ponořena v případě, že protnula hladinu v průběhu posledního kompletního nebo nekompletního cyklu (záběr pažemi a kop nohou). </a:t>
            </a:r>
          </a:p>
        </p:txBody>
      </p:sp>
    </p:spTree>
    <p:extLst>
      <p:ext uri="{BB962C8B-B14F-4D97-AF65-F5344CB8AC3E}">
        <p14:creationId xmlns:p14="http://schemas.microsoft.com/office/powerpoint/2010/main" val="4110246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Metodika nácviku</a:t>
            </a:r>
          </a:p>
        </p:txBody>
      </p:sp>
      <p:pic>
        <p:nvPicPr>
          <p:cNvPr id="4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15" y="1908797"/>
            <a:ext cx="6056895" cy="30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96389" y="5107493"/>
            <a:ext cx="110773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u="sng" dirty="0"/>
              <a:t>ukázka, pozorování, vysvětlení, cvičení, korekce chyb</a:t>
            </a:r>
            <a:endParaRPr lang="cs-CZ" sz="2000" dirty="0"/>
          </a:p>
          <a:p>
            <a:pPr algn="ctr"/>
            <a:endParaRPr lang="cs-CZ" sz="2000" u="sng" dirty="0">
              <a:solidFill>
                <a:schemeClr val="bg1"/>
              </a:solidFill>
            </a:endParaRPr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r>
              <a:rPr lang="cs-CZ" sz="40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27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770" y="2009775"/>
            <a:ext cx="11508377" cy="4752975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prsového kopu - </a:t>
            </a:r>
            <a:r>
              <a:rPr lang="cs-CZ" sz="2400" dirty="0">
                <a:solidFill>
                  <a:schemeClr val="bg1"/>
                </a:solidFill>
              </a:rPr>
              <a:t>na suchu </a:t>
            </a:r>
            <a:r>
              <a:rPr lang="cs-CZ" sz="2400" dirty="0"/>
              <a:t>– v leže na břiše, v sedu na vyvýšeném místě (nesmí krčit kolena k břichu), ve stoji s dopomocí nastavení správného nastavení chodidel a přitažení pat k hýždím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prsového kopu – </a:t>
            </a:r>
            <a:r>
              <a:rPr lang="cs-CZ" sz="2400" dirty="0">
                <a:solidFill>
                  <a:schemeClr val="bg1"/>
                </a:solidFill>
              </a:rPr>
              <a:t>ve vodě </a:t>
            </a:r>
            <a:r>
              <a:rPr lang="cs-CZ" sz="2400" dirty="0"/>
              <a:t>– v sedu, v zavěšení břichem u kraje, v lehu u stěny s nadlehčení trupu, bez dýchání, s dýcháním do vody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s vodní nudlí </a:t>
            </a:r>
            <a:r>
              <a:rPr lang="cs-CZ" sz="2400" dirty="0"/>
              <a:t>– nadlehčení trupu, bez dýchání, s dýcháním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s deskou </a:t>
            </a:r>
            <a:r>
              <a:rPr lang="cs-CZ" sz="2400" dirty="0"/>
              <a:t>– ve vzpažení bez dýchání, s dýcháním, různou intenzitou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1"/>
                </a:solidFill>
              </a:rPr>
              <a:t>Prsové nohy na velké pontonové desce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bez desky </a:t>
            </a:r>
            <a:r>
              <a:rPr lang="cs-CZ" sz="2400" dirty="0"/>
              <a:t>– bez dýchání, s dýcháním- vzpažit, připažit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na zádech </a:t>
            </a:r>
            <a:r>
              <a:rPr lang="cs-CZ" sz="2400" dirty="0"/>
              <a:t>– s deskou nad koleny – důraz na postavení kolen a symetrii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ve vertikální poloze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96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wimnews.com/Magazine/1997/aprmag97/picb/rademach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52778" y="540066"/>
            <a:ext cx="4314330" cy="5596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444137" y="540066"/>
            <a:ext cx="671280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roce </a:t>
            </a:r>
            <a:r>
              <a:rPr lang="cs-CZ" sz="4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1927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zaplaval německý plavec </a:t>
            </a:r>
            <a:r>
              <a:rPr lang="cs-CZ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světový rekord na 200m prsa (4:48,0) </a:t>
            </a:r>
          </a:p>
          <a:p>
            <a:endParaRPr lang="cs-CZ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přenášel vpřed nad hladinou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čímž dal pravděpodobně vzniknout plaveckému způsobu motýlek.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54153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528" y="228801"/>
            <a:ext cx="6173803" cy="150706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Prsařské nohy bez pomůcek</a:t>
            </a:r>
            <a:br>
              <a:rPr lang="cs-CZ" dirty="0"/>
            </a:br>
            <a:r>
              <a:rPr lang="cs-CZ" dirty="0">
                <a:solidFill>
                  <a:srgbClr val="FFFF00"/>
                </a:solidFill>
              </a:rPr>
              <a:t>Nácvik na břehu a ve vodě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515" y="4615555"/>
            <a:ext cx="5242485" cy="20097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846" y="1806079"/>
            <a:ext cx="3940320" cy="23652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203" y="29831"/>
            <a:ext cx="5128594" cy="23980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95" y="4311791"/>
            <a:ext cx="4001171" cy="23135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203" y="2262655"/>
            <a:ext cx="5159576" cy="23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00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502" y="159408"/>
            <a:ext cx="8534400" cy="1507067"/>
          </a:xfrm>
        </p:spPr>
        <p:txBody>
          <a:bodyPr/>
          <a:lstStyle/>
          <a:p>
            <a:r>
              <a:rPr lang="cs-CZ" b="1" dirty="0"/>
              <a:t>Nácvik prsařský nohou s pomůckami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366689"/>
            <a:ext cx="6823183" cy="4600029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Velká deska – ponton </a:t>
            </a:r>
          </a:p>
          <a:p>
            <a:pPr lvl="1"/>
            <a:r>
              <a:rPr lang="cs-CZ" sz="2800" dirty="0">
                <a:solidFill>
                  <a:schemeClr val="tx1"/>
                </a:solidFill>
              </a:rPr>
              <a:t>Stehna a trup na desce – nekrčit kolena k břichu</a:t>
            </a:r>
          </a:p>
          <a:p>
            <a:pPr lvl="1"/>
            <a:endParaRPr lang="cs-CZ" sz="1400" dirty="0"/>
          </a:p>
          <a:p>
            <a:pPr lvl="1"/>
            <a:r>
              <a:rPr lang="cs-CZ" sz="2800" dirty="0">
                <a:solidFill>
                  <a:srgbClr val="FFC000"/>
                </a:solidFill>
              </a:rPr>
              <a:t>Plavecký piškot </a:t>
            </a:r>
          </a:p>
          <a:p>
            <a:pPr lvl="2"/>
            <a:r>
              <a:rPr lang="cs-CZ" sz="2400" dirty="0">
                <a:solidFill>
                  <a:schemeClr val="tx1"/>
                </a:solidFill>
              </a:rPr>
              <a:t>Mezi stehna – zúžení kopu x pozor na přetížení kolen </a:t>
            </a:r>
          </a:p>
          <a:p>
            <a:pPr lvl="2"/>
            <a:endParaRPr lang="cs-CZ" sz="2400" dirty="0">
              <a:solidFill>
                <a:schemeClr val="tx1"/>
              </a:solidFill>
            </a:endParaRPr>
          </a:p>
          <a:p>
            <a:pPr lvl="1"/>
            <a:r>
              <a:rPr lang="cs-CZ" sz="2800" dirty="0">
                <a:solidFill>
                  <a:srgbClr val="FFC000"/>
                </a:solidFill>
              </a:rPr>
              <a:t>Plavecká destička střední a malá </a:t>
            </a:r>
          </a:p>
          <a:p>
            <a:pPr lvl="2"/>
            <a:r>
              <a:rPr lang="cs-CZ" sz="2400" dirty="0">
                <a:solidFill>
                  <a:schemeClr val="tx1"/>
                </a:solidFill>
              </a:rPr>
              <a:t>Držení se a prsařský kop s výdechem a splývat!</a:t>
            </a:r>
          </a:p>
        </p:txBody>
      </p:sp>
      <p:pic>
        <p:nvPicPr>
          <p:cNvPr id="5122" name="Picture 2" descr="DENA Ponton plavecký (4 otvory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332" y="315309"/>
            <a:ext cx="2777905" cy="277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qua pomůcky pro cvičení ve vodě - Plavecké desky, plováky, pontony - Žába  velká 950 x 620 x 38 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08" y="2971721"/>
            <a:ext cx="2154621" cy="21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lavecké pomůcky - dru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84" y="940958"/>
            <a:ext cx="4212212" cy="18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Born To Swim velká růžová - Plavecká deska | Alza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496" y="5126342"/>
            <a:ext cx="2486244" cy="16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YATE COLOR VELKÁ Plovací deska 96x39x4 c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98" y="3093214"/>
            <a:ext cx="2943336" cy="22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Plavecké desky a piškoty | Etriatlon Sh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325" y="5247835"/>
            <a:ext cx="2032983" cy="15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7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399" y="2416628"/>
            <a:ext cx="11247120" cy="42062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Nácvik současného pohybu horních končetin – </a:t>
            </a:r>
            <a:r>
              <a:rPr lang="cs-CZ" sz="2800" dirty="0">
                <a:solidFill>
                  <a:schemeClr val="bg1"/>
                </a:solidFill>
              </a:rPr>
              <a:t>na suchu </a:t>
            </a:r>
            <a:r>
              <a:rPr lang="cs-CZ" sz="2800" dirty="0"/>
              <a:t>– uvědomění si fáze záběru a fáze splývání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Nácvik současného pohybu horních končetin - </a:t>
            </a:r>
            <a:r>
              <a:rPr lang="cs-CZ" sz="2800" dirty="0">
                <a:solidFill>
                  <a:schemeClr val="bg1"/>
                </a:solidFill>
              </a:rPr>
              <a:t>v nízké vodě </a:t>
            </a:r>
            <a:r>
              <a:rPr lang="cs-CZ" sz="2800" dirty="0"/>
              <a:t>– ve stoji, v pohybu – bez dýchání, s dýcháním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Prsové paže – </a:t>
            </a:r>
            <a:r>
              <a:rPr lang="cs-CZ" sz="2800" dirty="0">
                <a:solidFill>
                  <a:schemeClr val="bg1"/>
                </a:solidFill>
              </a:rPr>
              <a:t>s nadlehčením dolních končetin </a:t>
            </a:r>
            <a:r>
              <a:rPr lang="cs-CZ" sz="2800" dirty="0"/>
              <a:t>– bez dýchání, s dýcháním</a:t>
            </a:r>
            <a:endParaRPr lang="cs-CZ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Prsové paže </a:t>
            </a:r>
            <a:r>
              <a:rPr lang="cs-CZ" sz="2800" dirty="0">
                <a:solidFill>
                  <a:schemeClr val="bg1"/>
                </a:solidFill>
              </a:rPr>
              <a:t>s vodní nudlí </a:t>
            </a:r>
            <a:r>
              <a:rPr lang="cs-CZ" sz="2800" dirty="0"/>
              <a:t>– krátký 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Prsové paže </a:t>
            </a:r>
            <a:r>
              <a:rPr lang="cs-CZ" sz="2800" dirty="0"/>
              <a:t>– různá frekvence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610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9251" y="123996"/>
            <a:ext cx="6568966" cy="1240220"/>
          </a:xfrm>
        </p:spPr>
        <p:txBody>
          <a:bodyPr/>
          <a:lstStyle/>
          <a:p>
            <a:r>
              <a:rPr lang="cs-CZ" b="1" dirty="0">
                <a:solidFill>
                  <a:srgbClr val="71F6F9"/>
                </a:solidFill>
              </a:rPr>
              <a:t>Prsařské paže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379" y="122906"/>
            <a:ext cx="2404182" cy="34204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565" y="123996"/>
            <a:ext cx="2553380" cy="3376196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871881" y="3242733"/>
            <a:ext cx="8534400" cy="361526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637" y="2249214"/>
            <a:ext cx="3721680" cy="448738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739" y="3653709"/>
            <a:ext cx="4235206" cy="309398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17" y="2249214"/>
            <a:ext cx="2735416" cy="4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4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716" y="321862"/>
            <a:ext cx="8534400" cy="986935"/>
          </a:xfrm>
        </p:spPr>
        <p:txBody>
          <a:bodyPr/>
          <a:lstStyle/>
          <a:p>
            <a:r>
              <a:rPr lang="cs-CZ" b="1" dirty="0"/>
              <a:t>Odstranění chyb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435" y="1482287"/>
            <a:ext cx="8534400" cy="579645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Šikmý střih</a:t>
            </a:r>
          </a:p>
          <a:p>
            <a:pPr lvl="1"/>
            <a:r>
              <a:rPr lang="cs-CZ" dirty="0"/>
              <a:t>Taktilní oprava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Myslet si na to a zkoušet a zkoušet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Odraz od stěny</a:t>
            </a:r>
          </a:p>
          <a:p>
            <a:r>
              <a:rPr lang="cs-CZ" dirty="0">
                <a:solidFill>
                  <a:srgbClr val="FFC000"/>
                </a:solidFill>
              </a:rPr>
              <a:t>Krčení kolen k břichu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Plavání na velké desce se stehny ještě na desce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Plavání na zádech prsové nohy</a:t>
            </a:r>
          </a:p>
          <a:p>
            <a:r>
              <a:rPr lang="cs-CZ" dirty="0">
                <a:solidFill>
                  <a:srgbClr val="FFC000"/>
                </a:solidFill>
              </a:rPr>
              <a:t>Plavání s hlavou nad vodou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Chybí výdech do vody mezi ruce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Nácvik pohybu paží s výdechem do vody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Přehnaně prodlužovat splývavou fázi</a:t>
            </a:r>
          </a:p>
          <a:p>
            <a:r>
              <a:rPr lang="cs-CZ" dirty="0">
                <a:solidFill>
                  <a:srgbClr val="FFC000"/>
                </a:solidFill>
              </a:rPr>
              <a:t>Nádech záklonem hlavy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 chůzi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Míček pod bradou 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5" y="0"/>
            <a:ext cx="3520965" cy="275075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05147" y="5642054"/>
            <a:ext cx="2491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1200" dirty="0">
                <a:solidFill>
                  <a:schemeClr val="bg2"/>
                </a:solidFill>
              </a:rPr>
              <a:t>Zdroj: </a:t>
            </a:r>
            <a:r>
              <a:rPr lang="cs-CZ" sz="1200" dirty="0">
                <a:hlinkClick r:id="rId3"/>
              </a:rPr>
              <a:t>https://www.arenashop.cz/clanek/63/5-cviku-ktere-vam-zlepsi-prsa/</a:t>
            </a:r>
            <a:endParaRPr lang="cs-CZ" sz="12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645" y="123707"/>
            <a:ext cx="3346182" cy="171153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6C47FBD-1745-445C-9AE1-7A11A66AC666}"/>
              </a:ext>
            </a:extLst>
          </p:cNvPr>
          <p:cNvSpPr txBox="1"/>
          <p:nvPr/>
        </p:nvSpPr>
        <p:spPr>
          <a:xfrm>
            <a:off x="8347787" y="2997737"/>
            <a:ext cx="34027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</a:rPr>
              <a:t>Chybí fáze splývání 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Příliš rychlé pohyby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Chytit si palec – 2-3 s</a:t>
            </a:r>
          </a:p>
          <a:p>
            <a:pPr lvl="1"/>
            <a:endParaRPr lang="cs-CZ" sz="2400" dirty="0">
              <a:solidFill>
                <a:schemeClr val="tx1"/>
              </a:solidFill>
            </a:endParaRPr>
          </a:p>
          <a:p>
            <a:pPr lvl="1"/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rgbClr val="FFC000"/>
                </a:solidFill>
              </a:rPr>
              <a:t>Záběr paží veden po hladině – kroužky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chybí opora/záběr o vodu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Pohyb paží v chůzi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D9F24F2-5088-49BC-A683-962481EF9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057" y="3899728"/>
            <a:ext cx="2555389" cy="19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4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39" y="2200365"/>
            <a:ext cx="11521440" cy="42062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Prsová souhra – </a:t>
            </a:r>
            <a:r>
              <a:rPr lang="cs-CZ" sz="2800" dirty="0">
                <a:solidFill>
                  <a:schemeClr val="bg1"/>
                </a:solidFill>
              </a:rPr>
              <a:t>s vodní nudlí </a:t>
            </a:r>
            <a:r>
              <a:rPr lang="cs-CZ" sz="2800" dirty="0"/>
              <a:t>– bez dýchání, s výdechem do vody, s ponořením hlavy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Prsová souhra </a:t>
            </a:r>
            <a:r>
              <a:rPr lang="cs-CZ" sz="2800" dirty="0"/>
              <a:t>– střídat a přidávat </a:t>
            </a:r>
            <a:r>
              <a:rPr lang="cs-CZ" sz="2800" dirty="0">
                <a:solidFill>
                  <a:schemeClr val="bg1"/>
                </a:solidFill>
              </a:rPr>
              <a:t>ponoření hlavy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Prsová souhra – </a:t>
            </a:r>
            <a:r>
              <a:rPr lang="cs-CZ" sz="2800" dirty="0">
                <a:solidFill>
                  <a:schemeClr val="bg1"/>
                </a:solidFill>
              </a:rPr>
              <a:t>s různou délkou splývání </a:t>
            </a:r>
            <a:r>
              <a:rPr lang="cs-CZ" sz="2800" dirty="0"/>
              <a:t>(co nejmenší počet záběrů)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Prsová souhra </a:t>
            </a:r>
            <a:r>
              <a:rPr lang="cs-CZ" sz="2800" dirty="0"/>
              <a:t>– střídat různé počty pohybových cyklů (2 kopy, 2 paže), střídat intenzitu a rychlost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Souhra</a:t>
            </a:r>
            <a:r>
              <a:rPr lang="cs-CZ" sz="2800" dirty="0"/>
              <a:t> – prsové paže + kraulové nohy, různé postavení ruky, záběr jen jednou paží</a:t>
            </a:r>
          </a:p>
          <a:p>
            <a:pPr marL="0" indent="0">
              <a:buNone/>
            </a:pP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408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STRUČNÉ 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3786" y="2020472"/>
            <a:ext cx="10698480" cy="4754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3600" b="1" dirty="0">
                <a:solidFill>
                  <a:srgbClr val="FFFF00"/>
                </a:solidFill>
              </a:rPr>
              <a:t>Nácvik prsového kopu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800" dirty="0">
                <a:solidFill>
                  <a:schemeClr val="bg1"/>
                </a:solidFill>
              </a:rPr>
              <a:t>ukázka</a:t>
            </a:r>
            <a:r>
              <a:rPr lang="cs-CZ" sz="2800" dirty="0"/>
              <a:t> prsového kopu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vysvětlení</a:t>
            </a:r>
            <a:r>
              <a:rPr lang="cs-CZ" sz="2800" dirty="0"/>
              <a:t> podstatných prvků - přitažení pat k hýždím, flexe, obloukem do natažení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nácviku</a:t>
            </a:r>
            <a:r>
              <a:rPr lang="cs-CZ" sz="2800" dirty="0"/>
              <a:t> – na suchu, u kraje, ve splývání bez desky, s deskou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zpětná vazba a korekce chyb</a:t>
            </a:r>
            <a:r>
              <a:rPr lang="cs-CZ" sz="2800" dirty="0"/>
              <a:t> - příliš otevřená kolena, nedokončení kopu, vtočená chodidla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opakování a upevňování </a:t>
            </a:r>
            <a:r>
              <a:rPr lang="cs-CZ" sz="2800" dirty="0"/>
              <a:t>dané dovednosti dalšími cvičeními, uplatnění v souhře plaveckého způsobu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957063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530A5-5886-44C8-8EC1-F3F40666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DDA07-E5A6-43E2-BE1E-EFD95D5E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4011930"/>
            <a:ext cx="9784080" cy="420624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Zdroje: </a:t>
            </a:r>
          </a:p>
          <a:p>
            <a:pPr marL="0" indent="0">
              <a:buNone/>
            </a:pPr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https://www.youtube.com/watch?v=YEi46GkyHLY</a:t>
            </a:r>
            <a:endParaRPr lang="cs-CZ" u="sng" dirty="0"/>
          </a:p>
          <a:p>
            <a:pPr marL="0" indent="0">
              <a:buNone/>
            </a:pPr>
            <a:r>
              <a:rPr lang="cs-CZ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https://www.youtube.com/watch?v=IIZ55MoxgW4</a:t>
            </a:r>
            <a:endParaRPr lang="cs-CZ" u="sng" dirty="0"/>
          </a:p>
          <a:p>
            <a:pPr marL="0" indent="0">
              <a:buNone/>
            </a:pPr>
            <a:r>
              <a:rPr lang="cs-CZ" dirty="0" err="1"/>
              <a:t>Speedo</a:t>
            </a:r>
            <a:r>
              <a:rPr lang="cs-CZ" dirty="0"/>
              <a:t> – materiály online</a:t>
            </a:r>
          </a:p>
          <a:p>
            <a:r>
              <a:rPr lang="cs-CZ" dirty="0"/>
              <a:t>Metodické materiály Dita Hlavoňová a Miloš Lukášek FSPS MUNI</a:t>
            </a:r>
          </a:p>
        </p:txBody>
      </p:sp>
    </p:spTree>
    <p:extLst>
      <p:ext uri="{BB962C8B-B14F-4D97-AF65-F5344CB8AC3E}">
        <p14:creationId xmlns:p14="http://schemas.microsoft.com/office/powerpoint/2010/main" val="273451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2438" y="126710"/>
            <a:ext cx="11247120" cy="164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Motýlek dále ovlivňoval prsovou techniku, plavci jím plavali část nebo i celou trať a dalších více jak </a:t>
            </a: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let se prsa a motýlek plavaly současně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6" descr="Hildegarda Schrader Německa vyhrál 200 metrů prsa finále na 1928 Amsterdam olympijských hrách."/>
          <p:cNvPicPr>
            <a:picLocks noChangeAspect="1"/>
          </p:cNvPicPr>
          <p:nvPr/>
        </p:nvPicPr>
        <p:blipFill>
          <a:blip r:embed="rId2"/>
          <a:srcRect b="12290"/>
          <a:stretch>
            <a:fillRect/>
          </a:stretch>
        </p:blipFill>
        <p:spPr>
          <a:xfrm>
            <a:off x="3525715" y="1928220"/>
            <a:ext cx="5917224" cy="36971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583473" y="5580086"/>
            <a:ext cx="11025051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roce </a:t>
            </a:r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 FINA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tyto styly </a:t>
            </a:r>
            <a:r>
              <a:rPr lang="cs-CZ" sz="3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oddělila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dva samostatné plavecké způsoby.</a:t>
            </a:r>
          </a:p>
        </p:txBody>
      </p:sp>
    </p:spTree>
    <p:extLst>
      <p:ext uri="{BB962C8B-B14F-4D97-AF65-F5344CB8AC3E}">
        <p14:creationId xmlns:p14="http://schemas.microsoft.com/office/powerpoint/2010/main" val="97121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2534" y="264413"/>
            <a:ext cx="10920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Prsaři se tak vrátili k původní technice, která nadále procházela dalšími </a:t>
            </a: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inovacemi</a:t>
            </a:r>
            <a:endParaRPr lang="cs-CZ" sz="3200" dirty="0">
              <a:solidFill>
                <a:srgbClr val="FFFF00"/>
              </a:solidFill>
            </a:endParaRPr>
          </a:p>
        </p:txBody>
      </p:sp>
      <p:pic>
        <p:nvPicPr>
          <p:cNvPr id="3" name="Picture 2" descr="https://coachrickswimming.files.wordpress.com/2015/01/masaru-furukaw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6869" y="1632857"/>
            <a:ext cx="7681714" cy="38498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1266846" y="5799198"/>
            <a:ext cx="937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 pod vodou s omezeným počtem nádechů </a:t>
            </a:r>
            <a:endParaRPr lang="cs-CZ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7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1886" y="752300"/>
            <a:ext cx="4709159" cy="5606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 v roce </a:t>
            </a:r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1957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omezila plavání pod vodou pouze na </a:t>
            </a:r>
            <a:r>
              <a:rPr lang="cs-CZ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tempo po startu a po každé obrátce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</a:t>
            </a:r>
            <a:r>
              <a:rPr lang="cs-CZ" sz="3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platí dodnes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Také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zavedla nové limity pro světové rekordy.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vezdy-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01047" y="543801"/>
            <a:ext cx="3135494" cy="374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i.ebayimg.com/images/g/1UoAAOSwQItTyUAp/s-l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56581" y="543800"/>
            <a:ext cx="3135086" cy="37426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295389" y="4631172"/>
            <a:ext cx="6786153" cy="2226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cs-CZ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Vítězslav Svozil - ČR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světový rekord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100m prsa za 1:12,7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/>
              <a:t>SOUČASNÝ: 100 m PRSA 56,88,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/>
              <a:t>50 m PRSA 25,95</a:t>
            </a:r>
            <a:endParaRPr lang="cs-CZ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5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70709" y="1649695"/>
            <a:ext cx="10633165" cy="48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Ponoření celé hlavy mezi záběry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toto upravení pravidel dalo vzniknout tzv. </a:t>
            </a: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„vlnivé“ technice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která je charakterizována vlněním v pase, sklouznutím hlavy pod hladinu a rychlým přenosem paží vpřed částečně nad hladinou.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Delfínový kop během tempa pod vodou po startu a po obrátkách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eliminace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sporných diskvalifikací za špatné provedení převážně pohybů pod vodou.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70709" y="601096"/>
            <a:ext cx="10437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VÝVOJ PRAVIDEL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802562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739</TotalTime>
  <Words>2175</Words>
  <Application>Microsoft Office PowerPoint</Application>
  <PresentationFormat>Širokoúhlá obrazovka</PresentationFormat>
  <Paragraphs>245</Paragraphs>
  <Slides>57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 Black</vt:lpstr>
      <vt:lpstr>Calibri</vt:lpstr>
      <vt:lpstr>Corbel</vt:lpstr>
      <vt:lpstr>Wingdings</vt:lpstr>
      <vt:lpstr>Pruhy</vt:lpstr>
      <vt:lpstr>Plavecký způsob prsa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Prezentace aplikace PowerPoint</vt:lpstr>
      <vt:lpstr>Dolní končetiny</vt:lpstr>
      <vt:lpstr>Prezentace aplikace PowerPoint</vt:lpstr>
      <vt:lpstr>Prezentace aplikace PowerPoint</vt:lpstr>
      <vt:lpstr>Pohyb dolních končetin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dolních končetin</vt:lpstr>
      <vt:lpstr>Prezentace aplikace PowerPoint</vt:lpstr>
      <vt:lpstr>Prezentace aplikace PowerPoint</vt:lpstr>
      <vt:lpstr>Prezentace aplikace PowerPoint</vt:lpstr>
      <vt:lpstr>Horní končetiny</vt:lpstr>
      <vt:lpstr>Pohyb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</vt:lpstr>
      <vt:lpstr>Prezentace aplikace PowerPoint</vt:lpstr>
      <vt:lpstr>Prezentace aplikace PowerPoint</vt:lpstr>
      <vt:lpstr>Chyby v souhře</vt:lpstr>
      <vt:lpstr>Prezentace aplikace PowerPoint</vt:lpstr>
      <vt:lpstr>Prezentace aplikace PowerPoint</vt:lpstr>
      <vt:lpstr>Prsařská souhra a nejčastější chyby</vt:lpstr>
      <vt:lpstr>Pravidla</vt:lpstr>
      <vt:lpstr>Pravidla</vt:lpstr>
      <vt:lpstr>Metodika nácviku</vt:lpstr>
      <vt:lpstr>nohy</vt:lpstr>
      <vt:lpstr>Prsařské nohy bez pomůcek Nácvik na břehu a ve vodě</vt:lpstr>
      <vt:lpstr>Nácvik prsařský nohou s pomůckami</vt:lpstr>
      <vt:lpstr>paže</vt:lpstr>
      <vt:lpstr>Prsařské paže</vt:lpstr>
      <vt:lpstr>Odstranění chyb</vt:lpstr>
      <vt:lpstr>souhra</vt:lpstr>
      <vt:lpstr>STRUČNÉ SHRNUTÍ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způsob prsa</dc:title>
  <dc:creator>Dita Hlavoňová</dc:creator>
  <cp:lastModifiedBy>Bátorová Michaela (149276)</cp:lastModifiedBy>
  <cp:revision>69</cp:revision>
  <dcterms:created xsi:type="dcterms:W3CDTF">2020-10-27T15:56:26Z</dcterms:created>
  <dcterms:modified xsi:type="dcterms:W3CDTF">2024-10-21T22:03:50Z</dcterms:modified>
</cp:coreProperties>
</file>