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2" r:id="rId9"/>
    <p:sldId id="303" r:id="rId10"/>
    <p:sldId id="304" r:id="rId11"/>
    <p:sldId id="305" r:id="rId12"/>
    <p:sldId id="306" r:id="rId13"/>
    <p:sldId id="307" r:id="rId14"/>
    <p:sldId id="266" r:id="rId15"/>
    <p:sldId id="267" r:id="rId16"/>
    <p:sldId id="293" r:id="rId17"/>
    <p:sldId id="294" r:id="rId18"/>
    <p:sldId id="301" r:id="rId19"/>
    <p:sldId id="290" r:id="rId20"/>
    <p:sldId id="279" r:id="rId21"/>
    <p:sldId id="292" r:id="rId22"/>
    <p:sldId id="291" r:id="rId23"/>
    <p:sldId id="280" r:id="rId24"/>
    <p:sldId id="295" r:id="rId25"/>
    <p:sldId id="297" r:id="rId26"/>
    <p:sldId id="300" r:id="rId27"/>
    <p:sldId id="298" r:id="rId28"/>
    <p:sldId id="299" r:id="rId29"/>
    <p:sldId id="26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9DFF-41D6-4F54-AC9F-574F42A86293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5756-43D3-4094-A531-9B081050A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86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9DFF-41D6-4F54-AC9F-574F42A86293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5756-43D3-4094-A531-9B081050A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84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B6A9DFF-41D6-4F54-AC9F-574F42A86293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ADA5756-43D3-4094-A531-9B081050A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0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9DFF-41D6-4F54-AC9F-574F42A86293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5756-43D3-4094-A531-9B081050A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59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6A9DFF-41D6-4F54-AC9F-574F42A86293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DA5756-43D3-4094-A531-9B081050A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319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9DFF-41D6-4F54-AC9F-574F42A86293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5756-43D3-4094-A531-9B081050A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71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9DFF-41D6-4F54-AC9F-574F42A86293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5756-43D3-4094-A531-9B081050A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4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9DFF-41D6-4F54-AC9F-574F42A86293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5756-43D3-4094-A531-9B081050A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19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9DFF-41D6-4F54-AC9F-574F42A86293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5756-43D3-4094-A531-9B081050A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54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9DFF-41D6-4F54-AC9F-574F42A86293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5756-43D3-4094-A531-9B081050A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12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9DFF-41D6-4F54-AC9F-574F42A86293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5756-43D3-4094-A531-9B081050A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8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B6A9DFF-41D6-4F54-AC9F-574F42A86293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ADA5756-43D3-4094-A531-9B081050A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735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z/url?sa=i&amp;url=https%3A%2F%2Fwww.fsps.muni.cz%2Finovace-SEBS-ASEBS%2Felearning%2Fdidaktika-plavani%2Fsebezachovne-dovednosti&amp;psig=AOvVaw1bMg0GRGaA3sEDW8_-Cncc&amp;ust=1604062394596000&amp;source=images&amp;cd=vfe&amp;ved=0CAIQjRxqFwoTCLDx8KXs2ewCFQAAAAAdAAAAABAJ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Q9BDQnnXG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sNvh9Rbwqk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ZggBhgvu6Q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sps.muni.cz/inovace-SEBS-ASEBS/elearning/didaktika-plavani/sebezachovne-dovednosti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ps.muni.cz/sdetmivpohode/kurzy/bazen/bezpomucek.php" TargetMode="External"/><Relationship Id="rId2" Type="http://schemas.openxmlformats.org/officeDocument/2006/relationships/hyperlink" Target="https://www.fsps.muni.cz/sdetmivpohode/kurzy/bazen/prvnipomoc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aft.cz/skola/Zachrana-na-tekouci-vode-s-krizovymi-situacemi.aspx?ID=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url=https%3A%2F%2Fwww.fsps.muni.cz%2Finovace-SEBS-ASEBS%2Felearning%2Fdidaktika-plavani%2Fsebezachovne-dovednosti&amp;psig=AOvVaw1bMg0GRGaA3sEDW8_-Cncc&amp;ust=1604062394596000&amp;source=images&amp;cd=vfe&amp;ved=0CAIQjRxqFwoTCLDx8KXs2ewCFQAAAAAdAAAAABAD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DmWMD6QegI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z/url?sa=i&amp;url=https%3A%2F%2Fwww.fsps.muni.cz%2Finovace-SEBS-ASEBS%2Felearning%2Fdidaktika-plavani%2Fsebezachovne-dovednosti&amp;psig=AOvVaw1bMg0GRGaA3sEDW8_-Cncc&amp;ust=1604062394596000&amp;source=images&amp;cd=vfe&amp;ved=0CAIQjRxqFwoTCLDx8KXs2ewCFQAAAAAdAAAAABA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z/url?sa=i&amp;url=https%3A%2F%2Fwww.fsps.muni.cz%2Finovace-SEBS-ASEBS%2Felearning%2Fdidaktika-plavani%2Fsebezachovne-dovednosti&amp;psig=AOvVaw3a_FdQSbi7fWoCSdOZsEuq&amp;ust=1604062330437000&amp;source=images&amp;cd=vfe&amp;ved=0CAIQjRxqFwoTCLiWroTs2ewCFQAAAAAdAAAAABA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u-14N1a2B0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Sebezáchranné a záchranné dovednosti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31730" y="6388010"/>
            <a:ext cx="9144000" cy="1309255"/>
          </a:xfrm>
        </p:spPr>
        <p:txBody>
          <a:bodyPr>
            <a:normAutofit/>
          </a:bodyPr>
          <a:lstStyle/>
          <a:p>
            <a:r>
              <a:rPr lang="cs-CZ" sz="2800" dirty="0"/>
              <a:t>Mgr. et Mgr. Michaela Bátorová, Ph.D.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32" y="3898544"/>
            <a:ext cx="4037135" cy="23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95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967" y="0"/>
            <a:ext cx="11071102" cy="1507067"/>
          </a:xfrm>
        </p:spPr>
        <p:txBody>
          <a:bodyPr>
            <a:normAutofit/>
          </a:bodyPr>
          <a:lstStyle/>
          <a:p>
            <a:pPr algn="ctr"/>
            <a:r>
              <a:rPr lang="cs-CZ" sz="6000" dirty="0"/>
              <a:t>Plavání pod vodou</a:t>
            </a:r>
          </a:p>
        </p:txBody>
      </p:sp>
      <p:pic>
        <p:nvPicPr>
          <p:cNvPr id="4" name="Zástupný symbol pro obsah 3" descr="Sebezáchovné plavecké dovednosti - Teorie a didaktika plavání - Učební  opory : Inovace SEBS a ASEBS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418" y="1817927"/>
            <a:ext cx="6426200" cy="36147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1609078" y="5940993"/>
            <a:ext cx="9326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Patří do rejstříku dovedností dobrého plavce!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5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96389" y="363719"/>
            <a:ext cx="11090366" cy="7142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Používá se </a:t>
            </a: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modifikovaný plavecký způsob prsa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kdy záběry jsou dotaženy až ke stehnům a po záběru pažemi plavec splývá.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cs-CZ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Pohyby jsou prováděny </a:t>
            </a:r>
            <a:r>
              <a:rPr lang="cs-CZ" sz="4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plynule a relativně pomalu</a:t>
            </a:r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aby plavec šetřil energii.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cs-CZ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cs-CZ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3600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Principem je plavat </a:t>
            </a:r>
            <a:r>
              <a:rPr lang="cs-CZ" sz="3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</a:t>
            </a:r>
            <a:r>
              <a:rPr lang="cs-CZ" sz="3600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vodou, ne na hladině bez dechu! </a:t>
            </a:r>
          </a:p>
          <a:p>
            <a:pPr algn="ctr">
              <a:lnSpc>
                <a:spcPct val="115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Toto lze eliminovat tím, že plavec po každém záběru </a:t>
            </a:r>
            <a:r>
              <a:rPr 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skloní</a:t>
            </a: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hlavu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 mírně </a:t>
            </a:r>
            <a:r>
              <a:rPr 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vysadí</a:t>
            </a: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 bocích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u="sng" dirty="0">
              <a:solidFill>
                <a:srgbClr val="0563C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76169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édium 1" title="How to swim underwater">
            <a:hlinkClick r:id="" action="ppaction://media"/>
            <a:extLst>
              <a:ext uri="{FF2B5EF4-FFF2-40B4-BE49-F238E27FC236}">
                <a16:creationId xmlns:a16="http://schemas.microsoft.com/office/drawing/2014/main" id="{38DA2BB6-9AC2-4241-8237-9C2D16BE09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9814" y="1802423"/>
            <a:ext cx="8698938" cy="49149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97F36A1-9108-47B1-B108-29C8A18339C7}"/>
              </a:ext>
            </a:extLst>
          </p:cNvPr>
          <p:cNvSpPr txBox="1"/>
          <p:nvPr/>
        </p:nvSpPr>
        <p:spPr>
          <a:xfrm>
            <a:off x="910003" y="140677"/>
            <a:ext cx="107969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Plavání pod vodou </a:t>
            </a:r>
          </a:p>
          <a:p>
            <a:pPr algn="ctr"/>
            <a:endParaRPr lang="cs-CZ" sz="3200" b="1" dirty="0">
              <a:solidFill>
                <a:schemeClr val="bg1"/>
              </a:solidFill>
            </a:endParaRPr>
          </a:p>
          <a:p>
            <a:r>
              <a:rPr lang="cs-CZ" sz="2800" dirty="0"/>
              <a:t>Nezapomeňte prodloužit fázi splývání déle než je na videu</a:t>
            </a:r>
          </a:p>
        </p:txBody>
      </p:sp>
    </p:spTree>
    <p:extLst>
      <p:ext uri="{BB962C8B-B14F-4D97-AF65-F5344CB8AC3E}">
        <p14:creationId xmlns:p14="http://schemas.microsoft.com/office/powerpoint/2010/main" val="12360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Tactical Military Swimming Lesson / Learn to Swim Underwater Effectively / Streamlined Performance">
            <a:hlinkClick r:id="" action="ppaction://media"/>
            <a:extLst>
              <a:ext uri="{FF2B5EF4-FFF2-40B4-BE49-F238E27FC236}">
                <a16:creationId xmlns:a16="http://schemas.microsoft.com/office/drawing/2014/main" id="{1B3A738C-50FB-4AC0-87E6-C909AF2BF7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6723" y="1671256"/>
            <a:ext cx="8822160" cy="498452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EEDEAE4-EEE0-40C2-A2A5-CEF7A08650ED}"/>
              </a:ext>
            </a:extLst>
          </p:cNvPr>
          <p:cNvSpPr txBox="1"/>
          <p:nvPr/>
        </p:nvSpPr>
        <p:spPr>
          <a:xfrm>
            <a:off x="1415561" y="105508"/>
            <a:ext cx="95044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</a:rPr>
              <a:t>Plavání pod vodou – s delfínovým kopem</a:t>
            </a:r>
          </a:p>
          <a:p>
            <a:pPr algn="ctr"/>
            <a:r>
              <a:rPr lang="cs-CZ" sz="3200" dirty="0"/>
              <a:t>(metodika amerických vojáků)</a:t>
            </a:r>
          </a:p>
        </p:txBody>
      </p:sp>
    </p:spTree>
    <p:extLst>
      <p:ext uri="{BB962C8B-B14F-4D97-AF65-F5344CB8AC3E}">
        <p14:creationId xmlns:p14="http://schemas.microsoft.com/office/powerpoint/2010/main" val="13108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/>
              <a:t>Další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2473" y="2416629"/>
            <a:ext cx="10384972" cy="420624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cs-CZ" sz="4000" u="sng" dirty="0"/>
              <a:t> Pády do vody s následným plaváním</a:t>
            </a:r>
            <a:endParaRPr lang="cs-CZ" sz="4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u="sng" dirty="0"/>
              <a:t> Plavání s omezeným pohybem paží a nohou</a:t>
            </a:r>
            <a:endParaRPr lang="cs-CZ" sz="4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u="sng" dirty="0"/>
              <a:t> Přeprava předmětů – nad hlavou, po vodě</a:t>
            </a:r>
            <a:endParaRPr lang="cs-CZ" sz="4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u="sng" dirty="0"/>
              <a:t> Vyplavání z proudu</a:t>
            </a:r>
            <a:endParaRPr lang="cs-CZ" sz="4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31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1073" y="546929"/>
            <a:ext cx="11103429" cy="5641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Sebezáchovné plavecké dovednosti jsou v ČR poměrně málo vyučovány a není na ně kladen přiměřený důraz!</a:t>
            </a:r>
            <a:r>
              <a:rPr lang="cs-CZ" sz="3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990"/>
              </a:spcAft>
            </a:pPr>
            <a:endParaRPr lang="cs-CZ" sz="3600" b="1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15000"/>
              </a:lnSpc>
              <a:spcAft>
                <a:spcPts val="990"/>
              </a:spcAft>
            </a:pPr>
            <a:r>
              <a:rPr lang="cs-CZ" sz="2800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Výskyt těchto kritických situací se nám může zdát málo pravděpodobný!</a:t>
            </a:r>
            <a:endParaRPr lang="cs-CZ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990"/>
              </a:spcAft>
            </a:pP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Pokud však plavec zvládne tyto dovednosti v simulovaných podmínkách, získá sebevědomí, že je schopen se vypořádat se situacemi, které nyní nemůžeme předpokládat. </a:t>
            </a:r>
            <a:endParaRPr lang="cs-CZ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https://www.fsps.muni.cz/inovace-SEBS-ASEBS/elearning/didaktika-plavani/sebezachovne-dovednosti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Lukášek, M. Sebezáchovné plavecké dovednosti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0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352" y="1834662"/>
            <a:ext cx="8756157" cy="3615267"/>
          </a:xfrm>
        </p:spPr>
        <p:txBody>
          <a:bodyPr/>
          <a:lstStyle/>
          <a:p>
            <a:pPr lvl="1"/>
            <a:r>
              <a:rPr lang="cs-CZ" sz="2800" dirty="0">
                <a:solidFill>
                  <a:schemeClr val="tx1"/>
                </a:solidFill>
              </a:rPr>
              <a:t>Kotva,  plovák, míč v síťce..</a:t>
            </a:r>
          </a:p>
          <a:p>
            <a:pPr lvl="1"/>
            <a:r>
              <a:rPr lang="cs-CZ" sz="2800" dirty="0">
                <a:solidFill>
                  <a:schemeClr val="tx1"/>
                </a:solidFill>
              </a:rPr>
              <a:t>Házecí pytlík x míč v síti</a:t>
            </a:r>
          </a:p>
          <a:p>
            <a:pPr lvl="1"/>
            <a:r>
              <a:rPr lang="cs-CZ" sz="2800" dirty="0">
                <a:solidFill>
                  <a:schemeClr val="tx1"/>
                </a:solidFill>
              </a:rPr>
              <a:t>Záchranný pás</a:t>
            </a:r>
          </a:p>
          <a:p>
            <a:pPr lvl="1"/>
            <a:r>
              <a:rPr lang="cs-CZ" sz="2800" dirty="0">
                <a:solidFill>
                  <a:schemeClr val="tx1"/>
                </a:solidFill>
              </a:rPr>
              <a:t>Tyč</a:t>
            </a:r>
          </a:p>
          <a:p>
            <a:pPr lvl="1"/>
            <a:r>
              <a:rPr lang="cs-CZ" sz="2800" dirty="0">
                <a:solidFill>
                  <a:schemeClr val="tx1"/>
                </a:solidFill>
              </a:rPr>
              <a:t>Loď – otevřená voda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79109" y="0"/>
            <a:ext cx="8534400" cy="1507067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Záchranné pomůcky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985" y="1316419"/>
            <a:ext cx="4343449" cy="20153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934" y="3958799"/>
            <a:ext cx="1974905" cy="27769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160" y="3969174"/>
            <a:ext cx="2184005" cy="27561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511" y="3969174"/>
            <a:ext cx="2694925" cy="27561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331" y="1316419"/>
            <a:ext cx="2527198" cy="201536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079" y="242063"/>
            <a:ext cx="2883355" cy="195809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68CAB74-E693-4D37-B690-BB332066CB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9388" y="4315186"/>
            <a:ext cx="2400635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9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519679"/>
            <a:ext cx="11582399" cy="1140903"/>
          </a:xfrm>
        </p:spPr>
        <p:txBody>
          <a:bodyPr>
            <a:normAutofit/>
          </a:bodyPr>
          <a:lstStyle/>
          <a:p>
            <a:r>
              <a:rPr lang="cs-CZ" dirty="0"/>
              <a:t>Děti u vody - </a:t>
            </a:r>
            <a:r>
              <a:rPr lang="cs-CZ" sz="3600" dirty="0">
                <a:solidFill>
                  <a:schemeClr val="bg1"/>
                </a:solidFill>
              </a:rPr>
              <a:t>Prevence tonutí</a:t>
            </a:r>
            <a:br>
              <a:rPr lang="cs-CZ" sz="3600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548" y="2334192"/>
            <a:ext cx="7681712" cy="602880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Naučit děti plavat pod vodou a vynořit se pro nádech!!!</a:t>
            </a:r>
          </a:p>
          <a:p>
            <a:pPr lvl="2"/>
            <a:r>
              <a:rPr lang="cs-CZ" sz="2000" dirty="0"/>
              <a:t>Vykopat nad hladinu - nádech</a:t>
            </a:r>
          </a:p>
          <a:p>
            <a:pPr lvl="2"/>
            <a:r>
              <a:rPr lang="cs-CZ" sz="2000" dirty="0"/>
              <a:t>Položit se na záda</a:t>
            </a:r>
          </a:p>
          <a:p>
            <a:pPr lvl="2"/>
            <a:endParaRPr lang="cs-CZ" dirty="0">
              <a:solidFill>
                <a:srgbClr val="FFFF00"/>
              </a:solidFill>
            </a:endParaRPr>
          </a:p>
          <a:p>
            <a:r>
              <a:rPr lang="cs-CZ" b="1" dirty="0">
                <a:solidFill>
                  <a:srgbClr val="FFFF00"/>
                </a:solidFill>
              </a:rPr>
              <a:t>NESPOLÉHAT SE NA NADLEHČOVACÍ POMŮCKY!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Více dětí – zjištění plaveckých dovedností</a:t>
            </a:r>
          </a:p>
          <a:p>
            <a:pPr lvl="3"/>
            <a:r>
              <a:rPr lang="cs-CZ" sz="2000" dirty="0" err="1">
                <a:solidFill>
                  <a:schemeClr val="tx1"/>
                </a:solidFill>
              </a:rPr>
              <a:t>Aqu</a:t>
            </a:r>
            <a:r>
              <a:rPr lang="cs-CZ" sz="2000" dirty="0">
                <a:solidFill>
                  <a:schemeClr val="tx1"/>
                </a:solidFill>
              </a:rPr>
              <a:t> pás ne kruh!</a:t>
            </a:r>
          </a:p>
          <a:p>
            <a:pPr lvl="2"/>
            <a:r>
              <a:rPr lang="cs-CZ" sz="2400" dirty="0">
                <a:solidFill>
                  <a:srgbClr val="FFFF00"/>
                </a:solidFill>
              </a:rPr>
              <a:t>Neplavec 1:1 </a:t>
            </a:r>
          </a:p>
          <a:p>
            <a:pPr lvl="3"/>
            <a:r>
              <a:rPr lang="cs-CZ" sz="2000" dirty="0">
                <a:solidFill>
                  <a:schemeClr val="tx1"/>
                </a:solidFill>
              </a:rPr>
              <a:t>Dle hloubky vody</a:t>
            </a:r>
          </a:p>
          <a:p>
            <a:pPr lvl="3"/>
            <a:r>
              <a:rPr lang="cs-CZ" sz="2000" dirty="0">
                <a:solidFill>
                  <a:schemeClr val="tx1"/>
                </a:solidFill>
              </a:rPr>
              <a:t>2:1 jeden na břehu/v nízké vodě</a:t>
            </a:r>
          </a:p>
          <a:p>
            <a:pPr lvl="4"/>
            <a:r>
              <a:rPr lang="cs-CZ" sz="2000" dirty="0">
                <a:solidFill>
                  <a:schemeClr val="tx1"/>
                </a:solidFill>
              </a:rPr>
              <a:t>Periferně si hlídat ostatní děti!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003" y="220740"/>
            <a:ext cx="36195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40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717" y="220740"/>
            <a:ext cx="11582399" cy="1140903"/>
          </a:xfrm>
        </p:spPr>
        <p:txBody>
          <a:bodyPr>
            <a:normAutofit/>
          </a:bodyPr>
          <a:lstStyle/>
          <a:p>
            <a:r>
              <a:rPr lang="cs-CZ" dirty="0"/>
              <a:t>Děti u vody - </a:t>
            </a:r>
            <a:r>
              <a:rPr lang="cs-CZ" sz="3600" dirty="0">
                <a:solidFill>
                  <a:schemeClr val="bg1"/>
                </a:solidFill>
              </a:rPr>
              <a:t>Prevence tonutí</a:t>
            </a:r>
            <a:br>
              <a:rPr lang="cs-CZ" sz="3600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39858" y="1962064"/>
            <a:ext cx="7681712" cy="6028808"/>
          </a:xfrm>
        </p:spPr>
        <p:txBody>
          <a:bodyPr>
            <a:normAutofit/>
          </a:bodyPr>
          <a:lstStyle/>
          <a:p>
            <a:pPr lvl="2"/>
            <a:r>
              <a:rPr lang="cs-CZ" sz="2800" b="1" dirty="0">
                <a:solidFill>
                  <a:srgbClr val="FFFF00"/>
                </a:solidFill>
              </a:rPr>
              <a:t>Pravidla zejména s více dětmi u vody!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Vidět na děti x děti musí vidět Vás (na dohled)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Dát se vzájemně dětem na zodpovědnost (starší x mladší)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Signál – přivolání x opustit vodu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Bez dozoru nesmí zůstat děti ve vodě </a:t>
            </a:r>
          </a:p>
          <a:p>
            <a:pPr lvl="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potřebujete si odskočit musí jít na hřiště, na deku, vzít sebou!</a:t>
            </a:r>
          </a:p>
          <a:p>
            <a:pPr marL="0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0325E1A-C234-4002-8152-DEC5602D153E}"/>
              </a:ext>
            </a:extLst>
          </p:cNvPr>
          <p:cNvSpPr txBox="1"/>
          <p:nvPr/>
        </p:nvSpPr>
        <p:spPr>
          <a:xfrm>
            <a:off x="7193623" y="2844045"/>
            <a:ext cx="4813738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Časové intervaly – předem domluvit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Přehřátí x podchlazení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Pozor na dětské hry – topení se, shazování se do vody!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Pozor na bonbóny a žvýkačky, pečivo!! aj.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003" y="220740"/>
            <a:ext cx="36195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7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9104A-19D8-4170-849A-4D49E840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97191"/>
            <a:ext cx="8534400" cy="1507067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Na co si dát pozor u dospělých  </a:t>
            </a:r>
            <a:r>
              <a:rPr lang="cs-CZ" b="1" dirty="0"/>
              <a:t>prevence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91A110-6DB4-41F9-A081-19995CCB8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55" y="2498324"/>
            <a:ext cx="8534400" cy="4855778"/>
          </a:xfrm>
        </p:spPr>
        <p:txBody>
          <a:bodyPr/>
          <a:lstStyle/>
          <a:p>
            <a:pPr lvl="1"/>
            <a:r>
              <a:rPr lang="cs-CZ" sz="2800" dirty="0">
                <a:solidFill>
                  <a:schemeClr val="tx1"/>
                </a:solidFill>
              </a:rPr>
              <a:t>Vědět o sobě</a:t>
            </a:r>
          </a:p>
          <a:p>
            <a:pPr lvl="1"/>
            <a:r>
              <a:rPr lang="cs-CZ" sz="2800" dirty="0">
                <a:solidFill>
                  <a:schemeClr val="tx1"/>
                </a:solidFill>
              </a:rPr>
              <a:t>Pozor na teplotní šok, alkohol, léky, přehřátí organismu, nedostatek tekutin…</a:t>
            </a:r>
          </a:p>
          <a:p>
            <a:pPr lvl="1"/>
            <a:r>
              <a:rPr lang="cs-CZ" sz="2800" dirty="0">
                <a:solidFill>
                  <a:schemeClr val="tx1"/>
                </a:solidFill>
              </a:rPr>
              <a:t>Pýcha/falešná ohleduplnost/co si pomyslí ostatní může stát život</a:t>
            </a:r>
          </a:p>
          <a:p>
            <a:pPr lvl="2"/>
            <a:r>
              <a:rPr lang="cs-CZ" sz="2800" dirty="0">
                <a:solidFill>
                  <a:schemeClr val="tx1"/>
                </a:solidFill>
              </a:rPr>
              <a:t>Nebát se volat o pomoc</a:t>
            </a:r>
          </a:p>
          <a:p>
            <a:pPr lvl="2"/>
            <a:r>
              <a:rPr lang="cs-CZ" sz="2800" dirty="0">
                <a:solidFill>
                  <a:schemeClr val="tx1"/>
                </a:solidFill>
              </a:rPr>
              <a:t>Nebát si zavolat záchranku klidně i zbytečně – lépe zbytečně než pozdě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991257"/>
            <a:ext cx="27432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2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9269" y="119889"/>
            <a:ext cx="11051177" cy="6855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Dovednosti, které se </a:t>
            </a: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využívají v různých krizových situacích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ke kterým může dojít při pobytu </a:t>
            </a: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 vodě a u vody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cs-CZ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 dobré se tyto dovednosti naučit na takové úrovni, aby je člověk mohl v nenadálé situaci bezpečně využít nejen pro svoji záchranu! </a:t>
            </a:r>
            <a:endParaRPr lang="cs-CZ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Hlavním cílem je zachovat rozvahu </a:t>
            </a:r>
            <a:r>
              <a:rPr lang="cs-CZ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zvážit možnosti řešení!</a:t>
            </a:r>
            <a:r>
              <a:rPr lang="cs-CZ" sz="32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32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cs-CZ" sz="2000" b="1" u="sng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4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 zvládnutí těchto situací je třeba se s nimi seznámit a vyzkoušet je jak v optimálních, tak i ve ztížených podmínkách.</a:t>
            </a:r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24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153" y="2343231"/>
            <a:ext cx="6800193" cy="4987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SEBEZÁCHRANÉ DOVEDNOSTI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Pád do vody - orientace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Šlapání vody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Poloha na zádech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Znak soupaž/znakové nohy a dopomoc pažemi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Plavecký styl</a:t>
            </a:r>
          </a:p>
          <a:p>
            <a:pPr lvl="2"/>
            <a:r>
              <a:rPr lang="cs-CZ" sz="2000" dirty="0"/>
              <a:t>Uvolnění se od tonoucího – jít pod vodu, vyprošťovací manévry</a:t>
            </a:r>
            <a:endParaRPr lang="cs-CZ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/>
              <a:t>Video ukázka: </a:t>
            </a:r>
          </a:p>
          <a:p>
            <a:pPr marL="0" indent="0">
              <a:buNone/>
            </a:pPr>
            <a:r>
              <a:rPr lang="cs-CZ" sz="1400" dirty="0"/>
              <a:t>https://www.fsps.muni.cz/inovace-SEBS-ASEBS/elearning/didaktika-plavani/sebezachovne-dovednosti</a:t>
            </a:r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8068" y="139390"/>
            <a:ext cx="5774132" cy="150706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Primární je Sebezáchrana!!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159" y="375416"/>
            <a:ext cx="6762750" cy="299085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319" y="3693236"/>
            <a:ext cx="3012590" cy="228715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995782" y="5426388"/>
            <a:ext cx="29240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Zdroj: https://www.fsps.muni.cz/inovace-SEBS-ASEBS/elearning/didaktika-plavani/sebezachovne-dovednosti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416" y="3933578"/>
            <a:ext cx="1828479" cy="18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52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682" y="313945"/>
            <a:ext cx="8534400" cy="1004761"/>
          </a:xfrm>
        </p:spPr>
        <p:txBody>
          <a:bodyPr/>
          <a:lstStyle/>
          <a:p>
            <a:r>
              <a:rPr lang="cs-CZ" dirty="0"/>
              <a:t>Dopomoc DÍTĚTI </a:t>
            </a:r>
            <a:r>
              <a:rPr lang="cs-CZ" sz="2400" dirty="0"/>
              <a:t>X</a:t>
            </a:r>
            <a:r>
              <a:rPr lang="cs-CZ" dirty="0"/>
              <a:t> DOSPĚLÉMU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897" y="2013664"/>
            <a:ext cx="7145149" cy="5728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FF00"/>
                </a:solidFill>
              </a:rPr>
              <a:t>Dopomoc unavenému/zraněnému plavci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Komunikuje – volá o pomoc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Dopomoc 1 zachránce - Tažení za ramena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Dopomoc více zachránci - Letka, most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Zachránce dejte o sobě vědět!!</a:t>
            </a:r>
          </a:p>
          <a:p>
            <a:pPr lvl="2"/>
            <a:r>
              <a:rPr lang="cs-CZ" sz="1800" dirty="0">
                <a:solidFill>
                  <a:srgbClr val="FFFF00"/>
                </a:solidFill>
              </a:rPr>
              <a:t>Z unaveného plavce se může stát tonoucí – nebezpečí!!</a:t>
            </a:r>
          </a:p>
          <a:p>
            <a:pPr lvl="2"/>
            <a:endParaRPr lang="cs-CZ" sz="800" dirty="0">
              <a:solidFill>
                <a:srgbClr val="FFFF00"/>
              </a:solidFill>
            </a:endParaRPr>
          </a:p>
          <a:p>
            <a:pPr fontAlgn="base"/>
            <a:r>
              <a:rPr lang="cs-CZ" b="1" u="sng" dirty="0">
                <a:solidFill>
                  <a:srgbClr val="FFFF00"/>
                </a:solidFill>
              </a:rPr>
              <a:t>Indisponovaný plavec</a:t>
            </a:r>
            <a:endParaRPr lang="cs-CZ" dirty="0">
              <a:solidFill>
                <a:srgbClr val="FFFF00"/>
              </a:solidFill>
            </a:endParaRPr>
          </a:p>
          <a:p>
            <a:pPr lvl="1" fontAlgn="base"/>
            <a:r>
              <a:rPr lang="cs-CZ" dirty="0">
                <a:solidFill>
                  <a:schemeClr val="tx1"/>
                </a:solidFill>
              </a:rPr>
              <a:t>komunikuje</a:t>
            </a:r>
          </a:p>
          <a:p>
            <a:pPr lvl="1" fontAlgn="base"/>
            <a:r>
              <a:rPr lang="cs-CZ" dirty="0">
                <a:solidFill>
                  <a:schemeClr val="tx1"/>
                </a:solidFill>
              </a:rPr>
              <a:t>provádí plavecké pohyby (účelné, pomalé, udržují ho na hladině)</a:t>
            </a:r>
          </a:p>
          <a:p>
            <a:pPr lvl="1" fontAlgn="base"/>
            <a:r>
              <a:rPr lang="cs-CZ" dirty="0">
                <a:solidFill>
                  <a:schemeClr val="tx1"/>
                </a:solidFill>
              </a:rPr>
              <a:t>může volat o pomoc</a:t>
            </a:r>
          </a:p>
          <a:p>
            <a:pPr lvl="1" fontAlgn="base"/>
            <a:r>
              <a:rPr lang="cs-CZ" dirty="0">
                <a:solidFill>
                  <a:schemeClr val="tx1"/>
                </a:solidFill>
              </a:rPr>
              <a:t>není zraněn</a:t>
            </a:r>
          </a:p>
          <a:p>
            <a:pPr lvl="1" fontAlgn="base"/>
            <a:r>
              <a:rPr lang="cs-CZ" b="1" dirty="0">
                <a:solidFill>
                  <a:schemeClr val="tx1"/>
                </a:solidFill>
              </a:rPr>
              <a:t>PRO ZACHRÁNCE NENÍ NEBEZPEČNÝ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286" y="4011022"/>
            <a:ext cx="4764521" cy="13281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747" y="2187709"/>
            <a:ext cx="4906142" cy="127942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7078747" y="4905273"/>
            <a:ext cx="417260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Zdroj: https://www.fsps.muni.cz/sdetmivpohode/kurzy/bazen/prvnipomoc.php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7106286" y="2095751"/>
            <a:ext cx="4946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Zdroj: https://www.fsps.muni.cz/sdetmivpohode/kurzy/bazen/prvnipomoc.php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48E6C72-A412-40F0-9A50-35A0CE46DCCF}"/>
              </a:ext>
            </a:extLst>
          </p:cNvPr>
          <p:cNvSpPr txBox="1"/>
          <p:nvPr/>
        </p:nvSpPr>
        <p:spPr>
          <a:xfrm>
            <a:off x="7106286" y="5771771"/>
            <a:ext cx="6097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Video ukázka: </a:t>
            </a: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https://www.fsps.muni.cz/inovace-SEBS-ASEBS/elearning/didaktika-plavani/dopomoc</a:t>
            </a:r>
          </a:p>
        </p:txBody>
      </p:sp>
    </p:spTree>
    <p:extLst>
      <p:ext uri="{BB962C8B-B14F-4D97-AF65-F5344CB8AC3E}">
        <p14:creationId xmlns:p14="http://schemas.microsoft.com/office/powerpoint/2010/main" val="87877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F21CC-3F02-47FC-AD42-AFC280A7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95" y="85511"/>
            <a:ext cx="10487246" cy="1507067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Záchrana tonoucího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BB50D0-744F-4DCA-96AA-84BDF6A1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95" y="2097198"/>
            <a:ext cx="8534400" cy="549197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Vodní prostředí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Otevřená voda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Tekoucí voda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Bazény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Nebezpečí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Přehřátí, Teplotní šok – skok (zástava srdce)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Křeč – noha/nohy, ruce – méně často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Vdechnutí vody – výdech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Tonutí z vyčerpání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Úraz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331" y="3533059"/>
            <a:ext cx="3438361" cy="2044431"/>
          </a:xfrm>
          <a:prstGeom prst="rect">
            <a:avLst/>
          </a:prstGeom>
        </p:spPr>
      </p:pic>
      <p:pic>
        <p:nvPicPr>
          <p:cNvPr id="10" name="Picture 2" descr="Táboření Fotografie - Stáhněte si obrázky zdarma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949" y="969950"/>
            <a:ext cx="3381743" cy="225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6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756" y="5098504"/>
            <a:ext cx="3981134" cy="17594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355" y="274454"/>
            <a:ext cx="10320119" cy="1507067"/>
          </a:xfrm>
        </p:spPr>
        <p:txBody>
          <a:bodyPr>
            <a:normAutofit/>
          </a:bodyPr>
          <a:lstStyle/>
          <a:p>
            <a:r>
              <a:rPr lang="cs-CZ" sz="3200" dirty="0"/>
              <a:t>ZÁCHRANA TONOUCÍHO na </a:t>
            </a:r>
            <a:r>
              <a:rPr lang="cs-CZ" sz="3200" dirty="0">
                <a:solidFill>
                  <a:srgbClr val="FFFF00"/>
                </a:solidFill>
              </a:rPr>
              <a:t>bazénu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781" y="1883278"/>
            <a:ext cx="7828928" cy="599557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Co dělat, když se začne dítě/dospělí tonout?</a:t>
            </a:r>
          </a:p>
          <a:p>
            <a:pPr marL="285750" lvl="1"/>
            <a:endParaRPr lang="cs-CZ" sz="900" dirty="0">
              <a:solidFill>
                <a:schemeClr val="tx1"/>
              </a:solidFill>
            </a:endParaRPr>
          </a:p>
          <a:p>
            <a:pPr marL="285750" lvl="1"/>
            <a:r>
              <a:rPr lang="cs-CZ" dirty="0">
                <a:solidFill>
                  <a:srgbClr val="FFFF00"/>
                </a:solidFill>
              </a:rPr>
              <a:t>Rozlišujte: </a:t>
            </a:r>
          </a:p>
          <a:p>
            <a:pPr marL="742950" lvl="2"/>
            <a:r>
              <a:rPr lang="cs-CZ" dirty="0">
                <a:solidFill>
                  <a:schemeClr val="tx1"/>
                </a:solidFill>
              </a:rPr>
              <a:t>Unavený plavec</a:t>
            </a:r>
          </a:p>
          <a:p>
            <a:pPr marL="742950" lvl="2"/>
            <a:r>
              <a:rPr lang="cs-CZ" dirty="0">
                <a:solidFill>
                  <a:schemeClr val="tx1"/>
                </a:solidFill>
              </a:rPr>
              <a:t>Aktivní tonoucí</a:t>
            </a:r>
          </a:p>
          <a:p>
            <a:pPr marL="742950" lvl="2"/>
            <a:r>
              <a:rPr lang="cs-CZ" dirty="0">
                <a:solidFill>
                  <a:schemeClr val="tx1"/>
                </a:solidFill>
              </a:rPr>
              <a:t>Tonoucí v bezvědomí</a:t>
            </a:r>
          </a:p>
          <a:p>
            <a:pPr marL="1085850" lvl="3"/>
            <a:r>
              <a:rPr lang="cs-CZ" dirty="0">
                <a:solidFill>
                  <a:schemeClr val="tx1"/>
                </a:solidFill>
              </a:rPr>
              <a:t>Na hladině – 1 min</a:t>
            </a:r>
          </a:p>
          <a:p>
            <a:pPr marL="1085850" lvl="3"/>
            <a:r>
              <a:rPr lang="cs-CZ" dirty="0">
                <a:solidFill>
                  <a:schemeClr val="tx1"/>
                </a:solidFill>
              </a:rPr>
              <a:t>Na dně</a:t>
            </a:r>
          </a:p>
          <a:p>
            <a:pPr marL="742950" lvl="2"/>
            <a:endParaRPr lang="cs-CZ" sz="900" dirty="0">
              <a:solidFill>
                <a:schemeClr val="tx1"/>
              </a:solidFill>
            </a:endParaRPr>
          </a:p>
          <a:p>
            <a:pPr marL="285750" lvl="1"/>
            <a:r>
              <a:rPr lang="cs-CZ" dirty="0">
                <a:solidFill>
                  <a:schemeClr val="tx1"/>
                </a:solidFill>
              </a:rPr>
              <a:t>Upozornit a ZAVOLAT POMOC - </a:t>
            </a:r>
            <a:r>
              <a:rPr lang="cs-CZ" dirty="0">
                <a:solidFill>
                  <a:srgbClr val="FFFF00"/>
                </a:solidFill>
              </a:rPr>
              <a:t>Plavčík!</a:t>
            </a:r>
          </a:p>
          <a:p>
            <a:pPr marL="742950" lvl="2"/>
            <a:r>
              <a:rPr lang="cs-CZ" dirty="0">
                <a:solidFill>
                  <a:srgbClr val="FFFF00"/>
                </a:solidFill>
              </a:rPr>
              <a:t>Situaci řeší primárně plavčík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Házecí pomůcky, přitáhnout ze břehu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Záchranářský pás, kotva, házecí míč v síťce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provizorně lehátko aj.</a:t>
            </a:r>
          </a:p>
          <a:p>
            <a:pPr lvl="1"/>
            <a:r>
              <a:rPr lang="cs-CZ" dirty="0">
                <a:solidFill>
                  <a:srgbClr val="FFFF00"/>
                </a:solidFill>
              </a:rPr>
              <a:t>Do hluboké vody jen s pomůckou a zpozornit na sebe !!!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97FCA2A-20C3-486C-B204-DE73E797E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756" y="3258637"/>
            <a:ext cx="3976076" cy="174690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25576"/>
            <a:ext cx="2052134" cy="23268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756" y="838798"/>
            <a:ext cx="3976076" cy="2326874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6968358" y="6427113"/>
            <a:ext cx="59068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Zdroj fotografii:  https://www.fsps.muni.cz/sdetmivpohode/kurzy/bazen/prvnipomoc.php</a:t>
            </a:r>
          </a:p>
        </p:txBody>
      </p:sp>
    </p:spTree>
    <p:extLst>
      <p:ext uri="{BB962C8B-B14F-4D97-AF65-F5344CB8AC3E}">
        <p14:creationId xmlns:p14="http://schemas.microsoft.com/office/powerpoint/2010/main" val="1453737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817" y="2009013"/>
            <a:ext cx="7761537" cy="5248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Co dělat, když se začne dítě/dospělí tonout?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Voláme o pomoc - upozornění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Dle počtu dětí (neplavců), které máte na starost</a:t>
            </a:r>
          </a:p>
          <a:p>
            <a:pPr lvl="2"/>
            <a:r>
              <a:rPr lang="cs-CZ" dirty="0">
                <a:solidFill>
                  <a:schemeClr val="bg1"/>
                </a:solidFill>
              </a:rPr>
              <a:t>Zajistit bezpečí neplavcům</a:t>
            </a:r>
          </a:p>
          <a:p>
            <a:pPr lvl="2"/>
            <a:r>
              <a:rPr lang="cs-CZ" dirty="0">
                <a:solidFill>
                  <a:schemeClr val="bg1"/>
                </a:solidFill>
              </a:rPr>
              <a:t>Jasný a konkrétní pokyn </a:t>
            </a:r>
          </a:p>
          <a:p>
            <a:pPr lvl="3"/>
            <a:r>
              <a:rPr lang="cs-CZ" dirty="0">
                <a:solidFill>
                  <a:schemeClr val="bg1"/>
                </a:solidFill>
              </a:rPr>
              <a:t>Ty pohlídej druhé dítě</a:t>
            </a:r>
          </a:p>
          <a:p>
            <a:pPr lvl="3"/>
            <a:r>
              <a:rPr lang="cs-CZ" dirty="0">
                <a:solidFill>
                  <a:schemeClr val="bg1"/>
                </a:solidFill>
              </a:rPr>
              <a:t>Ty zavolej záchranku - Pokud možno primárně dospělý</a:t>
            </a:r>
          </a:p>
          <a:p>
            <a:pPr lvl="3"/>
            <a:endParaRPr lang="cs-CZ" sz="900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Unavený plavec x Aktivní/pasivní tonoucí</a:t>
            </a:r>
          </a:p>
          <a:p>
            <a:pPr lvl="1"/>
            <a:r>
              <a:rPr lang="cs-CZ" dirty="0">
                <a:solidFill>
                  <a:srgbClr val="FFFF00"/>
                </a:solidFill>
              </a:rPr>
              <a:t>Na otevřené vodě nikdy nejdeme do vody pokud nemáme pomůcku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komunikace – aby zaujal tonoucí polohu na zádech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Sledujeme místo a čekáme než jde do bezvědomí následně odtáhnout na břeh </a:t>
            </a:r>
          </a:p>
          <a:p>
            <a:pPr lvl="1"/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99337" y="780980"/>
            <a:ext cx="10952546" cy="788566"/>
          </a:xfrm>
        </p:spPr>
        <p:txBody>
          <a:bodyPr>
            <a:normAutofit fontScale="90000"/>
          </a:bodyPr>
          <a:lstStyle/>
          <a:p>
            <a:r>
              <a:rPr lang="cs-CZ" dirty="0"/>
              <a:t>ZÁCHRANA TONOUCÍHO na </a:t>
            </a:r>
            <a:r>
              <a:rPr lang="cs-CZ" dirty="0">
                <a:solidFill>
                  <a:srgbClr val="FFFF00"/>
                </a:solidFill>
              </a:rPr>
              <a:t>otevřené vodě</a:t>
            </a:r>
            <a:br>
              <a:rPr lang="cs-CZ" dirty="0"/>
            </a:br>
            <a:br>
              <a:rPr lang="cs-CZ" b="1" dirty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203" y="3219981"/>
            <a:ext cx="3689132" cy="18492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897" y="1157353"/>
            <a:ext cx="3055438" cy="197226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AA6B3CC-DD4A-432D-89B9-013736E9D8BF}"/>
              </a:ext>
            </a:extLst>
          </p:cNvPr>
          <p:cNvSpPr txBox="1"/>
          <p:nvPr/>
        </p:nvSpPr>
        <p:spPr>
          <a:xfrm>
            <a:off x="8913202" y="5354634"/>
            <a:ext cx="60974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FFFF00"/>
                </a:solidFill>
              </a:rPr>
              <a:t>Bezpečný vstup do vody!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Dát o sobě vědět!!!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Skok do neznámé vody</a:t>
            </a:r>
          </a:p>
        </p:txBody>
      </p:sp>
    </p:spTree>
    <p:extLst>
      <p:ext uri="{BB962C8B-B14F-4D97-AF65-F5344CB8AC3E}">
        <p14:creationId xmlns:p14="http://schemas.microsoft.com/office/powerpoint/2010/main" val="1079468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984" y="-155027"/>
            <a:ext cx="11595581" cy="1507067"/>
          </a:xfrm>
        </p:spPr>
        <p:txBody>
          <a:bodyPr>
            <a:normAutofit/>
          </a:bodyPr>
          <a:lstStyle/>
          <a:p>
            <a:r>
              <a:rPr lang="cs-CZ" sz="2800" dirty="0"/>
              <a:t>Způsoby tažení a vytažení z vody </a:t>
            </a:r>
            <a:r>
              <a:rPr lang="cs-CZ" sz="2800" dirty="0">
                <a:solidFill>
                  <a:srgbClr val="FFFF00"/>
                </a:solidFill>
              </a:rPr>
              <a:t>bazén x přírodní voda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140" y="1853202"/>
            <a:ext cx="9963806" cy="523269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Tažení s pomůckami</a:t>
            </a:r>
          </a:p>
          <a:p>
            <a:r>
              <a:rPr lang="cs-CZ" dirty="0">
                <a:solidFill>
                  <a:srgbClr val="FFFF00"/>
                </a:solidFill>
              </a:rPr>
              <a:t>Tažení bez pomůcek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Bezpečné přiblížení se!!!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Amerika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 paží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Tažení za bradu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Přes pomůcku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Vytažení z hloubky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Vytažení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Dle váha tonoucího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Dle okraje </a:t>
            </a:r>
          </a:p>
          <a:p>
            <a:pPr lvl="3"/>
            <a:r>
              <a:rPr lang="cs-CZ" dirty="0">
                <a:solidFill>
                  <a:schemeClr val="tx1"/>
                </a:solidFill>
              </a:rPr>
              <a:t>Postupné = svažování – vytáhnout</a:t>
            </a:r>
          </a:p>
          <a:p>
            <a:pPr lvl="3"/>
            <a:r>
              <a:rPr lang="cs-CZ" dirty="0">
                <a:solidFill>
                  <a:schemeClr val="tx1"/>
                </a:solidFill>
              </a:rPr>
              <a:t>Prudký břeh – Na záda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812" y="1371345"/>
            <a:ext cx="3626772" cy="25970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987" y="4168167"/>
            <a:ext cx="4430873" cy="24165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048" y="1247887"/>
            <a:ext cx="3256792" cy="17320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184" y="3210008"/>
            <a:ext cx="2908206" cy="264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40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6350" y="2468853"/>
            <a:ext cx="5779650" cy="361526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Volat o pomoc</a:t>
            </a:r>
          </a:p>
          <a:p>
            <a:r>
              <a:rPr lang="cs-CZ" dirty="0">
                <a:solidFill>
                  <a:schemeClr val="tx1"/>
                </a:solidFill>
              </a:rPr>
              <a:t>Házecí pytlík – za něj ke vzdálenější ruce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Jiná přivázaná pomůcka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Do vody jen profesionálové</a:t>
            </a:r>
          </a:p>
          <a:p>
            <a:pPr lvl="2"/>
            <a:r>
              <a:rPr lang="cs-CZ" dirty="0">
                <a:solidFill>
                  <a:srgbClr val="FFFF00"/>
                </a:solidFill>
              </a:rPr>
              <a:t>Pokud to nejde jinak musíte být přivázaní !! </a:t>
            </a:r>
          </a:p>
          <a:p>
            <a:pPr lvl="2"/>
            <a:r>
              <a:rPr lang="cs-CZ" dirty="0">
                <a:solidFill>
                  <a:srgbClr val="FFFF00"/>
                </a:solidFill>
              </a:rPr>
              <a:t>Někdo vás musí vytáhnout!!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cs-CZ" dirty="0"/>
              <a:t>ZÁCHRANA TONOUCÍHO na </a:t>
            </a:r>
            <a:br>
              <a:rPr lang="cs-CZ" dirty="0"/>
            </a:br>
            <a:r>
              <a:rPr lang="cs-CZ" dirty="0">
                <a:solidFill>
                  <a:srgbClr val="FFFF00"/>
                </a:solidFill>
              </a:rPr>
              <a:t>tekoucí vodě</a:t>
            </a:r>
            <a:br>
              <a:rPr lang="cs-CZ" dirty="0"/>
            </a:br>
            <a:br>
              <a:rPr lang="cs-CZ" b="1" dirty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338" y="1128758"/>
            <a:ext cx="1650011" cy="23200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53" y="4151586"/>
            <a:ext cx="3534161" cy="24934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096" y="1032822"/>
            <a:ext cx="3694914" cy="25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19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129" y="137503"/>
            <a:ext cx="8534400" cy="1507067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Resuscitace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414" y="2085401"/>
            <a:ext cx="6473333" cy="4929851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Záklon hlavy</a:t>
            </a:r>
          </a:p>
          <a:p>
            <a:r>
              <a:rPr lang="cs-CZ" dirty="0">
                <a:solidFill>
                  <a:srgbClr val="FFFF00"/>
                </a:solidFill>
              </a:rPr>
              <a:t>Začínáme 5 vdechy </a:t>
            </a:r>
            <a:r>
              <a:rPr lang="cs-CZ" dirty="0">
                <a:solidFill>
                  <a:schemeClr val="tx1"/>
                </a:solidFill>
              </a:rPr>
              <a:t>– přiměřené!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Běžný nádech a výdech</a:t>
            </a:r>
          </a:p>
          <a:p>
            <a:r>
              <a:rPr lang="cs-CZ" dirty="0">
                <a:solidFill>
                  <a:srgbClr val="FFFF00"/>
                </a:solidFill>
              </a:rPr>
              <a:t>A voláme záchranku</a:t>
            </a: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Dítě – dle věku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Malé dítě – vdech do nosu i úst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Resuscitace prsty/jednou rukou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Novorozenec – 5 malých vdechů a 1 min resuscitace a volat RZS</a:t>
            </a: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Dospělí a starší děti: 30:2 (Rolničky – písnička)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643" y="144536"/>
            <a:ext cx="3006818" cy="20701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09" y="4738013"/>
            <a:ext cx="4457700" cy="17716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554" y="144536"/>
            <a:ext cx="3309114" cy="20701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7643" y="2303831"/>
            <a:ext cx="3006818" cy="26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29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262" y="402020"/>
            <a:ext cx="9180934" cy="570449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789951" y="6260803"/>
            <a:ext cx="5963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http://www.nadacekrizovatka.cz/prvni-pomoc-SIDS</a:t>
            </a:r>
          </a:p>
        </p:txBody>
      </p:sp>
    </p:spTree>
    <p:extLst>
      <p:ext uri="{BB962C8B-B14F-4D97-AF65-F5344CB8AC3E}">
        <p14:creationId xmlns:p14="http://schemas.microsoft.com/office/powerpoint/2010/main" val="1681626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E63144B-EDF3-4F34-9AC0-886DE23F516D}"/>
              </a:ext>
            </a:extLst>
          </p:cNvPr>
          <p:cNvSpPr txBox="1"/>
          <p:nvPr/>
        </p:nvSpPr>
        <p:spPr>
          <a:xfrm>
            <a:off x="3270738" y="1099038"/>
            <a:ext cx="586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Děkuji za pozornost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2F5BF0-3AE4-4002-A264-0BBEF26AE95D}"/>
              </a:ext>
            </a:extLst>
          </p:cNvPr>
          <p:cNvSpPr txBox="1"/>
          <p:nvPr/>
        </p:nvSpPr>
        <p:spPr>
          <a:xfrm>
            <a:off x="1749668" y="3798277"/>
            <a:ext cx="82911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>
                <a:hlinkClick r:id="rId2"/>
              </a:rPr>
              <a:t>https://www.fsps.muni.cz/sdetmivpohode/kurzy/bazen/prvnipomoc.php</a:t>
            </a:r>
            <a:endParaRPr lang="cs-CZ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>
                <a:hlinkClick r:id="rId3"/>
              </a:rPr>
              <a:t>https://www.fsps.muni.cz/sdetmivpohode/kurzy/bazen/bezpomucek.php</a:t>
            </a:r>
            <a:endParaRPr lang="cs-CZ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>
                <a:hlinkClick r:id="rId4"/>
              </a:rPr>
              <a:t>https://www.raft.cz/skola/Zachrana-na-tekouci-vode-s-krizovymi-situacemi.aspx?ID=5</a:t>
            </a:r>
            <a:endParaRPr lang="cs-CZ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https://www.youtube.com/watch?v=mu-14N1a2B0</a:t>
            </a:r>
            <a:endParaRPr lang="cs-CZ" sz="1800" dirty="0"/>
          </a:p>
          <a:p>
            <a:r>
              <a:rPr lang="cs-CZ" dirty="0"/>
              <a:t>Čerpáno také z materiálů Dity Hlavoňové a Miloše Lukáška FSPS MUNI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F04B69C-3565-4D30-BF1F-4413F6559491}"/>
              </a:ext>
            </a:extLst>
          </p:cNvPr>
          <p:cNvSpPr txBox="1"/>
          <p:nvPr/>
        </p:nvSpPr>
        <p:spPr>
          <a:xfrm>
            <a:off x="3048733" y="3244334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235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9600" dirty="0"/>
              <a:t>vznášení</a:t>
            </a:r>
          </a:p>
        </p:txBody>
      </p:sp>
      <p:pic>
        <p:nvPicPr>
          <p:cNvPr id="4" name="Zástupný symbol pro obsah 3" descr="Sebezáchovné plavecké dovednosti - Teorie a didaktika plavání - Učební  opory : Inovace SEBS a ASEBS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5" y="2351679"/>
            <a:ext cx="5225896" cy="36299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339635" y="1792936"/>
            <a:ext cx="11469188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Floating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jeden ze způsobů, jak se udržet na hladině bez pohybů končetin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9635" y="5806045"/>
            <a:ext cx="11469188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795"/>
              </a:spcBef>
              <a:spcAft>
                <a:spcPts val="1795"/>
              </a:spcAft>
            </a:pP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 hlubokém nádechu je tělo na zádech v šikmé poloze vzhledem k hladině, hlava v záklonu a obličej nad hladinou. 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nline médium 2" title="Back Floats: How to be More Floaty">
            <a:hlinkClick r:id="" action="ppaction://media"/>
            <a:extLst>
              <a:ext uri="{FF2B5EF4-FFF2-40B4-BE49-F238E27FC236}">
                <a16:creationId xmlns:a16="http://schemas.microsoft.com/office/drawing/2014/main" id="{553299E3-9E9F-400C-B37E-8785D0662F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987562" y="2352295"/>
            <a:ext cx="5821261" cy="32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9600" dirty="0"/>
              <a:t>dýchání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239" y="2076995"/>
            <a:ext cx="11521440" cy="46634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3600" b="1" u="sng" dirty="0">
                <a:solidFill>
                  <a:schemeClr val="bg1"/>
                </a:solidFill>
              </a:rPr>
              <a:t>Základ správného vznášení</a:t>
            </a:r>
          </a:p>
          <a:p>
            <a:pPr marL="0" indent="0" algn="ctr">
              <a:buNone/>
            </a:pPr>
            <a:r>
              <a:rPr lang="cs-CZ" sz="3500" u="sng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 </a:t>
            </a:r>
            <a:r>
              <a:rPr lang="cs-CZ" sz="3800" u="sng" dirty="0"/>
              <a:t>rychlý výdech + rychlý a hluboký nádechu</a:t>
            </a:r>
            <a:r>
              <a:rPr lang="cs-CZ" sz="3800" dirty="0"/>
              <a:t> +</a:t>
            </a:r>
            <a:r>
              <a:rPr lang="cs-CZ" sz="3800" b="1" dirty="0"/>
              <a:t> </a:t>
            </a:r>
            <a:r>
              <a:rPr lang="cs-CZ" sz="3800" dirty="0"/>
              <a:t>zadržení dechu</a:t>
            </a:r>
            <a:r>
              <a:rPr lang="cs-CZ" sz="3800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 </a:t>
            </a:r>
            <a:r>
              <a:rPr lang="cs-CZ" sz="3800" u="sng" dirty="0"/>
              <a:t>plytké a pomalé dýchání</a:t>
            </a:r>
            <a:r>
              <a:rPr lang="cs-CZ" sz="3600" b="1" dirty="0"/>
              <a:t> </a:t>
            </a:r>
            <a:r>
              <a:rPr lang="cs-CZ" sz="3800" dirty="0"/>
              <a:t>+ výdech jen zhruba do třetiny vitální kapacity – bez zadržení dechu</a:t>
            </a:r>
          </a:p>
          <a:p>
            <a:pPr marL="0" indent="0">
              <a:buNone/>
            </a:pPr>
            <a:endParaRPr lang="cs-CZ" sz="3900" dirty="0"/>
          </a:p>
          <a:p>
            <a:pPr marL="0" indent="0" algn="ctr">
              <a:buNone/>
            </a:pPr>
            <a:r>
              <a:rPr lang="cs-CZ" sz="3900" b="1" dirty="0">
                <a:solidFill>
                  <a:schemeClr val="bg1"/>
                </a:solidFill>
              </a:rPr>
              <a:t>Vznášení </a:t>
            </a:r>
            <a:r>
              <a:rPr lang="cs-CZ" sz="3900" dirty="0"/>
              <a:t>- indikuje, že plavec již nemá obavy a strach z vodního prostředí. Bývá využívána v situacích, kdy se plavec potřebuje poměrně </a:t>
            </a:r>
            <a:r>
              <a:rPr lang="cs-CZ" sz="3900" b="1" dirty="0">
                <a:solidFill>
                  <a:schemeClr val="bg1"/>
                </a:solidFill>
              </a:rPr>
              <a:t>dlouhou dobu udržet na hladině s minimálním energetickým výdejem</a:t>
            </a:r>
            <a:r>
              <a:rPr lang="cs-CZ" sz="3900" b="1" dirty="0"/>
              <a:t>.</a:t>
            </a:r>
            <a:r>
              <a:rPr lang="cs-CZ" sz="3900" dirty="0"/>
              <a:t> </a:t>
            </a:r>
          </a:p>
          <a:p>
            <a:pPr marL="0" indent="0" algn="ctr">
              <a:buNone/>
            </a:pPr>
            <a:r>
              <a:rPr lang="cs-CZ" sz="3900" dirty="0"/>
              <a:t> 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8833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9600" dirty="0"/>
              <a:t>Šlapání vody</a:t>
            </a:r>
          </a:p>
        </p:txBody>
      </p:sp>
      <p:pic>
        <p:nvPicPr>
          <p:cNvPr id="4" name="Zástupný symbol pro obsah 3" descr="Sebezáchovné plavecké dovednosti - Teorie a didaktika plavání - Učební  opory : Inovace SEBS a ASEBS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62" y="1974274"/>
            <a:ext cx="7478888" cy="420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2355763" y="6099331"/>
            <a:ext cx="7478887" cy="75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4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využíváme také pohyby paží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2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800" dirty="0"/>
              <a:t>Plavání v oděvu</a:t>
            </a:r>
          </a:p>
        </p:txBody>
      </p:sp>
      <p:pic>
        <p:nvPicPr>
          <p:cNvPr id="4" name="Zástupný symbol pro obsah 3" descr="Sebezáchovné plavecké dovednosti - Teorie a didaktika plavání - Učební  opory : Inovace SEBS a ASEBS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63" y="2452551"/>
            <a:ext cx="6466114" cy="37392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2756263" y="1806220"/>
            <a:ext cx="6466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významná praktická dovednost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287383" y="6211669"/>
            <a:ext cx="11730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Volíme plavecký způsob, při kterém není třeba vynořovat paže z vody.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457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2698" y="403966"/>
            <a:ext cx="11508376" cy="605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795"/>
              </a:spcBef>
              <a:spcAft>
                <a:spcPts val="1795"/>
              </a:spcAft>
            </a:pPr>
            <a:r>
              <a:rPr lang="cs-CZ" sz="3600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Při svlékání oděvu ve vodě dodržujeme tyto zásady:</a:t>
            </a:r>
            <a:endParaRPr lang="cs-CZ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jsme-li obuti, začínáme zouváním bot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nejprve svlékáme ty části oděvu, které nejvíce omezují plavecké pohyby a jsou nejtěžší</a:t>
            </a:r>
            <a:endParaRPr lang="cs-CZ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při svlékání vrchní části oděvu nezvedáme paže nad vodu, při potopení převlékneme přes hlavu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svlékáme se v klidu, klidně a pravidelně dýcháme</a:t>
            </a:r>
            <a:endParaRPr lang="cs-CZ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pokud budeme oděv později potřebovat, namotáváme jednotlivé svršky na sebe do jednoho balíku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6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06615" y="21101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9600" dirty="0"/>
              <a:t>I. Zanoření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98" y="708069"/>
            <a:ext cx="4826534" cy="638305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Pro dlouhý a náročný pobyt pod vodou</a:t>
            </a:r>
          </a:p>
          <a:p>
            <a:pPr algn="ctr"/>
            <a:endParaRPr lang="cs-CZ" sz="1400" dirty="0">
              <a:solidFill>
                <a:srgbClr val="FF0000"/>
              </a:solidFill>
            </a:endParaRPr>
          </a:p>
          <a:p>
            <a:r>
              <a:rPr lang="cs-CZ" sz="2800" dirty="0">
                <a:solidFill>
                  <a:schemeClr val="bg1"/>
                </a:solidFill>
              </a:rPr>
              <a:t>Před zanořením je třeba naplavat nad místo, kde se budu potápět. Před zanořením je třeba se zklidnit.</a:t>
            </a:r>
          </a:p>
          <a:p>
            <a:endParaRPr lang="cs-CZ" sz="1400" dirty="0">
              <a:solidFill>
                <a:schemeClr val="bg1"/>
              </a:solidFill>
            </a:endParaRPr>
          </a:p>
          <a:p>
            <a:r>
              <a:rPr lang="cs-CZ" sz="2800" dirty="0">
                <a:solidFill>
                  <a:schemeClr val="bg1"/>
                </a:solidFill>
              </a:rPr>
              <a:t>Poté provést cca 2–3 maximální nádechy a výdechy, a teprve poté se zanořit.   </a:t>
            </a:r>
          </a:p>
          <a:p>
            <a:endParaRPr lang="cs-CZ" sz="900" dirty="0"/>
          </a:p>
        </p:txBody>
      </p:sp>
      <p:pic>
        <p:nvPicPr>
          <p:cNvPr id="4" name="Online médium 3" title="HOW TO DIVE DOWN UNDERWATER - DUCK DIVE">
            <a:hlinkClick r:id="" action="ppaction://media"/>
            <a:extLst>
              <a:ext uri="{FF2B5EF4-FFF2-40B4-BE49-F238E27FC236}">
                <a16:creationId xmlns:a16="http://schemas.microsoft.com/office/drawing/2014/main" id="{91EEB13C-F87B-4338-98B6-E29AA69B68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26534" y="2291117"/>
            <a:ext cx="7242374" cy="409194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3ED580F-647D-4964-99CE-A03F09F962BE}"/>
              </a:ext>
            </a:extLst>
          </p:cNvPr>
          <p:cNvSpPr txBox="1"/>
          <p:nvPr/>
        </p:nvSpPr>
        <p:spPr>
          <a:xfrm>
            <a:off x="173360" y="61738"/>
            <a:ext cx="6849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600" b="1" u="sng" dirty="0">
                <a:solidFill>
                  <a:schemeClr val="bg1"/>
                </a:solidFill>
              </a:rPr>
              <a:t>Kachní zanoření</a:t>
            </a:r>
            <a:r>
              <a:rPr lang="cs-CZ" sz="3600" u="sng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12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6051" y="13188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cs-CZ" sz="9600" dirty="0"/>
              <a:t>II. zanoření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882055"/>
            <a:ext cx="11430000" cy="45978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900" b="1" u="sng" dirty="0">
                <a:solidFill>
                  <a:schemeClr val="bg1"/>
                </a:solidFill>
              </a:rPr>
              <a:t>Delfíní zanoření</a:t>
            </a:r>
            <a:r>
              <a:rPr lang="cs-CZ" sz="3900" u="sng" dirty="0">
                <a:solidFill>
                  <a:schemeClr val="bg1"/>
                </a:solidFill>
              </a:rPr>
              <a:t> – krátký pobyt pod vodou</a:t>
            </a:r>
            <a:endParaRPr lang="cs-CZ" sz="39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/>
                </a:solidFill>
              </a:rPr>
              <a:t>Delfíní zanoření provádíme přímo z plavání, nejčastěji kraulem. </a:t>
            </a:r>
          </a:p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/>
                </a:solidFill>
              </a:rPr>
              <a:t>Po nádechu se předkloníme a rovnou z pohybu provedeme plynulé zanoření. </a:t>
            </a:r>
          </a:p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/>
                </a:solidFill>
              </a:rPr>
              <a:t>Pro pobyt pod vodou nám musí stačit běžný nádech.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211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Pruhy</Template>
  <TotalTime>228</TotalTime>
  <Words>1508</Words>
  <Application>Microsoft Office PowerPoint</Application>
  <PresentationFormat>Širokoúhlá obrazovka</PresentationFormat>
  <Paragraphs>227</Paragraphs>
  <Slides>29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Corbel</vt:lpstr>
      <vt:lpstr>Times New Roman</vt:lpstr>
      <vt:lpstr>Wingdings</vt:lpstr>
      <vt:lpstr>Pruhy</vt:lpstr>
      <vt:lpstr>Sebezáchranné a záchranné dovednosti</vt:lpstr>
      <vt:lpstr>Prezentace aplikace PowerPoint</vt:lpstr>
      <vt:lpstr>vznášení</vt:lpstr>
      <vt:lpstr>dýchání</vt:lpstr>
      <vt:lpstr>Šlapání vody</vt:lpstr>
      <vt:lpstr>Plavání v oděvu</vt:lpstr>
      <vt:lpstr>Prezentace aplikace PowerPoint</vt:lpstr>
      <vt:lpstr>I. Zanoření</vt:lpstr>
      <vt:lpstr>II. zanoření</vt:lpstr>
      <vt:lpstr>Plavání pod vodou</vt:lpstr>
      <vt:lpstr>Prezentace aplikace PowerPoint</vt:lpstr>
      <vt:lpstr>Prezentace aplikace PowerPoint</vt:lpstr>
      <vt:lpstr>Prezentace aplikace PowerPoint</vt:lpstr>
      <vt:lpstr>Další dovednosti</vt:lpstr>
      <vt:lpstr>Prezentace aplikace PowerPoint</vt:lpstr>
      <vt:lpstr>Záchranné pomůcky</vt:lpstr>
      <vt:lpstr>Děti u vody - Prevence tonutí </vt:lpstr>
      <vt:lpstr>Děti u vody - Prevence tonutí </vt:lpstr>
      <vt:lpstr>Na co si dát pozor u dospělých  prevence</vt:lpstr>
      <vt:lpstr>Primární je Sebezáchrana!!</vt:lpstr>
      <vt:lpstr>Dopomoc DÍTĚTI X DOSPĚLÉMU</vt:lpstr>
      <vt:lpstr>Záchrana tonoucího</vt:lpstr>
      <vt:lpstr>ZÁCHRANA TONOUCÍHO na bazénu </vt:lpstr>
      <vt:lpstr>ZÁCHRANA TONOUCÍHO na otevřené vodě  </vt:lpstr>
      <vt:lpstr>Způsoby tažení a vytažení z vody bazén x přírodní voda</vt:lpstr>
      <vt:lpstr>ZÁCHRANA TONOUCÍHO na  tekoucí vodě  </vt:lpstr>
      <vt:lpstr>Resuscitace 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Sebezáchovné dovednosti</dc:title>
  <dc:creator>Dita Hlavoňová</dc:creator>
  <cp:lastModifiedBy>Michaela Bátorová</cp:lastModifiedBy>
  <cp:revision>23</cp:revision>
  <dcterms:created xsi:type="dcterms:W3CDTF">2020-10-29T14:24:36Z</dcterms:created>
  <dcterms:modified xsi:type="dcterms:W3CDTF">2024-12-06T07:54:27Z</dcterms:modified>
</cp:coreProperties>
</file>