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5" r:id="rId4"/>
    <p:sldId id="298" r:id="rId5"/>
    <p:sldId id="310" r:id="rId6"/>
    <p:sldId id="315" r:id="rId7"/>
    <p:sldId id="312" r:id="rId8"/>
    <p:sldId id="302" r:id="rId9"/>
    <p:sldId id="296" r:id="rId10"/>
    <p:sldId id="299" r:id="rId11"/>
    <p:sldId id="278" r:id="rId12"/>
    <p:sldId id="300" r:id="rId13"/>
    <p:sldId id="313" r:id="rId14"/>
    <p:sldId id="261" r:id="rId15"/>
    <p:sldId id="276" r:id="rId16"/>
    <p:sldId id="314" r:id="rId17"/>
    <p:sldId id="303" r:id="rId18"/>
    <p:sldId id="297" r:id="rId19"/>
    <p:sldId id="292" r:id="rId20"/>
    <p:sldId id="293" r:id="rId21"/>
    <p:sldId id="305" r:id="rId22"/>
    <p:sldId id="311" r:id="rId23"/>
    <p:sldId id="306" r:id="rId24"/>
    <p:sldId id="307" r:id="rId25"/>
    <p:sldId id="309" r:id="rId26"/>
    <p:sldId id="30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4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87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70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289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4143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293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250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8860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37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1084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589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665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87899A6-1640-4C30-901E-76BBCDF91BA5}" type="datetimeFigureOut">
              <a:rPr lang="cs-CZ" smtClean="0"/>
              <a:t>21.10.2024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91B382E6-D356-4022-9349-740C852A4F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12842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2BqBBVUs7g" TargetMode="External"/><Relationship Id="rId2" Type="http://schemas.openxmlformats.org/officeDocument/2006/relationships/hyperlink" Target="https://www.youtube.com/watch?v=vrn6Rkkvzy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jAusA_W0_U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_vXycbD2TM?feature=oembed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swimswam.com/six-phases-of-the-freestyle-pulling-cyclethe-propulsion-phas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BD4A4-5116-4EDE-81C5-074573D18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217" y="2156586"/>
            <a:ext cx="11471565" cy="1739347"/>
          </a:xfrm>
        </p:spPr>
        <p:txBody>
          <a:bodyPr>
            <a:normAutofit fontScale="90000"/>
          </a:bodyPr>
          <a:lstStyle/>
          <a:p>
            <a:r>
              <a:rPr lang="cs-CZ" sz="7200" dirty="0"/>
              <a:t>Shrnutí didaktických zásad pro znak a kraul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F23A0D-894B-44E7-B636-9C79AE13BF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5246" y="5285073"/>
            <a:ext cx="9144000" cy="822341"/>
          </a:xfrm>
        </p:spPr>
        <p:txBody>
          <a:bodyPr>
            <a:normAutofit/>
          </a:bodyPr>
          <a:lstStyle/>
          <a:p>
            <a:r>
              <a:rPr lang="cs-CZ" sz="3200" dirty="0"/>
              <a:t>Mgr. et Mgr. Michaela Bátorová, Ph.D.</a:t>
            </a:r>
          </a:p>
        </p:txBody>
      </p:sp>
    </p:spTree>
    <p:extLst>
      <p:ext uri="{BB962C8B-B14F-4D97-AF65-F5344CB8AC3E}">
        <p14:creationId xmlns:p14="http://schemas.microsoft.com/office/powerpoint/2010/main" val="2354726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770" y="2272938"/>
            <a:ext cx="11508377" cy="472875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nohy s deskou v obou pažích ve vzpažení </a:t>
            </a:r>
            <a:r>
              <a:rPr lang="cs-CZ" sz="3200" dirty="0"/>
              <a:t>– střídání záběru paží P,L 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paže s nadlehčením nohou </a:t>
            </a:r>
            <a:r>
              <a:rPr lang="cs-CZ" sz="3200" dirty="0"/>
              <a:t>– </a:t>
            </a:r>
            <a:r>
              <a:rPr lang="cs-CZ" sz="3200" dirty="0" err="1"/>
              <a:t>dobíhačka</a:t>
            </a:r>
            <a:r>
              <a:rPr lang="cs-CZ" sz="3200" dirty="0"/>
              <a:t> ve vzpažení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paže s nadlehčením nohou </a:t>
            </a:r>
            <a:r>
              <a:rPr lang="cs-CZ" sz="3200" dirty="0"/>
              <a:t>– střídání paží, vytočení ramen, výdrž </a:t>
            </a:r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865419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2" y="-112986"/>
            <a:ext cx="11048608" cy="1227083"/>
          </a:xfrm>
        </p:spPr>
        <p:txBody>
          <a:bodyPr>
            <a:normAutofit/>
          </a:bodyPr>
          <a:lstStyle/>
          <a:p>
            <a:r>
              <a:rPr lang="cs-CZ" sz="3200" b="1" dirty="0">
                <a:solidFill>
                  <a:srgbClr val="71F6F9"/>
                </a:solidFill>
              </a:rPr>
              <a:t>Znakové nohy bez dopomoci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8220" y="2000736"/>
            <a:ext cx="10036340" cy="574390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Správná technika provedení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Pohyb vychází z kyčlí („kop do míče“)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Uvolněný s propnutými špičkami 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Ne fajfky – zpětný pohyb</a:t>
            </a:r>
          </a:p>
          <a:p>
            <a:endParaRPr lang="cs-CZ" dirty="0">
              <a:solidFill>
                <a:srgbClr val="FFC000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V lehu x podporu vzad na předloktí na okraji bazénu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Ne sed!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Nohy ve vodě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Nekrčit kolena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Ne křečovitě propnutá kolena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Špičky propnuty</a:t>
            </a:r>
          </a:p>
          <a:p>
            <a:pPr lvl="2"/>
            <a:endParaRPr lang="cs-CZ" dirty="0">
              <a:solidFill>
                <a:schemeClr val="tx1"/>
              </a:solidFill>
            </a:endParaRPr>
          </a:p>
          <a:p>
            <a:pPr lvl="3"/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508" y="1935766"/>
            <a:ext cx="3327474" cy="184285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8373508" y="3154115"/>
            <a:ext cx="1128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6" name="Obdélník 5"/>
          <p:cNvSpPr/>
          <p:nvPr/>
        </p:nvSpPr>
        <p:spPr>
          <a:xfrm>
            <a:off x="8373508" y="3882577"/>
            <a:ext cx="31298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Zdroj: https://www.zs-studanka.cz/1404/vsechno-zvladneme.html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B6A1211-8857-428B-AA14-B8E34A0B7FAA}"/>
              </a:ext>
            </a:extLst>
          </p:cNvPr>
          <p:cNvSpPr txBox="1"/>
          <p:nvPr/>
        </p:nvSpPr>
        <p:spPr>
          <a:xfrm>
            <a:off x="7978435" y="4348566"/>
            <a:ext cx="609746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>
                <a:solidFill>
                  <a:srgbClr val="FFC000"/>
                </a:solidFill>
              </a:rPr>
              <a:t>Ve vertikální pozici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 držením x bez držení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Znakové nohy v leže na vodě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Paže u těla se záběry 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Paže ve vzpažení – náročnější </a:t>
            </a:r>
          </a:p>
        </p:txBody>
      </p:sp>
    </p:spTree>
    <p:extLst>
      <p:ext uri="{BB962C8B-B14F-4D97-AF65-F5344CB8AC3E}">
        <p14:creationId xmlns:p14="http://schemas.microsoft.com/office/powerpoint/2010/main" val="39468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37" y="2267763"/>
            <a:ext cx="3811385" cy="225841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797" y="78078"/>
            <a:ext cx="4391755" cy="183286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214036" y="2194749"/>
            <a:ext cx="3797545" cy="227060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7922" y="4653097"/>
            <a:ext cx="3819409" cy="1512832"/>
          </a:xfrm>
          <a:prstGeom prst="rect">
            <a:avLst/>
          </a:prstGeom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649288" y="246063"/>
            <a:ext cx="6594660" cy="1508125"/>
          </a:xfrm>
        </p:spPr>
        <p:txBody>
          <a:bodyPr>
            <a:normAutofit/>
          </a:bodyPr>
          <a:lstStyle/>
          <a:p>
            <a:r>
              <a:rPr lang="cs-CZ" sz="3200" b="1" dirty="0"/>
              <a:t>Znakové nohy s pomůckami a bez dopomoci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36" y="3330052"/>
            <a:ext cx="4745571" cy="16796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488" y="5094514"/>
            <a:ext cx="5165278" cy="144885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64851" y="4686663"/>
            <a:ext cx="40815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Zdroj: https://www.youtube.com/watch?v=o2BqBBVUs7g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390488" y="6281755"/>
            <a:ext cx="408156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Zdroj: https://www.youtube.com/watch?v=o2BqBBVUs7g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8053787" y="5904319"/>
            <a:ext cx="39276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Zdroj: https://www.youtube.com/watch?v=vrn6Rkkvzys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7786797" y="1623383"/>
            <a:ext cx="39276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Zdroj: https://www.youtube.com/watch?v=vrn6Rkkvzys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8148969" y="4202769"/>
            <a:ext cx="39276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Zdroj: https://www.youtube.com/watch?v=vrn6Rkkvzys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4253825" y="2306455"/>
            <a:ext cx="39276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dirty="0"/>
              <a:t>Zdroj: https://www.youtube.com/watch?v=vrn6Rkkvzys</a:t>
            </a:r>
          </a:p>
        </p:txBody>
      </p:sp>
    </p:spTree>
    <p:extLst>
      <p:ext uri="{BB962C8B-B14F-4D97-AF65-F5344CB8AC3E}">
        <p14:creationId xmlns:p14="http://schemas.microsoft.com/office/powerpoint/2010/main" val="2222164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Znakové/kraulové nohy ve vertikální pozici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3200" dirty="0">
                <a:solidFill>
                  <a:schemeClr val="tx1"/>
                </a:solidFill>
              </a:rPr>
              <a:t>Ukázka - znakové nohy:</a:t>
            </a:r>
          </a:p>
          <a:p>
            <a:r>
              <a:rPr lang="cs-CZ" sz="1800" dirty="0">
                <a:solidFill>
                  <a:schemeClr val="tx1"/>
                </a:solidFill>
                <a:hlinkClick r:id="rId2"/>
              </a:rPr>
              <a:t>https://www.youtube.com/watch?v=vrn6Rkkvzys</a:t>
            </a:r>
            <a:endParaRPr lang="cs-CZ" sz="1800" dirty="0">
              <a:solidFill>
                <a:schemeClr val="tx1"/>
              </a:solidFill>
            </a:endParaRPr>
          </a:p>
          <a:p>
            <a:r>
              <a:rPr lang="cs-CZ" sz="1800" dirty="0">
                <a:solidFill>
                  <a:schemeClr val="tx1"/>
                </a:solidFill>
                <a:hlinkClick r:id="rId3"/>
              </a:rPr>
              <a:t>https://www.youtube.com/watch?v=o2BqBBVUs7g</a:t>
            </a:r>
            <a:endParaRPr lang="cs-CZ" sz="1800" dirty="0">
              <a:solidFill>
                <a:schemeClr val="tx1"/>
              </a:solidFill>
            </a:endParaRPr>
          </a:p>
          <a:p>
            <a:endParaRPr lang="cs-CZ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cs-CZ" sz="2800" dirty="0">
                <a:solidFill>
                  <a:schemeClr val="tx1"/>
                </a:solidFill>
              </a:rPr>
              <a:t>Znakové nohy ve vertikální pozici:</a:t>
            </a:r>
          </a:p>
          <a:p>
            <a:r>
              <a:rPr lang="cs-CZ" dirty="0">
                <a:solidFill>
                  <a:srgbClr val="71F6F9"/>
                </a:solidFill>
              </a:rPr>
              <a:t>https://www.youtube.com/watch?v=yYEERgh_VfQ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28069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350" y="-78440"/>
            <a:ext cx="8624179" cy="1282847"/>
          </a:xfrm>
        </p:spPr>
        <p:txBody>
          <a:bodyPr/>
          <a:lstStyle/>
          <a:p>
            <a:r>
              <a:rPr lang="cs-CZ" dirty="0">
                <a:solidFill>
                  <a:srgbClr val="71F6F9"/>
                </a:solidFill>
              </a:rPr>
              <a:t>Znakové paže a znak souhra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50" y="1204407"/>
            <a:ext cx="3731173" cy="276363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50" y="4193690"/>
            <a:ext cx="5070642" cy="24750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443" y="4193690"/>
            <a:ext cx="4017712" cy="2436793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3606" y="2715708"/>
            <a:ext cx="1743075" cy="39147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034456" y="1204407"/>
            <a:ext cx="4639699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Nácvik paží v chůzí vzad na břehu a ve vodě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00"/>
                </a:solidFill>
              </a:rPr>
              <a:t>Provádění pohybem – couvat!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/>
              <a:t>Syntetická metoda – zkusit hned 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 err="1"/>
              <a:t>Dobíhavý</a:t>
            </a:r>
            <a:r>
              <a:rPr lang="cs-CZ" dirty="0"/>
              <a:t> způsob – rozložit pohyb jedné a druhé paže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rgbClr val="FFFF00"/>
                </a:solidFill>
              </a:rPr>
              <a:t>Cvičení s piškotem pod paží</a:t>
            </a:r>
          </a:p>
        </p:txBody>
      </p:sp>
    </p:spTree>
    <p:extLst>
      <p:ext uri="{BB962C8B-B14F-4D97-AF65-F5344CB8AC3E}">
        <p14:creationId xmlns:p14="http://schemas.microsoft.com/office/powerpoint/2010/main" val="1542562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393" y="55180"/>
            <a:ext cx="8840240" cy="1121979"/>
          </a:xfrm>
        </p:spPr>
        <p:txBody>
          <a:bodyPr/>
          <a:lstStyle/>
          <a:p>
            <a:r>
              <a:rPr lang="cs-CZ" b="1" dirty="0"/>
              <a:t>Odstranění chyb - Znak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9393" y="1177159"/>
            <a:ext cx="11792607" cy="6011916"/>
          </a:xfrm>
        </p:spPr>
        <p:txBody>
          <a:bodyPr numCol="2">
            <a:normAutofit/>
          </a:bodyPr>
          <a:lstStyle/>
          <a:p>
            <a:r>
              <a:rPr lang="cs-CZ" dirty="0">
                <a:solidFill>
                  <a:srgbClr val="FFC000"/>
                </a:solidFill>
              </a:rPr>
              <a:t>Znakové nohy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Kolena z vody x „šlape na kole“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Destičku na kolena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Sedí v tom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Vytlačit pomůcku na břiše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Fajfky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Kopání s pod pontonem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Křečovitě napnuté nohy</a:t>
            </a:r>
          </a:p>
          <a:p>
            <a:pPr lvl="2"/>
            <a:r>
              <a:rPr lang="cs-CZ" dirty="0">
                <a:solidFill>
                  <a:schemeClr val="tx1"/>
                </a:solidFill>
              </a:rPr>
              <a:t>Vertikální </a:t>
            </a:r>
            <a:r>
              <a:rPr lang="cs-CZ" dirty="0" err="1">
                <a:solidFill>
                  <a:schemeClr val="tx1"/>
                </a:solidFill>
              </a:rPr>
              <a:t>Zn</a:t>
            </a:r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Znakové paže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Přes osu – křížení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Příliš do stran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Pokrčené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Dobíhají se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rgbClr val="FFC000"/>
                </a:solidFill>
              </a:rPr>
              <a:t>Znak souhra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Sedí v tom – brada na hrudníku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Nedívat se za záběrem – nežádoucí pohyb tělem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Příliš velký záklon hlavy – voda přes hlavu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Příliš intenzivní práce nohou </a:t>
            </a:r>
          </a:p>
          <a:p>
            <a:pPr lvl="1"/>
            <a:r>
              <a:rPr lang="cs-CZ" dirty="0" err="1">
                <a:solidFill>
                  <a:schemeClr val="tx1"/>
                </a:solidFill>
              </a:rPr>
              <a:t>Dobíhávý</a:t>
            </a:r>
            <a:r>
              <a:rPr lang="cs-CZ" dirty="0">
                <a:solidFill>
                  <a:schemeClr val="tx1"/>
                </a:solidFill>
              </a:rPr>
              <a:t> způsob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rgbClr val="FFC000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pPr lvl="1"/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107" y="4183117"/>
            <a:ext cx="3741893" cy="22813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3565" y="4183117"/>
            <a:ext cx="3605013" cy="237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8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470" y="0"/>
            <a:ext cx="4200616" cy="68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684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314371-926F-4A2B-B997-353005E61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213" y="227078"/>
            <a:ext cx="9784080" cy="1508760"/>
          </a:xfrm>
        </p:spPr>
        <p:txBody>
          <a:bodyPr/>
          <a:lstStyle/>
          <a:p>
            <a:r>
              <a:rPr lang="cs-CZ" dirty="0"/>
              <a:t>Znakové paže: Metodika pro děti se specifickými potřebami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03CEA37-774E-48FE-BE4C-419C9A99C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213" y="1735838"/>
            <a:ext cx="4734586" cy="2829320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71CD9-090F-455F-BDEA-AA5B68CEF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783" y="1696324"/>
            <a:ext cx="5338717" cy="28293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4D50C12-3C84-4F66-ABFD-8A13B7C86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552" y="4317023"/>
            <a:ext cx="4434163" cy="242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65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souhra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7708" y="2116182"/>
            <a:ext cx="11534502" cy="4206240"/>
          </a:xfrm>
        </p:spPr>
        <p:txBody>
          <a:bodyPr>
            <a:normAutofit fontScale="92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Znaková souhra </a:t>
            </a:r>
            <a:r>
              <a:rPr lang="cs-CZ" sz="3600" dirty="0"/>
              <a:t>- výdrží ve splývání, vytočení ramen, malíková hrana, držení hlavy (puk na čele), dýchání, šestidobý rytmus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 soupaž </a:t>
            </a:r>
            <a:r>
              <a:rPr lang="cs-CZ" sz="3600" dirty="0"/>
              <a:t>– prsové nohy, znakové nohy + výdrž ve vzpažení a dotažení záběru ke stehnu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 ve dvojicích vedle sebe </a:t>
            </a:r>
            <a:r>
              <a:rPr lang="cs-CZ" sz="3600" dirty="0"/>
              <a:t>– každý plave venkovní rukou</a:t>
            </a:r>
          </a:p>
          <a:p>
            <a:pPr marL="0" lvl="0" indent="0">
              <a:buNone/>
            </a:pPr>
            <a:r>
              <a:rPr lang="cs-CZ" sz="3600" dirty="0"/>
              <a:t>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600" dirty="0">
                <a:solidFill>
                  <a:srgbClr val="FF0000"/>
                </a:solidFill>
              </a:rPr>
              <a:t>Znak ve dvojicích za sebou </a:t>
            </a:r>
            <a:r>
              <a:rPr lang="cs-CZ" sz="3600" dirty="0"/>
              <a:t>– první paže, druhý nohy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9388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7135" y="0"/>
            <a:ext cx="11737730" cy="1508760"/>
          </a:xfrm>
        </p:spPr>
        <p:txBody>
          <a:bodyPr>
            <a:noAutofit/>
          </a:bodyPr>
          <a:lstStyle/>
          <a:p>
            <a:pPr algn="ctr"/>
            <a:r>
              <a:rPr lang="cs-CZ" dirty="0"/>
              <a:t>Nácvik dovedností pro znakovou souhru</a:t>
            </a:r>
          </a:p>
        </p:txBody>
      </p:sp>
      <p:pic>
        <p:nvPicPr>
          <p:cNvPr id="11" name="Online médium 10" title="5 skills to learn the basics of backstroke">
            <a:hlinkClick r:id="" action="ppaction://media"/>
            <a:extLst>
              <a:ext uri="{FF2B5EF4-FFF2-40B4-BE49-F238E27FC236}">
                <a16:creationId xmlns:a16="http://schemas.microsoft.com/office/drawing/2014/main" id="{D94EA9B9-592D-4AEE-9866-66488A4022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00723" y="1037493"/>
            <a:ext cx="9990553" cy="56446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33C8964-37F8-4FDE-8269-AEFB413D1943}"/>
              </a:ext>
            </a:extLst>
          </p:cNvPr>
          <p:cNvSpPr txBox="1"/>
          <p:nvPr/>
        </p:nvSpPr>
        <p:spPr>
          <a:xfrm>
            <a:off x="3637816" y="6585439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/>
              <a:t>Zdroj: https://www.youtube.com/watch?v=ujAusA_W0_U</a:t>
            </a:r>
          </a:p>
        </p:txBody>
      </p:sp>
    </p:spTree>
    <p:extLst>
      <p:ext uri="{BB962C8B-B14F-4D97-AF65-F5344CB8AC3E}">
        <p14:creationId xmlns:p14="http://schemas.microsoft.com/office/powerpoint/2010/main" val="133115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23C34-6471-4BE7-A946-452CF1F7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6000" dirty="0"/>
              <a:t>Metodika Nácviku znaku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61903A-F02E-4238-9675-7B559C5F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543" y="2227783"/>
            <a:ext cx="10154895" cy="434604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8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3000" u="sng" dirty="0"/>
              <a:t>ukázka, pozorování, vysvětlení, cvičení, korekce chyb</a:t>
            </a:r>
            <a:endParaRPr lang="cs-CZ" sz="3000" dirty="0"/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43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43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36" y="2137208"/>
            <a:ext cx="4630366" cy="258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26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E23C34-6471-4BE7-A946-452CF1F71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cs-CZ" sz="6000" dirty="0"/>
              <a:t>Metodika Nácviku kraulu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A61903A-F02E-4238-9675-7B559C5FE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2015848"/>
            <a:ext cx="10154895" cy="48421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cs-CZ" sz="40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u="sng" dirty="0"/>
              <a:t>ukázka, pozorování, vysvětlení, cvičení, korekce chyb</a:t>
            </a:r>
            <a:endParaRPr lang="cs-CZ" dirty="0"/>
          </a:p>
          <a:p>
            <a:pPr marL="0" indent="0" algn="ctr">
              <a:buNone/>
            </a:pPr>
            <a:endParaRPr lang="cs-CZ" sz="2400" u="sng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cs-CZ" sz="4300" u="sng" dirty="0">
                <a:solidFill>
                  <a:schemeClr val="bg1"/>
                </a:solidFill>
              </a:rPr>
              <a:t>Zvládnutá splývavá poloha a dýchání do vody!</a:t>
            </a:r>
            <a:endParaRPr lang="cs-CZ" sz="43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cs-CZ" u="sng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Plavání Obrázky - Stahuj obrázky zdarma - Pixabay">
            <a:extLst>
              <a:ext uri="{FF2B5EF4-FFF2-40B4-BE49-F238E27FC236}">
                <a16:creationId xmlns:a16="http://schemas.microsoft.com/office/drawing/2014/main" id="{CA11E9AD-3911-401A-8BCB-59F6CDF7F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919" y="2052735"/>
            <a:ext cx="4337955" cy="24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028391B-028B-4652-8DB1-86B1C57FC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933" y="2015848"/>
            <a:ext cx="4458322" cy="2495898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D680C6CF-E465-49CD-9C86-BF35C90593B1}"/>
              </a:ext>
            </a:extLst>
          </p:cNvPr>
          <p:cNvSpPr txBox="1"/>
          <p:nvPr/>
        </p:nvSpPr>
        <p:spPr>
          <a:xfrm>
            <a:off x="5751478" y="4436924"/>
            <a:ext cx="609437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cs-CZ" sz="1050" dirty="0"/>
              <a:t>Zdroj: https://studio-skokanek.cz/zavody-aliance-detskeho-plavani-2/</a:t>
            </a:r>
          </a:p>
        </p:txBody>
      </p:sp>
    </p:spTree>
    <p:extLst>
      <p:ext uri="{BB962C8B-B14F-4D97-AF65-F5344CB8AC3E}">
        <p14:creationId xmlns:p14="http://schemas.microsoft.com/office/powerpoint/2010/main" val="2243231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D89C8D-CCE8-49C1-8526-10BCD0091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1E1CA5-21C5-40CD-8CD0-D4B04374D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" y="2011680"/>
            <a:ext cx="11585448" cy="4764024"/>
          </a:xfrm>
        </p:spPr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endParaRPr lang="cs-CZ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Nácvik střídavého pohybu dolních končetin </a:t>
            </a:r>
            <a:r>
              <a:rPr lang="cs-CZ" sz="2400" dirty="0"/>
              <a:t>– na suchu – možnost zrakové kontroly, správné postavení chodidel (paty, špičky, nárty, kotník), pohyb z kyčlí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Nácvik kraulového kopu </a:t>
            </a:r>
            <a:r>
              <a:rPr lang="cs-CZ" sz="2400" dirty="0"/>
              <a:t>– ve vodě – v sedu/podporu vzad/lehu, u stěny, s pomůckou a se správným vytáčením hlavy do strany pro nádech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Kraulové nohy s deskou </a:t>
            </a:r>
            <a:r>
              <a:rPr lang="cs-CZ" sz="2400" dirty="0"/>
              <a:t>– v držení obou paží, jedné paže na boku, proti odporu, ve dvojici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Kraulové nohy bez desky </a:t>
            </a:r>
            <a:r>
              <a:rPr lang="cs-CZ" sz="2400" dirty="0"/>
              <a:t>– bez dýchání, s nádechem na bok, různou intenzitou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/>
              <a:t> </a:t>
            </a:r>
            <a:r>
              <a:rPr lang="cs-CZ" sz="2400" dirty="0">
                <a:solidFill>
                  <a:schemeClr val="bg1"/>
                </a:solidFill>
              </a:rPr>
              <a:t>Kraulové nohy ve vertikální poloze </a:t>
            </a:r>
            <a:r>
              <a:rPr lang="cs-CZ" sz="2400" dirty="0"/>
              <a:t>– s různou polohou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bg1"/>
                </a:solidFill>
              </a:rPr>
              <a:t>Kraulové nohy s otáčením </a:t>
            </a:r>
            <a:r>
              <a:rPr lang="cs-CZ" sz="2400" dirty="0"/>
              <a:t>kolem podélné osy těla (kraulové + znakové nohy)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259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8F8DC6-7D83-4AE7-9B0D-688DC434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960" y="118806"/>
            <a:ext cx="10342772" cy="1508760"/>
          </a:xfrm>
        </p:spPr>
        <p:txBody>
          <a:bodyPr>
            <a:normAutofit fontScale="90000"/>
          </a:bodyPr>
          <a:lstStyle/>
          <a:p>
            <a:br>
              <a:rPr lang="cs-CZ" dirty="0">
                <a:sym typeface="Wingdings" panose="05000000000000000000" pitchFamily="2" charset="2"/>
              </a:rPr>
            </a:br>
            <a:r>
              <a:rPr lang="cs-CZ" dirty="0">
                <a:sym typeface="Wingdings" panose="05000000000000000000" pitchFamily="2" charset="2"/>
              </a:rPr>
              <a:t>Nepodporujte záklon nebo úklon hlavy </a:t>
            </a:r>
            <a:br>
              <a:rPr lang="cs-CZ" dirty="0">
                <a:sym typeface="Wingdings" panose="05000000000000000000" pitchFamily="2" charset="2"/>
              </a:rPr>
            </a:br>
            <a:r>
              <a:rPr lang="cs-CZ" dirty="0">
                <a:sym typeface="Wingdings" panose="05000000000000000000" pitchFamily="2" charset="2"/>
              </a:rPr>
              <a:t>hlava v prodloužení trupu 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D96D20C-096E-40B8-AF19-48912F5FB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605" y="1831899"/>
            <a:ext cx="2960451" cy="403697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8E7B05C-D69A-44E2-90F4-F59741B7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01" y="5477573"/>
            <a:ext cx="6319273" cy="1261621"/>
          </a:xfrm>
          <a:prstGeom prst="rect">
            <a:avLst/>
          </a:prstGeom>
        </p:spPr>
      </p:pic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69841F94-AEC6-4F32-8E38-23EF83D49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70546" y="1819623"/>
            <a:ext cx="2743583" cy="3972479"/>
          </a:xfr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CB1E69F-1027-49C5-A3F0-BA9A78A565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301" y="1836985"/>
            <a:ext cx="4344006" cy="34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95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8DFD69-BB6B-4754-B8A3-CC9CF432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paže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B65844-346C-4BF1-ACFE-70A01919B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011680"/>
            <a:ext cx="11347704" cy="4681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dirty="0"/>
              <a:t> </a:t>
            </a:r>
            <a:r>
              <a:rPr lang="cs-CZ" sz="2600" dirty="0">
                <a:solidFill>
                  <a:schemeClr val="bg1"/>
                </a:solidFill>
              </a:rPr>
              <a:t>Nácvik střídavého pohybu horních končetin </a:t>
            </a:r>
            <a:r>
              <a:rPr lang="cs-CZ" sz="2600" dirty="0"/>
              <a:t>– na suchu – uvědomění si fáze záběrové a fáze přenosu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Nácvik v nízké vodě </a:t>
            </a:r>
            <a:r>
              <a:rPr lang="cs-CZ" sz="2600" dirty="0"/>
              <a:t>po pás – u kraje, ve stoji, v pohybu – bez dýchání, s dýcháním na jednu stranu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Kraulové nohy s deskou v jedné ruce </a:t>
            </a:r>
            <a:r>
              <a:rPr lang="cs-CZ" sz="2600" dirty="0"/>
              <a:t>– s nádechem na stranu - bez záběru (pouze vytáčení), s vytažením ruky z kapsy (vytáhne pouze loket do 1/3 a vrátí), se záběrem jedné paže – totéž lze provádět bez desky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Kraulové nohy s deskou v obou pažích </a:t>
            </a:r>
            <a:r>
              <a:rPr lang="cs-CZ" sz="2600" dirty="0"/>
              <a:t>– střídání záběru paží P,L – bez nádechu, s dýcháním na lepší stranu, střídat strany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600" dirty="0">
                <a:solidFill>
                  <a:schemeClr val="bg1"/>
                </a:solidFill>
              </a:rPr>
              <a:t>Kraulové paže s nadlehčením nohou </a:t>
            </a:r>
            <a:r>
              <a:rPr lang="cs-CZ" sz="2600" dirty="0"/>
              <a:t>(</a:t>
            </a:r>
            <a:r>
              <a:rPr lang="cs-CZ" sz="2600" dirty="0" err="1"/>
              <a:t>dobíhačka</a:t>
            </a:r>
            <a:r>
              <a:rPr lang="cs-CZ" sz="2600" dirty="0"/>
              <a:t>) – bez dýchání, s dýcháním</a:t>
            </a:r>
          </a:p>
          <a:p>
            <a:pPr marL="0" indent="0">
              <a:buNone/>
            </a:pPr>
            <a:r>
              <a:rPr lang="cs-CZ" sz="26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5542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B26D3F-D9D9-4CF5-9932-EB1633DE8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9600" dirty="0"/>
              <a:t>souhra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B3E04A0-BCCA-432D-A3A0-DFD1FFE9D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2011680"/>
            <a:ext cx="10899648" cy="4562144"/>
          </a:xfrm>
        </p:spPr>
        <p:txBody>
          <a:bodyPr/>
          <a:lstStyle/>
          <a:p>
            <a:pPr marL="0" lvl="0" indent="0">
              <a:buNone/>
            </a:pPr>
            <a:endParaRPr lang="cs-CZ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chemeClr val="bg1"/>
                </a:solidFill>
              </a:rPr>
              <a:t>Kraulová „</a:t>
            </a:r>
            <a:r>
              <a:rPr lang="cs-CZ" sz="2800" dirty="0" err="1">
                <a:solidFill>
                  <a:schemeClr val="bg1"/>
                </a:solidFill>
              </a:rPr>
              <a:t>dobíhačka</a:t>
            </a:r>
            <a:r>
              <a:rPr lang="cs-CZ" sz="2800" dirty="0">
                <a:solidFill>
                  <a:schemeClr val="bg1"/>
                </a:solidFill>
              </a:rPr>
              <a:t>“ </a:t>
            </a:r>
            <a:r>
              <a:rPr lang="cs-CZ" sz="2800" dirty="0"/>
              <a:t>– bez dýchání, s nádechem na lepší stranu, střídat nádechovou stranu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Kraulová souhra </a:t>
            </a:r>
            <a:r>
              <a:rPr lang="cs-CZ" sz="2800" dirty="0"/>
              <a:t>bez dobíhání paží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Nácvik</a:t>
            </a:r>
            <a:r>
              <a:rPr lang="cs-CZ" sz="2800" dirty="0"/>
              <a:t> uvolněného </a:t>
            </a:r>
            <a:r>
              <a:rPr lang="cs-CZ" sz="2800" dirty="0">
                <a:solidFill>
                  <a:schemeClr val="bg1"/>
                </a:solidFill>
              </a:rPr>
              <a:t>přenosu paže </a:t>
            </a:r>
            <a:r>
              <a:rPr lang="cs-CZ" sz="2800" dirty="0"/>
              <a:t>– dotyk v podpaždí, vysoký loket, čeření prsty hladiny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/>
              <a:t> </a:t>
            </a:r>
            <a:r>
              <a:rPr lang="cs-CZ" sz="2800" dirty="0">
                <a:solidFill>
                  <a:schemeClr val="bg1"/>
                </a:solidFill>
              </a:rPr>
              <a:t>Kraulová souhra </a:t>
            </a:r>
            <a:r>
              <a:rPr lang="cs-CZ" sz="2800" dirty="0"/>
              <a:t>– ruce v pěst, prsty roztažené, co nejméně záběrů, dotyk stehna při dokončení záběru, rotace ramen, bilaterální dýchání, různá intenzita kopání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8575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D09857-6C01-4C5C-A59B-00F868406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nline médium 3" title="Learn To Swim Freestyle | A Simple Step-By-Step Guide">
            <a:hlinkClick r:id="" action="ppaction://media"/>
            <a:extLst>
              <a:ext uri="{FF2B5EF4-FFF2-40B4-BE49-F238E27FC236}">
                <a16:creationId xmlns:a16="http://schemas.microsoft.com/office/drawing/2014/main" id="{7421C972-F928-4B55-A0C3-44483331F4D5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16950" y="710119"/>
            <a:ext cx="10553482" cy="596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3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650EC9-69A9-4ABB-B8F8-1937A4F19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889" y="303631"/>
            <a:ext cx="9784080" cy="1508760"/>
          </a:xfrm>
        </p:spPr>
        <p:txBody>
          <a:bodyPr/>
          <a:lstStyle/>
          <a:p>
            <a:r>
              <a:rPr lang="cs-CZ" dirty="0"/>
              <a:t>Děkuji za pozornost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D45BDF9-FE2F-44DA-B4D5-2DAEFB01E2F8}"/>
              </a:ext>
            </a:extLst>
          </p:cNvPr>
          <p:cNvSpPr txBox="1"/>
          <p:nvPr/>
        </p:nvSpPr>
        <p:spPr>
          <a:xfrm>
            <a:off x="483071" y="1812391"/>
            <a:ext cx="6259748" cy="5420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Hall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G. (2020b). 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Freestyle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Pulling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Cycle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Propulsion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Phase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SwimSwam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Získáno 22. října 2022, z 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https://swimswam.com/six-phases-of-the-freestyle-pulling-cyclethe-propulsion-phase/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Maglischo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E. W. (1993).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Swimming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Even</a:t>
            </a:r>
            <a:r>
              <a:rPr lang="cs-CZ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Faster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Mayfield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Publishing</a:t>
            </a:r>
            <a:r>
              <a:rPr lang="cs-CZ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Maglischo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W. (2003).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Faster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Kinetics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Maglischo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E. W. (2016). 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Primer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Coaches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Biomechanical</a:t>
            </a:r>
            <a:r>
              <a:rPr lang="cs-CZ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Foundations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Nova Science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Publishers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Bátorová, M. (2023). Využití tachografu a akcelerometru pro analýzu plavecké techniky kraul, disertační práce, FTK Olomouc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Materiály Dita Hlavoňová a Miroslav Lukášek FSPS MUNI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4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31" y="2011680"/>
            <a:ext cx="11665132" cy="484632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Nácvik střídavého pohybu dolních končetin </a:t>
            </a:r>
            <a:r>
              <a:rPr lang="cs-CZ" sz="2800" dirty="0"/>
              <a:t>– na suchu – možnost zrakové kontroly, správné postavení chodidel (paty, špičky, nárty, kotník), pohyb z kyčlí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Nácvik znakového kopu </a:t>
            </a:r>
            <a:r>
              <a:rPr lang="cs-CZ" sz="2800" dirty="0"/>
              <a:t>– ve vodě – v sedu (podpor vzad na předloktí) na kraji bazénu – střídat postavení chodidel, střídat intenzitu kopání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s vodní nudlí</a:t>
            </a:r>
            <a:r>
              <a:rPr lang="cs-CZ" sz="2800" dirty="0">
                <a:solidFill>
                  <a:schemeClr val="bg1"/>
                </a:solidFill>
              </a:rPr>
              <a:t> </a:t>
            </a:r>
            <a:r>
              <a:rPr lang="cs-CZ" sz="2800" dirty="0"/>
              <a:t>– v podložení ramen a hlavy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s deskou </a:t>
            </a:r>
            <a:r>
              <a:rPr lang="cs-CZ" sz="2800" dirty="0"/>
              <a:t>– na kolenou, na hrudníku, pod hlavou, ve vzpažení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855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/>
              <a:t>nohy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5131" y="2011680"/>
            <a:ext cx="11665132" cy="484632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bez desky po odraze od stěny </a:t>
            </a:r>
            <a:r>
              <a:rPr lang="cs-CZ" sz="2800" dirty="0"/>
              <a:t>– různou intenzitou, s různou polohou paží – u těla, za hlavou, vzpažení, jedna ruka v připažení, tleskání nad břichem, paže do předpažení, přenos paží nad trupem střídavě nebo soupaž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18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na boku </a:t>
            </a:r>
            <a:r>
              <a:rPr lang="cs-CZ" sz="2800" dirty="0"/>
              <a:t>– na jedné straně, s přetáčením (záběr + přenos)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4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ve vertikální poloze </a:t>
            </a:r>
            <a:r>
              <a:rPr lang="cs-CZ" sz="2800" dirty="0"/>
              <a:t>– s různou polohou paží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20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2800" dirty="0">
                <a:solidFill>
                  <a:srgbClr val="FF0000"/>
                </a:solidFill>
              </a:rPr>
              <a:t>Znakové nohy s otáčením </a:t>
            </a:r>
            <a:r>
              <a:rPr lang="cs-CZ" sz="2800" dirty="0"/>
              <a:t>kolem podélné osy těla (znakové + kraulové nohy)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771131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A5914-64F1-4586-8215-CC79C9B0D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9540" y="284175"/>
            <a:ext cx="9784080" cy="1508760"/>
          </a:xfrm>
        </p:spPr>
        <p:txBody>
          <a:bodyPr/>
          <a:lstStyle/>
          <a:p>
            <a:r>
              <a:rPr lang="cs-CZ" dirty="0"/>
              <a:t>Takto raději ne </a:t>
            </a:r>
            <a:r>
              <a:rPr lang="cs-CZ" dirty="0">
                <a:sym typeface="Wingdings" panose="05000000000000000000" pitchFamily="2" charset="2"/>
              </a:rPr>
              <a:t></a:t>
            </a:r>
            <a:br>
              <a:rPr lang="cs-CZ" dirty="0">
                <a:sym typeface="Wingdings" panose="05000000000000000000" pitchFamily="2" charset="2"/>
              </a:rPr>
            </a:br>
            <a:r>
              <a:rPr lang="cs-CZ" b="1" dirty="0">
                <a:sym typeface="Wingdings" panose="05000000000000000000" pitchFamily="2" charset="2"/>
              </a:rPr>
              <a:t>Zvolte menší destičku</a:t>
            </a:r>
            <a:endParaRPr lang="cs-CZ" b="1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14DECB0-23E7-4F3E-8017-1F8FA91F8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235" y="2194037"/>
            <a:ext cx="5658640" cy="372479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503F2B8-0EF7-4479-A87D-00A3EED5C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179" y="1916349"/>
            <a:ext cx="2701899" cy="484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36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0724" y="-240725"/>
            <a:ext cx="8534400" cy="1507067"/>
          </a:xfrm>
        </p:spPr>
        <p:txBody>
          <a:bodyPr/>
          <a:lstStyle/>
          <a:p>
            <a:r>
              <a:rPr lang="cs-CZ" b="1" dirty="0">
                <a:solidFill>
                  <a:srgbClr val="71F6F9"/>
                </a:solidFill>
              </a:rPr>
              <a:t>Nácvik splývání s pomůckami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3472" y="343147"/>
            <a:ext cx="3481552" cy="209025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190" y="4355101"/>
            <a:ext cx="4636158" cy="22889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80" y="1388272"/>
            <a:ext cx="3013954" cy="274617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80" y="4355101"/>
            <a:ext cx="4406462" cy="246739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2631064" y="5991498"/>
            <a:ext cx="2268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 Foto </a:t>
            </a:r>
            <a:r>
              <a:rPr lang="cs-CZ" sz="1200" dirty="0" err="1"/>
              <a:t>FSpS</a:t>
            </a:r>
            <a:r>
              <a:rPr lang="cs-CZ" sz="1200" dirty="0"/>
              <a:t>: https://www.fsps.muni.cz/sdetmivjmkvpohode/kurzy/aquaerobik/hluboka.php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493380" y="3303449"/>
            <a:ext cx="22687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 Foto </a:t>
            </a:r>
            <a:r>
              <a:rPr lang="cs-CZ" sz="1200" dirty="0" err="1"/>
              <a:t>FSpS</a:t>
            </a:r>
            <a:r>
              <a:rPr lang="cs-CZ" sz="1200" dirty="0"/>
              <a:t>: https://www.fsps.muni.cz/sdetmivjmkvpohode/kurzy/aquaerobik/hluboka.php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849" y="1314253"/>
            <a:ext cx="2525124" cy="2796989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3838320" y="1291056"/>
            <a:ext cx="19535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Zdroj: https://www.sensa-shop.cz/podlozka-do-bazenu/</a:t>
            </a:r>
          </a:p>
        </p:txBody>
      </p:sp>
    </p:spTree>
    <p:extLst>
      <p:ext uri="{BB962C8B-B14F-4D97-AF65-F5344CB8AC3E}">
        <p14:creationId xmlns:p14="http://schemas.microsoft.com/office/powerpoint/2010/main" val="768074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1750E8-439F-45B1-B97B-8415CE274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Pozor na správnou polohu těla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D26105A-B34E-4BE2-8E42-BFC43A6FC9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226" y="2369066"/>
            <a:ext cx="4086795" cy="325800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8F567CE-12FC-4D84-8BF3-9BC1AF59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3217" y="2369066"/>
            <a:ext cx="4373556" cy="325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0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2BF1A7-BA83-42A2-8402-CE2CFB38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78" y="282543"/>
            <a:ext cx="5690250" cy="150876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Znakové nohy: </a:t>
            </a:r>
            <a:r>
              <a:rPr lang="cs-CZ" dirty="0"/>
              <a:t>Metodika pro děti se specifickými potřebami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B928945-DB38-4764-8A24-15241179A4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616" y="4680186"/>
            <a:ext cx="3598424" cy="1863293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788A407-7D75-49BE-B5CC-652DD287EF11}"/>
              </a:ext>
            </a:extLst>
          </p:cNvPr>
          <p:cNvSpPr txBox="1"/>
          <p:nvPr/>
        </p:nvSpPr>
        <p:spPr>
          <a:xfrm>
            <a:off x="112188" y="1994294"/>
            <a:ext cx="60974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Znakové nohy s asistencí, dopomocí a bez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F8D6EEFB-7F60-4AD8-B94E-61ED9E19C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35407"/>
            <a:ext cx="4116428" cy="1785186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ADFDA254-926E-461E-A439-6EF1F6386A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00041"/>
            <a:ext cx="4141587" cy="211845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0AC06824-0450-4A46-9EF7-2BFDCE27EE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8616" y="2656598"/>
            <a:ext cx="3558602" cy="174280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CF4487E-B912-4C02-990E-4F0F52C28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95" y="4680186"/>
            <a:ext cx="4057839" cy="186329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5ED899B-E522-4835-9713-52DC71603F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700" y="2656598"/>
            <a:ext cx="4116428" cy="172998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BFCD411E-9D0C-421E-87FC-5D825A47A3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0852" y="78523"/>
            <a:ext cx="3778425" cy="23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22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/>
              <a:t>paže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0770" y="2272938"/>
            <a:ext cx="11508377" cy="4728754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Nácvik střídavého pohybu horních končetin </a:t>
            </a:r>
            <a:r>
              <a:rPr lang="cs-CZ" sz="3200" dirty="0"/>
              <a:t>– na suchu – uvědomění si směru pohybu, záběrového postavení paže, přenos natažené paže</a:t>
            </a:r>
          </a:p>
          <a:p>
            <a:pPr lvl="0">
              <a:buFont typeface="Wingdings" panose="05000000000000000000" pitchFamily="2" charset="2"/>
              <a:buChar char="Ø"/>
            </a:pPr>
            <a:endParaRPr lang="cs-CZ" sz="3200" dirty="0"/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Nácvik v nízké vodě</a:t>
            </a:r>
            <a:r>
              <a:rPr lang="cs-CZ" sz="3200" dirty="0"/>
              <a:t> po pás – ve stoji, v pohybu (vzat)</a:t>
            </a:r>
          </a:p>
          <a:p>
            <a:pPr marL="0" lvl="0" indent="0">
              <a:buNone/>
            </a:pPr>
            <a:r>
              <a:rPr lang="cs-CZ" sz="3200" dirty="0"/>
              <a:t>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cs-CZ" sz="3200" dirty="0">
                <a:solidFill>
                  <a:srgbClr val="FF0000"/>
                </a:solidFill>
              </a:rPr>
              <a:t>Znakové nohy s deskou v jedné ruce </a:t>
            </a:r>
            <a:r>
              <a:rPr lang="cs-CZ" sz="3200" dirty="0"/>
              <a:t>(na břiše, v </a:t>
            </a:r>
            <a:r>
              <a:rPr lang="cs-CZ" sz="3200" dirty="0" err="1"/>
              <a:t>pdpaží</a:t>
            </a:r>
            <a:r>
              <a:rPr lang="cs-CZ" sz="3200" dirty="0"/>
              <a:t>, ve vzpažení) – záběr pouze jedné paže </a:t>
            </a:r>
          </a:p>
          <a:p>
            <a:pPr marL="0" indent="0">
              <a:buNone/>
            </a:pP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9217323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510</TotalTime>
  <Words>1345</Words>
  <Application>Microsoft Office PowerPoint</Application>
  <PresentationFormat>Širokoúhlá obrazovka</PresentationFormat>
  <Paragraphs>162</Paragraphs>
  <Slides>26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1" baseType="lpstr">
      <vt:lpstr>Arial</vt:lpstr>
      <vt:lpstr>Calibri</vt:lpstr>
      <vt:lpstr>Corbel</vt:lpstr>
      <vt:lpstr>Wingdings</vt:lpstr>
      <vt:lpstr>Pruhy</vt:lpstr>
      <vt:lpstr>Shrnutí didaktických zásad pro znak a kraul</vt:lpstr>
      <vt:lpstr>Metodika Nácviku znaku</vt:lpstr>
      <vt:lpstr>nohy</vt:lpstr>
      <vt:lpstr>nohy</vt:lpstr>
      <vt:lpstr>Takto raději ne  Zvolte menší destičku</vt:lpstr>
      <vt:lpstr>Nácvik splývání s pomůckami</vt:lpstr>
      <vt:lpstr>Pozor na správnou polohu těla</vt:lpstr>
      <vt:lpstr>Znakové nohy: Metodika pro děti se specifickými potřebami </vt:lpstr>
      <vt:lpstr>paže</vt:lpstr>
      <vt:lpstr>paže</vt:lpstr>
      <vt:lpstr>Znakové nohy bez dopomoci</vt:lpstr>
      <vt:lpstr>Znakové nohy s pomůckami a bez dopomoci</vt:lpstr>
      <vt:lpstr>Znakové/kraulové nohy ve vertikální pozici</vt:lpstr>
      <vt:lpstr>Znakové paže a znak souhra</vt:lpstr>
      <vt:lpstr>Odstranění chyb - Znak</vt:lpstr>
      <vt:lpstr>Prezentace aplikace PowerPoint</vt:lpstr>
      <vt:lpstr>Znakové paže: Metodika pro děti se specifickými potřebami </vt:lpstr>
      <vt:lpstr>souhra</vt:lpstr>
      <vt:lpstr>Nácvik dovedností pro znakovou souhru</vt:lpstr>
      <vt:lpstr>Metodika Nácviku kraulu</vt:lpstr>
      <vt:lpstr>NOHY</vt:lpstr>
      <vt:lpstr> Nepodporujte záklon nebo úklon hlavy  hlava v prodloužení trupu </vt:lpstr>
      <vt:lpstr>paže</vt:lpstr>
      <vt:lpstr>souhra</vt:lpstr>
      <vt:lpstr>Prezentace aplikace PowerPoint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Plavecký  způsob  znak</dc:title>
  <dc:creator>Dita Hlavoňová</dc:creator>
  <cp:lastModifiedBy>Bátorová Michaela (149276)</cp:lastModifiedBy>
  <cp:revision>54</cp:revision>
  <dcterms:created xsi:type="dcterms:W3CDTF">2020-10-19T10:50:16Z</dcterms:created>
  <dcterms:modified xsi:type="dcterms:W3CDTF">2024-10-21T22:04:04Z</dcterms:modified>
</cp:coreProperties>
</file>