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57"/>
  </p:notesMasterIdLst>
  <p:handoutMasterIdLst>
    <p:handoutMasterId r:id="rId58"/>
  </p:handoutMasterIdLst>
  <p:sldIdLst>
    <p:sldId id="256" r:id="rId2"/>
    <p:sldId id="305" r:id="rId3"/>
    <p:sldId id="306" r:id="rId4"/>
    <p:sldId id="335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19" r:id="rId16"/>
    <p:sldId id="318" r:id="rId17"/>
    <p:sldId id="320" r:id="rId18"/>
    <p:sldId id="337" r:id="rId19"/>
    <p:sldId id="325" r:id="rId20"/>
    <p:sldId id="328" r:id="rId21"/>
    <p:sldId id="329" r:id="rId22"/>
    <p:sldId id="326" r:id="rId23"/>
    <p:sldId id="327" r:id="rId24"/>
    <p:sldId id="338" r:id="rId25"/>
    <p:sldId id="321" r:id="rId26"/>
    <p:sldId id="322" r:id="rId27"/>
    <p:sldId id="324" r:id="rId28"/>
    <p:sldId id="323" r:id="rId29"/>
    <p:sldId id="339" r:id="rId30"/>
    <p:sldId id="330" r:id="rId31"/>
    <p:sldId id="331" r:id="rId32"/>
    <p:sldId id="332" r:id="rId33"/>
    <p:sldId id="333" r:id="rId34"/>
    <p:sldId id="340" r:id="rId35"/>
    <p:sldId id="334" r:id="rId36"/>
    <p:sldId id="336" r:id="rId37"/>
    <p:sldId id="342" r:id="rId38"/>
    <p:sldId id="341" r:id="rId39"/>
    <p:sldId id="359" r:id="rId40"/>
    <p:sldId id="343" r:id="rId41"/>
    <p:sldId id="344" r:id="rId42"/>
    <p:sldId id="345" r:id="rId43"/>
    <p:sldId id="346" r:id="rId44"/>
    <p:sldId id="347" r:id="rId45"/>
    <p:sldId id="351" r:id="rId46"/>
    <p:sldId id="352" r:id="rId47"/>
    <p:sldId id="353" r:id="rId48"/>
    <p:sldId id="355" r:id="rId49"/>
    <p:sldId id="354" r:id="rId50"/>
    <p:sldId id="348" r:id="rId51"/>
    <p:sldId id="349" r:id="rId52"/>
    <p:sldId id="350" r:id="rId53"/>
    <p:sldId id="356" r:id="rId54"/>
    <p:sldId id="358" r:id="rId55"/>
    <p:sldId id="304" r:id="rId56"/>
  </p:sldIdLst>
  <p:sldSz cx="12192000" cy="6858000"/>
  <p:notesSz cx="10018713" cy="68881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5AC8AF"/>
    <a:srgbClr val="9100DC"/>
    <a:srgbClr val="F01928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9" autoAdjust="0"/>
    <p:restoredTop sz="95768" autoAdjust="0"/>
  </p:normalViewPr>
  <p:slideViewPr>
    <p:cSldViewPr snapToGrid="0">
      <p:cViewPr varScale="1">
        <p:scale>
          <a:sx n="114" d="100"/>
          <a:sy n="114" d="100"/>
        </p:scale>
        <p:origin x="468" y="10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4341443" cy="34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06" tIns="48303" rIns="96606" bIns="48303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77272" y="0"/>
            <a:ext cx="4341443" cy="34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06" tIns="48303" rIns="96606" bIns="48303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6543755"/>
            <a:ext cx="4341443" cy="34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06" tIns="48303" rIns="96606" bIns="48303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77272" y="6543755"/>
            <a:ext cx="4341443" cy="34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06" tIns="48303" rIns="96606" bIns="48303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21T12:48:40.67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4,'73'-2,"-34"0,-1 2,1 2,65 10,-71-6,1-1,55-1,-8 0,-2 9,-24-1,56 12,-81-16,0-1,1-1,55 2,-63-8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21T12:49:09.31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0,'0'1,"1"0,-1 1,1-1,-1 0,1 0,0 0,-1 0,1 0,0 0,0 0,0 0,-1 0,1-1,0 1,0 0,1 0,-1-1,0 1,0-1,0 1,0-1,0 1,1-1,-1 0,0 0,0 1,3-1,39 5,-38-5,354 3,-184-6,211 3,-375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21T12:57:45.04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0,'396'0,"-360"2,-1 2,40 9,-51-9,27 7,-32-6,1-1,0-1,21 1,56-4,-75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21T13:05:57.29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1,'28'9,"-4"1,22-5,0-1,89-5,-42-2,374 3,-446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21T13:06:06.40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2,'104'-1,"114"3,-152 10,-47-8,-1-1,27 2,177-5,-201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3T13:02:36.9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474 52 24575,'-8'-1'0,"-1"0"0,1-1 0,0 1 0,0-2 0,0 1 0,0-1 0,0 0 0,-9-6 0,8 5 0,-1-1 0,0 1 0,1 1 0,-21-5 0,24 7 0,-1 1 0,1-1 0,0 1 0,0 0 0,0 0 0,-1 1 0,1-1 0,0 2 0,0-1 0,0 1 0,0-1 0,0 2 0,1-1 0,-1 1 0,0-1 0,1 2 0,0-1 0,0 1 0,0-1 0,0 1 0,1 1 0,-1-1 0,1 1 0,0-1 0,0 1 0,1 0 0,-6 9 0,-63 103 0,65-102 0,0-1 0,2 1 0,0 0 0,0 1 0,1-1 0,-2 20 0,-8 32 0,7-40 0,-4 40 0,-1 7 0,7-40 0,1 0 0,1 1 0,2 0 0,6 64 0,-4-96 0,-1 1 0,1-1 0,0 0 0,0 1 0,1-1 0,-1 0 0,1 0 0,-1 0 0,1 0 0,0 0 0,0 0 0,0 0 0,1 0 0,-1-1 0,1 0 0,-1 1 0,6 2 0,5 4 0,1-1 0,26 12 0,-28-15 0,-1 1 0,0 0 0,19 13 0,-20-11 0,1-1 0,0 0 0,0-1 0,0 0 0,1-1 0,-1 0 0,1-1 0,0 0 0,24 4 0,11 3 0,-34-6 0,2-1 0,-1-1 0,0 0 0,1-1 0,-1 0 0,1-2 0,-1 1 0,1-2 0,0 0 0,23-5 0,-29 4 0,-1 0 0,1-1 0,-1 0 0,0 0 0,1-1 0,-2 0 0,1 0 0,0-1 0,-1 0 0,0 0 0,0-1 0,0 0 0,-1 0 0,0-1 0,0 1 0,-1-1 0,0-1 0,0 1 0,4-9 0,2-4 0,-2 0 0,0-1 0,-1 0 0,-1 0 0,-1-1 0,-1 0 0,-1 0 0,2-39 0,-5 35 0,9-46 0,-5 43 0,1-38 0,-5 35 0,-3-136 0,2 161 0,-1 1 0,-1-1 0,1 0 0,-1 0 0,-1 0 0,1 1 0,-1-1 0,0 1 0,0 0 0,-1 0 0,0 0 0,-5-6 0,-4-2 0,0 2 0,0-1 0,-19-11 0,-14-13 0,37 31 9,-1 0 0,1 0 0,-1 1 0,0 1 0,0-1 0,-1 2 0,1-1 0,-17-2 1,-27-10-1457,19 1-5379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3T13:02:44.0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891 1 24575,'-398'0'0,"389"0"0,1 1 0,-1 1 0,0-1 0,1 1 0,0 0 0,-1 1 0,-14 7 0,-52 33 0,65-37 0,-20 15 0,2 1 0,-35 34 0,1 0 0,58-52 0,0 0 0,0 0 0,0 1 0,1 0 0,-1-1 0,1 1 0,1 0 0,-1 0 0,1 1 0,0-1 0,-2 7 0,-2 10 0,-4 35 0,3-13 0,-62 290 0,65-316 0,1 0 0,-1 35 0,4-49 0,0 1 0,1-1 0,-1 1 0,1-1 0,0 1 0,0-1 0,0 0 0,1 1 0,-1-1 0,1 0 0,0 0 0,0 0 0,1 0 0,-1-1 0,1 1 0,0 0 0,4 3 0,7 4 0,0 0 0,0-2 0,1 0 0,0 0 0,18 6 0,85 28 0,-68-27 0,-21-8 0,0-1 0,1-1 0,-1-2 0,1-2 0,0 0 0,0-2 0,41-4 0,-43 0 0,0-2 0,48-14 0,6-2 0,24 5 0,68-15 0,-157 27 0,0-1 0,0 0 0,0-1 0,-1-1 0,0 0 0,0-2 0,22-17 0,-35 25 0,0 0 0,0-1 0,-1 0 0,1 1 0,-1-1 0,1 0 0,-1 0 0,0 0 0,0-1 0,-1 1 0,1 0 0,-1-1 0,1 1 0,-1-1 0,0 0 0,0 1 0,-1-1 0,1 0 0,-1 0 0,0 1 0,0-1 0,0 0 0,0 0 0,-1 1 0,0-1 0,-1-4 0,-1-3 0,-1 1 0,-1 0 0,0 0 0,-1 0 0,1 1 0,-2-1 0,-10-12 0,0 2 0,2-1 0,0-1 0,2 0 0,0-1 0,2-1 0,0 0 0,-13-48 0,15 32 0,1 0 0,2 0 0,2-1 0,2-66 0,3 96 0,-1-1 0,-1 1 0,0 0 0,-1 0 0,0 0 0,-4-15 0,4 21 0,0 0 0,-1 1 0,1-1 0,-1 1 0,0 0 0,0 0 0,0 0 0,0 0 0,-1 0 0,0 1 0,0-1 0,0 1 0,0 0 0,0 0 0,0 1 0,-8-4 0,-9-3-69,12 5-255,-1 0 0,1-1 0,-17-11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4341443" cy="34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06" tIns="48303" rIns="96606" bIns="48303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74954" y="0"/>
            <a:ext cx="4341443" cy="34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06" tIns="48303" rIns="96606" bIns="48303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11450" y="515938"/>
            <a:ext cx="4595813" cy="2584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01872" y="3271878"/>
            <a:ext cx="8014970" cy="3099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06" tIns="48303" rIns="96606" bIns="483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6542559"/>
            <a:ext cx="4341443" cy="34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06" tIns="48303" rIns="96606" bIns="48303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74954" y="6542559"/>
            <a:ext cx="4341443" cy="34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06" tIns="48303" rIns="96606" bIns="48303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1" name="Obrázek 5">
            <a:extLst>
              <a:ext uri="{FF2B5EF4-FFF2-40B4-BE49-F238E27FC236}">
                <a16:creationId xmlns:a16="http://schemas.microsoft.com/office/drawing/2014/main" id="{AC617C30-30B9-5F40-B9CE-8190F0E78E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4000"/>
            <a:ext cx="2019358" cy="10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7F978BB5-2C40-1847-9BDD-10F4A7A7EB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8">
            <a:extLst>
              <a:ext uri="{FF2B5EF4-FFF2-40B4-BE49-F238E27FC236}">
                <a16:creationId xmlns:a16="http://schemas.microsoft.com/office/drawing/2014/main" id="{89E476E0-A591-2D41-97B8-B350A84A3C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5">
            <a:extLst>
              <a:ext uri="{FF2B5EF4-FFF2-40B4-BE49-F238E27FC236}">
                <a16:creationId xmlns:a16="http://schemas.microsoft.com/office/drawing/2014/main" id="{A2CCDBBA-9351-4241-8683-C6B09BB842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4000"/>
            <a:ext cx="2019358" cy="10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5">
            <a:extLst>
              <a:ext uri="{FF2B5EF4-FFF2-40B4-BE49-F238E27FC236}">
                <a16:creationId xmlns:a16="http://schemas.microsoft.com/office/drawing/2014/main" id="{10B27CBC-C779-8D49-81A2-7E60B02AB0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5848"/>
            <a:ext cx="2019358" cy="106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5">
            <a:extLst>
              <a:ext uri="{FF2B5EF4-FFF2-40B4-BE49-F238E27FC236}">
                <a16:creationId xmlns:a16="http://schemas.microsoft.com/office/drawing/2014/main" id="{5E93C79E-4EE6-7340-A532-170840922F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5848"/>
            <a:ext cx="2019358" cy="106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04D6D823-4C68-D841-A02B-330212BF14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247"/>
            <a:ext cx="1132477" cy="59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PORT slide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5">
            <a:extLst>
              <a:ext uri="{FF2B5EF4-FFF2-40B4-BE49-F238E27FC236}">
                <a16:creationId xmlns:a16="http://schemas.microsoft.com/office/drawing/2014/main" id="{CA39A22B-25AC-154A-995D-A5A321924D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2678" y="2014200"/>
            <a:ext cx="5366645" cy="28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B6CE4B49-42C3-6246-B1EB-3DAF3FFB86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75D85D30-781C-3645-A803-7D040A1BE2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E07BEE75-6ACF-F048-9475-FA5BD156AE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B304B0A1-6A6D-2A4A-937E-72AE738379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0D0310EC-05B1-B942-BF73-CC87EC1CD1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B788EED2-C169-0E4F-A0DE-FC58E3BECC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C893EBC8-BC9E-264D-9299-3E5F5EC46B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2FE25A66-24C4-FE4C-AD09-76419B1C76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WGZdYNpaSo&amp;ab_channel=boogabrain4" TargetMode="External"/><Relationship Id="rId2" Type="http://schemas.openxmlformats.org/officeDocument/2006/relationships/hyperlink" Target="https://www.youtube.com/watch?v=kjX9QAGwiK8&amp;ab_channel=CastillaFlag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customXml" Target="../ink/ink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microsoft.com/office/2007/relationships/hdphoto" Target="../media/hdphoto3.wdp"/><Relationship Id="rId9" Type="http://schemas.openxmlformats.org/officeDocument/2006/relationships/customXml" Target="../ink/ink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customXml" Target="../ink/ink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microsoft.com/office/2007/relationships/hdphoto" Target="../media/hdphoto6.wdp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5" Type="http://schemas.microsoft.com/office/2007/relationships/hdphoto" Target="../media/hdphoto7.wdp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.xml"/><Relationship Id="rId5" Type="http://schemas.openxmlformats.org/officeDocument/2006/relationships/image" Target="../media/image22.png"/><Relationship Id="rId4" Type="http://schemas.openxmlformats.org/officeDocument/2006/relationships/customXml" Target="../ink/ink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youtube.com/watch?v=YnQCRR_Vf_U&amp;t=20s&amp;ab_channel=CourtofJusticeoftheEuropeanUnion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oparl.europa.eu/about-parliament/cs" TargetMode="External"/><Relationship Id="rId2" Type="http://schemas.openxmlformats.org/officeDocument/2006/relationships/hyperlink" Target="https://european-union.europa.eu/principles-countries-history/key-facts-and-figures/life-eu_c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ission.europa.eu/index_cs" TargetMode="External"/><Relationship Id="rId4" Type="http://schemas.openxmlformats.org/officeDocument/2006/relationships/hyperlink" Target="https://www.consilium.europa.eu/cs/european-council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uroparl.europa.eu/about-parliament/cs/democracy-and-human-rights/fundamental-rights-in-the-eu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Evropská unie, mezinárodní organizace a sport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Evropská unie a její instituce</a:t>
            </a:r>
            <a:br>
              <a:rPr lang="cs-CZ" dirty="0"/>
            </a:br>
            <a:endParaRPr lang="cs-CZ" b="0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MS</a:t>
            </a:r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B1E1459-49CC-9B40-AEC6-131496F159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213D9CC-B690-BD2A-3BEC-2D609581DE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C86ED7D-C9E7-660E-26D1-4CBA0D0FD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Symboly EU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F350E98-B9C1-EF62-EB79-BBECD1E40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1"/>
            <a:ext cx="10753200" cy="5130633"/>
          </a:xfrm>
        </p:spPr>
        <p:txBody>
          <a:bodyPr/>
          <a:lstStyle/>
          <a:p>
            <a:pPr marL="586350" indent="-514350">
              <a:buFont typeface="+mj-lt"/>
              <a:buAutoNum type="arabicParenR"/>
            </a:pPr>
            <a:r>
              <a:rPr lang="cs-CZ" sz="2400" b="1" dirty="0"/>
              <a:t>Vlajka – </a:t>
            </a:r>
            <a:r>
              <a:rPr lang="cs-CZ" sz="2400" dirty="0"/>
              <a:t>12 zlatých hvězd v kruhu (ideál jednoty) na modrém pozadí</a:t>
            </a:r>
            <a:endParaRPr lang="cs-CZ" sz="2400" b="1" dirty="0"/>
          </a:p>
          <a:p>
            <a:pPr marL="586350" indent="-514350">
              <a:buFont typeface="+mj-lt"/>
              <a:buAutoNum type="arabicParenR"/>
            </a:pPr>
            <a:r>
              <a:rPr lang="cs-CZ" sz="2400" b="1" dirty="0"/>
              <a:t>Hymna </a:t>
            </a:r>
            <a:r>
              <a:rPr lang="cs-CZ" sz="2400" dirty="0"/>
              <a:t>– melodie převzata z Deváté symfonie Beethovena (Óda na radost)</a:t>
            </a:r>
          </a:p>
          <a:p>
            <a:pPr lvl="1"/>
            <a:r>
              <a:rPr lang="cs-CZ" dirty="0">
                <a:hlinkClick r:id="rId2"/>
              </a:rPr>
              <a:t>https://www.youtube.com/watch?v=kjX9QAGwiK8&amp;ab_channel=CastillaFlags</a:t>
            </a:r>
            <a:r>
              <a:rPr lang="cs-CZ" dirty="0"/>
              <a:t> (2 min)</a:t>
            </a:r>
          </a:p>
          <a:p>
            <a:pPr lvl="1"/>
            <a:r>
              <a:rPr lang="cs-CZ" dirty="0">
                <a:hlinkClick r:id="rId3"/>
              </a:rPr>
              <a:t>https://www.youtube.com/watch?v=oWGZdYNpaSo&amp;ab_channel=boogabrain4</a:t>
            </a:r>
            <a:r>
              <a:rPr lang="cs-CZ" dirty="0"/>
              <a:t> (Mr. Bean  4 min)</a:t>
            </a:r>
          </a:p>
          <a:p>
            <a:pPr lvl="1"/>
            <a:endParaRPr lang="cs-CZ" dirty="0"/>
          </a:p>
          <a:p>
            <a:pPr marL="586350" indent="-514350">
              <a:buFont typeface="+mj-lt"/>
              <a:buAutoNum type="arabicParenR"/>
            </a:pPr>
            <a:r>
              <a:rPr lang="cs-CZ" sz="2400" b="1" dirty="0"/>
              <a:t>Den Evropy </a:t>
            </a:r>
            <a:r>
              <a:rPr lang="cs-CZ" sz="2400" dirty="0"/>
              <a:t>– 9. května, každoroční oslava míru a jednoty v Evropě </a:t>
            </a:r>
          </a:p>
          <a:p>
            <a:pPr lvl="1"/>
            <a:r>
              <a:rPr lang="cs-CZ" dirty="0"/>
              <a:t>Výročí historický významné </a:t>
            </a:r>
            <a:r>
              <a:rPr lang="cs-CZ" b="1" dirty="0" err="1"/>
              <a:t>Schumanovy</a:t>
            </a:r>
            <a:r>
              <a:rPr lang="cs-CZ" b="1" dirty="0"/>
              <a:t> deklarace </a:t>
            </a:r>
            <a:r>
              <a:rPr lang="cs-CZ" dirty="0"/>
              <a:t>(1950) – počátek Evropského společenství (dnešní EU)</a:t>
            </a:r>
          </a:p>
          <a:p>
            <a:pPr marL="586350" indent="-514350">
              <a:buFont typeface="+mj-lt"/>
              <a:buAutoNum type="arabicParenR"/>
            </a:pPr>
            <a:r>
              <a:rPr lang="cs-CZ" sz="2400" b="1" dirty="0"/>
              <a:t>Motto EU </a:t>
            </a:r>
            <a:r>
              <a:rPr lang="cs-CZ" sz="2400" dirty="0"/>
              <a:t>– </a:t>
            </a:r>
            <a:r>
              <a:rPr lang="cs-CZ" sz="2400" u="sng" dirty="0"/>
              <a:t>„Jednotná v rozmanitosti“ </a:t>
            </a:r>
            <a:r>
              <a:rPr lang="cs-CZ" sz="2400" dirty="0"/>
              <a:t>(odhodlání Evropanů, hrdost na různorodost národů)</a:t>
            </a:r>
          </a:p>
        </p:txBody>
      </p:sp>
      <p:pic>
        <p:nvPicPr>
          <p:cNvPr id="9" name="Obrázek 8" descr="Obsah obrázku vlajka, symbol, hvězda&#10;&#10;Popis byl vytvořen automaticky">
            <a:extLst>
              <a:ext uri="{FF2B5EF4-FFF2-40B4-BE49-F238E27FC236}">
                <a16:creationId xmlns:a16="http://schemas.microsoft.com/office/drawing/2014/main" id="{8342C338-A6E2-556F-35F7-650898C355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789" y="35365"/>
            <a:ext cx="2408808" cy="1804281"/>
          </a:xfrm>
          <a:prstGeom prst="rect">
            <a:avLst/>
          </a:prstGeom>
        </p:spPr>
      </p:pic>
      <p:pic>
        <p:nvPicPr>
          <p:cNvPr id="11" name="Obrázek 10" descr="Obsah obrázku osoba, zápěstí, prst, palec&#10;&#10;Popis byl vytvořen automaticky">
            <a:extLst>
              <a:ext uri="{FF2B5EF4-FFF2-40B4-BE49-F238E27FC236}">
                <a16:creationId xmlns:a16="http://schemas.microsoft.com/office/drawing/2014/main" id="{78A53D2A-AA94-5CAC-E745-E7083C92CE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197" y="5813638"/>
            <a:ext cx="1474550" cy="98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89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B6DEA54-7EC3-9A9B-A4D1-C76129E06A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EC4F657-B4CF-2479-92A3-D78F982F04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7C7FD37-FE04-66B9-7B70-DB2232B5A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EU v číslech</a:t>
            </a:r>
            <a:br>
              <a:rPr lang="cs-CZ" dirty="0"/>
            </a:br>
            <a:r>
              <a:rPr lang="cs-CZ" sz="2000" dirty="0"/>
              <a:t>(za rok 2022)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85FA757B-083D-3712-7DE2-7346B094C8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/>
              <a:t>Kolik žije v EU obyvatel? </a:t>
            </a:r>
          </a:p>
          <a:p>
            <a:r>
              <a:rPr lang="cs-CZ" dirty="0"/>
              <a:t>Který stát je největší/ nejmenší?</a:t>
            </a:r>
          </a:p>
        </p:txBody>
      </p:sp>
      <p:pic>
        <p:nvPicPr>
          <p:cNvPr id="7" name="Obrázek 6" descr="Obsah obrázku mapa, text, atlas&#10;&#10;Popis byl vytvořen automaticky">
            <a:extLst>
              <a:ext uri="{FF2B5EF4-FFF2-40B4-BE49-F238E27FC236}">
                <a16:creationId xmlns:a16="http://schemas.microsoft.com/office/drawing/2014/main" id="{CCC7D062-5FE9-E817-C594-BF8EFC5A75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701" y="643118"/>
            <a:ext cx="5498401" cy="557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78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DC3DB57-5423-4B7E-029E-7045F342B3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AD1BBFD-212E-B1BC-5EE3-77BA12B409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Nadpis 3">
                <a:extLst>
                  <a:ext uri="{FF2B5EF4-FFF2-40B4-BE49-F238E27FC236}">
                    <a16:creationId xmlns:a16="http://schemas.microsoft.com/office/drawing/2014/main" id="{64F71679-A22A-60C5-D11F-36C36D8310F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05096" y="254571"/>
                <a:ext cx="4793033" cy="451576"/>
              </a:xfrm>
            </p:spPr>
            <p:txBody>
              <a:bodyPr/>
              <a:lstStyle/>
              <a:p>
                <a:r>
                  <a:rPr lang="cs-CZ" sz="3200" dirty="0"/>
                  <a:t>Rozloha: 4 mil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sz="32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3200" b="1" i="1" dirty="0" smtClean="0">
                            <a:latin typeface="Cambria Math" panose="02040503050406030204" pitchFamily="18" charset="0"/>
                          </a:rPr>
                          <m:t>𝒌𝒎</m:t>
                        </m:r>
                      </m:e>
                      <m:sup>
                        <m:r>
                          <a:rPr lang="cs-CZ" sz="3200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cs-CZ" sz="3200" dirty="0"/>
              </a:p>
            </p:txBody>
          </p:sp>
        </mc:Choice>
        <mc:Fallback xmlns="">
          <p:sp>
            <p:nvSpPr>
              <p:cNvPr id="4" name="Nadpis 3">
                <a:extLst>
                  <a:ext uri="{FF2B5EF4-FFF2-40B4-BE49-F238E27FC236}">
                    <a16:creationId xmlns:a16="http://schemas.microsoft.com/office/drawing/2014/main" id="{64F71679-A22A-60C5-D11F-36C36D8310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05096" y="254571"/>
                <a:ext cx="4793033" cy="451576"/>
              </a:xfrm>
              <a:blipFill>
                <a:blip r:embed="rId2"/>
                <a:stretch>
                  <a:fillRect l="-5216" t="-31081" b="-5945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Zástupný obsah 6" descr="Obsah obrázku text, snímek obrazovky, diagram, řada/pruh&#10;&#10;Popis byl vytvořen automaticky">
            <a:extLst>
              <a:ext uri="{FF2B5EF4-FFF2-40B4-BE49-F238E27FC236}">
                <a16:creationId xmlns:a16="http://schemas.microsoft.com/office/drawing/2014/main" id="{47140870-CAE5-A165-853F-619DC32195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950"/>
            <a:ext cx="6303684" cy="5734050"/>
          </a:xfrm>
        </p:spPr>
      </p:pic>
      <p:pic>
        <p:nvPicPr>
          <p:cNvPr id="9" name="Obrázek 8" descr="Obsah obrázku text, snímek obrazovky, Písmo, řada/pruh&#10;&#10;Popis byl vytvořen automaticky">
            <a:extLst>
              <a:ext uri="{FF2B5EF4-FFF2-40B4-BE49-F238E27FC236}">
                <a16:creationId xmlns:a16="http://schemas.microsoft.com/office/drawing/2014/main" id="{6A2F345E-5D83-84A7-EF7F-2CE12C0FC7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825" y="706147"/>
            <a:ext cx="5972176" cy="6151854"/>
          </a:xfrm>
          <a:prstGeom prst="rect">
            <a:avLst/>
          </a:prstGeom>
        </p:spPr>
      </p:pic>
      <p:sp>
        <p:nvSpPr>
          <p:cNvPr id="10" name="Nadpis 3">
            <a:extLst>
              <a:ext uri="{FF2B5EF4-FFF2-40B4-BE49-F238E27FC236}">
                <a16:creationId xmlns:a16="http://schemas.microsoft.com/office/drawing/2014/main" id="{26754AEF-4C7D-5040-EC78-8F838DA5B79D}"/>
              </a:ext>
            </a:extLst>
          </p:cNvPr>
          <p:cNvSpPr txBox="1">
            <a:spLocks/>
          </p:cNvSpPr>
          <p:nvPr/>
        </p:nvSpPr>
        <p:spPr>
          <a:xfrm>
            <a:off x="6219826" y="214251"/>
            <a:ext cx="5651100" cy="4918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3200" kern="0" dirty="0"/>
              <a:t>Populace: 447,7 mil obyvatel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F7D72BA8-4559-BB27-F573-F0C71D0089BC}"/>
                  </a:ext>
                </a:extLst>
              </p14:cNvPr>
              <p14:cNvContentPartPr/>
              <p14:nvPr/>
            </p14:nvContentPartPr>
            <p14:xfrm>
              <a:off x="523620" y="4055970"/>
              <a:ext cx="351360" cy="40320"/>
            </p14:xfrm>
          </p:contentPart>
        </mc:Choice>
        <mc:Fallback xmlns=""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F7D72BA8-4559-BB27-F573-F0C71D0089B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7620" y="3983970"/>
                <a:ext cx="42300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B0FFD54F-7067-F26C-F425-6A0892720E8F}"/>
                  </a:ext>
                </a:extLst>
              </p14:cNvPr>
              <p14:cNvContentPartPr/>
              <p14:nvPr/>
            </p14:nvContentPartPr>
            <p14:xfrm>
              <a:off x="6743340" y="4657530"/>
              <a:ext cx="363240" cy="10440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B0FFD54F-7067-F26C-F425-6A0892720E8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707700" y="4585530"/>
                <a:ext cx="434880" cy="15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86190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EBA133C-961F-D0BA-2FD5-361C855AF7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14CA5C1-EADC-F873-AD77-1C05BE88EB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B51EC49-244D-4BC1-A4EA-00A418AA5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00" y="328574"/>
            <a:ext cx="10753200" cy="451576"/>
          </a:xfrm>
        </p:spPr>
        <p:txBody>
          <a:bodyPr/>
          <a:lstStyle/>
          <a:p>
            <a:r>
              <a:rPr lang="cs-CZ" sz="3200" dirty="0"/>
              <a:t>Životní úroveň</a:t>
            </a:r>
          </a:p>
        </p:txBody>
      </p:sp>
      <p:pic>
        <p:nvPicPr>
          <p:cNvPr id="8" name="Zástupný obsah 7" descr="Obsah obrázku text, snímek obrazovky, řada/pruh, diagram&#10;&#10;Popis byl vytvořen automaticky">
            <a:extLst>
              <a:ext uri="{FF2B5EF4-FFF2-40B4-BE49-F238E27FC236}">
                <a16:creationId xmlns:a16="http://schemas.microsoft.com/office/drawing/2014/main" id="{E808F2E7-CAD0-C8FC-CC80-748170C25F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4" y="942158"/>
            <a:ext cx="5836344" cy="5836344"/>
          </a:xfr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A242E45-8662-34FF-5B73-8B48950C87D0}"/>
              </a:ext>
            </a:extLst>
          </p:cNvPr>
          <p:cNvSpPr txBox="1"/>
          <p:nvPr/>
        </p:nvSpPr>
        <p:spPr>
          <a:xfrm>
            <a:off x="6445188" y="1367161"/>
            <a:ext cx="45009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b="1" dirty="0">
                <a:latin typeface="+mn-lt"/>
              </a:rPr>
              <a:t>PPS</a:t>
            </a:r>
            <a:r>
              <a:rPr lang="cs-CZ" dirty="0">
                <a:latin typeface="+mn-lt"/>
              </a:rPr>
              <a:t> – standard kupní síly</a:t>
            </a:r>
          </a:p>
          <a:p>
            <a:pPr algn="l"/>
            <a:r>
              <a:rPr lang="cs-CZ" sz="2000" dirty="0">
                <a:latin typeface="+mn-lt"/>
              </a:rPr>
              <a:t>(kolik měnových jednotek PPS je nutné vynaložit za určité množství zboží a služeb jednotlivých zemích)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91727DDE-15EA-13A5-687D-41AA621F7727}"/>
                  </a:ext>
                </a:extLst>
              </p14:cNvPr>
              <p14:cNvContentPartPr/>
              <p14:nvPr/>
            </p14:nvContentPartPr>
            <p14:xfrm>
              <a:off x="594510" y="3648628"/>
              <a:ext cx="301320" cy="18360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91727DDE-15EA-13A5-687D-41AA621F772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8510" y="3576628"/>
                <a:ext cx="372960" cy="16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88215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328139F-F8B2-ACDF-D42A-88FD690BDF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EFD525E-C250-79E4-DD14-075403AD28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A4664F4-D448-08D9-6A52-1BD7E96DE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41225"/>
            <a:ext cx="10753200" cy="451576"/>
          </a:xfrm>
        </p:spPr>
        <p:txBody>
          <a:bodyPr/>
          <a:lstStyle/>
          <a:p>
            <a:r>
              <a:rPr lang="cs-CZ" dirty="0"/>
              <a:t>Vzdělávání</a:t>
            </a:r>
          </a:p>
        </p:txBody>
      </p:sp>
      <p:pic>
        <p:nvPicPr>
          <p:cNvPr id="7" name="Zástupný obsah 6" descr="Obsah obrázku text, snímek obrazovky, řada/pruh, diagram&#10;&#10;Popis byl vytvořen automaticky">
            <a:extLst>
              <a:ext uri="{FF2B5EF4-FFF2-40B4-BE49-F238E27FC236}">
                <a16:creationId xmlns:a16="http://schemas.microsoft.com/office/drawing/2014/main" id="{955DCC51-1210-AB6C-05A8-F87112B747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988" y="1246202"/>
            <a:ext cx="5690023" cy="5690023"/>
          </a:xfrm>
        </p:spPr>
      </p:pic>
      <p:pic>
        <p:nvPicPr>
          <p:cNvPr id="9" name="Obrázek 8" descr="Obsah obrázku text, snímek obrazovky, řada/pruh, Vykreslený graf&#10;&#10;Popis byl vytvořen automaticky">
            <a:extLst>
              <a:ext uri="{FF2B5EF4-FFF2-40B4-BE49-F238E27FC236}">
                <a16:creationId xmlns:a16="http://schemas.microsoft.com/office/drawing/2014/main" id="{F303AE2D-899F-B9FB-6AC6-DA9521E5E4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6" y="1270801"/>
            <a:ext cx="5587199" cy="55871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1CE9F70A-0A4F-9AE7-B7E8-F7B8A76E400E}"/>
                  </a:ext>
                </a:extLst>
              </p14:cNvPr>
              <p14:cNvContentPartPr/>
              <p14:nvPr/>
            </p14:nvContentPartPr>
            <p14:xfrm>
              <a:off x="549870" y="5583628"/>
              <a:ext cx="310320" cy="10440"/>
            </p14:xfrm>
          </p:contentPart>
        </mc:Choice>
        <mc:Fallback xmlns=""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1CE9F70A-0A4F-9AE7-B7E8-F7B8A76E400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4230" y="5511988"/>
                <a:ext cx="38196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BAE0EF23-8D70-88AF-C6A6-DC3FCA50097E}"/>
                  </a:ext>
                </a:extLst>
              </p14:cNvPr>
              <p14:cNvContentPartPr/>
              <p14:nvPr/>
            </p14:nvContentPartPr>
            <p14:xfrm>
              <a:off x="6941670" y="4784068"/>
              <a:ext cx="257040" cy="10080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BAE0EF23-8D70-88AF-C6A6-DC3FCA50097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906030" y="4712428"/>
                <a:ext cx="328680" cy="15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86635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C01C719-26F3-688C-D58B-4DECBEFFB9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5428BEC-706A-0D89-3C6F-6D47DBAC52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15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3987DFC-F0F2-097C-8C9C-0A07BBC84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Instituce EU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67C469E-7B6C-D985-2FAC-EC57796406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/>
              <a:t>Jaké má EU instituce?</a:t>
            </a:r>
          </a:p>
        </p:txBody>
      </p:sp>
    </p:spTree>
    <p:extLst>
      <p:ext uri="{BB962C8B-B14F-4D97-AF65-F5344CB8AC3E}">
        <p14:creationId xmlns:p14="http://schemas.microsoft.com/office/powerpoint/2010/main" val="2120134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61C3C1E-CDFF-717D-25C4-2EA27D6BBA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8DEFF44-B44A-021D-0F61-5E48F15A3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Struktura institucí EU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291AA28-2E6C-1EEC-F05D-E2FC90869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Role institucí EU dána Smlouvami </a:t>
            </a:r>
            <a:r>
              <a:rPr lang="cs-CZ" sz="2400" i="1" dirty="0"/>
              <a:t>(vychází z </a:t>
            </a:r>
            <a:r>
              <a:rPr lang="cs-CZ" sz="2400" i="1" dirty="0" err="1"/>
              <a:t>Maastr</a:t>
            </a:r>
            <a:r>
              <a:rPr lang="cs-CZ" sz="2400" i="1" dirty="0"/>
              <a:t>. smlouvy)</a:t>
            </a:r>
          </a:p>
          <a:p>
            <a:r>
              <a:rPr lang="cs-CZ" sz="2400" dirty="0"/>
              <a:t>Institucí EU v </a:t>
            </a:r>
            <a:r>
              <a:rPr lang="cs-CZ" sz="2400" b="1" dirty="0"/>
              <a:t>článku 13 SEU </a:t>
            </a:r>
            <a:r>
              <a:rPr lang="cs-CZ" sz="2400" dirty="0"/>
              <a:t>(Smlouva o Evropské unii):</a:t>
            </a:r>
          </a:p>
          <a:p>
            <a:pPr lvl="1"/>
            <a:r>
              <a:rPr lang="cs-CZ" sz="2200" b="1" dirty="0"/>
              <a:t>Odst.1: </a:t>
            </a:r>
            <a:r>
              <a:rPr lang="cs-CZ" sz="2200" dirty="0"/>
              <a:t>„</a:t>
            </a:r>
            <a:r>
              <a:rPr lang="cs-CZ" sz="2200" u="sng" dirty="0"/>
              <a:t>Unie má institucionální rámec</a:t>
            </a:r>
            <a:r>
              <a:rPr lang="cs-CZ" sz="2200" dirty="0"/>
              <a:t>, jehož cílem je podporovat její hodnoty, sledovat její cíle, </a:t>
            </a:r>
            <a:r>
              <a:rPr lang="cs-CZ" sz="2200" u="sng" dirty="0"/>
              <a:t>sloužit</a:t>
            </a:r>
            <a:r>
              <a:rPr lang="cs-CZ" sz="2200" dirty="0"/>
              <a:t> jejím zájmům, </a:t>
            </a:r>
            <a:r>
              <a:rPr lang="cs-CZ" sz="2200" u="sng" dirty="0"/>
              <a:t>zájmům jejich občanů a zájmům členských států, </a:t>
            </a:r>
            <a:r>
              <a:rPr lang="cs-CZ" sz="2200" dirty="0"/>
              <a:t>jakož i zajišťovat soudržnost, účinnost a kontinuity jejich politik a činností.“</a:t>
            </a:r>
          </a:p>
          <a:p>
            <a:pPr lvl="1"/>
            <a:r>
              <a:rPr lang="cs-CZ" sz="2200" b="1" dirty="0"/>
              <a:t>Odst.3</a:t>
            </a:r>
            <a:r>
              <a:rPr lang="cs-CZ" sz="2200" dirty="0"/>
              <a:t>: „</a:t>
            </a:r>
            <a:r>
              <a:rPr lang="cs-CZ" sz="2200" u="sng" dirty="0"/>
              <a:t>Každý orgán jedná v mezích působnosti svěřen mu Smlouvami </a:t>
            </a:r>
            <a:r>
              <a:rPr lang="cs-CZ" sz="2200" dirty="0"/>
              <a:t>a v souladu s postupy, podmínkami a cíli v nich stanovenými. Orgány mezi sebou loajálně spolupracují.“</a:t>
            </a:r>
          </a:p>
          <a:p>
            <a:endParaRPr lang="cs-CZ" dirty="0"/>
          </a:p>
          <a:p>
            <a:r>
              <a:rPr lang="cs-CZ" sz="2400" dirty="0"/>
              <a:t>Institucionální uspořádání EU je ojedinělé, její rozhodovací systém se neustále vyvíjí</a:t>
            </a:r>
          </a:p>
          <a:p>
            <a:r>
              <a:rPr lang="cs-CZ" sz="2400" dirty="0"/>
              <a:t>Pro 500 mil Evropanů pracuje cca </a:t>
            </a:r>
            <a:r>
              <a:rPr lang="cs-CZ" sz="2400" u="sng" dirty="0"/>
              <a:t>60 000 úředníků</a:t>
            </a:r>
          </a:p>
        </p:txBody>
      </p:sp>
    </p:spTree>
    <p:extLst>
      <p:ext uri="{BB962C8B-B14F-4D97-AF65-F5344CB8AC3E}">
        <p14:creationId xmlns:p14="http://schemas.microsoft.com/office/powerpoint/2010/main" val="2803984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785E116-1281-F3E9-9A0C-85F56EFB90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3A03655-84E1-E089-71D8-775864243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3468"/>
            <a:ext cx="10753200" cy="451576"/>
          </a:xfrm>
        </p:spPr>
        <p:txBody>
          <a:bodyPr/>
          <a:lstStyle/>
          <a:p>
            <a:r>
              <a:rPr lang="cs-CZ" dirty="0"/>
              <a:t>Struktura institucí EU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E59279D-2849-D153-8599-0DFCFE334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403304"/>
            <a:ext cx="10753200" cy="4445998"/>
          </a:xfrm>
        </p:spPr>
        <p:txBody>
          <a:bodyPr/>
          <a:lstStyle/>
          <a:p>
            <a:r>
              <a:rPr lang="cs-CZ" sz="2600" b="1" dirty="0"/>
              <a:t>Hlavní orgány </a:t>
            </a:r>
            <a:r>
              <a:rPr lang="cs-CZ" sz="2600" dirty="0"/>
              <a:t>(s rozhodovací pravomocí)</a:t>
            </a:r>
          </a:p>
          <a:p>
            <a:pPr marL="838350" lvl="1" indent="-514350">
              <a:buFont typeface="+mj-lt"/>
              <a:buAutoNum type="arabicParenR"/>
            </a:pPr>
            <a:r>
              <a:rPr lang="cs-CZ" sz="2400" dirty="0"/>
              <a:t>Evropský parlament </a:t>
            </a:r>
          </a:p>
          <a:p>
            <a:pPr marL="838350" lvl="1" indent="-514350">
              <a:buFont typeface="+mj-lt"/>
              <a:buAutoNum type="arabicParenR"/>
            </a:pPr>
            <a:r>
              <a:rPr lang="cs-CZ" sz="2400" dirty="0"/>
              <a:t>Evropská rada</a:t>
            </a:r>
          </a:p>
          <a:p>
            <a:pPr marL="838350" lvl="1" indent="-514350">
              <a:buFont typeface="+mj-lt"/>
              <a:buAutoNum type="arabicParenR"/>
            </a:pPr>
            <a:r>
              <a:rPr lang="cs-CZ" sz="2400" dirty="0"/>
              <a:t>Rada Evropské unie</a:t>
            </a:r>
          </a:p>
          <a:p>
            <a:pPr marL="838350" lvl="1" indent="-514350">
              <a:buFont typeface="+mj-lt"/>
              <a:buAutoNum type="arabicParenR"/>
            </a:pPr>
            <a:r>
              <a:rPr lang="cs-CZ" sz="2400" dirty="0"/>
              <a:t>Evropská komise</a:t>
            </a:r>
          </a:p>
          <a:p>
            <a:pPr marL="586350" indent="-514350">
              <a:buFont typeface="+mj-lt"/>
              <a:buAutoNum type="arabicParenR"/>
            </a:pPr>
            <a:endParaRPr lang="cs-CZ" dirty="0"/>
          </a:p>
          <a:p>
            <a:r>
              <a:rPr lang="cs-CZ" sz="2600" b="1" dirty="0"/>
              <a:t>Doplňující orgány </a:t>
            </a:r>
            <a:endParaRPr lang="cs-CZ" sz="2600" dirty="0"/>
          </a:p>
          <a:p>
            <a:pPr marL="324000" lvl="1" indent="0">
              <a:buNone/>
            </a:pPr>
            <a:r>
              <a:rPr lang="cs-CZ" sz="2400" dirty="0">
                <a:solidFill>
                  <a:schemeClr val="tx2"/>
                </a:solidFill>
              </a:rPr>
              <a:t>5)</a:t>
            </a:r>
            <a:r>
              <a:rPr lang="cs-CZ" sz="2400" dirty="0"/>
              <a:t>   Soudní dvůr Evropské unie</a:t>
            </a:r>
          </a:p>
          <a:p>
            <a:pPr marL="324000" lvl="1" indent="0">
              <a:buNone/>
            </a:pPr>
            <a:r>
              <a:rPr lang="cs-CZ" sz="2400" dirty="0">
                <a:solidFill>
                  <a:schemeClr val="tx2"/>
                </a:solidFill>
              </a:rPr>
              <a:t>6)</a:t>
            </a:r>
            <a:r>
              <a:rPr lang="cs-CZ" sz="2400" dirty="0"/>
              <a:t>   Evropská centrální banka</a:t>
            </a:r>
          </a:p>
          <a:p>
            <a:pPr marL="324000" lvl="1" indent="0">
              <a:buNone/>
            </a:pPr>
            <a:r>
              <a:rPr lang="cs-CZ" sz="2400" dirty="0">
                <a:solidFill>
                  <a:schemeClr val="tx2"/>
                </a:solidFill>
              </a:rPr>
              <a:t>7)</a:t>
            </a:r>
            <a:r>
              <a:rPr lang="cs-CZ" sz="2400" dirty="0"/>
              <a:t>   Evropský účetní dvůr</a:t>
            </a:r>
          </a:p>
          <a:p>
            <a:pPr marL="838350" lvl="1" indent="-514350">
              <a:buFont typeface="+mj-lt"/>
              <a:buAutoNum type="arabicParenR"/>
            </a:pPr>
            <a:endParaRPr lang="cs-CZ" sz="2400" dirty="0"/>
          </a:p>
          <a:p>
            <a:r>
              <a:rPr lang="cs-CZ" sz="2400" b="1" dirty="0"/>
              <a:t>Další subjekty: </a:t>
            </a:r>
            <a:r>
              <a:rPr lang="cs-CZ" sz="2400" dirty="0"/>
              <a:t>Evropský hospodářský a sociální výbor, Evropský výbor regionů, Evropský veřejný ochránce práv…</a:t>
            </a:r>
          </a:p>
          <a:p>
            <a:pPr marL="586350" indent="-514350">
              <a:buFont typeface="+mj-lt"/>
              <a:buAutoNum type="arabicParenR"/>
            </a:pPr>
            <a:endParaRPr lang="cs-CZ" dirty="0"/>
          </a:p>
          <a:p>
            <a:pPr marL="586350" indent="-514350">
              <a:buFont typeface="+mj-lt"/>
              <a:buAutoNum type="arabicParenR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7480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C01C719-26F3-688C-D58B-4DECBEFFB9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5428BEC-706A-0D89-3C6F-6D47DBAC52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18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3987DFC-F0F2-097C-8C9C-0A07BBC84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1) Evropský parlament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7FF0AA93-29D5-4775-7DE6-FF735F5E38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559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B5835DA-023F-90BF-787B-C23EDE16CF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A21658D-72ED-556A-EEE3-EB0F59BB9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1) Evropský parlament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3E3FC16-BC86-922B-4830-9CE275DDC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899" y="1482295"/>
            <a:ext cx="10753200" cy="4139998"/>
          </a:xfrm>
        </p:spPr>
        <p:txBody>
          <a:bodyPr/>
          <a:lstStyle/>
          <a:p>
            <a:r>
              <a:rPr lang="cs-CZ" sz="2400" dirty="0"/>
              <a:t>Jako jediný orgán EU je volen v přímých volbách přímo občany EU </a:t>
            </a:r>
          </a:p>
          <a:p>
            <a:r>
              <a:rPr lang="cs-CZ" sz="2400" b="1" dirty="0"/>
              <a:t>Právo kandidovat má každý občan EU</a:t>
            </a:r>
          </a:p>
          <a:p>
            <a:r>
              <a:rPr lang="cs-CZ" sz="2400" dirty="0"/>
              <a:t>Mandát trvá </a:t>
            </a:r>
            <a:r>
              <a:rPr lang="cs-CZ" sz="2400" b="1" dirty="0"/>
              <a:t>5 let </a:t>
            </a:r>
            <a:r>
              <a:rPr lang="cs-CZ" sz="2400" dirty="0"/>
              <a:t>– lze opakovat</a:t>
            </a:r>
          </a:p>
          <a:p>
            <a:endParaRPr lang="cs-CZ" sz="2400" dirty="0"/>
          </a:p>
          <a:p>
            <a:r>
              <a:rPr lang="cs-CZ" sz="2400" dirty="0"/>
              <a:t>Poslanci zasedají </a:t>
            </a:r>
            <a:r>
              <a:rPr lang="cs-CZ" sz="2400" b="1" dirty="0"/>
              <a:t>v politických skupinách </a:t>
            </a:r>
            <a:r>
              <a:rPr lang="cs-CZ" sz="2400" dirty="0"/>
              <a:t>– </a:t>
            </a:r>
            <a:r>
              <a:rPr lang="cs-CZ" sz="2400" b="1" dirty="0"/>
              <a:t>politických klubech/ frakcích</a:t>
            </a:r>
            <a:r>
              <a:rPr lang="cs-CZ" sz="2400" dirty="0"/>
              <a:t> (uvnitř frakcí se poslanci neseskupují dle národnosti, ale dle svých politických idejí, cílů)</a:t>
            </a:r>
          </a:p>
          <a:p>
            <a:endParaRPr lang="cs-CZ" sz="2400" dirty="0"/>
          </a:p>
          <a:p>
            <a:r>
              <a:rPr lang="cs-CZ" sz="2400" dirty="0"/>
              <a:t>Poslanci mají právo jednat (ústně i písemně) ve svém rodném jazyce - </a:t>
            </a:r>
            <a:r>
              <a:rPr lang="cs-CZ" sz="2400" b="1" dirty="0"/>
              <a:t>24 oficiálních jazyků EU</a:t>
            </a:r>
          </a:p>
        </p:txBody>
      </p:sp>
    </p:spTree>
    <p:extLst>
      <p:ext uri="{BB962C8B-B14F-4D97-AF65-F5344CB8AC3E}">
        <p14:creationId xmlns:p14="http://schemas.microsoft.com/office/powerpoint/2010/main" val="4273938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9AC5508-EC34-B988-F01A-79019AFBD2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35CD2B0-C57B-96FA-35AD-45462079E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Vymezení Evropské unie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66C403B-6F29-43EE-9550-D722EB213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359000"/>
            <a:ext cx="10753200" cy="5120999"/>
          </a:xfrm>
        </p:spPr>
        <p:txBody>
          <a:bodyPr/>
          <a:lstStyle/>
          <a:p>
            <a:r>
              <a:rPr lang="cs-CZ" sz="2400" dirty="0"/>
              <a:t>Svazek </a:t>
            </a:r>
            <a:r>
              <a:rPr lang="cs-CZ" sz="2400" b="1" dirty="0"/>
              <a:t>demokratických evropských států</a:t>
            </a:r>
            <a:r>
              <a:rPr lang="cs-CZ" sz="2400" dirty="0"/>
              <a:t>, které se zavázaly </a:t>
            </a:r>
            <a:r>
              <a:rPr lang="cs-CZ" sz="2400" b="1" dirty="0"/>
              <a:t>spolupracovat v zájmu zachování míru a prosperity </a:t>
            </a:r>
          </a:p>
          <a:p>
            <a:pPr lvl="1"/>
            <a:r>
              <a:rPr lang="cs-CZ" sz="2200" dirty="0"/>
              <a:t>EU vznikla v roce 1993 na základě Maastrichtské smlouvy</a:t>
            </a:r>
          </a:p>
          <a:p>
            <a:endParaRPr lang="cs-CZ" sz="2400" dirty="0"/>
          </a:p>
          <a:p>
            <a:r>
              <a:rPr lang="cs-CZ" sz="2400" b="1" dirty="0"/>
              <a:t>Mezinárodní organizace </a:t>
            </a:r>
            <a:r>
              <a:rPr lang="cs-CZ" sz="2400" dirty="0"/>
              <a:t>(politická a ekonomická unie)</a:t>
            </a:r>
          </a:p>
          <a:p>
            <a:r>
              <a:rPr lang="cs-CZ" sz="2400" dirty="0"/>
              <a:t>Členy některé evropské státy (27)</a:t>
            </a:r>
          </a:p>
          <a:p>
            <a:r>
              <a:rPr lang="cs-CZ" sz="2400" dirty="0"/>
              <a:t>Platí svrchovaná rovnost států (rovnost práva)  </a:t>
            </a:r>
          </a:p>
          <a:p>
            <a:r>
              <a:rPr lang="cs-CZ" sz="2200" b="1" dirty="0"/>
              <a:t>Princip subsidiarity </a:t>
            </a:r>
            <a:r>
              <a:rPr lang="cs-CZ" sz="2200" dirty="0"/>
              <a:t>(rozhodování ve veřejných záležitostech na nejnižším stupni veřejné správy) – </a:t>
            </a:r>
            <a:r>
              <a:rPr lang="cs-CZ" sz="2200" i="1" dirty="0"/>
              <a:t>obec, region, stát</a:t>
            </a:r>
          </a:p>
          <a:p>
            <a:r>
              <a:rPr lang="cs-CZ" sz="2200" b="1" dirty="0"/>
              <a:t>Princip proporcionality </a:t>
            </a:r>
            <a:r>
              <a:rPr lang="cs-CZ" sz="2200" dirty="0"/>
              <a:t>(přiměřenosti, při dosahování cílů EU) – </a:t>
            </a:r>
            <a:r>
              <a:rPr lang="cs-CZ" sz="2200" i="1" dirty="0"/>
              <a:t>dodržování smluv…</a:t>
            </a:r>
          </a:p>
        </p:txBody>
      </p:sp>
    </p:spTree>
    <p:extLst>
      <p:ext uri="{BB962C8B-B14F-4D97-AF65-F5344CB8AC3E}">
        <p14:creationId xmlns:p14="http://schemas.microsoft.com/office/powerpoint/2010/main" val="3514244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BC5B6E-1BE4-F77A-9CE4-D2ED921547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53DF9CE-93F5-46AB-4167-D531676F0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Evropský parlament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5D6CE94-AB85-CA39-FA2F-97501BE6E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Činnost EP je organizována v rámci </a:t>
            </a:r>
            <a:r>
              <a:rPr lang="cs-CZ" sz="2400" b="1" dirty="0"/>
              <a:t>výborů </a:t>
            </a:r>
          </a:p>
          <a:p>
            <a:pPr lvl="1"/>
            <a:r>
              <a:rPr lang="cs-CZ" sz="2200" dirty="0"/>
              <a:t>Připravují podklady pro plenární zasedání Parlamentu</a:t>
            </a:r>
          </a:p>
          <a:p>
            <a:pPr lvl="1"/>
            <a:r>
              <a:rPr lang="cs-CZ" sz="2200" dirty="0"/>
              <a:t>Mají </a:t>
            </a:r>
            <a:r>
              <a:rPr lang="cs-CZ" sz="2200" b="1" dirty="0"/>
              <a:t>25 až 88 poslanců</a:t>
            </a:r>
          </a:p>
          <a:p>
            <a:pPr lvl="1"/>
            <a:r>
              <a:rPr lang="cs-CZ" sz="2200" dirty="0"/>
              <a:t>Každý výbor má </a:t>
            </a:r>
            <a:r>
              <a:rPr lang="cs-CZ" sz="2200" b="1" dirty="0"/>
              <a:t>předsedu, předsednictvo a sekretariát</a:t>
            </a:r>
          </a:p>
          <a:p>
            <a:pPr lvl="1"/>
            <a:r>
              <a:rPr lang="cs-CZ" sz="2200" b="1" dirty="0"/>
              <a:t>27 výborů </a:t>
            </a:r>
            <a:r>
              <a:rPr lang="cs-CZ" sz="2200" dirty="0"/>
              <a:t>– např.:</a:t>
            </a:r>
          </a:p>
          <a:p>
            <a:pPr lvl="2"/>
            <a:r>
              <a:rPr lang="cs-CZ" sz="2000" dirty="0"/>
              <a:t>AFET: Zahraniční věci</a:t>
            </a:r>
          </a:p>
          <a:p>
            <a:pPr lvl="2"/>
            <a:r>
              <a:rPr lang="cs-CZ" sz="2000" dirty="0"/>
              <a:t>DROI: Lidská práva</a:t>
            </a:r>
          </a:p>
          <a:p>
            <a:pPr lvl="2"/>
            <a:r>
              <a:rPr lang="cs-CZ" sz="2000" dirty="0"/>
              <a:t>SEDE: Bezpečnost a obrana</a:t>
            </a:r>
          </a:p>
          <a:p>
            <a:pPr lvl="2"/>
            <a:r>
              <a:rPr lang="cs-CZ" sz="2000" dirty="0"/>
              <a:t>DEVE: Rozvoj </a:t>
            </a:r>
          </a:p>
          <a:p>
            <a:endParaRPr lang="cs-CZ" sz="2400" dirty="0"/>
          </a:p>
          <a:p>
            <a:r>
              <a:rPr lang="cs-CZ" sz="2400" b="1" dirty="0"/>
              <a:t>Delegace</a:t>
            </a:r>
            <a:r>
              <a:rPr lang="cs-CZ" sz="2400" dirty="0"/>
              <a:t> – udržují vztahy a zajišťují výměnu informací s parlamenty nečlenských zemí (pravidelné rozhovory s partnery)</a:t>
            </a:r>
          </a:p>
          <a:p>
            <a:pPr lvl="1"/>
            <a:r>
              <a:rPr lang="cs-CZ" dirty="0"/>
              <a:t>Např. Turecko, Čile, Srbsko, Černá hora, Ukrajina, Bělorusko…</a:t>
            </a:r>
          </a:p>
        </p:txBody>
      </p:sp>
    </p:spTree>
    <p:extLst>
      <p:ext uri="{BB962C8B-B14F-4D97-AF65-F5344CB8AC3E}">
        <p14:creationId xmlns:p14="http://schemas.microsoft.com/office/powerpoint/2010/main" val="3483630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32DFE00-4A9C-635F-ECC3-0602A070A5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051CFD4-895C-6C81-F8B2-D2C6CC7427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5E2DF90-9E1D-9799-4F2D-34CDFD666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Evropský parlament (EP)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EA52419-F2F7-964C-AF5A-D60816605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Plenární zasedání </a:t>
            </a:r>
            <a:r>
              <a:rPr lang="cs-CZ" sz="2400" dirty="0"/>
              <a:t>– poslanci hlasují o evropských zákonech a v rozpravách formují své stanovisko k různým otázkám </a:t>
            </a:r>
          </a:p>
          <a:p>
            <a:endParaRPr lang="cs-CZ" sz="2400" dirty="0"/>
          </a:p>
          <a:p>
            <a:r>
              <a:rPr lang="cs-CZ" sz="2400" b="1" dirty="0"/>
              <a:t>Pravomoci EP: </a:t>
            </a:r>
            <a:r>
              <a:rPr lang="cs-CZ" sz="2400" dirty="0"/>
              <a:t>legislativní, rozpočtové, kontrolní</a:t>
            </a:r>
          </a:p>
          <a:p>
            <a:endParaRPr lang="cs-CZ" sz="2400" dirty="0"/>
          </a:p>
          <a:p>
            <a:r>
              <a:rPr lang="cs-CZ" sz="2400" b="1" dirty="0"/>
              <a:t>Sídlo: Štrasburk</a:t>
            </a:r>
            <a:r>
              <a:rPr lang="cs-CZ" sz="2400" dirty="0"/>
              <a:t> (plenární zasedání),</a:t>
            </a:r>
            <a:r>
              <a:rPr lang="cs-CZ" sz="2400" b="1" dirty="0"/>
              <a:t> Brusel </a:t>
            </a:r>
            <a:r>
              <a:rPr lang="cs-CZ" sz="2400" dirty="0"/>
              <a:t>(výbory, schůze politických skupin), </a:t>
            </a:r>
            <a:r>
              <a:rPr lang="cs-CZ" sz="2400" b="1" dirty="0"/>
              <a:t>Lucemburk</a:t>
            </a:r>
            <a:r>
              <a:rPr lang="cs-CZ" sz="2400" dirty="0"/>
              <a:t> (sekretariát)</a:t>
            </a:r>
          </a:p>
          <a:p>
            <a:endParaRPr lang="cs-CZ" sz="2400" dirty="0"/>
          </a:p>
          <a:p>
            <a:r>
              <a:rPr lang="cs-CZ" sz="2400" b="1" dirty="0"/>
              <a:t>Předseda EP: </a:t>
            </a:r>
            <a:r>
              <a:rPr lang="cs-CZ" sz="2400" dirty="0"/>
              <a:t>volen na 2,5 roku</a:t>
            </a:r>
          </a:p>
          <a:p>
            <a:pPr lvl="1"/>
            <a:r>
              <a:rPr lang="cs-CZ" dirty="0"/>
              <a:t>Roberta </a:t>
            </a:r>
            <a:r>
              <a:rPr lang="cs-CZ" dirty="0" err="1"/>
              <a:t>Metsolová</a:t>
            </a:r>
            <a:r>
              <a:rPr lang="cs-CZ" dirty="0"/>
              <a:t> (Malta)</a:t>
            </a:r>
          </a:p>
          <a:p>
            <a:pPr lvl="1"/>
            <a:r>
              <a:rPr lang="cs-CZ" dirty="0"/>
              <a:t>Ve funkci od 2022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597DC67-5A55-B46E-F4A0-42AABD1314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250" t="27778" r="8984" b="21389"/>
          <a:stretch/>
        </p:blipFill>
        <p:spPr>
          <a:xfrm>
            <a:off x="6897193" y="4488110"/>
            <a:ext cx="5294807" cy="236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78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A2309AE-3E98-9F8A-D967-F7FB4AA6AB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3BA55FE-7F9C-04AA-10E7-61A4BFC94A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86AC7B8-F529-FDD9-0355-DA19BA771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Rozdělení křesel v Evropském parlamentu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BC1E306-8217-AE08-DF1E-B262EF35EB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2015" t="42945" r="62427" b="23126"/>
          <a:stretch/>
        </p:blipFill>
        <p:spPr>
          <a:xfrm>
            <a:off x="666000" y="1802168"/>
            <a:ext cx="10628680" cy="396831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A479C876-B467-50DD-CC9B-0C7BEE15A9EE}"/>
                  </a:ext>
                </a:extLst>
              </p14:cNvPr>
              <p14:cNvContentPartPr/>
              <p14:nvPr/>
            </p14:nvContentPartPr>
            <p14:xfrm>
              <a:off x="4019550" y="3097468"/>
              <a:ext cx="277560" cy="364320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A479C876-B467-50DD-CC9B-0C7BEE15A9E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01910" y="3079828"/>
                <a:ext cx="313200" cy="39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5F4FE705-C941-7F24-F08E-A275A225737E}"/>
                  </a:ext>
                </a:extLst>
              </p14:cNvPr>
              <p14:cNvContentPartPr/>
              <p14:nvPr/>
            </p14:nvContentPartPr>
            <p14:xfrm>
              <a:off x="3993630" y="5317228"/>
              <a:ext cx="456120" cy="383760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5F4FE705-C941-7F24-F08E-A275A225737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75630" y="5299588"/>
                <a:ext cx="491760" cy="4194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ovéPole 11">
            <a:extLst>
              <a:ext uri="{FF2B5EF4-FFF2-40B4-BE49-F238E27FC236}">
                <a16:creationId xmlns:a16="http://schemas.microsoft.com/office/drawing/2014/main" id="{096F3EBA-2CB9-4CEE-DF28-71DD208E1AB3}"/>
              </a:ext>
            </a:extLst>
          </p:cNvPr>
          <p:cNvSpPr txBox="1"/>
          <p:nvPr/>
        </p:nvSpPr>
        <p:spPr>
          <a:xfrm>
            <a:off x="6702641" y="1629091"/>
            <a:ext cx="4956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705 poslanců z 27 zemí</a:t>
            </a:r>
          </a:p>
          <a:p>
            <a:pPr algn="l"/>
            <a:endParaRPr lang="cs-CZ" sz="28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56284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D46F8CB-89F7-83B1-AC9B-D9BCEE4ABE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AD27B7-C583-556D-7872-621B981EEC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59613E5-E15D-4F5C-D2B5-FCABDBACED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18" t="22777" r="62188" b="15556"/>
          <a:stretch/>
        </p:blipFill>
        <p:spPr>
          <a:xfrm>
            <a:off x="1127809" y="32795"/>
            <a:ext cx="10268552" cy="682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73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C01C719-26F3-688C-D58B-4DECBEFFB9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5428BEC-706A-0D89-3C6F-6D47DBAC52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24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3987DFC-F0F2-097C-8C9C-0A07BBC84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2) Evropská rada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7FF0AA93-29D5-4775-7DE6-FF735F5E38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83995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B74836E-3284-EF47-3314-F030B328FC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94334FC-79B3-A6D4-5623-B1B195705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2) Evropská rada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0F5B508-CF02-D508-65EB-14C22C07F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523326"/>
            <a:ext cx="10753200" cy="4139998"/>
          </a:xfrm>
        </p:spPr>
        <p:txBody>
          <a:bodyPr/>
          <a:lstStyle/>
          <a:p>
            <a:r>
              <a:rPr lang="cs-CZ" sz="2400" dirty="0"/>
              <a:t>Tzv. </a:t>
            </a:r>
            <a:r>
              <a:rPr lang="cs-CZ" sz="2400" b="1" dirty="0"/>
              <a:t>summit EU </a:t>
            </a:r>
            <a:r>
              <a:rPr lang="cs-CZ" sz="2400" dirty="0"/>
              <a:t> - zasedá 4x ročně</a:t>
            </a:r>
          </a:p>
          <a:p>
            <a:r>
              <a:rPr lang="cs-CZ" sz="2400" b="1" dirty="0"/>
              <a:t>Členové: </a:t>
            </a:r>
          </a:p>
          <a:p>
            <a:pPr lvl="1"/>
            <a:r>
              <a:rPr lang="cs-CZ" sz="2200" dirty="0"/>
              <a:t>hlavy členských států, </a:t>
            </a:r>
          </a:p>
          <a:p>
            <a:pPr lvl="1"/>
            <a:r>
              <a:rPr lang="cs-CZ" sz="2200" dirty="0"/>
              <a:t>předsedové vlád členských států, </a:t>
            </a:r>
          </a:p>
          <a:p>
            <a:pPr lvl="1"/>
            <a:r>
              <a:rPr lang="cs-CZ" sz="2200" dirty="0"/>
              <a:t>předseda Evropské rady, </a:t>
            </a:r>
          </a:p>
          <a:p>
            <a:pPr lvl="1"/>
            <a:r>
              <a:rPr lang="cs-CZ" sz="2200" dirty="0"/>
              <a:t>předseda Evropské komise</a:t>
            </a:r>
          </a:p>
          <a:p>
            <a:endParaRPr lang="cs-CZ" sz="2400" b="1" dirty="0"/>
          </a:p>
          <a:p>
            <a:r>
              <a:rPr lang="cs-CZ" sz="2400" b="1" dirty="0"/>
              <a:t>Funkce a činnost: </a:t>
            </a:r>
          </a:p>
          <a:p>
            <a:pPr lvl="1"/>
            <a:r>
              <a:rPr lang="cs-CZ" sz="2200" dirty="0"/>
              <a:t>Určuje obecné politické </a:t>
            </a:r>
            <a:r>
              <a:rPr lang="cs-CZ" sz="2200" b="1" dirty="0"/>
              <a:t>směrování a priority EU</a:t>
            </a:r>
          </a:p>
          <a:p>
            <a:pPr lvl="1"/>
            <a:r>
              <a:rPr lang="cs-CZ" sz="2200" b="1" dirty="0"/>
              <a:t>Řeší otázky</a:t>
            </a:r>
            <a:r>
              <a:rPr lang="cs-CZ" sz="2200" dirty="0"/>
              <a:t>, které </a:t>
            </a:r>
            <a:r>
              <a:rPr lang="cs-CZ" sz="2200" b="1" dirty="0"/>
              <a:t>nelze vyřešit na nižších úrovních </a:t>
            </a:r>
            <a:r>
              <a:rPr lang="cs-CZ" sz="2200" dirty="0"/>
              <a:t>mezivládní spolupráce</a:t>
            </a:r>
          </a:p>
          <a:p>
            <a:pPr lvl="1"/>
            <a:r>
              <a:rPr lang="cs-CZ" sz="2200" dirty="0"/>
              <a:t>Udává </a:t>
            </a:r>
            <a:r>
              <a:rPr lang="cs-CZ" sz="2200" b="1" dirty="0"/>
              <a:t>směr společné zahraniční a bezpečnostní politiky</a:t>
            </a:r>
          </a:p>
          <a:p>
            <a:pPr lvl="1"/>
            <a:r>
              <a:rPr lang="cs-CZ" sz="2200" b="1" dirty="0"/>
              <a:t>Nominuje a jmenuje kandidáty </a:t>
            </a:r>
            <a:r>
              <a:rPr lang="cs-CZ" sz="2200" dirty="0"/>
              <a:t>do významných funkcí </a:t>
            </a:r>
            <a:r>
              <a:rPr lang="cs-CZ" sz="2200" b="1" dirty="0"/>
              <a:t>orgánů EU </a:t>
            </a:r>
            <a:r>
              <a:rPr lang="cs-CZ" sz="2200" dirty="0"/>
              <a:t>(v Evropské centrální bance, Evropské komisi)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633AF7B-13EF-CB4A-8910-4AD0696B7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20"/>
          <a:stretch/>
        </p:blipFill>
        <p:spPr>
          <a:xfrm>
            <a:off x="6165127" y="413044"/>
            <a:ext cx="5739874" cy="292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65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0E4B316-7C30-AA81-E4A5-222CE1631E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4710955-5934-CC3A-1C9A-C7D0FA4DEC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8DAE32F-FCA4-0D81-1ACF-54141344F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Evropská rada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1712743-FD72-061D-4F2B-78F752DC1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Sídlo: </a:t>
            </a:r>
            <a:r>
              <a:rPr lang="cs-CZ" sz="2400" dirty="0"/>
              <a:t>Brusel (Belgie)</a:t>
            </a:r>
          </a:p>
          <a:p>
            <a:endParaRPr lang="cs-CZ" sz="2400" dirty="0"/>
          </a:p>
          <a:p>
            <a:r>
              <a:rPr lang="cs-CZ" sz="2400" b="1" dirty="0"/>
              <a:t>Řešila např.:</a:t>
            </a:r>
          </a:p>
          <a:p>
            <a:pPr lvl="1"/>
            <a:r>
              <a:rPr lang="cs-CZ" sz="2200" dirty="0"/>
              <a:t>Kodaňská kritéria pro kandidátské státy</a:t>
            </a:r>
          </a:p>
          <a:p>
            <a:pPr lvl="1"/>
            <a:r>
              <a:rPr lang="cs-CZ" sz="2200" dirty="0"/>
              <a:t>Rozhodla o spuštění společné měny euro</a:t>
            </a:r>
          </a:p>
          <a:p>
            <a:endParaRPr lang="cs-CZ" sz="2400" dirty="0"/>
          </a:p>
          <a:p>
            <a:r>
              <a:rPr lang="cs-CZ" sz="2400" dirty="0"/>
              <a:t>V čele Rady: </a:t>
            </a:r>
            <a:r>
              <a:rPr lang="cs-CZ" sz="2400" b="1" dirty="0"/>
              <a:t>předseda </a:t>
            </a:r>
            <a:r>
              <a:rPr lang="cs-CZ" sz="2400" dirty="0"/>
              <a:t>(nepřesně prezident EU)</a:t>
            </a:r>
          </a:p>
          <a:p>
            <a:pPr lvl="1"/>
            <a:r>
              <a:rPr lang="cs-CZ" sz="2200" dirty="0"/>
              <a:t>Volen na 2,5 roku (max. 2x po sobě)</a:t>
            </a:r>
          </a:p>
          <a:p>
            <a:pPr lvl="1"/>
            <a:r>
              <a:rPr lang="cs-CZ" sz="2200" dirty="0"/>
              <a:t>Vede summity</a:t>
            </a:r>
          </a:p>
          <a:p>
            <a:pPr lvl="1"/>
            <a:r>
              <a:rPr lang="cs-CZ" sz="2200" dirty="0"/>
              <a:t>Nesmí zastávat žádnou jinou vnitrostátní funkci</a:t>
            </a:r>
          </a:p>
          <a:p>
            <a:endParaRPr lang="cs-CZ" dirty="0"/>
          </a:p>
        </p:txBody>
      </p:sp>
      <p:pic>
        <p:nvPicPr>
          <p:cNvPr id="7" name="Obrázek 6" descr="Obsah obrázku Lidská tvář, osoba, oblek, oblečení&#10;&#10;Popis byl vytvořen automaticky">
            <a:extLst>
              <a:ext uri="{FF2B5EF4-FFF2-40B4-BE49-F238E27FC236}">
                <a16:creationId xmlns:a16="http://schemas.microsoft.com/office/drawing/2014/main" id="{B004E4BE-FFF2-2329-BBEB-91090759E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787" y="502916"/>
            <a:ext cx="1743075" cy="261937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43B2E2D-EFFC-2171-B0F7-B9F07AA3F54C}"/>
              </a:ext>
            </a:extLst>
          </p:cNvPr>
          <p:cNvSpPr txBox="1"/>
          <p:nvPr/>
        </p:nvSpPr>
        <p:spPr>
          <a:xfrm>
            <a:off x="8522563" y="3429000"/>
            <a:ext cx="3195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b="1" dirty="0">
                <a:latin typeface="+mn-lt"/>
              </a:rPr>
              <a:t>Charles Michel </a:t>
            </a:r>
            <a:r>
              <a:rPr lang="cs-CZ" sz="1800" dirty="0">
                <a:latin typeface="+mn-lt"/>
              </a:rPr>
              <a:t> </a:t>
            </a:r>
          </a:p>
          <a:p>
            <a:pPr algn="l"/>
            <a:r>
              <a:rPr lang="cs-CZ" sz="1800" dirty="0">
                <a:latin typeface="+mn-lt"/>
              </a:rPr>
              <a:t>2019 – 2024 (2. volební období)</a:t>
            </a:r>
          </a:p>
        </p:txBody>
      </p:sp>
      <p:pic>
        <p:nvPicPr>
          <p:cNvPr id="12" name="Obrázek 11" descr="Obsah obrázku muž, Mluvčí, text, Proslov&#10;&#10;Popis byl vytvořen automaticky">
            <a:extLst>
              <a:ext uri="{FF2B5EF4-FFF2-40B4-BE49-F238E27FC236}">
                <a16:creationId xmlns:a16="http://schemas.microsoft.com/office/drawing/2014/main" id="{3A719CA7-DD03-9FD6-7905-14A670201F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105" y="689023"/>
            <a:ext cx="3994951" cy="224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28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8FDB37D-A575-36ED-BD30-09E3AC5DC1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3F53D2E-6CEC-D2B4-4BCF-4578BAB256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DB74D08-8E77-4EC1-BA4B-D0F1BE9E8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7164" y="1692002"/>
            <a:ext cx="2914836" cy="4139998"/>
          </a:xfrm>
        </p:spPr>
        <p:txBody>
          <a:bodyPr/>
          <a:lstStyle/>
          <a:p>
            <a:r>
              <a:rPr lang="cs-CZ" b="1" dirty="0"/>
              <a:t>Ukázka členů Evropské rady </a:t>
            </a:r>
          </a:p>
          <a:p>
            <a:pPr marL="72000" indent="0">
              <a:buNone/>
            </a:pPr>
            <a:r>
              <a:rPr lang="cs-CZ" sz="2000" dirty="0"/>
              <a:t>(v roce 2023)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BAE8B2C-0850-472F-6F4D-9DFF548D3E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2816" t="14467" r="57912" b="6827"/>
          <a:stretch/>
        </p:blipFill>
        <p:spPr>
          <a:xfrm>
            <a:off x="0" y="0"/>
            <a:ext cx="90688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620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E227EF8-9F1C-90F6-C5DB-E18DA1B4D4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137F1A2-B6FE-77EC-6EFF-7779997B4F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64FA92B-BF06-C1E0-054F-18C75208E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17070"/>
            <a:ext cx="10753200" cy="451576"/>
          </a:xfrm>
        </p:spPr>
        <p:txBody>
          <a:bodyPr/>
          <a:lstStyle/>
          <a:p>
            <a:r>
              <a:rPr lang="cs-CZ" sz="3600" dirty="0"/>
              <a:t>Ukázka zprávy ze summitu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179B22D-C8A8-B57E-1030-7661F741CC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2031" t="15834" r="68203" b="7500"/>
          <a:stretch/>
        </p:blipFill>
        <p:spPr>
          <a:xfrm>
            <a:off x="235745" y="603788"/>
            <a:ext cx="5717380" cy="623714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5474AE7-CD30-095B-226B-F69C1DD549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869" t="12135" r="68034" b="5017"/>
          <a:stretch/>
        </p:blipFill>
        <p:spPr>
          <a:xfrm>
            <a:off x="6800295" y="589679"/>
            <a:ext cx="5391705" cy="625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860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C01C719-26F3-688C-D58B-4DECBEFFB9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5428BEC-706A-0D89-3C6F-6D47DBAC52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29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3987DFC-F0F2-097C-8C9C-0A07BBC84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3) Rada Evropské unie (Rada)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7FF0AA93-29D5-4775-7DE6-FF735F5E38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6857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84AD7BC-2066-B7CC-CD9E-B1AE93191B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19A2360-7DD4-CDD5-A253-913B2CFA1A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59B6235-34B0-009A-4F52-11F7F81C1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Vymezení Evropské unie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B69FD8B-E5DF-9C8E-484E-765371283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0629"/>
            <a:ext cx="10753200" cy="5410898"/>
          </a:xfrm>
        </p:spPr>
        <p:txBody>
          <a:bodyPr/>
          <a:lstStyle/>
          <a:p>
            <a:r>
              <a:rPr lang="cs-CZ" sz="2400" b="1" dirty="0"/>
              <a:t>Znaky standardní mezinárodní organizace</a:t>
            </a:r>
          </a:p>
          <a:p>
            <a:pPr lvl="1"/>
            <a:r>
              <a:rPr lang="cs-CZ" sz="2200" dirty="0"/>
              <a:t>Založena </a:t>
            </a:r>
            <a:r>
              <a:rPr lang="cs-CZ" sz="2200" b="1" dirty="0"/>
              <a:t>mezinárodní smlouvou</a:t>
            </a:r>
          </a:p>
          <a:p>
            <a:pPr lvl="1"/>
            <a:r>
              <a:rPr lang="cs-CZ" sz="2200" b="1" dirty="0"/>
              <a:t>Svrchovaná rovnost států </a:t>
            </a:r>
            <a:r>
              <a:rPr lang="cs-CZ" sz="2200" dirty="0"/>
              <a:t>–  při hlasování 1 stát = 1 hlas</a:t>
            </a:r>
          </a:p>
          <a:p>
            <a:pPr lvl="1"/>
            <a:r>
              <a:rPr lang="cs-CZ" sz="2200" dirty="0"/>
              <a:t>Disponuje </a:t>
            </a:r>
            <a:r>
              <a:rPr lang="cs-CZ" sz="2200" b="1" dirty="0"/>
              <a:t>2 typy orgánů</a:t>
            </a:r>
            <a:r>
              <a:rPr lang="cs-CZ" sz="2200" dirty="0"/>
              <a:t>:</a:t>
            </a:r>
            <a:r>
              <a:rPr lang="cs-CZ" sz="2200" u="sng" dirty="0"/>
              <a:t> rozhodovací </a:t>
            </a:r>
            <a:r>
              <a:rPr lang="cs-CZ" sz="2200" dirty="0"/>
              <a:t>(zastoupeny členské státy) </a:t>
            </a:r>
            <a:r>
              <a:rPr lang="cs-CZ" sz="2200" u="sng" dirty="0"/>
              <a:t>a výkonné </a:t>
            </a:r>
            <a:r>
              <a:rPr lang="cs-CZ" sz="2200" dirty="0"/>
              <a:t>(v praxi realizují rozhodnutí)</a:t>
            </a:r>
          </a:p>
          <a:p>
            <a:pPr lvl="1"/>
            <a:r>
              <a:rPr lang="cs-CZ" sz="2200" b="1" dirty="0"/>
              <a:t>Nemůže právně zavazovat </a:t>
            </a:r>
            <a:r>
              <a:rPr lang="cs-CZ" sz="2200" dirty="0"/>
              <a:t>členské státy proti jejich vůli</a:t>
            </a:r>
          </a:p>
          <a:p>
            <a:pPr lvl="1"/>
            <a:r>
              <a:rPr lang="cs-CZ" sz="2200" dirty="0"/>
              <a:t>Financování zpravidla na </a:t>
            </a:r>
            <a:r>
              <a:rPr lang="cs-CZ" sz="2200" b="1" dirty="0"/>
              <a:t>příspěvcích členských států</a:t>
            </a:r>
          </a:p>
          <a:p>
            <a:endParaRPr lang="cs-CZ" sz="2200" b="1" dirty="0"/>
          </a:p>
          <a:p>
            <a:r>
              <a:rPr lang="cs-CZ" sz="2400" b="1" dirty="0"/>
              <a:t>Rozdíl EU od ostatních mezinárodních organizací:</a:t>
            </a:r>
          </a:p>
          <a:p>
            <a:pPr lvl="1"/>
            <a:r>
              <a:rPr lang="cs-CZ" sz="2200" dirty="0"/>
              <a:t>Hloubka</a:t>
            </a:r>
            <a:r>
              <a:rPr lang="cs-CZ" sz="2200" b="1" dirty="0"/>
              <a:t> integrace </a:t>
            </a:r>
            <a:r>
              <a:rPr lang="cs-CZ" sz="2200" dirty="0"/>
              <a:t>(až na úrovni měnové unie)</a:t>
            </a:r>
          </a:p>
          <a:p>
            <a:pPr lvl="1"/>
            <a:r>
              <a:rPr lang="cs-CZ" sz="2200" dirty="0"/>
              <a:t>EU má </a:t>
            </a:r>
            <a:r>
              <a:rPr lang="cs-CZ" sz="2200" b="1" dirty="0"/>
              <a:t>vlastní vůli odlišnou od vůle členských států </a:t>
            </a:r>
            <a:r>
              <a:rPr lang="cs-CZ" sz="2200" dirty="0"/>
              <a:t>(může dojít k přehlasování čl. státu)</a:t>
            </a:r>
          </a:p>
          <a:p>
            <a:pPr lvl="1"/>
            <a:r>
              <a:rPr lang="cs-CZ" sz="1800" dirty="0"/>
              <a:t>Financování vlastními prostředky</a:t>
            </a:r>
          </a:p>
          <a:p>
            <a:pPr lvl="1"/>
            <a:endParaRPr lang="cs-CZ" sz="2200" b="1" dirty="0"/>
          </a:p>
        </p:txBody>
      </p:sp>
    </p:spTree>
    <p:extLst>
      <p:ext uri="{BB962C8B-B14F-4D97-AF65-F5344CB8AC3E}">
        <p14:creationId xmlns:p14="http://schemas.microsoft.com/office/powerpoint/2010/main" val="32965251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78D4878-69D9-7030-C470-0AE1DDC538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7984BC0-CE4A-A4A4-15A2-0F722F1A3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165" y="178424"/>
            <a:ext cx="10753200" cy="451576"/>
          </a:xfrm>
        </p:spPr>
        <p:txBody>
          <a:bodyPr/>
          <a:lstStyle/>
          <a:p>
            <a:r>
              <a:rPr lang="cs-CZ" dirty="0"/>
              <a:t>3) Rada Evropské unie (Rada)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82C1D81-4A35-C0D3-A6F0-CB5EBA78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720911"/>
            <a:ext cx="10753200" cy="4787998"/>
          </a:xfrm>
        </p:spPr>
        <p:txBody>
          <a:bodyPr/>
          <a:lstStyle/>
          <a:p>
            <a:r>
              <a:rPr lang="cs-CZ" sz="2400" b="1" dirty="0"/>
              <a:t>Členové: </a:t>
            </a:r>
            <a:r>
              <a:rPr lang="cs-CZ" sz="2400" dirty="0"/>
              <a:t>ministři vlád všech zemí EU </a:t>
            </a:r>
            <a:r>
              <a:rPr lang="cs-CZ" sz="2400" b="1" dirty="0"/>
              <a:t>podle oblasti politiky, která je projednávána</a:t>
            </a:r>
            <a:r>
              <a:rPr lang="cs-CZ" sz="2400" dirty="0"/>
              <a:t> (</a:t>
            </a:r>
            <a:r>
              <a:rPr lang="cs-CZ" sz="2400" b="1" dirty="0"/>
              <a:t>27 ministrů </a:t>
            </a:r>
            <a:r>
              <a:rPr lang="cs-CZ" sz="2400" dirty="0"/>
              <a:t>dle projednávané problematiky)</a:t>
            </a:r>
          </a:p>
          <a:p>
            <a:endParaRPr lang="cs-CZ" sz="2400" dirty="0"/>
          </a:p>
          <a:p>
            <a:r>
              <a:rPr lang="cs-CZ" sz="2400" b="1" dirty="0"/>
              <a:t>Sektorové Rady – např.:</a:t>
            </a:r>
          </a:p>
          <a:p>
            <a:pPr lvl="1"/>
            <a:r>
              <a:rPr lang="cs-CZ" sz="2200" b="1" dirty="0"/>
              <a:t>Rada pro zahraniční věci</a:t>
            </a:r>
            <a:r>
              <a:rPr lang="cs-CZ" sz="2200" dirty="0"/>
              <a:t>: </a:t>
            </a:r>
            <a:r>
              <a:rPr lang="cs-CZ" sz="2200" u="sng" dirty="0"/>
              <a:t>ministři zahraničních věcí</a:t>
            </a:r>
            <a:r>
              <a:rPr lang="cs-CZ" sz="2200" dirty="0"/>
              <a:t> se schází přibližně 1 měsíčně v rámci Rady pro zahraniční věci</a:t>
            </a:r>
          </a:p>
          <a:p>
            <a:pPr lvl="1"/>
            <a:r>
              <a:rPr lang="cs-CZ" sz="2200" b="1" dirty="0"/>
              <a:t>Rada pro hospodářské a finanční věci</a:t>
            </a:r>
            <a:r>
              <a:rPr lang="cs-CZ" sz="2200" dirty="0"/>
              <a:t>: </a:t>
            </a:r>
            <a:r>
              <a:rPr lang="cs-CZ" sz="2200" u="sng" dirty="0"/>
              <a:t>Ministři financí</a:t>
            </a:r>
            <a:r>
              <a:rPr lang="cs-CZ" sz="2200" dirty="0"/>
              <a:t> se schází 1x měsíčně na zasedání tzv. </a:t>
            </a:r>
            <a:r>
              <a:rPr lang="cs-CZ" sz="2200" u="sng" dirty="0"/>
              <a:t>ECOFIN</a:t>
            </a:r>
          </a:p>
          <a:p>
            <a:pPr lvl="1"/>
            <a:r>
              <a:rPr lang="cs-CZ" sz="2200" b="1" dirty="0">
                <a:highlight>
                  <a:srgbClr val="FFFF00"/>
                </a:highlight>
              </a:rPr>
              <a:t>Rada pro vzdělávání, mládež, kulturu a sport </a:t>
            </a:r>
            <a:r>
              <a:rPr lang="cs-CZ" sz="2200" b="1" dirty="0"/>
              <a:t>– </a:t>
            </a:r>
            <a:r>
              <a:rPr lang="cs-CZ" sz="2200" u="sng" dirty="0"/>
              <a:t>ministři školství </a:t>
            </a:r>
            <a:r>
              <a:rPr lang="cs-CZ" sz="2200" dirty="0"/>
              <a:t>(Rada přijímá stimulační opatření a doporučení – např. Covid – omezení sportovních soutěží)</a:t>
            </a:r>
          </a:p>
          <a:p>
            <a:pPr lvl="1"/>
            <a:r>
              <a:rPr lang="cs-CZ" sz="2200" b="1" dirty="0"/>
              <a:t>Rada pro životní prostředí…</a:t>
            </a:r>
            <a:endParaRPr lang="cs-CZ" sz="2200" dirty="0"/>
          </a:p>
          <a:p>
            <a:pPr lvl="1"/>
            <a:endParaRPr lang="cs-CZ" sz="2400" dirty="0"/>
          </a:p>
          <a:p>
            <a:r>
              <a:rPr lang="cs-CZ" sz="2400" b="1" dirty="0"/>
              <a:t>Předsednictví: </a:t>
            </a:r>
            <a:r>
              <a:rPr lang="cs-CZ" sz="2400" dirty="0"/>
              <a:t>jednotlivé země EU – </a:t>
            </a:r>
            <a:r>
              <a:rPr lang="cs-CZ" sz="2400" b="1" dirty="0"/>
              <a:t>rotující princip po 6 měsících</a:t>
            </a:r>
          </a:p>
          <a:p>
            <a:pPr lvl="1"/>
            <a:r>
              <a:rPr lang="cs-CZ" sz="2200" dirty="0"/>
              <a:t>2009: (leden – červen) - Česko (předseda vlády – Topolánek, Fischer)</a:t>
            </a:r>
          </a:p>
          <a:p>
            <a:pPr lvl="1"/>
            <a:r>
              <a:rPr lang="cs-CZ" sz="2200" dirty="0"/>
              <a:t>2022: (červenec – prosinec) - Česko (předseda vlády – Fiala)</a:t>
            </a:r>
          </a:p>
          <a:p>
            <a:pPr lvl="1"/>
            <a:r>
              <a:rPr lang="cs-CZ" sz="2200" b="1" dirty="0"/>
              <a:t>2023: (červenec – prosinec) - Španělsko (předseda vlády – </a:t>
            </a:r>
            <a:r>
              <a:rPr lang="cs-CZ" sz="2200" b="1" dirty="0" err="1"/>
              <a:t>Sánchez</a:t>
            </a:r>
            <a:r>
              <a:rPr lang="cs-CZ" sz="2200" b="1" dirty="0"/>
              <a:t>)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45771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B6ABDC6-906D-6638-E8B1-C1EFE73E7F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1001B7B-BE3E-121A-9AEE-471DE7866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178424"/>
            <a:ext cx="10753200" cy="451576"/>
          </a:xfrm>
        </p:spPr>
        <p:txBody>
          <a:bodyPr/>
          <a:lstStyle/>
          <a:p>
            <a:r>
              <a:rPr lang="cs-CZ" sz="3600" dirty="0"/>
              <a:t>Rada Evropské unie - </a:t>
            </a:r>
            <a:r>
              <a:rPr lang="cs-CZ" sz="3600" b="1" dirty="0"/>
              <a:t>Činnost a úkoly:</a:t>
            </a:r>
            <a:br>
              <a:rPr lang="cs-CZ" sz="4000" b="1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C084DD0-E638-C99E-23EB-C1BA897F6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975" y="630000"/>
            <a:ext cx="11135249" cy="4957776"/>
          </a:xfrm>
        </p:spPr>
        <p:txBody>
          <a:bodyPr/>
          <a:lstStyle/>
          <a:p>
            <a:pPr marL="781200" lvl="1" indent="-457200">
              <a:buFont typeface="+mj-lt"/>
              <a:buAutoNum type="arabicParenR"/>
            </a:pPr>
            <a:r>
              <a:rPr lang="cs-CZ" sz="2400" b="1" dirty="0"/>
              <a:t>Vyjednává a přijímá zákony EU </a:t>
            </a:r>
            <a:r>
              <a:rPr lang="cs-CZ" sz="2400" dirty="0"/>
              <a:t>– společně s Evropským parlamentem</a:t>
            </a:r>
          </a:p>
          <a:p>
            <a:pPr marL="781200" lvl="1" indent="-457200">
              <a:buFont typeface="+mj-lt"/>
              <a:buAutoNum type="arabicParenR"/>
            </a:pPr>
            <a:endParaRPr lang="cs-CZ" sz="2400" dirty="0"/>
          </a:p>
          <a:p>
            <a:pPr marL="781200" lvl="1" indent="-457200">
              <a:buFont typeface="+mj-lt"/>
              <a:buAutoNum type="arabicParenR"/>
            </a:pPr>
            <a:r>
              <a:rPr lang="cs-CZ" sz="2400" b="1" dirty="0"/>
              <a:t>Koordinuje politiky členských států EU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200" u="sng" dirty="0"/>
              <a:t>Hospodářské a fiskální politiky – </a:t>
            </a:r>
            <a:r>
              <a:rPr lang="cs-CZ" sz="2200" dirty="0"/>
              <a:t>koordinuje hospodářské a fiskální politiky členských států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200" b="1" dirty="0"/>
              <a:t>Vzdělávání, kultura, mládež a</a:t>
            </a:r>
            <a:r>
              <a:rPr lang="cs-CZ" sz="2200" b="1" dirty="0">
                <a:highlight>
                  <a:srgbClr val="FFFF00"/>
                </a:highlight>
              </a:rPr>
              <a:t> sport </a:t>
            </a:r>
            <a:r>
              <a:rPr lang="cs-CZ" sz="2200" dirty="0"/>
              <a:t>– Rada v těchto oblastech přijímá rámce politik EU a pracovní plány, které stanoví priority pro spolupráci mezi členskými státy a Komisí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200" u="sng" dirty="0"/>
              <a:t>Politika zaměstnanosti </a:t>
            </a:r>
            <a:r>
              <a:rPr lang="cs-CZ" sz="2200" dirty="0"/>
              <a:t>– každoročně vypracovává hlavní směry a doporučení pro členské státy</a:t>
            </a:r>
          </a:p>
          <a:p>
            <a:pPr marL="781200" lvl="1" indent="-457200">
              <a:buFont typeface="+mj-lt"/>
              <a:buAutoNum type="arabicParenR"/>
            </a:pPr>
            <a:endParaRPr lang="cs-CZ" sz="2400" dirty="0"/>
          </a:p>
          <a:p>
            <a:pPr marL="781200" lvl="1" indent="-457200">
              <a:buFont typeface="+mj-lt"/>
              <a:buAutoNum type="arabicParenR"/>
            </a:pPr>
            <a:r>
              <a:rPr lang="cs-CZ" sz="2400" b="1" dirty="0"/>
              <a:t>Rozvíjí společnou zahraniční a bezpečnostní politiku EU (</a:t>
            </a:r>
            <a:r>
              <a:rPr lang="cs-CZ" sz="2400" dirty="0"/>
              <a:t>také rozvojová a humanitární pomoc)</a:t>
            </a:r>
          </a:p>
          <a:p>
            <a:pPr marL="781200" lvl="1" indent="-457200">
              <a:buFont typeface="+mj-lt"/>
              <a:buAutoNum type="arabicParenR"/>
            </a:pPr>
            <a:r>
              <a:rPr lang="cs-CZ" sz="2400" b="1" dirty="0"/>
              <a:t>Uzavírá mezinárodní dohody </a:t>
            </a:r>
            <a:r>
              <a:rPr lang="cs-CZ" sz="2400" dirty="0"/>
              <a:t>(mezi EU a dalšími zeměmi či mezinárodními organizacemi)</a:t>
            </a:r>
          </a:p>
          <a:p>
            <a:pPr marL="781200" lvl="1" indent="-457200">
              <a:buFont typeface="+mj-lt"/>
              <a:buAutoNum type="arabicParenR"/>
            </a:pPr>
            <a:endParaRPr lang="cs-CZ" sz="2400" dirty="0"/>
          </a:p>
          <a:p>
            <a:pPr marL="781200" lvl="1" indent="-457200">
              <a:buFont typeface="+mj-lt"/>
              <a:buAutoNum type="arabicParenR"/>
            </a:pPr>
            <a:r>
              <a:rPr lang="cs-CZ" sz="2400" b="1" dirty="0"/>
              <a:t>Přijímá roční rozpočet EU </a:t>
            </a:r>
            <a:r>
              <a:rPr lang="cs-CZ" sz="2400" dirty="0"/>
              <a:t>– společně s Evropským parlamentem</a:t>
            </a:r>
          </a:p>
        </p:txBody>
      </p:sp>
    </p:spTree>
    <p:extLst>
      <p:ext uri="{BB962C8B-B14F-4D97-AF65-F5344CB8AC3E}">
        <p14:creationId xmlns:p14="http://schemas.microsoft.com/office/powerpoint/2010/main" val="19203684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E79524E-9CFC-DB17-CFAB-594A45BE7A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E0277D7-C360-590B-31F5-7F2A43EF0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67239"/>
            <a:ext cx="10753200" cy="451576"/>
          </a:xfrm>
        </p:spPr>
        <p:txBody>
          <a:bodyPr/>
          <a:lstStyle/>
          <a:p>
            <a:r>
              <a:rPr lang="cs-CZ" dirty="0"/>
              <a:t>Rada Evropské unie - Struktura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A77BF52-E9E5-4B55-5BD3-B8C440646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017299"/>
            <a:ext cx="10753200" cy="4139998"/>
          </a:xfrm>
        </p:spPr>
        <p:txBody>
          <a:bodyPr/>
          <a:lstStyle/>
          <a:p>
            <a:r>
              <a:rPr lang="cs-CZ" sz="2400" b="1" dirty="0"/>
              <a:t>COREPER – Výbor stálých zástupců </a:t>
            </a:r>
          </a:p>
          <a:p>
            <a:pPr lvl="1"/>
            <a:r>
              <a:rPr lang="cs-CZ" dirty="0"/>
              <a:t>Hlavní </a:t>
            </a:r>
            <a:r>
              <a:rPr lang="cs-CZ" b="1" dirty="0"/>
              <a:t>spojovací článek </a:t>
            </a:r>
            <a:r>
              <a:rPr lang="cs-CZ" dirty="0"/>
              <a:t>mezi národní administrativou a unijními orgány</a:t>
            </a:r>
          </a:p>
          <a:p>
            <a:pPr lvl="1"/>
            <a:r>
              <a:rPr lang="cs-CZ" dirty="0"/>
              <a:t>Tvoří ho stálí zástupci členských států v Bruselu - </a:t>
            </a:r>
            <a:r>
              <a:rPr lang="cs-CZ" b="1" dirty="0"/>
              <a:t>velvyslanci a jejich zástupci</a:t>
            </a:r>
          </a:p>
          <a:p>
            <a:pPr lvl="1"/>
            <a:r>
              <a:rPr lang="cs-CZ" dirty="0"/>
              <a:t>Připravují návrhy, o nichž následně jedná Rada</a:t>
            </a:r>
          </a:p>
          <a:p>
            <a:pPr lvl="1"/>
            <a:endParaRPr lang="cs-CZ" dirty="0"/>
          </a:p>
          <a:p>
            <a:pPr lvl="1"/>
            <a:r>
              <a:rPr lang="cs-CZ" b="1" dirty="0"/>
              <a:t>COREPER II (velvyslanci členských států) </a:t>
            </a:r>
            <a:r>
              <a:rPr lang="cs-CZ" dirty="0"/>
              <a:t>– zabývá se otázkami financí, hospodářství, vnějších vztahů (</a:t>
            </a:r>
            <a:r>
              <a:rPr lang="cs-CZ" dirty="0" err="1"/>
              <a:t>předjednává</a:t>
            </a:r>
            <a:r>
              <a:rPr lang="cs-CZ" dirty="0"/>
              <a:t> agendu Rady pro všeobecné záležitosti a ECOFINU)</a:t>
            </a:r>
          </a:p>
          <a:p>
            <a:pPr lvl="1"/>
            <a:endParaRPr lang="cs-CZ" dirty="0"/>
          </a:p>
          <a:p>
            <a:pPr lvl="1"/>
            <a:r>
              <a:rPr lang="cs-CZ" b="1" dirty="0"/>
              <a:t>COREPER I (zástupci velvyslanců) </a:t>
            </a:r>
            <a:r>
              <a:rPr lang="cs-CZ" dirty="0"/>
              <a:t>– </a:t>
            </a:r>
            <a:r>
              <a:rPr lang="cs-CZ" dirty="0" err="1"/>
              <a:t>předjednává</a:t>
            </a:r>
            <a:r>
              <a:rPr lang="cs-CZ" dirty="0"/>
              <a:t> agendu v oblasti zemědělství a rybolovu, vnitřního trhu. Životního prostředí, sociální politiky…</a:t>
            </a:r>
          </a:p>
          <a:p>
            <a:pPr lvl="1"/>
            <a:endParaRPr lang="cs-CZ" dirty="0"/>
          </a:p>
          <a:p>
            <a:r>
              <a:rPr lang="cs-CZ" sz="2400" b="1" dirty="0"/>
              <a:t>Pracovní skupiny </a:t>
            </a:r>
            <a:r>
              <a:rPr lang="cs-CZ" sz="2400" dirty="0"/>
              <a:t>– </a:t>
            </a:r>
            <a:r>
              <a:rPr lang="cs-CZ" sz="2400" dirty="0" err="1"/>
              <a:t>předjednávají</a:t>
            </a:r>
            <a:r>
              <a:rPr lang="cs-CZ" sz="2400" dirty="0"/>
              <a:t> návrhy jako první (Rada EU má celkem kolem 200 skupin)</a:t>
            </a:r>
          </a:p>
          <a:p>
            <a:r>
              <a:rPr lang="cs-CZ" sz="2400" b="1" dirty="0"/>
              <a:t>Generální sekretariát </a:t>
            </a:r>
            <a:r>
              <a:rPr lang="cs-CZ" sz="2400" dirty="0"/>
              <a:t>– zajišťuje zasedání Rady po technické a administrativní stránce</a:t>
            </a:r>
          </a:p>
        </p:txBody>
      </p:sp>
    </p:spTree>
    <p:extLst>
      <p:ext uri="{BB962C8B-B14F-4D97-AF65-F5344CB8AC3E}">
        <p14:creationId xmlns:p14="http://schemas.microsoft.com/office/powerpoint/2010/main" val="23959799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8B23A09-9FFA-A4A9-192B-05C39FB068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9381B84-5244-6847-5479-25239D30D0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A60734D-08AE-8557-1419-E5B8C0477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Rada Evropské unie - hlasování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203A8A1-2F56-008F-2C21-3151F4AE4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Kvalifikovaná většina </a:t>
            </a:r>
            <a:r>
              <a:rPr lang="cs-CZ" sz="2400" dirty="0"/>
              <a:t>– je zapotřebí ke schválení jakéhokoli rozhodnutí</a:t>
            </a:r>
          </a:p>
          <a:p>
            <a:pPr lvl="1"/>
            <a:r>
              <a:rPr lang="cs-CZ" sz="2200" b="1" dirty="0"/>
              <a:t>= Současně musí být splněny 2 podmínky:</a:t>
            </a:r>
          </a:p>
          <a:p>
            <a:pPr marL="838350" lvl="1" indent="-514350">
              <a:buFont typeface="+mj-lt"/>
              <a:buAutoNum type="alphaLcParenR"/>
            </a:pPr>
            <a:r>
              <a:rPr lang="cs-CZ" sz="2200" dirty="0"/>
              <a:t>55 % členských států hlasuje pro návrh – tzn. 15 z 27 států</a:t>
            </a:r>
          </a:p>
          <a:p>
            <a:pPr marL="838350" lvl="1" indent="-514350">
              <a:buFont typeface="+mj-lt"/>
              <a:buAutoNum type="alphaLcParenR"/>
            </a:pPr>
            <a:r>
              <a:rPr lang="cs-CZ" sz="2200" dirty="0"/>
              <a:t>Návrh podporují členské státy se zastoupením nejméně 65 % celkového počtu obyvatel EU</a:t>
            </a:r>
          </a:p>
          <a:p>
            <a:pPr marL="838350" lvl="1" indent="-514350">
              <a:buFont typeface="+mj-lt"/>
              <a:buAutoNum type="alphaLcParenR"/>
            </a:pPr>
            <a:endParaRPr lang="cs-CZ" sz="2200" dirty="0"/>
          </a:p>
          <a:p>
            <a:pPr marL="838350" lvl="1" indent="-514350">
              <a:buFont typeface="+mj-lt"/>
              <a:buAutoNum type="alphaLcParenR"/>
            </a:pPr>
            <a:endParaRPr lang="cs-CZ" sz="2200" dirty="0"/>
          </a:p>
          <a:p>
            <a:r>
              <a:rPr lang="cs-CZ" sz="2400" b="1" dirty="0"/>
              <a:t>Blokační menšina – </a:t>
            </a:r>
            <a:r>
              <a:rPr lang="cs-CZ" sz="2400" dirty="0"/>
              <a:t>musí ji tvořit </a:t>
            </a:r>
            <a:r>
              <a:rPr lang="cs-CZ" sz="2400" b="1" dirty="0"/>
              <a:t>nejméně 4 členové Rady</a:t>
            </a:r>
            <a:r>
              <a:rPr lang="cs-CZ" sz="2400" dirty="0"/>
              <a:t>, kteří představují alespoň 35 % obyvatel EU</a:t>
            </a:r>
          </a:p>
          <a:p>
            <a:pPr lvl="1"/>
            <a:r>
              <a:rPr lang="cs-CZ" sz="2200" dirty="0"/>
              <a:t>Není-li tato podmínka splněna, má se za to, že kvalifikované většiny bylo dosaženo</a:t>
            </a:r>
          </a:p>
        </p:txBody>
      </p:sp>
    </p:spTree>
    <p:extLst>
      <p:ext uri="{BB962C8B-B14F-4D97-AF65-F5344CB8AC3E}">
        <p14:creationId xmlns:p14="http://schemas.microsoft.com/office/powerpoint/2010/main" val="10146485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C01C719-26F3-688C-D58B-4DECBEFFB9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5428BEC-706A-0D89-3C6F-6D47DBAC52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34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3987DFC-F0F2-097C-8C9C-0A07BBC84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/>
              <a:t>4) Evropská komise</a:t>
            </a:r>
            <a:endParaRPr lang="cs-CZ" dirty="0"/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7FF0AA93-29D5-4775-7DE6-FF735F5E38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24991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AD572B7-7C2B-F5F7-533F-E524724CC2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AE5F13D-43FA-B670-E552-5EA771F85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4) Evropská komise</a:t>
            </a:r>
            <a:br>
              <a:rPr lang="cs-CZ" sz="4000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EF90546-F1BF-2038-C2CB-153CE95C5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780779"/>
            <a:ext cx="10753200" cy="4139998"/>
          </a:xfrm>
        </p:spPr>
        <p:txBody>
          <a:bodyPr/>
          <a:lstStyle/>
          <a:p>
            <a:r>
              <a:rPr lang="cs-CZ" sz="2400" dirty="0"/>
              <a:t>Prosazuje </a:t>
            </a:r>
            <a:r>
              <a:rPr lang="cs-CZ" sz="2400" b="1" dirty="0"/>
              <a:t>zájmy EU jako celku </a:t>
            </a:r>
          </a:p>
          <a:p>
            <a:r>
              <a:rPr lang="cs-CZ" sz="2400" dirty="0"/>
              <a:t>Je </a:t>
            </a:r>
            <a:r>
              <a:rPr lang="cs-CZ" sz="2400" b="1" dirty="0"/>
              <a:t>nezávislá na vůli členských států </a:t>
            </a:r>
            <a:r>
              <a:rPr lang="cs-CZ" sz="2400" dirty="0"/>
              <a:t>(komisaři jsou členskými státy neodvolatelní)</a:t>
            </a:r>
          </a:p>
          <a:p>
            <a:r>
              <a:rPr lang="cs-CZ" sz="2400" b="1" dirty="0"/>
              <a:t>„vláda EU“</a:t>
            </a:r>
          </a:p>
          <a:p>
            <a:endParaRPr lang="cs-CZ" sz="2400" b="1" dirty="0"/>
          </a:p>
          <a:p>
            <a:r>
              <a:rPr lang="cs-CZ" sz="2400" b="1" dirty="0"/>
              <a:t>Pravomoci:</a:t>
            </a:r>
          </a:p>
          <a:p>
            <a:pPr lvl="1"/>
            <a:r>
              <a:rPr lang="cs-CZ" sz="2200" dirty="0"/>
              <a:t>Je motorem EU (</a:t>
            </a:r>
            <a:r>
              <a:rPr lang="cs-CZ" sz="2200" b="1" dirty="0"/>
              <a:t>legislativní iniciativa</a:t>
            </a:r>
            <a:r>
              <a:rPr lang="cs-CZ" sz="2200" dirty="0"/>
              <a:t>) – předkládá návrhy právních předpisů Parlamentu a Radě</a:t>
            </a:r>
          </a:p>
          <a:p>
            <a:pPr lvl="1"/>
            <a:r>
              <a:rPr lang="cs-CZ" sz="2200" b="1" dirty="0"/>
              <a:t>Spravuje rozpočet Unie </a:t>
            </a:r>
            <a:r>
              <a:rPr lang="cs-CZ" sz="2200" dirty="0"/>
              <a:t>(podává i jeho návrh)</a:t>
            </a:r>
          </a:p>
          <a:p>
            <a:pPr lvl="1"/>
            <a:r>
              <a:rPr lang="cs-CZ" sz="2200" b="1" dirty="0"/>
              <a:t>Vymáhá právo EU </a:t>
            </a:r>
            <a:r>
              <a:rPr lang="cs-CZ" sz="2200" dirty="0"/>
              <a:t>(společně se Soudním dvorem)</a:t>
            </a:r>
          </a:p>
          <a:p>
            <a:pPr lvl="1"/>
            <a:r>
              <a:rPr lang="cs-CZ" sz="2200" dirty="0"/>
              <a:t>Zastupuje EU na mezinárodní scéně – sjednává smlouvy se třetími zeměmi</a:t>
            </a:r>
          </a:p>
          <a:p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40586775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DE5D9E1-67F0-656E-632D-FB0D9DE967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BD25417-5E0E-2808-0C14-36F7A49BF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378000"/>
            <a:ext cx="10753200" cy="451576"/>
          </a:xfrm>
        </p:spPr>
        <p:txBody>
          <a:bodyPr/>
          <a:lstStyle/>
          <a:p>
            <a:r>
              <a:rPr lang="cs-CZ" sz="4000" dirty="0"/>
              <a:t>Evropská komise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3E99FCB-1B5B-7CCC-DCC2-C78D2D295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088320"/>
            <a:ext cx="10753200" cy="4139998"/>
          </a:xfrm>
        </p:spPr>
        <p:txBody>
          <a:bodyPr/>
          <a:lstStyle/>
          <a:p>
            <a:r>
              <a:rPr lang="cs-CZ" sz="2400" dirty="0"/>
              <a:t>Tvoří ji </a:t>
            </a:r>
            <a:r>
              <a:rPr lang="cs-CZ" sz="2400" b="1" dirty="0"/>
              <a:t>27 komisařů </a:t>
            </a:r>
            <a:r>
              <a:rPr lang="cs-CZ" sz="2400" dirty="0"/>
              <a:t>a komisařek (z 27 členských států) – tzv. </a:t>
            </a:r>
            <a:r>
              <a:rPr lang="cs-CZ" sz="2400" b="1" dirty="0"/>
              <a:t>kolegium</a:t>
            </a:r>
          </a:p>
          <a:p>
            <a:r>
              <a:rPr lang="cs-CZ" sz="2400" dirty="0"/>
              <a:t>Složení Komise je stále – </a:t>
            </a:r>
            <a:r>
              <a:rPr lang="cs-CZ" sz="2400" b="1" dirty="0"/>
              <a:t>5 let </a:t>
            </a:r>
            <a:r>
              <a:rPr lang="cs-CZ" sz="2400" dirty="0"/>
              <a:t>(je obnovitelné)</a:t>
            </a:r>
          </a:p>
          <a:p>
            <a:endParaRPr lang="cs-CZ" sz="2400" b="1" dirty="0"/>
          </a:p>
          <a:p>
            <a:r>
              <a:rPr lang="cs-CZ" sz="2400" b="1" dirty="0"/>
              <a:t>Předseda komise: </a:t>
            </a:r>
            <a:r>
              <a:rPr lang="cs-CZ" sz="2400" dirty="0"/>
              <a:t>navrhuje jej Evropská rada a schvaluje Evropský parlament</a:t>
            </a:r>
            <a:endParaRPr lang="cs-CZ" sz="2400" b="1" dirty="0"/>
          </a:p>
          <a:p>
            <a:pPr lvl="1"/>
            <a:r>
              <a:rPr lang="cs-CZ" sz="2200" dirty="0"/>
              <a:t>Ostatní komisaři jsou jmenování společně Radou EU a předsedou Evropské komise</a:t>
            </a:r>
          </a:p>
          <a:p>
            <a:pPr lvl="1"/>
            <a:r>
              <a:rPr lang="cs-CZ" sz="2200" b="1" dirty="0"/>
              <a:t>Každý komisař zodpovídá za určitou oblast</a:t>
            </a:r>
            <a:r>
              <a:rPr lang="cs-CZ" sz="2200" dirty="0"/>
              <a:t>, kterou mu přidělí předseda</a:t>
            </a:r>
            <a:endParaRPr lang="cs-CZ" b="1" dirty="0"/>
          </a:p>
          <a:p>
            <a:endParaRPr lang="cs-CZ" b="1" dirty="0"/>
          </a:p>
          <a:p>
            <a:r>
              <a:rPr lang="cs-CZ" sz="2400" b="1" dirty="0"/>
              <a:t>Generální ředitelství </a:t>
            </a:r>
            <a:r>
              <a:rPr lang="cs-CZ" sz="2400" dirty="0"/>
              <a:t>– spravují komisaři</a:t>
            </a:r>
          </a:p>
          <a:p>
            <a:pPr lvl="1"/>
            <a:r>
              <a:rPr lang="cs-CZ" sz="2400" dirty="0"/>
              <a:t>Odpovídají strukturou ministerstvům</a:t>
            </a:r>
          </a:p>
          <a:p>
            <a:pPr lvl="1"/>
            <a:r>
              <a:rPr lang="cs-CZ" sz="2400" dirty="0"/>
              <a:t>Zajišťují odborné posudky, analýzy legislativních návrhů (které se Komise chystá předložit – </a:t>
            </a:r>
            <a:r>
              <a:rPr lang="cs-CZ" sz="2400" i="1" dirty="0"/>
              <a:t>př. daně, životní prostředí, energie</a:t>
            </a:r>
            <a:r>
              <a:rPr lang="cs-CZ" sz="2400" dirty="0"/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29167077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AA4E832-DF7D-1F35-149C-0514709F67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D94F81F-1E11-1EB7-7CB3-1432D58240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37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D633D8D-DB5B-9303-609A-9A8B11DA3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Kdo je nyní předseda/ předsedkyně EK?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760BB47-42B5-6393-F0C4-AC029B08FF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/>
              <a:t>Kdo zastupuje ČR?</a:t>
            </a:r>
          </a:p>
        </p:txBody>
      </p:sp>
    </p:spTree>
    <p:extLst>
      <p:ext uri="{BB962C8B-B14F-4D97-AF65-F5344CB8AC3E}">
        <p14:creationId xmlns:p14="http://schemas.microsoft.com/office/powerpoint/2010/main" val="29690293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11A7388-86A0-C0FE-1CD0-DC5D304218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E6DD0B6-2702-11A4-4A54-79E5DE49AC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C98DA95-C044-5148-D48E-0DD7B5704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Sbor komisařů (2019-2024)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968128CF-5E14-350C-94C8-C819D9BF7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Předsedkyně</a:t>
            </a:r>
            <a:r>
              <a:rPr lang="cs-CZ" sz="2400" dirty="0"/>
              <a:t>: Ursula von der </a:t>
            </a:r>
            <a:r>
              <a:rPr lang="cs-CZ" sz="2400" dirty="0" err="1"/>
              <a:t>Leyenová</a:t>
            </a:r>
            <a:endParaRPr lang="cs-CZ" sz="2400" dirty="0"/>
          </a:p>
          <a:p>
            <a:endParaRPr lang="cs-CZ" sz="2400" dirty="0"/>
          </a:p>
          <a:p>
            <a:r>
              <a:rPr lang="cs-CZ" sz="2400" b="1" dirty="0"/>
              <a:t>Za ČR</a:t>
            </a:r>
            <a:r>
              <a:rPr lang="cs-CZ" sz="2400" dirty="0"/>
              <a:t>: Věra Jourová (místopředsedkyně) - končící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470B18A-9EB0-FD64-F095-78AF971C3B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50000" t="43298" b="17500"/>
          <a:stretch/>
        </p:blipFill>
        <p:spPr>
          <a:xfrm>
            <a:off x="666000" y="4331281"/>
            <a:ext cx="11458575" cy="2526719"/>
          </a:xfrm>
          <a:prstGeom prst="rect">
            <a:avLst/>
          </a:prstGeom>
        </p:spPr>
      </p:pic>
      <p:pic>
        <p:nvPicPr>
          <p:cNvPr id="6" name="Obrázek 5" descr="Obsah obrázku Lidská tvář, osoba, oblečení, úsměv&#10;&#10;Popis byl vytvořen automaticky">
            <a:extLst>
              <a:ext uri="{FF2B5EF4-FFF2-40B4-BE49-F238E27FC236}">
                <a16:creationId xmlns:a16="http://schemas.microsoft.com/office/drawing/2014/main" id="{D788D6BD-AAE9-872D-0B34-50CB6197D1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838" y="143346"/>
            <a:ext cx="1847850" cy="2466975"/>
          </a:xfrm>
          <a:prstGeom prst="rect">
            <a:avLst/>
          </a:prstGeom>
        </p:spPr>
      </p:pic>
      <p:pic>
        <p:nvPicPr>
          <p:cNvPr id="8" name="Obrázek 7" descr="Obsah obrázku Lidská tvář, osoba, oblečení, vlajka&#10;&#10;Popis byl vytvořen automaticky">
            <a:extLst>
              <a:ext uri="{FF2B5EF4-FFF2-40B4-BE49-F238E27FC236}">
                <a16:creationId xmlns:a16="http://schemas.microsoft.com/office/drawing/2014/main" id="{30B919EE-6397-34DF-B1A5-73CA73F34B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775" y="2670701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929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A7ADE8F-595F-411A-860B-124A6AA589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C51338E-643A-45BF-8FF4-4CB2A7EC40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C2A4983-9950-4362-AA4F-89208FEFA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Evropská komise 2024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3449085-96CF-46F1-BC46-E671324E5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641668"/>
            <a:ext cx="10753200" cy="4139998"/>
          </a:xfrm>
        </p:spPr>
        <p:txBody>
          <a:bodyPr/>
          <a:lstStyle/>
          <a:p>
            <a:r>
              <a:rPr lang="cs-CZ" b="0" i="0" dirty="0">
                <a:solidFill>
                  <a:srgbClr val="05171F"/>
                </a:solidFill>
                <a:effectLst/>
                <a:latin typeface="Lora" panose="020B0604020202020204" pitchFamily="2" charset="-18"/>
              </a:rPr>
              <a:t>„</a:t>
            </a:r>
            <a:r>
              <a:rPr lang="cs-CZ" b="0" i="1" dirty="0">
                <a:solidFill>
                  <a:srgbClr val="05171F"/>
                </a:solidFill>
                <a:effectLst/>
                <a:latin typeface="Lora" panose="020B0604020202020204" pitchFamily="2" charset="-18"/>
              </a:rPr>
              <a:t>Klíčovými prioritami nové Evropské komise jsou prosperita, bezpečnost a demokracie… Všichni členové komise jsou si rovni a musí vzájemně spolupracovat… Evropskou komisi tvoří jedenáct žen, to je 40 procent, když jsem dostala první nominace, tak to bylo jen 22 procent žen" </a:t>
            </a:r>
            <a:r>
              <a:rPr lang="cs-CZ" b="0" i="0" dirty="0">
                <a:solidFill>
                  <a:srgbClr val="05171F"/>
                </a:solidFill>
                <a:effectLst/>
                <a:latin typeface="Lora" panose="020B0604020202020204" pitchFamily="2" charset="-18"/>
              </a:rPr>
              <a:t>(</a:t>
            </a:r>
            <a:r>
              <a:rPr lang="cs-CZ" sz="2800" dirty="0" err="1"/>
              <a:t>Leyenová</a:t>
            </a:r>
            <a:r>
              <a:rPr lang="cs-CZ" sz="2800" dirty="0"/>
              <a:t>, 2024)</a:t>
            </a:r>
          </a:p>
          <a:p>
            <a:endParaRPr lang="cs-CZ" b="1" i="0" dirty="0">
              <a:solidFill>
                <a:srgbClr val="05171F"/>
              </a:solidFill>
              <a:effectLst/>
              <a:latin typeface="Lora" pitchFamily="2" charset="-18"/>
            </a:endParaRPr>
          </a:p>
          <a:p>
            <a:r>
              <a:rPr lang="cs-CZ" sz="2400" b="1" dirty="0"/>
              <a:t>Český zástupce </a:t>
            </a:r>
            <a:r>
              <a:rPr lang="cs-CZ" sz="2400" dirty="0"/>
              <a:t>Evropské komise - </a:t>
            </a:r>
            <a:r>
              <a:rPr lang="cs-CZ" sz="2400" b="1" dirty="0"/>
              <a:t>Jozef </a:t>
            </a:r>
            <a:r>
              <a:rPr lang="cs-CZ" sz="2400" b="1" dirty="0" err="1"/>
              <a:t>Síkela</a:t>
            </a:r>
            <a:r>
              <a:rPr lang="cs-CZ" sz="2400" b="1" dirty="0"/>
              <a:t> </a:t>
            </a:r>
            <a:r>
              <a:rPr lang="cs-CZ" sz="2400" dirty="0"/>
              <a:t>– má být eurokomisař pro mezinárodní partnerství - prosazování hodnot Evropské unie a spolupráce s rozvojovými zeměmi</a:t>
            </a:r>
          </a:p>
        </p:txBody>
      </p:sp>
    </p:spTree>
    <p:extLst>
      <p:ext uri="{BB962C8B-B14F-4D97-AF65-F5344CB8AC3E}">
        <p14:creationId xmlns:p14="http://schemas.microsoft.com/office/powerpoint/2010/main" val="1642277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B3E4C3B-DBC0-8E72-F061-4011629B61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5032066-AB88-FD87-C3A8-4AAF25698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4893"/>
            <a:ext cx="10753200" cy="451576"/>
          </a:xfrm>
        </p:spPr>
        <p:txBody>
          <a:bodyPr/>
          <a:lstStyle/>
          <a:p>
            <a:r>
              <a:rPr lang="cs-CZ" dirty="0"/>
              <a:t>Vymezení Evropské unie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D7790FC-EA6C-8770-58BD-78E167251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074601"/>
            <a:ext cx="10753200" cy="47087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400" b="1" dirty="0"/>
              <a:t>Nadstátnost </a:t>
            </a:r>
            <a:r>
              <a:rPr lang="cs-CZ" sz="2400" dirty="0"/>
              <a:t>– </a:t>
            </a:r>
            <a:r>
              <a:rPr lang="cs-CZ" sz="2400" dirty="0" err="1"/>
              <a:t>supranacionalita</a:t>
            </a:r>
            <a:r>
              <a:rPr lang="cs-CZ" sz="2400" dirty="0"/>
              <a:t>, </a:t>
            </a:r>
            <a:r>
              <a:rPr lang="cs-CZ" sz="2400" b="1" dirty="0"/>
              <a:t>Projevy </a:t>
            </a:r>
            <a:r>
              <a:rPr lang="cs-CZ" sz="2400" b="1" dirty="0" err="1"/>
              <a:t>supranacionality</a:t>
            </a:r>
            <a:r>
              <a:rPr lang="cs-CZ" sz="2400" b="1" dirty="0"/>
              <a:t>:</a:t>
            </a:r>
          </a:p>
          <a:p>
            <a:pPr lvl="1"/>
            <a:r>
              <a:rPr lang="cs-CZ" dirty="0"/>
              <a:t>Většinové rozhodování</a:t>
            </a:r>
          </a:p>
          <a:p>
            <a:pPr lvl="1"/>
            <a:r>
              <a:rPr lang="cs-CZ" dirty="0"/>
              <a:t>Finanční nezávislost</a:t>
            </a:r>
          </a:p>
          <a:p>
            <a:pPr lvl="1"/>
            <a:r>
              <a:rPr lang="cs-CZ" dirty="0"/>
              <a:t>Přímo použitelné, přednostně aplikovatelné právo</a:t>
            </a:r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r>
              <a:rPr lang="cs-CZ" sz="2400" b="1" dirty="0"/>
              <a:t>EU disponuje mocí:</a:t>
            </a:r>
          </a:p>
          <a:p>
            <a:pPr lvl="1"/>
            <a:r>
              <a:rPr lang="cs-CZ" dirty="0"/>
              <a:t>Zákonodárnou</a:t>
            </a:r>
          </a:p>
          <a:p>
            <a:pPr lvl="1"/>
            <a:r>
              <a:rPr lang="cs-CZ" dirty="0"/>
              <a:t>Výkonnou</a:t>
            </a:r>
          </a:p>
          <a:p>
            <a:pPr lvl="1"/>
            <a:r>
              <a:rPr lang="cs-CZ" dirty="0"/>
              <a:t>Soudní</a:t>
            </a:r>
          </a:p>
          <a:p>
            <a:pPr lvl="1"/>
            <a:endParaRPr lang="cs-CZ" dirty="0"/>
          </a:p>
          <a:p>
            <a:pPr>
              <a:lnSpc>
                <a:spcPct val="100000"/>
              </a:lnSpc>
            </a:pPr>
            <a:r>
              <a:rPr lang="cs-CZ" sz="2400" b="1" dirty="0"/>
              <a:t>Specifika EU:</a:t>
            </a:r>
          </a:p>
          <a:p>
            <a:pPr lvl="1"/>
            <a:r>
              <a:rPr lang="cs-CZ" sz="2200" dirty="0"/>
              <a:t>Komise – evropské zájmy</a:t>
            </a:r>
          </a:p>
          <a:p>
            <a:pPr lvl="1"/>
            <a:r>
              <a:rPr lang="cs-CZ" sz="2200" dirty="0"/>
              <a:t>Rada – zájmy členských států</a:t>
            </a:r>
          </a:p>
          <a:p>
            <a:pPr lvl="1"/>
            <a:r>
              <a:rPr lang="cs-CZ" sz="2200" dirty="0"/>
              <a:t>Parlament – zájmy lidu</a:t>
            </a:r>
          </a:p>
          <a:p>
            <a:pPr lvl="1"/>
            <a:endParaRPr lang="cs-CZ" sz="1600" dirty="0"/>
          </a:p>
          <a:p>
            <a:pPr>
              <a:lnSpc>
                <a:spcPct val="100000"/>
              </a:lnSpc>
            </a:pPr>
            <a:r>
              <a:rPr lang="cs-CZ" sz="2400" b="1" dirty="0"/>
              <a:t>Tvorba vlastního práva</a:t>
            </a:r>
            <a:r>
              <a:rPr lang="cs-CZ" sz="2400" dirty="0"/>
              <a:t>, které se specificky uplatňuje ve vnitrostátní sféře členských států</a:t>
            </a:r>
          </a:p>
        </p:txBody>
      </p:sp>
    </p:spTree>
    <p:extLst>
      <p:ext uri="{BB962C8B-B14F-4D97-AF65-F5344CB8AC3E}">
        <p14:creationId xmlns:p14="http://schemas.microsoft.com/office/powerpoint/2010/main" val="38815068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5A6CC5D-5BC6-22E4-1065-A0A7C69652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3241088-44D1-2F16-A0E6-C1174F56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40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421D2E3-BCF2-266C-3B87-8363D4E9F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/>
              <a:t>5) Soudní dvůr Evropské unie</a:t>
            </a:r>
            <a:br>
              <a:rPr lang="cs-CZ" sz="4400" dirty="0"/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C6DB0C2-870D-E7E9-0740-8141F8C27B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81744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B61B103-75B2-DB71-1BB5-2F5CA1154D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474B9CE-2EC3-54FC-41B4-A7E8431698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2511B8F-F069-B2D4-F5AA-9DC15CD1C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Soudní dvůr Evropské unie (SDEU)</a:t>
            </a:r>
            <a:br>
              <a:rPr lang="cs-CZ" sz="4000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34A1942-2BD5-A926-CCBE-B44714EB2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Úkoly:</a:t>
            </a:r>
          </a:p>
          <a:p>
            <a:pPr lvl="1"/>
            <a:r>
              <a:rPr lang="cs-CZ" sz="2400" dirty="0"/>
              <a:t>Zajišťuje, aby </a:t>
            </a:r>
            <a:r>
              <a:rPr lang="cs-CZ" sz="2400" b="1" dirty="0"/>
              <a:t>bylo právo EU vykládáno a uplatňováno stejným způsobem </a:t>
            </a:r>
            <a:r>
              <a:rPr lang="cs-CZ" sz="2400" dirty="0"/>
              <a:t>ve všech státech EU</a:t>
            </a:r>
          </a:p>
          <a:p>
            <a:pPr lvl="1"/>
            <a:endParaRPr lang="cs-CZ" sz="2400" dirty="0"/>
          </a:p>
          <a:p>
            <a:pPr lvl="1"/>
            <a:r>
              <a:rPr lang="cs-CZ" sz="2400" dirty="0"/>
              <a:t>Zajišťuje aby </a:t>
            </a:r>
            <a:r>
              <a:rPr lang="cs-CZ" sz="2400" b="1" dirty="0"/>
              <a:t>země a instituce EU dodržovaly právní předpisy</a:t>
            </a:r>
            <a:r>
              <a:rPr lang="cs-CZ" sz="2400" dirty="0"/>
              <a:t> Unie</a:t>
            </a:r>
          </a:p>
          <a:p>
            <a:pPr lvl="1"/>
            <a:r>
              <a:rPr lang="cs-CZ" sz="2400" b="1" dirty="0"/>
              <a:t>Urovnává právní spory </a:t>
            </a:r>
            <a:r>
              <a:rPr lang="cs-CZ" sz="2400" dirty="0"/>
              <a:t>mezi jednotlivými státy a institucemi EU</a:t>
            </a:r>
          </a:p>
          <a:p>
            <a:endParaRPr lang="cs-CZ" dirty="0"/>
          </a:p>
          <a:p>
            <a:endParaRPr lang="cs-CZ" dirty="0"/>
          </a:p>
          <a:p>
            <a:r>
              <a:rPr lang="cs-CZ" b="1" dirty="0"/>
              <a:t>Sídlo: </a:t>
            </a:r>
            <a:r>
              <a:rPr lang="cs-CZ" dirty="0"/>
              <a:t>Lucemburk</a:t>
            </a:r>
          </a:p>
        </p:txBody>
      </p:sp>
      <p:pic>
        <p:nvPicPr>
          <p:cNvPr id="9" name="Obrázek 8" descr="Obsah obrázku obloha, budova, text, Komerční budova&#10;&#10;Popis byl vytvořen automaticky">
            <a:extLst>
              <a:ext uri="{FF2B5EF4-FFF2-40B4-BE49-F238E27FC236}">
                <a16:creationId xmlns:a16="http://schemas.microsoft.com/office/drawing/2014/main" id="{C58ACAC8-982E-8F4F-8473-F35203E479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925" y="4138815"/>
            <a:ext cx="4029075" cy="262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513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2C7FEED-F1D4-CE96-5FC2-7AD91D92FB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0BC76D4-823B-36E5-E4EE-72273A201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777" y="400758"/>
            <a:ext cx="10753200" cy="451576"/>
          </a:xfrm>
        </p:spPr>
        <p:txBody>
          <a:bodyPr/>
          <a:lstStyle/>
          <a:p>
            <a:r>
              <a:rPr lang="cs-CZ" sz="4000" dirty="0"/>
              <a:t>Soudní dvůr Evropské unie - </a:t>
            </a:r>
            <a:r>
              <a:rPr lang="cs-CZ" dirty="0"/>
              <a:t>St</a:t>
            </a:r>
            <a:r>
              <a:rPr lang="cs-CZ" sz="4000" dirty="0"/>
              <a:t>ruktura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80A2350-C10A-58CC-EBB6-243653D35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274751"/>
            <a:ext cx="10753200" cy="4139998"/>
          </a:xfrm>
        </p:spPr>
        <p:txBody>
          <a:bodyPr/>
          <a:lstStyle/>
          <a:p>
            <a:pPr marL="324000" lvl="1" indent="0">
              <a:buNone/>
            </a:pPr>
            <a:r>
              <a:rPr lang="cs-CZ" sz="2400" b="1" dirty="0"/>
              <a:t>Soudní dvůr</a:t>
            </a:r>
          </a:p>
          <a:p>
            <a:pPr lvl="1"/>
            <a:r>
              <a:rPr lang="cs-CZ" sz="2200" b="1" dirty="0"/>
              <a:t>27 soudců </a:t>
            </a:r>
            <a:r>
              <a:rPr lang="cs-CZ" sz="2200" dirty="0"/>
              <a:t>(z každé země EU) </a:t>
            </a:r>
            <a:r>
              <a:rPr lang="cs-CZ" sz="2200" b="1" dirty="0"/>
              <a:t>+ 11 generálních advokátů </a:t>
            </a:r>
          </a:p>
          <a:p>
            <a:pPr marL="324000" lvl="1" indent="0">
              <a:buNone/>
            </a:pPr>
            <a:r>
              <a:rPr lang="cs-CZ" sz="2200" dirty="0"/>
              <a:t>(mohou podávat vlastní názory na řešení konkrétní věci))</a:t>
            </a:r>
          </a:p>
          <a:p>
            <a:pPr lvl="1"/>
            <a:r>
              <a:rPr lang="cs-CZ" sz="2200" dirty="0"/>
              <a:t>Mandát </a:t>
            </a:r>
            <a:r>
              <a:rPr lang="cs-CZ" sz="2200" b="1" dirty="0"/>
              <a:t>na 6 let</a:t>
            </a:r>
          </a:p>
          <a:p>
            <a:pPr lvl="1"/>
            <a:r>
              <a:rPr lang="cs-CZ" sz="2200" b="1" dirty="0"/>
              <a:t>Předseda</a:t>
            </a:r>
            <a:r>
              <a:rPr lang="cs-CZ" sz="2200" dirty="0"/>
              <a:t> - volen na 3 roky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endParaRPr lang="cs-CZ" sz="2000" dirty="0"/>
          </a:p>
          <a:p>
            <a:pPr marL="1257300" lvl="2" indent="-342900">
              <a:buFont typeface="Wingdings" panose="05000000000000000000" pitchFamily="2" charset="2"/>
              <a:buChar char="§"/>
            </a:pPr>
            <a:endParaRPr lang="cs-CZ" sz="2000" dirty="0"/>
          </a:p>
          <a:p>
            <a:pPr marL="324000" lvl="1" indent="0">
              <a:buNone/>
            </a:pPr>
            <a:r>
              <a:rPr lang="cs-CZ" sz="2400" b="1" dirty="0"/>
              <a:t>Tribunál</a:t>
            </a:r>
          </a:p>
          <a:p>
            <a:pPr lvl="1"/>
            <a:r>
              <a:rPr lang="cs-CZ" sz="2200" b="1" dirty="0"/>
              <a:t>Složení: </a:t>
            </a:r>
            <a:r>
              <a:rPr lang="cs-CZ" sz="2200" dirty="0"/>
              <a:t>2 soudci za každý stát EU - </a:t>
            </a:r>
            <a:r>
              <a:rPr lang="cs-CZ" sz="2200" b="1" dirty="0"/>
              <a:t>54 soudců</a:t>
            </a:r>
          </a:p>
          <a:p>
            <a:pPr lvl="1"/>
            <a:r>
              <a:rPr lang="cs-CZ" sz="2200" b="1" dirty="0"/>
              <a:t>Řeší</a:t>
            </a:r>
            <a:r>
              <a:rPr lang="cs-CZ" sz="2200" dirty="0"/>
              <a:t> spory: ve kterých se vyskytují </a:t>
            </a:r>
            <a:r>
              <a:rPr lang="cs-CZ" sz="2200" b="1" dirty="0"/>
              <a:t>neprivilegovaní žalobci </a:t>
            </a:r>
            <a:r>
              <a:rPr lang="cs-CZ" sz="2200" dirty="0"/>
              <a:t>(fyzické </a:t>
            </a:r>
          </a:p>
          <a:p>
            <a:pPr marL="324000" lvl="1" indent="0">
              <a:buNone/>
            </a:pPr>
            <a:r>
              <a:rPr lang="cs-CZ" sz="2200" dirty="0"/>
              <a:t>nebo právnické osoby, kandidátské státy)</a:t>
            </a:r>
          </a:p>
          <a:p>
            <a:pPr lvl="1"/>
            <a:r>
              <a:rPr lang="cs-CZ" sz="2200" dirty="0"/>
              <a:t>Soudci jmenováni na dobu </a:t>
            </a:r>
            <a:r>
              <a:rPr lang="cs-CZ" sz="2200" b="1" dirty="0"/>
              <a:t>6 let</a:t>
            </a:r>
          </a:p>
          <a:p>
            <a:pPr lvl="1"/>
            <a:r>
              <a:rPr lang="cs-CZ" sz="2200" dirty="0"/>
              <a:t>Obvykle zasedá v počtu 3 soudců</a:t>
            </a:r>
          </a:p>
          <a:p>
            <a:pPr lvl="1"/>
            <a:endParaRPr lang="cs-CZ" sz="2200" dirty="0"/>
          </a:p>
          <a:p>
            <a:pPr lvl="1"/>
            <a:r>
              <a:rPr lang="cs-CZ" sz="1600" b="1" dirty="0"/>
              <a:t>Fungování</a:t>
            </a:r>
            <a:r>
              <a:rPr lang="cs-CZ" sz="1800" b="1" dirty="0"/>
              <a:t> </a:t>
            </a:r>
            <a:r>
              <a:rPr lang="cs-CZ" sz="1600" b="1" dirty="0"/>
              <a:t>Soudního dvora </a:t>
            </a:r>
            <a:r>
              <a:rPr lang="cs-CZ" sz="1600" dirty="0"/>
              <a:t>– video 5: 46 min </a:t>
            </a:r>
            <a:r>
              <a:rPr lang="cs-CZ" sz="1600" dirty="0">
                <a:hlinkClick r:id="rId2"/>
              </a:rPr>
              <a:t>https://www.youtube.com/watch?v=YnQCRR_Vf_U&amp;t=20s&amp;ab_channel=CourtofJusticeoftheEuropeanUnion</a:t>
            </a:r>
            <a:endParaRPr lang="cs-CZ" sz="1600" dirty="0"/>
          </a:p>
          <a:p>
            <a:pPr lvl="1"/>
            <a:endParaRPr lang="cs-CZ" sz="2000" dirty="0"/>
          </a:p>
          <a:p>
            <a:pPr lvl="1"/>
            <a:endParaRPr lang="cs-CZ" sz="2200" dirty="0"/>
          </a:p>
        </p:txBody>
      </p:sp>
      <p:pic>
        <p:nvPicPr>
          <p:cNvPr id="7" name="Obrázek 6" descr="Obsah obrázku Lidská tvář, osoba, Čelo, oblečení&#10;&#10;Popis byl vytvořen automaticky">
            <a:extLst>
              <a:ext uri="{FF2B5EF4-FFF2-40B4-BE49-F238E27FC236}">
                <a16:creationId xmlns:a16="http://schemas.microsoft.com/office/drawing/2014/main" id="{9F2044CF-972A-1282-64F4-646E3CEAE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36" y="1309034"/>
            <a:ext cx="1906664" cy="190666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E229910-677A-9F13-E213-6598862837E5}"/>
              </a:ext>
            </a:extLst>
          </p:cNvPr>
          <p:cNvSpPr txBox="1"/>
          <p:nvPr/>
        </p:nvSpPr>
        <p:spPr>
          <a:xfrm>
            <a:off x="10096870" y="3249981"/>
            <a:ext cx="219278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err="1"/>
              <a:t>Koen</a:t>
            </a:r>
            <a:r>
              <a:rPr lang="cs-CZ" sz="1800" dirty="0"/>
              <a:t> </a:t>
            </a:r>
            <a:r>
              <a:rPr lang="cs-CZ" sz="1800" dirty="0" err="1"/>
              <a:t>Lenaerts</a:t>
            </a:r>
            <a:r>
              <a:rPr lang="cs-CZ" sz="1800" dirty="0"/>
              <a:t> (Belgie) – </a:t>
            </a:r>
            <a:r>
              <a:rPr lang="cs-CZ" sz="1800" b="1" dirty="0"/>
              <a:t>Předseda</a:t>
            </a:r>
          </a:p>
          <a:p>
            <a:r>
              <a:rPr lang="cs-CZ" sz="1400" dirty="0">
                <a:latin typeface="+mn-lt"/>
              </a:rPr>
              <a:t>Pozn. soudce SDEU od 2003</a:t>
            </a:r>
            <a:endParaRPr lang="cs-CZ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7646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9A13D65-79FB-B614-66B0-4E8EC84B0D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84E0DA5-ADE5-C51A-0DD3-B4C8FE55BE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59152ED-557F-56B6-2AC2-39104846D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Členové soudního dvora v roce 2022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4601E70-0B57-84E0-EE23-AB7C51E9C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2818" y="1787161"/>
            <a:ext cx="3524436" cy="4139998"/>
          </a:xfrm>
        </p:spPr>
        <p:txBody>
          <a:bodyPr/>
          <a:lstStyle/>
          <a:p>
            <a:r>
              <a:rPr lang="cs-CZ" sz="2000" b="1" dirty="0"/>
              <a:t>Český soudce: Jan Passer</a:t>
            </a:r>
          </a:p>
          <a:p>
            <a:r>
              <a:rPr lang="cs-CZ" sz="2000" dirty="0"/>
              <a:t>Ve funkci od 2020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10C0B62-F1BE-BCEA-1220-BB14A732FB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00" t="20938" r="10437" b="10713"/>
          <a:stretch/>
        </p:blipFill>
        <p:spPr>
          <a:xfrm>
            <a:off x="666000" y="1816578"/>
            <a:ext cx="6276337" cy="4081163"/>
          </a:xfrm>
          <a:prstGeom prst="rect">
            <a:avLst/>
          </a:prstGeom>
        </p:spPr>
      </p:pic>
      <p:pic>
        <p:nvPicPr>
          <p:cNvPr id="9" name="Obrázek 8" descr="Obsah obrázku Lidská tvář, osoba, oblečení, brýle&#10;&#10;Popis byl vytvořen automaticky">
            <a:extLst>
              <a:ext uri="{FF2B5EF4-FFF2-40B4-BE49-F238E27FC236}">
                <a16:creationId xmlns:a16="http://schemas.microsoft.com/office/drawing/2014/main" id="{D7BB153C-DA1A-1896-AC1B-3063CBA4B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049" y="2717676"/>
            <a:ext cx="28479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908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229697-2BF1-0025-C38D-05E2245F96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73B91E8-0FE8-BA52-0CE0-9CCE7EEFC5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30AEAEF-01A8-9169-056A-9DECAC7AD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38680"/>
            <a:ext cx="10753200" cy="451576"/>
          </a:xfrm>
        </p:spPr>
        <p:txBody>
          <a:bodyPr/>
          <a:lstStyle/>
          <a:p>
            <a:r>
              <a:rPr lang="cs-CZ" sz="3200" dirty="0"/>
              <a:t>Jednání soudního dvora – senát složený z 5-ti soudců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216A9FA-14B4-9943-4364-D687D3699C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73" t="19384" r="11019" b="10194"/>
          <a:stretch/>
        </p:blipFill>
        <p:spPr>
          <a:xfrm>
            <a:off x="2194357" y="1103087"/>
            <a:ext cx="8218906" cy="563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6072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56CB80E-74AB-E79E-C674-11948627E1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C4D6277-8A7D-C6A7-2023-3DE6C3E5F8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45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06F875B-E29C-20F9-9EA7-F8C9A59B7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/>
              <a:t>6) Evropská centrální banka</a:t>
            </a:r>
            <a:br>
              <a:rPr lang="cs-CZ" sz="4400" dirty="0"/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F18B734F-1609-359A-5471-A19EA006E7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2661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47B2B36-FADF-F52D-38CB-BFAFC44EED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C640358-E4FF-6115-8684-28A1369BD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2EC161B-D9D5-2782-5688-8D55B1326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6) Evropská centrální banka</a:t>
            </a:r>
            <a:br>
              <a:rPr lang="cs-CZ" sz="4000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CEBDE59-98B4-0CE0-D1BA-969915A8D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324" y="1672792"/>
            <a:ext cx="10753200" cy="4139998"/>
          </a:xfrm>
        </p:spPr>
        <p:txBody>
          <a:bodyPr/>
          <a:lstStyle/>
          <a:p>
            <a:r>
              <a:rPr lang="cs-CZ" b="1" dirty="0"/>
              <a:t>Spravuje EURO </a:t>
            </a:r>
            <a:r>
              <a:rPr lang="cs-CZ" dirty="0"/>
              <a:t> </a:t>
            </a:r>
          </a:p>
          <a:p>
            <a:pPr lvl="1"/>
            <a:r>
              <a:rPr lang="cs-CZ" sz="2400" dirty="0"/>
              <a:t>Udržuje stabilitu cen v zemích, které EURO používají (20 zemí)</a:t>
            </a:r>
          </a:p>
          <a:p>
            <a:pPr lvl="1"/>
            <a:r>
              <a:rPr lang="cs-CZ" sz="2400" dirty="0"/>
              <a:t>Řídí měnovou politiku EU </a:t>
            </a:r>
          </a:p>
          <a:p>
            <a:pPr lvl="1"/>
            <a:endParaRPr lang="cs-CZ" sz="2400" dirty="0"/>
          </a:p>
          <a:p>
            <a:pPr lvl="1"/>
            <a:r>
              <a:rPr lang="cs-CZ" sz="2400" b="1" dirty="0"/>
              <a:t>Cílem stabilita měny a odpovídající množství v oběhu</a:t>
            </a:r>
          </a:p>
          <a:p>
            <a:pPr lvl="1"/>
            <a:r>
              <a:rPr lang="cs-CZ" sz="2400" dirty="0"/>
              <a:t>Pouze ona je oprávněná povolovat vydávání EURA</a:t>
            </a:r>
          </a:p>
          <a:p>
            <a:pPr lvl="1"/>
            <a:r>
              <a:rPr lang="cs-CZ" sz="2400" dirty="0"/>
              <a:t>Nezávislá na Komisi i členských státech</a:t>
            </a:r>
          </a:p>
          <a:p>
            <a:endParaRPr lang="cs-CZ" dirty="0"/>
          </a:p>
          <a:p>
            <a:r>
              <a:rPr lang="cs-CZ" b="1" dirty="0"/>
              <a:t>Sídlo: </a:t>
            </a:r>
            <a:r>
              <a:rPr lang="cs-CZ" dirty="0"/>
              <a:t>Frankfurt nad Mohanem</a:t>
            </a:r>
          </a:p>
          <a:p>
            <a:r>
              <a:rPr lang="cs-CZ" b="1" dirty="0"/>
              <a:t>Organizace: </a:t>
            </a:r>
            <a:r>
              <a:rPr lang="cs-CZ" dirty="0"/>
              <a:t>Rada guvernérů, Výkonná rada, Generální rada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15A6700-CC1A-9305-A251-9A364CD8A15F}"/>
              </a:ext>
            </a:extLst>
          </p:cNvPr>
          <p:cNvSpPr txBox="1"/>
          <p:nvPr/>
        </p:nvSpPr>
        <p:spPr>
          <a:xfrm>
            <a:off x="8640000" y="218784"/>
            <a:ext cx="2760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2400" dirty="0"/>
              <a:t>„ </a:t>
            </a:r>
            <a:r>
              <a:rPr lang="pl-PL" sz="2000" dirty="0"/>
              <a:t>Staráme se o to, aby ceny byly stabilní a banky bezpečné”</a:t>
            </a:r>
            <a:endParaRPr lang="cs-CZ" sz="2800" dirty="0" err="1">
              <a:latin typeface="+mn-lt"/>
            </a:endParaRPr>
          </a:p>
        </p:txBody>
      </p:sp>
      <p:pic>
        <p:nvPicPr>
          <p:cNvPr id="8" name="Obrázek 7" descr="Obsah obrázku obloha, mrak, venku, strom&#10;&#10;Popis byl vytvořen automaticky">
            <a:extLst>
              <a:ext uri="{FF2B5EF4-FFF2-40B4-BE49-F238E27FC236}">
                <a16:creationId xmlns:a16="http://schemas.microsoft.com/office/drawing/2014/main" id="{7C6E49FE-CF82-263C-2851-9D8B510D2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404" y="2640799"/>
            <a:ext cx="3379596" cy="225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452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0F13502-403E-E75E-053D-21E75B6FCD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FFB7ACB-FE74-EB42-804D-50FF0C13C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78000"/>
            <a:ext cx="10753200" cy="451576"/>
          </a:xfrm>
        </p:spPr>
        <p:txBody>
          <a:bodyPr/>
          <a:lstStyle/>
          <a:p>
            <a:r>
              <a:rPr lang="cs-CZ" dirty="0"/>
              <a:t>EURO – ve 20 zemích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EB769C2-0364-63AD-743A-749E25897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132709"/>
            <a:ext cx="10753200" cy="41399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2400" dirty="0"/>
              <a:t>Od začátku platí euro v </a:t>
            </a:r>
            <a:r>
              <a:rPr lang="cs-CZ" sz="2400" b="1" dirty="0"/>
              <a:t>Německu, Francii, Itálii, Belgii, Nizozemí, Lucembursku, v Irsku, Portugalsku a Španělsku, v Rakousku a ve Finsku</a:t>
            </a: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od roku 2001 se platí eurem v </a:t>
            </a:r>
            <a:r>
              <a:rPr lang="cs-CZ" sz="2400" b="1" dirty="0"/>
              <a:t>Řecku</a:t>
            </a:r>
            <a:r>
              <a:rPr lang="cs-CZ" sz="2400" dirty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2007 - </a:t>
            </a:r>
            <a:r>
              <a:rPr lang="cs-CZ" sz="2400" b="1" dirty="0"/>
              <a:t>Slovinsko</a:t>
            </a:r>
            <a:r>
              <a:rPr lang="cs-CZ" sz="2400" dirty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2008 - </a:t>
            </a:r>
            <a:r>
              <a:rPr lang="cs-CZ" sz="2400" b="1" dirty="0"/>
              <a:t>Malta </a:t>
            </a:r>
            <a:r>
              <a:rPr lang="cs-CZ" sz="2400" dirty="0"/>
              <a:t>a </a:t>
            </a:r>
            <a:r>
              <a:rPr lang="cs-CZ" sz="2400" b="1" dirty="0"/>
              <a:t>Kypr</a:t>
            </a:r>
            <a:r>
              <a:rPr lang="cs-CZ" sz="2400" dirty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2009 - </a:t>
            </a:r>
            <a:r>
              <a:rPr lang="cs-CZ" sz="2400" b="1" dirty="0"/>
              <a:t>Slovensku</a:t>
            </a:r>
            <a:r>
              <a:rPr lang="cs-CZ" sz="2400" dirty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2011 - </a:t>
            </a:r>
            <a:r>
              <a:rPr lang="cs-CZ" sz="2400" b="1" dirty="0"/>
              <a:t>Estonsko</a:t>
            </a:r>
            <a:r>
              <a:rPr lang="cs-CZ" sz="2400" dirty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2014 - </a:t>
            </a:r>
            <a:r>
              <a:rPr lang="cs-CZ" sz="2400" b="1" dirty="0"/>
              <a:t>Lotyšsko,</a:t>
            </a:r>
            <a:r>
              <a:rPr lang="cs-CZ" sz="24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2015 - </a:t>
            </a:r>
            <a:r>
              <a:rPr lang="cs-CZ" sz="2400" b="1" dirty="0"/>
              <a:t>Litva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2023 – Chorvatsko </a:t>
            </a:r>
            <a:endParaRPr lang="cs-CZ" sz="2400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770B44-2110-6E1F-88E8-3F9438CDAC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48" r="22597" b="5512"/>
          <a:stretch/>
        </p:blipFill>
        <p:spPr>
          <a:xfrm>
            <a:off x="6758865" y="2033474"/>
            <a:ext cx="5433135" cy="482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152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BF76B03-ACFA-3A59-B7ED-95C1007165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B99F38A-169D-0881-EA5F-A2AEF9CBEE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48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F9DB2F1-72C6-D168-5671-9269EAB23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/>
              <a:t>7) Evropský účetní dvůr</a:t>
            </a:r>
            <a:br>
              <a:rPr lang="cs-CZ" sz="4400" dirty="0"/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EB808F5-22F7-9C58-F40B-CE90EBE68E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14124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8518FB5-FD7E-197D-6162-3DC087862F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6023A59-B419-D822-4861-AD7C7940D4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A63D6D5-8C6F-FDD4-CE37-EC7E16918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7) Evropský účetní dvůr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F453E1-53C3-2A97-2598-CFBA0791E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27 členů </a:t>
            </a:r>
            <a:r>
              <a:rPr lang="cs-CZ" sz="2400" dirty="0"/>
              <a:t>(z každého členského státu)</a:t>
            </a:r>
          </a:p>
          <a:p>
            <a:r>
              <a:rPr lang="cs-CZ" sz="2400" dirty="0"/>
              <a:t>Kontrolní orgán, nezávislý orgán</a:t>
            </a:r>
          </a:p>
          <a:p>
            <a:endParaRPr lang="cs-CZ" sz="2400" dirty="0"/>
          </a:p>
          <a:p>
            <a:r>
              <a:rPr lang="cs-CZ" sz="2400" b="1" dirty="0"/>
              <a:t>Kontroluje účetnictví všech příjmů a výdajů Unie </a:t>
            </a:r>
            <a:r>
              <a:rPr lang="cs-CZ" sz="2400" dirty="0"/>
              <a:t>(jejich institucí)</a:t>
            </a:r>
          </a:p>
          <a:p>
            <a:endParaRPr lang="cs-CZ" sz="2400" dirty="0"/>
          </a:p>
          <a:p>
            <a:r>
              <a:rPr lang="cs-CZ" sz="2400" dirty="0"/>
              <a:t>Zpracovává </a:t>
            </a:r>
            <a:r>
              <a:rPr lang="cs-CZ" sz="2400" b="1" dirty="0"/>
              <a:t>výroční zprávu </a:t>
            </a:r>
            <a:r>
              <a:rPr lang="cs-CZ" sz="2400" dirty="0"/>
              <a:t>– uveřejněna v Úředním věstníku EU</a:t>
            </a:r>
          </a:p>
          <a:p>
            <a:r>
              <a:rPr lang="cs-CZ" sz="2400" dirty="0"/>
              <a:t>Nemá exekutivní (výkonné - rozhodovací) pravomoci</a:t>
            </a:r>
          </a:p>
          <a:p>
            <a:endParaRPr lang="cs-CZ" sz="2400" dirty="0"/>
          </a:p>
          <a:p>
            <a:r>
              <a:rPr lang="cs-CZ" sz="2400" b="1" dirty="0"/>
              <a:t>Sídlo: </a:t>
            </a:r>
            <a:r>
              <a:rPr lang="cs-CZ" sz="2400" dirty="0"/>
              <a:t>Lucemburk</a:t>
            </a:r>
          </a:p>
        </p:txBody>
      </p:sp>
      <p:pic>
        <p:nvPicPr>
          <p:cNvPr id="8" name="Obrázek 7" descr="Obsah obrázku strom, venku, budova, Urbánní design&#10;&#10;Popis byl vytvořen automaticky">
            <a:extLst>
              <a:ext uri="{FF2B5EF4-FFF2-40B4-BE49-F238E27FC236}">
                <a16:creationId xmlns:a16="http://schemas.microsoft.com/office/drawing/2014/main" id="{90E9D137-A121-0F80-5619-C1445493E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427" y="258689"/>
            <a:ext cx="4602048" cy="242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12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45912B-382F-6B86-1B01-AAC98362F9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65169AC-440C-9B3C-694F-5A7325F17E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5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1CEBB97-C0C5-1ABC-3520-EFD1085EA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Jaké jsou cíle EU?</a:t>
            </a:r>
          </a:p>
        </p:txBody>
      </p:sp>
    </p:spTree>
    <p:extLst>
      <p:ext uri="{BB962C8B-B14F-4D97-AF65-F5344CB8AC3E}">
        <p14:creationId xmlns:p14="http://schemas.microsoft.com/office/powerpoint/2010/main" val="3340341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47EE725-B70C-5E28-D450-D70416B993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C436058-4DC5-85EF-B340-DC7ADBC945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50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5EDF80A-1A4C-2C60-B0A4-E3032A1AE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dělá veřejný ochránce práv (Evropský ombudsman)?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6AA77C5B-BB33-A77A-5031-EB3766F9D1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/>
              <a:t>Kdy se na něj obrátíte?</a:t>
            </a:r>
          </a:p>
        </p:txBody>
      </p:sp>
    </p:spTree>
    <p:extLst>
      <p:ext uri="{BB962C8B-B14F-4D97-AF65-F5344CB8AC3E}">
        <p14:creationId xmlns:p14="http://schemas.microsoft.com/office/powerpoint/2010/main" val="5567796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926C7E3-F530-A68D-B4BC-ABBBA2527A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B7023E3-FE86-D90C-C11F-A6DA1A9E20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1EF3B9F-6F86-6479-63AA-F35B245AE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dělá veřejný ochránce práv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C3D8C3C-5A44-3755-EF4A-3BD4DA5C4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Vyšetřuje </a:t>
            </a:r>
            <a:r>
              <a:rPr lang="cs-CZ" sz="2400" b="1" dirty="0"/>
              <a:t>stížnosti</a:t>
            </a:r>
            <a:r>
              <a:rPr lang="cs-CZ" sz="2400" dirty="0"/>
              <a:t> týkající se </a:t>
            </a:r>
            <a:r>
              <a:rPr lang="cs-CZ" sz="2400" b="1" dirty="0"/>
              <a:t>nesprávného úředního postupu </a:t>
            </a:r>
            <a:r>
              <a:rPr lang="cs-CZ" sz="2400" dirty="0"/>
              <a:t>institucí a orgánů EU</a:t>
            </a:r>
          </a:p>
          <a:p>
            <a:pPr lvl="1"/>
            <a:r>
              <a:rPr lang="cs-CZ" sz="2200" dirty="0"/>
              <a:t>Nekalé jednání</a:t>
            </a:r>
          </a:p>
          <a:p>
            <a:pPr lvl="1"/>
            <a:r>
              <a:rPr lang="cs-CZ" sz="2200" dirty="0"/>
              <a:t>Diskriminace</a:t>
            </a:r>
          </a:p>
          <a:p>
            <a:pPr lvl="1"/>
            <a:r>
              <a:rPr lang="cs-CZ" sz="2200" dirty="0"/>
              <a:t>Překročení pravomoci</a:t>
            </a:r>
          </a:p>
          <a:p>
            <a:pPr lvl="1"/>
            <a:r>
              <a:rPr lang="cs-CZ" sz="2200" dirty="0"/>
              <a:t>Neúplné informace nebo odmítnutí informace poskytnout</a:t>
            </a:r>
          </a:p>
          <a:p>
            <a:pPr lvl="1"/>
            <a:r>
              <a:rPr lang="cs-CZ" sz="2200" dirty="0"/>
              <a:t>Zbytečné průtahy</a:t>
            </a:r>
          </a:p>
          <a:p>
            <a:pPr lvl="1"/>
            <a:r>
              <a:rPr lang="cs-CZ" sz="2200" dirty="0"/>
              <a:t>Použití nesprávného postupu</a:t>
            </a:r>
          </a:p>
          <a:p>
            <a:endParaRPr lang="cs-CZ" sz="2400" dirty="0"/>
          </a:p>
          <a:p>
            <a:r>
              <a:rPr lang="cs-CZ" sz="2400" b="1" dirty="0"/>
              <a:t>Sídlo</a:t>
            </a:r>
            <a:r>
              <a:rPr lang="cs-CZ" sz="2400" dirty="0"/>
              <a:t>: Štrasburk</a:t>
            </a:r>
          </a:p>
          <a:p>
            <a:r>
              <a:rPr lang="cs-CZ" sz="2400" b="1" dirty="0"/>
              <a:t>Funkční období: </a:t>
            </a:r>
            <a:r>
              <a:rPr lang="cs-CZ" sz="2400" dirty="0"/>
              <a:t>5 let</a:t>
            </a:r>
          </a:p>
          <a:p>
            <a:r>
              <a:rPr lang="cs-CZ" sz="2400" dirty="0"/>
              <a:t>Ve funkci: Od 2013: </a:t>
            </a:r>
            <a:r>
              <a:rPr lang="cs-CZ" sz="2400" b="1" dirty="0"/>
              <a:t>Emily </a:t>
            </a:r>
            <a:r>
              <a:rPr lang="cs-CZ" sz="2400" b="1" dirty="0" err="1"/>
              <a:t>O´Reilly</a:t>
            </a:r>
            <a:endParaRPr lang="cs-CZ" sz="2400" b="1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BA77473-A99D-01DE-FBB2-8F4AC5941C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14" t="15243" r="69104" b="15890"/>
          <a:stretch/>
        </p:blipFill>
        <p:spPr>
          <a:xfrm>
            <a:off x="9267252" y="2339311"/>
            <a:ext cx="2841890" cy="451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315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381B3DB-0875-2C4B-A99C-E38674FF57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5AC8220-B8BD-00B8-0018-FE010DAEE0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52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5344752-621E-2287-4914-616EA58FB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00" y="2340002"/>
            <a:ext cx="4823825" cy="4139998"/>
          </a:xfrm>
        </p:spPr>
        <p:txBody>
          <a:bodyPr/>
          <a:lstStyle/>
          <a:p>
            <a:r>
              <a:rPr lang="cs-CZ" sz="2400" dirty="0"/>
              <a:t>Občané všech členských států</a:t>
            </a:r>
          </a:p>
          <a:p>
            <a:endParaRPr lang="cs-CZ" sz="2400" dirty="0"/>
          </a:p>
          <a:p>
            <a:r>
              <a:rPr lang="cs-CZ" sz="2400" dirty="0"/>
              <a:t>Osoby mající povolení k pobytu ve státech EU</a:t>
            </a:r>
          </a:p>
          <a:p>
            <a:endParaRPr lang="cs-CZ" sz="2400" dirty="0"/>
          </a:p>
          <a:p>
            <a:r>
              <a:rPr lang="cs-CZ" sz="2400" dirty="0"/>
              <a:t>Firmy, sdružení nebo jiné právnické osoby se sídlem v EU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500C120-169D-DC4A-5D78-14B21594A4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43" t="18350" r="60243" b="6311"/>
          <a:stretch/>
        </p:blipFill>
        <p:spPr>
          <a:xfrm>
            <a:off x="5734975" y="-51145"/>
            <a:ext cx="6285389" cy="6824808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18E131EB-2502-96CF-C2B9-7E2D1C897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0957" y="170215"/>
            <a:ext cx="9359407" cy="451576"/>
          </a:xfrm>
        </p:spPr>
        <p:txBody>
          <a:bodyPr/>
          <a:lstStyle/>
          <a:p>
            <a:r>
              <a:rPr lang="cs-CZ" sz="3200" dirty="0"/>
              <a:t>Postup při řešení stížnosti:</a:t>
            </a:r>
            <a:br>
              <a:rPr lang="cs-CZ" dirty="0"/>
            </a:br>
            <a:endParaRPr lang="cs-CZ" dirty="0"/>
          </a:p>
        </p:txBody>
      </p:sp>
      <p:sp>
        <p:nvSpPr>
          <p:cNvPr id="8" name="Nadpis 3">
            <a:extLst>
              <a:ext uri="{FF2B5EF4-FFF2-40B4-BE49-F238E27FC236}">
                <a16:creationId xmlns:a16="http://schemas.microsoft.com/office/drawing/2014/main" id="{CDF5908E-246C-BDFC-ABB7-C393F0B8388F}"/>
              </a:ext>
            </a:extLst>
          </p:cNvPr>
          <p:cNvSpPr txBox="1">
            <a:spLocks/>
          </p:cNvSpPr>
          <p:nvPr/>
        </p:nvSpPr>
        <p:spPr>
          <a:xfrm>
            <a:off x="252095" y="1888426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3200" kern="0" dirty="0"/>
              <a:t>Kdo může podat stížnost?</a:t>
            </a:r>
            <a:br>
              <a:rPr lang="cs-CZ" kern="0" dirty="0"/>
            </a:br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33225918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BF76493-E1DC-BA4B-110C-99F64ED6A4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9FC182-F525-C0E9-08B0-B2C9062AF8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53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1B25559-4ACE-08C3-C706-8A74F1DE1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Otázky k diskusi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8938CCD3-33D6-C0B7-FEDC-6C895A5ECE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47763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EBE352B-5902-3DA9-7996-A38F83684E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9C1BBEB-9CCA-4C8B-8F73-D673F1B354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54</a:t>
            </a:fld>
            <a:endParaRPr lang="cs-CZ" alt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EE6ED1F-132D-456D-576E-7A5980C82F6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586350" indent="-514350">
              <a:buFont typeface="+mj-lt"/>
              <a:buAutoNum type="arabicParenR"/>
            </a:pPr>
            <a:r>
              <a:rPr lang="cs-CZ" sz="3600" dirty="0">
                <a:solidFill>
                  <a:srgbClr val="0000DC"/>
                </a:solidFill>
              </a:rPr>
              <a:t>Jak na Vás celý aparát EU působí?</a:t>
            </a:r>
          </a:p>
          <a:p>
            <a:pPr marL="586350" indent="-514350">
              <a:buFont typeface="+mj-lt"/>
              <a:buAutoNum type="arabicParenR"/>
            </a:pPr>
            <a:endParaRPr lang="cs-CZ" sz="3600" b="1" dirty="0">
              <a:solidFill>
                <a:srgbClr val="0000DC"/>
              </a:solidFill>
            </a:endParaRPr>
          </a:p>
          <a:p>
            <a:pPr marL="586350" indent="-514350">
              <a:buFont typeface="+mj-lt"/>
              <a:buAutoNum type="arabicParenR"/>
            </a:pPr>
            <a:endParaRPr lang="cs-CZ" sz="3600" b="1" dirty="0">
              <a:solidFill>
                <a:srgbClr val="0000DC"/>
              </a:solidFill>
            </a:endParaRPr>
          </a:p>
          <a:p>
            <a:pPr marL="586350" indent="-514350">
              <a:buFont typeface="+mj-lt"/>
              <a:buAutoNum type="arabicParenR"/>
            </a:pPr>
            <a:endParaRPr lang="cs-CZ" sz="3600" b="1" dirty="0">
              <a:solidFill>
                <a:srgbClr val="0000DC"/>
              </a:solidFill>
            </a:endParaRPr>
          </a:p>
          <a:p>
            <a:pPr marL="586350" indent="-514350">
              <a:buFont typeface="+mj-lt"/>
              <a:buAutoNum type="arabicParenR"/>
            </a:pPr>
            <a:r>
              <a:rPr lang="cs-CZ" sz="3600" dirty="0">
                <a:solidFill>
                  <a:srgbClr val="0000DC"/>
                </a:solidFill>
              </a:rPr>
              <a:t>Je dle Vašeho názoru nutné, aby EU obsahovala tolik institucí a funkcí pro její zdárný chod?</a:t>
            </a:r>
          </a:p>
          <a:p>
            <a:pPr marL="586350" indent="-514350">
              <a:buFont typeface="+mj-lt"/>
              <a:buAutoNum type="arabicParenR"/>
            </a:pPr>
            <a:endParaRPr lang="cs-CZ" sz="3600" dirty="0">
              <a:solidFill>
                <a:srgbClr val="0000DC"/>
              </a:solidFill>
            </a:endParaRPr>
          </a:p>
          <a:p>
            <a:pPr marL="586350" indent="-514350">
              <a:buFont typeface="+mj-lt"/>
              <a:buAutoNum type="arabicParenR"/>
            </a:pPr>
            <a:endParaRPr lang="cs-CZ" sz="3600" dirty="0">
              <a:solidFill>
                <a:srgbClr val="0000DC"/>
              </a:solidFill>
            </a:endParaRPr>
          </a:p>
          <a:p>
            <a:pPr marL="586350" indent="-514350">
              <a:buFont typeface="+mj-lt"/>
              <a:buAutoNum type="arabicParenR"/>
            </a:pPr>
            <a:endParaRPr lang="cs-CZ" sz="3600" dirty="0">
              <a:solidFill>
                <a:srgbClr val="0000DC"/>
              </a:solidFill>
            </a:endParaRPr>
          </a:p>
          <a:p>
            <a:pPr marL="586350" indent="-514350">
              <a:buFont typeface="+mj-lt"/>
              <a:buAutoNum type="arabicParenR"/>
            </a:pPr>
            <a:r>
              <a:rPr lang="cs-CZ" sz="3600" dirty="0">
                <a:solidFill>
                  <a:srgbClr val="0000DC"/>
                </a:solidFill>
              </a:rPr>
              <a:t>Jaká konkrétní jména/ kolik politiků znáte, kteří zastupují ČR v EU?</a:t>
            </a:r>
          </a:p>
        </p:txBody>
      </p:sp>
    </p:spTree>
    <p:extLst>
      <p:ext uri="{BB962C8B-B14F-4D97-AF65-F5344CB8AC3E}">
        <p14:creationId xmlns:p14="http://schemas.microsoft.com/office/powerpoint/2010/main" val="38140570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E06E671-655C-D244-765B-4F9CF307E1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736A107-9A37-0344-ACA0-257E2771DA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C1B6B6E-6B5B-4DD6-A7F6-2349F9ED9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0D38F56-0E83-B97E-78ED-A16F83BE7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err="1">
                <a:hlinkClick r:id="rId2"/>
              </a:rPr>
              <a:t>European</a:t>
            </a:r>
            <a:r>
              <a:rPr lang="cs-CZ" sz="2400" dirty="0">
                <a:hlinkClick r:id="rId2"/>
              </a:rPr>
              <a:t> Union: www. Europa.eu</a:t>
            </a:r>
          </a:p>
          <a:p>
            <a:pPr lvl="1"/>
            <a:r>
              <a:rPr lang="cs-CZ" sz="1200" dirty="0">
                <a:hlinkClick r:id="rId2"/>
              </a:rPr>
              <a:t>https://european-union.europa.eu/principles-countries-history/key-facts-and-figures/life-eu_cs</a:t>
            </a:r>
            <a:endParaRPr lang="cs-CZ" sz="1200" dirty="0"/>
          </a:p>
          <a:p>
            <a:pPr lvl="1"/>
            <a:r>
              <a:rPr lang="cs-CZ" sz="1200" dirty="0">
                <a:hlinkClick r:id="rId3"/>
              </a:rPr>
              <a:t>https://www.europarl.europa.eu/about-parliament/cs</a:t>
            </a:r>
            <a:endParaRPr lang="cs-CZ" sz="1200" dirty="0"/>
          </a:p>
          <a:p>
            <a:pPr lvl="1"/>
            <a:r>
              <a:rPr lang="cs-CZ" sz="1200" dirty="0">
                <a:hlinkClick r:id="rId4"/>
              </a:rPr>
              <a:t>https://www.consilium.europa.eu/cs/european-council/</a:t>
            </a:r>
            <a:endParaRPr lang="cs-CZ" sz="1200" dirty="0"/>
          </a:p>
          <a:p>
            <a:pPr lvl="1"/>
            <a:r>
              <a:rPr lang="cs-CZ" sz="1200" dirty="0">
                <a:hlinkClick r:id="rId5"/>
              </a:rPr>
              <a:t>https://commission.europa.eu/index_cs</a:t>
            </a:r>
            <a:endParaRPr lang="cs-CZ" sz="1200" dirty="0"/>
          </a:p>
          <a:p>
            <a:pPr lvl="1"/>
            <a:r>
              <a:rPr lang="cs-CZ" sz="1200" dirty="0"/>
              <a:t>.</a:t>
            </a:r>
          </a:p>
          <a:p>
            <a:pPr lvl="1"/>
            <a:r>
              <a:rPr lang="cs-CZ" sz="1200" dirty="0"/>
              <a:t>.</a:t>
            </a:r>
          </a:p>
          <a:p>
            <a:pPr lvl="1"/>
            <a:r>
              <a:rPr lang="cs-CZ" sz="1200" dirty="0"/>
              <a:t>.</a:t>
            </a:r>
          </a:p>
          <a:p>
            <a:endParaRPr lang="cs-CZ" sz="2000" dirty="0"/>
          </a:p>
          <a:p>
            <a:r>
              <a:rPr lang="cs-CZ" sz="2000" dirty="0"/>
              <a:t>Janků, M., &amp; Janků, L. (2012). </a:t>
            </a:r>
            <a:r>
              <a:rPr lang="cs-CZ" sz="2000" i="1" dirty="0"/>
              <a:t>Právo EU po Lisabonské smlouvě. </a:t>
            </a:r>
            <a:r>
              <a:rPr lang="cs-CZ" sz="2000" dirty="0"/>
              <a:t>Ostrava: </a:t>
            </a:r>
            <a:r>
              <a:rPr lang="cs-CZ" sz="2000" dirty="0" err="1"/>
              <a:t>KeyPublishing</a:t>
            </a:r>
            <a:endParaRPr lang="cs-CZ" sz="2000" dirty="0"/>
          </a:p>
          <a:p>
            <a:r>
              <a:rPr lang="cs-CZ" sz="2000" dirty="0"/>
              <a:t>Tvrdoň, M. (2014). </a:t>
            </a:r>
            <a:r>
              <a:rPr lang="cs-CZ" sz="2000" i="1" dirty="0"/>
              <a:t>Evropská unie. </a:t>
            </a:r>
            <a:r>
              <a:rPr lang="cs-CZ" sz="2000" dirty="0"/>
              <a:t>Slezská univerzita v Opavě – Projekt OP.</a:t>
            </a:r>
          </a:p>
          <a:p>
            <a:r>
              <a:rPr lang="cs-CZ" sz="2000" dirty="0"/>
              <a:t>Fiala, P., </a:t>
            </a:r>
            <a:r>
              <a:rPr lang="cs-CZ" sz="2000" dirty="0" err="1"/>
              <a:t>Krutílek</a:t>
            </a:r>
            <a:r>
              <a:rPr lang="cs-CZ" sz="2000" dirty="0"/>
              <a:t>, O., &amp; Pitrová, M. (2018). </a:t>
            </a:r>
            <a:r>
              <a:rPr lang="cs-CZ" sz="2000" i="1" dirty="0"/>
              <a:t>Evropská unie. </a:t>
            </a:r>
            <a:r>
              <a:rPr lang="cs-CZ" sz="2000" dirty="0"/>
              <a:t>Brno: Centrum pro studium demokracie a kultury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3261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584491D-D0BA-1811-86EA-0B9C846951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35DC456-4943-3E07-3DCD-F377678C2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25849"/>
            <a:ext cx="10753200" cy="451576"/>
          </a:xfrm>
        </p:spPr>
        <p:txBody>
          <a:bodyPr/>
          <a:lstStyle/>
          <a:p>
            <a:r>
              <a:rPr lang="cs-CZ" dirty="0"/>
              <a:t>Mezi cíle EU patří: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2270212-ECAA-A136-3E16-F907A4284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00" y="915117"/>
            <a:ext cx="11428678" cy="5838108"/>
          </a:xfrm>
        </p:spPr>
        <p:txBody>
          <a:bodyPr/>
          <a:lstStyle/>
          <a:p>
            <a:pPr marL="586350" indent="-514350">
              <a:buFont typeface="+mj-lt"/>
              <a:buAutoNum type="arabicParenR"/>
            </a:pPr>
            <a:r>
              <a:rPr lang="cs-CZ" sz="2200" b="1" dirty="0">
                <a:solidFill>
                  <a:schemeClr val="accent6">
                    <a:lumMod val="75000"/>
                  </a:schemeClr>
                </a:solidFill>
              </a:rPr>
              <a:t>Prosazovat mír</a:t>
            </a:r>
            <a:r>
              <a:rPr lang="cs-CZ" sz="2200" dirty="0">
                <a:solidFill>
                  <a:schemeClr val="accent6">
                    <a:lumMod val="75000"/>
                  </a:schemeClr>
                </a:solidFill>
              </a:rPr>
              <a:t>, své hodnoty, blahobyt občanů (</a:t>
            </a:r>
            <a:r>
              <a:rPr lang="cs-CZ" sz="2200" b="1" dirty="0">
                <a:solidFill>
                  <a:schemeClr val="accent6">
                    <a:lumMod val="75000"/>
                  </a:schemeClr>
                </a:solidFill>
              </a:rPr>
              <a:t>zlepšování životní úrovně</a:t>
            </a:r>
            <a:r>
              <a:rPr lang="cs-CZ" sz="22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586350" indent="-514350">
              <a:buFont typeface="+mj-lt"/>
              <a:buAutoNum type="arabicParenR"/>
            </a:pPr>
            <a:r>
              <a:rPr lang="cs-CZ" sz="2200" dirty="0"/>
              <a:t>Nabízet </a:t>
            </a:r>
            <a:r>
              <a:rPr lang="cs-CZ" sz="2200" b="1" dirty="0"/>
              <a:t>svobodu, bezpečnost, spravedlnost </a:t>
            </a:r>
            <a:r>
              <a:rPr lang="cs-CZ" sz="2200" dirty="0"/>
              <a:t>bez ohledu na vnitřní hranice</a:t>
            </a:r>
          </a:p>
          <a:p>
            <a:pPr marL="586350" indent="-514350">
              <a:buFont typeface="+mj-lt"/>
              <a:buAutoNum type="arabicParenR"/>
            </a:pPr>
            <a:r>
              <a:rPr lang="cs-CZ" sz="2200" dirty="0">
                <a:solidFill>
                  <a:schemeClr val="accent6">
                    <a:lumMod val="75000"/>
                  </a:schemeClr>
                </a:solidFill>
              </a:rPr>
              <a:t>Vytvořit </a:t>
            </a:r>
            <a:r>
              <a:rPr lang="cs-CZ" sz="2200" b="1" dirty="0">
                <a:solidFill>
                  <a:schemeClr val="accent6">
                    <a:lumMod val="75000"/>
                  </a:schemeClr>
                </a:solidFill>
              </a:rPr>
              <a:t>vnitřní trh</a:t>
            </a:r>
          </a:p>
          <a:p>
            <a:pPr marL="586350" indent="-514350">
              <a:buFont typeface="+mj-lt"/>
              <a:buAutoNum type="arabicParenR"/>
            </a:pPr>
            <a:r>
              <a:rPr lang="cs-CZ" sz="2200" dirty="0"/>
              <a:t>Dosáhnout </a:t>
            </a:r>
            <a:r>
              <a:rPr lang="cs-CZ" sz="2200" b="1" dirty="0"/>
              <a:t>udržitelného rozvoje </a:t>
            </a:r>
            <a:r>
              <a:rPr lang="cs-CZ" sz="2200" dirty="0"/>
              <a:t>(konkurenceschopné prostředí, plná zaměstnanost, společenský pokrok)</a:t>
            </a:r>
          </a:p>
          <a:p>
            <a:pPr marL="586350" indent="-514350">
              <a:buFont typeface="+mj-lt"/>
              <a:buAutoNum type="arabicParenR"/>
            </a:pPr>
            <a:r>
              <a:rPr lang="cs-CZ" sz="2200" dirty="0">
                <a:solidFill>
                  <a:schemeClr val="accent6">
                    <a:lumMod val="75000"/>
                  </a:schemeClr>
                </a:solidFill>
              </a:rPr>
              <a:t>Chránit a zvyšovat kvalitu </a:t>
            </a:r>
            <a:r>
              <a:rPr lang="cs-CZ" sz="2200" b="1" dirty="0">
                <a:solidFill>
                  <a:schemeClr val="accent6">
                    <a:lumMod val="75000"/>
                  </a:schemeClr>
                </a:solidFill>
              </a:rPr>
              <a:t>životního prostředí</a:t>
            </a:r>
          </a:p>
          <a:p>
            <a:pPr marL="586350" indent="-514350">
              <a:buFont typeface="+mj-lt"/>
              <a:buAutoNum type="arabicParenR"/>
            </a:pPr>
            <a:endParaRPr lang="cs-CZ" sz="22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586350" indent="-514350">
              <a:buFont typeface="+mj-lt"/>
              <a:buAutoNum type="arabicParenR"/>
            </a:pPr>
            <a:r>
              <a:rPr lang="cs-CZ" sz="2200" dirty="0"/>
              <a:t>Podporovat </a:t>
            </a:r>
            <a:r>
              <a:rPr lang="cs-CZ" sz="2200" b="1" dirty="0"/>
              <a:t>vědecký</a:t>
            </a:r>
            <a:r>
              <a:rPr lang="cs-CZ" sz="2200" dirty="0"/>
              <a:t> a technologický </a:t>
            </a:r>
            <a:r>
              <a:rPr lang="cs-CZ" sz="2200" b="1" dirty="0"/>
              <a:t>pokrok</a:t>
            </a:r>
          </a:p>
          <a:p>
            <a:pPr marL="586350" indent="-514350">
              <a:buFont typeface="+mj-lt"/>
              <a:buAutoNum type="arabicParenR"/>
            </a:pPr>
            <a:r>
              <a:rPr lang="cs-CZ" sz="2200" b="1" dirty="0">
                <a:solidFill>
                  <a:schemeClr val="accent6">
                    <a:lumMod val="75000"/>
                  </a:schemeClr>
                </a:solidFill>
              </a:rPr>
              <a:t>Bojovat </a:t>
            </a:r>
            <a:r>
              <a:rPr lang="cs-CZ" sz="2200" dirty="0">
                <a:solidFill>
                  <a:schemeClr val="accent6">
                    <a:lumMod val="75000"/>
                  </a:schemeClr>
                </a:solidFill>
              </a:rPr>
              <a:t>proti sociálnímu vyloučení a </a:t>
            </a:r>
            <a:r>
              <a:rPr lang="cs-CZ" sz="2200" b="1" dirty="0">
                <a:solidFill>
                  <a:schemeClr val="accent6">
                    <a:lumMod val="75000"/>
                  </a:schemeClr>
                </a:solidFill>
              </a:rPr>
              <a:t>diskriminaci</a:t>
            </a:r>
          </a:p>
          <a:p>
            <a:pPr marL="586350" indent="-514350">
              <a:buFont typeface="+mj-lt"/>
              <a:buAutoNum type="arabicParenR"/>
            </a:pPr>
            <a:r>
              <a:rPr lang="cs-CZ" sz="2200" dirty="0"/>
              <a:t>Podporovat sociální spravedlnost, </a:t>
            </a:r>
            <a:r>
              <a:rPr lang="cs-CZ" sz="2200" b="1" dirty="0"/>
              <a:t>rovnost žen a mužů, ochranu práv dítěte</a:t>
            </a:r>
          </a:p>
          <a:p>
            <a:pPr marL="586350" indent="-514350">
              <a:buFont typeface="+mj-lt"/>
              <a:buAutoNum type="arabicParenR"/>
            </a:pPr>
            <a:r>
              <a:rPr lang="cs-CZ" sz="2200" b="1" dirty="0">
                <a:solidFill>
                  <a:schemeClr val="accent6">
                    <a:lumMod val="75000"/>
                  </a:schemeClr>
                </a:solidFill>
              </a:rPr>
              <a:t>Solidarita</a:t>
            </a:r>
            <a:r>
              <a:rPr lang="cs-CZ" sz="2200" dirty="0">
                <a:solidFill>
                  <a:schemeClr val="accent6">
                    <a:lumMod val="75000"/>
                  </a:schemeClr>
                </a:solidFill>
              </a:rPr>
              <a:t> mezi zeměmi EU</a:t>
            </a:r>
          </a:p>
          <a:p>
            <a:pPr marL="586350" indent="-514350">
              <a:buFont typeface="+mj-lt"/>
              <a:buAutoNum type="arabicParenR"/>
            </a:pPr>
            <a:r>
              <a:rPr lang="cs-CZ" sz="2200" dirty="0"/>
              <a:t>Respektovat bohatou </a:t>
            </a:r>
            <a:r>
              <a:rPr lang="cs-CZ" sz="2200" b="1" dirty="0"/>
              <a:t>kulturní a jazykovou rozmanitost </a:t>
            </a:r>
            <a:r>
              <a:rPr lang="cs-CZ" sz="2200" dirty="0"/>
              <a:t>EU</a:t>
            </a:r>
          </a:p>
          <a:p>
            <a:pPr marL="586350" indent="-514350">
              <a:buFont typeface="+mj-lt"/>
              <a:buAutoNum type="arabicParenR"/>
            </a:pPr>
            <a:r>
              <a:rPr lang="cs-CZ" sz="2200" dirty="0">
                <a:solidFill>
                  <a:schemeClr val="accent6">
                    <a:lumMod val="75000"/>
                  </a:schemeClr>
                </a:solidFill>
              </a:rPr>
              <a:t>Vytvořit hospodářskou a </a:t>
            </a:r>
            <a:r>
              <a:rPr lang="cs-CZ" sz="2200" b="1" dirty="0">
                <a:solidFill>
                  <a:schemeClr val="accent6">
                    <a:lumMod val="75000"/>
                  </a:schemeClr>
                </a:solidFill>
              </a:rPr>
              <a:t>měnovou unii s platidlem euro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0792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45912B-382F-6B86-1B01-AAC98362F9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65169AC-440C-9B3C-694F-5A7325F17E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7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1CEBB97-C0C5-1ABC-3520-EFD1085EA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 jakých hodnotách (6) je EU založena?</a:t>
            </a:r>
          </a:p>
        </p:txBody>
      </p:sp>
    </p:spTree>
    <p:extLst>
      <p:ext uri="{BB962C8B-B14F-4D97-AF65-F5344CB8AC3E}">
        <p14:creationId xmlns:p14="http://schemas.microsoft.com/office/powerpoint/2010/main" val="2067532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FD1C70B-BB7E-C6FB-D4BB-FE6F60C4F9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2DE0DA4-C535-6439-6E50-DDF580D9B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11627"/>
            <a:ext cx="10753200" cy="451576"/>
          </a:xfrm>
        </p:spPr>
        <p:txBody>
          <a:bodyPr/>
          <a:lstStyle/>
          <a:p>
            <a:r>
              <a:rPr lang="cs-CZ" dirty="0"/>
              <a:t>Hodnoty EU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04C740A-9BC1-FB4D-B1BB-F79BA75D7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123831"/>
            <a:ext cx="10753200" cy="4139998"/>
          </a:xfrm>
        </p:spPr>
        <p:txBody>
          <a:bodyPr/>
          <a:lstStyle/>
          <a:p>
            <a:pPr marL="586350" indent="-514350">
              <a:lnSpc>
                <a:spcPct val="100000"/>
              </a:lnSpc>
              <a:buFont typeface="+mj-lt"/>
              <a:buAutoNum type="arabicParenR"/>
            </a:pPr>
            <a:r>
              <a:rPr lang="cs-CZ" sz="2400" b="1" dirty="0"/>
              <a:t>Lidská důstojnost </a:t>
            </a:r>
            <a:r>
              <a:rPr lang="cs-CZ" sz="2400" dirty="0"/>
              <a:t>– podstata základních práv</a:t>
            </a:r>
          </a:p>
          <a:p>
            <a:pPr marL="586350" indent="-514350">
              <a:lnSpc>
                <a:spcPct val="100000"/>
              </a:lnSpc>
              <a:buFont typeface="+mj-lt"/>
              <a:buAutoNum type="arabicParenR"/>
            </a:pPr>
            <a:endParaRPr lang="cs-CZ" sz="2400" dirty="0"/>
          </a:p>
          <a:p>
            <a:pPr marL="586350" indent="-514350">
              <a:lnSpc>
                <a:spcPct val="100000"/>
              </a:lnSpc>
              <a:buFont typeface="+mj-lt"/>
              <a:buAutoNum type="arabicParenR"/>
            </a:pPr>
            <a:r>
              <a:rPr lang="cs-CZ" sz="2400" b="1" dirty="0"/>
              <a:t>Svoboda</a:t>
            </a:r>
            <a:r>
              <a:rPr lang="cs-CZ" sz="2400" dirty="0"/>
              <a:t> – pohybu (cestovat), jednotlivce (náboženství, soukromí, shromažďování…)</a:t>
            </a:r>
          </a:p>
          <a:p>
            <a:pPr marL="586350" indent="-514350">
              <a:lnSpc>
                <a:spcPct val="100000"/>
              </a:lnSpc>
              <a:buFont typeface="+mj-lt"/>
              <a:buAutoNum type="arabicParenR"/>
            </a:pPr>
            <a:endParaRPr lang="cs-CZ" sz="2400" dirty="0"/>
          </a:p>
          <a:p>
            <a:pPr marL="586350" indent="-514350">
              <a:lnSpc>
                <a:spcPct val="100000"/>
              </a:lnSpc>
              <a:buFont typeface="+mj-lt"/>
              <a:buAutoNum type="arabicParenR"/>
            </a:pPr>
            <a:r>
              <a:rPr lang="cs-CZ" sz="2400" b="1" dirty="0"/>
              <a:t>Demokracie </a:t>
            </a:r>
            <a:r>
              <a:rPr lang="cs-CZ" sz="2400" dirty="0"/>
              <a:t>– zastupitelská demokracie, občané EU právo </a:t>
            </a:r>
            <a:r>
              <a:rPr lang="cs-CZ" sz="2400" u="sng" dirty="0"/>
              <a:t>volit a kandidovat</a:t>
            </a:r>
            <a:r>
              <a:rPr lang="cs-CZ" sz="2400" dirty="0"/>
              <a:t> do Evropského parlamentu</a:t>
            </a:r>
          </a:p>
          <a:p>
            <a:pPr marL="586350" indent="-514350">
              <a:lnSpc>
                <a:spcPct val="100000"/>
              </a:lnSpc>
              <a:buFont typeface="+mj-lt"/>
              <a:buAutoNum type="arabicParenR"/>
            </a:pPr>
            <a:endParaRPr lang="cs-CZ" sz="2400" dirty="0"/>
          </a:p>
          <a:p>
            <a:pPr marL="586350" indent="-514350">
              <a:lnSpc>
                <a:spcPct val="100000"/>
              </a:lnSpc>
              <a:buFont typeface="+mj-lt"/>
              <a:buAutoNum type="arabicParenR"/>
            </a:pPr>
            <a:r>
              <a:rPr lang="cs-CZ" sz="2400" b="1" dirty="0"/>
              <a:t>Rovnost</a:t>
            </a:r>
            <a:r>
              <a:rPr lang="cs-CZ" sz="2400" dirty="0"/>
              <a:t> – občané stejná práva, žen a mužů, stejné odměny za práci</a:t>
            </a:r>
          </a:p>
          <a:p>
            <a:pPr marL="586350" indent="-514350">
              <a:lnSpc>
                <a:spcPct val="100000"/>
              </a:lnSpc>
              <a:buFont typeface="+mj-lt"/>
              <a:buAutoNum type="arabicParenR"/>
            </a:pPr>
            <a:endParaRPr lang="cs-CZ" sz="2400" dirty="0"/>
          </a:p>
          <a:p>
            <a:pPr marL="586350" indent="-514350">
              <a:lnSpc>
                <a:spcPct val="100000"/>
              </a:lnSpc>
              <a:buFont typeface="+mj-lt"/>
              <a:buAutoNum type="arabicParenR"/>
            </a:pPr>
            <a:r>
              <a:rPr lang="cs-CZ" sz="2400" b="1" dirty="0"/>
              <a:t>Právní stát </a:t>
            </a:r>
            <a:r>
              <a:rPr lang="cs-CZ" sz="2400" dirty="0"/>
              <a:t>– souhlas členů se smlouvami EU, </a:t>
            </a:r>
            <a:r>
              <a:rPr lang="cs-CZ" sz="2400" u="sng" dirty="0"/>
              <a:t>nezávislé soudnictví </a:t>
            </a:r>
            <a:r>
              <a:rPr lang="cs-CZ" sz="2400" dirty="0"/>
              <a:t>(Soudní dvůr EU)</a:t>
            </a:r>
          </a:p>
          <a:p>
            <a:pPr marL="586350" indent="-514350">
              <a:lnSpc>
                <a:spcPct val="100000"/>
              </a:lnSpc>
              <a:buFont typeface="+mj-lt"/>
              <a:buAutoNum type="arabicParenR"/>
            </a:pPr>
            <a:endParaRPr lang="cs-CZ" sz="2400" dirty="0"/>
          </a:p>
          <a:p>
            <a:pPr marL="586350" indent="-514350">
              <a:lnSpc>
                <a:spcPct val="100000"/>
              </a:lnSpc>
              <a:buFont typeface="+mj-lt"/>
              <a:buAutoNum type="arabicParenR"/>
            </a:pPr>
            <a:r>
              <a:rPr lang="cs-CZ" sz="2400" b="1" dirty="0"/>
              <a:t>Lidská práva </a:t>
            </a:r>
            <a:r>
              <a:rPr lang="cs-CZ" sz="2400" dirty="0"/>
              <a:t>– právo </a:t>
            </a:r>
            <a:r>
              <a:rPr lang="cs-CZ" sz="2400" u="sng" dirty="0"/>
              <a:t>nebýt diskriminován </a:t>
            </a:r>
            <a:r>
              <a:rPr lang="cs-CZ" sz="2400" dirty="0"/>
              <a:t>z důvodu pohlaví, rasy, náboženství, zdravotního postižení</a:t>
            </a:r>
            <a:r>
              <a:rPr lang="cs-CZ" sz="2400" i="1" dirty="0"/>
              <a:t>…(chrání Listina </a:t>
            </a:r>
            <a:r>
              <a:rPr lang="cs-CZ" sz="2400" i="1" dirty="0" err="1"/>
              <a:t>zkl</a:t>
            </a:r>
            <a:r>
              <a:rPr lang="cs-CZ" sz="2400" i="1" dirty="0"/>
              <a:t>. práv EU)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5A2F430-B3E5-8A86-C818-FFACACDC3BA0}"/>
              </a:ext>
            </a:extLst>
          </p:cNvPr>
          <p:cNvSpPr txBox="1"/>
          <p:nvPr/>
        </p:nvSpPr>
        <p:spPr>
          <a:xfrm>
            <a:off x="8515736" y="409585"/>
            <a:ext cx="29562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dirty="0">
                <a:latin typeface="+mn-lt"/>
                <a:hlinkClick r:id="rId2"/>
              </a:rPr>
              <a:t>https://www.europarl.europa.eu/about-parliament/cs/democracy-and-human-rights/fundamental-rights-in-the-eu</a:t>
            </a:r>
            <a:endParaRPr lang="cs-CZ" sz="1400" dirty="0">
              <a:latin typeface="+mn-lt"/>
            </a:endParaRPr>
          </a:p>
          <a:p>
            <a:pPr algn="l"/>
            <a:r>
              <a:rPr lang="cs-CZ" sz="1400" dirty="0">
                <a:latin typeface="+mn-lt"/>
              </a:rPr>
              <a:t>Video 1 min</a:t>
            </a:r>
          </a:p>
        </p:txBody>
      </p:sp>
    </p:spTree>
    <p:extLst>
      <p:ext uri="{BB962C8B-B14F-4D97-AF65-F5344CB8AC3E}">
        <p14:creationId xmlns:p14="http://schemas.microsoft.com/office/powerpoint/2010/main" val="4191325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45912B-382F-6B86-1B01-AAC98362F9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65169AC-440C-9B3C-694F-5A7325F17E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9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1CEBB97-C0C5-1ABC-3520-EFD1085EA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Jaké jsou symboly EU?</a:t>
            </a:r>
          </a:p>
        </p:txBody>
      </p:sp>
    </p:spTree>
    <p:extLst>
      <p:ext uri="{BB962C8B-B14F-4D97-AF65-F5344CB8AC3E}">
        <p14:creationId xmlns:p14="http://schemas.microsoft.com/office/powerpoint/2010/main" val="170910385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port-prezentace-16-9-cz-v11.potx" id="{68C0F6E9-3E3D-43EF-AA8F-59803821B974}" vid="{5DFD00D7-A41E-477F-8575-56E3B6857AA0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 muni-sport-prezentace-16-9-cz-v11</Template>
  <TotalTime>4106</TotalTime>
  <Words>2818</Words>
  <Application>Microsoft Office PowerPoint</Application>
  <PresentationFormat>Širokoúhlá obrazovka</PresentationFormat>
  <Paragraphs>462</Paragraphs>
  <Slides>55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61" baseType="lpstr">
      <vt:lpstr>Arial</vt:lpstr>
      <vt:lpstr>Cambria Math</vt:lpstr>
      <vt:lpstr>Lora</vt:lpstr>
      <vt:lpstr>Tahoma</vt:lpstr>
      <vt:lpstr>Wingdings</vt:lpstr>
      <vt:lpstr>Prezentace_MU_CZ</vt:lpstr>
      <vt:lpstr>Evropská unie a její instituce </vt:lpstr>
      <vt:lpstr>Vymezení Evropské unie</vt:lpstr>
      <vt:lpstr>Vymezení Evropské unie</vt:lpstr>
      <vt:lpstr>Vymezení Evropské unie</vt:lpstr>
      <vt:lpstr>Jaké jsou cíle EU?</vt:lpstr>
      <vt:lpstr>Mezi cíle EU patří:</vt:lpstr>
      <vt:lpstr>Na jakých hodnotách (6) je EU založena?</vt:lpstr>
      <vt:lpstr>Hodnoty EU </vt:lpstr>
      <vt:lpstr>Jaké jsou symboly EU?</vt:lpstr>
      <vt:lpstr>Symboly EU</vt:lpstr>
      <vt:lpstr>EU v číslech (za rok 2022)</vt:lpstr>
      <vt:lpstr>Rozloha: 4 mil 〖km〗^2</vt:lpstr>
      <vt:lpstr>Životní úroveň</vt:lpstr>
      <vt:lpstr>Vzdělávání</vt:lpstr>
      <vt:lpstr>Instituce EU</vt:lpstr>
      <vt:lpstr>Struktura institucí EU</vt:lpstr>
      <vt:lpstr>Struktura institucí EU</vt:lpstr>
      <vt:lpstr>1) Evropský parlament</vt:lpstr>
      <vt:lpstr>1) Evropský parlament</vt:lpstr>
      <vt:lpstr>Evropský parlament</vt:lpstr>
      <vt:lpstr>Evropský parlament (EP)</vt:lpstr>
      <vt:lpstr>Rozdělení křesel v Evropském parlamentu</vt:lpstr>
      <vt:lpstr>Prezentace aplikace PowerPoint</vt:lpstr>
      <vt:lpstr>2) Evropská rada</vt:lpstr>
      <vt:lpstr>2) Evropská rada</vt:lpstr>
      <vt:lpstr>Evropská rada</vt:lpstr>
      <vt:lpstr>Prezentace aplikace PowerPoint</vt:lpstr>
      <vt:lpstr>Ukázka zprávy ze summitu</vt:lpstr>
      <vt:lpstr>3) Rada Evropské unie (Rada)</vt:lpstr>
      <vt:lpstr>3) Rada Evropské unie (Rada)</vt:lpstr>
      <vt:lpstr>Rada Evropské unie - Činnost a úkoly: </vt:lpstr>
      <vt:lpstr>Rada Evropské unie - Struktura</vt:lpstr>
      <vt:lpstr>Rada Evropské unie - hlasování</vt:lpstr>
      <vt:lpstr>4) Evropská komise</vt:lpstr>
      <vt:lpstr>4) Evropská komise </vt:lpstr>
      <vt:lpstr>Evropská komise</vt:lpstr>
      <vt:lpstr>Kdo je nyní předseda/ předsedkyně EK?</vt:lpstr>
      <vt:lpstr>Sbor komisařů (2019-2024)</vt:lpstr>
      <vt:lpstr>Evropská komise 2024</vt:lpstr>
      <vt:lpstr>5) Soudní dvůr Evropské unie </vt:lpstr>
      <vt:lpstr>Soudní dvůr Evropské unie (SDEU) </vt:lpstr>
      <vt:lpstr>Soudní dvůr Evropské unie - Struktura</vt:lpstr>
      <vt:lpstr>Členové soudního dvora v roce 2022</vt:lpstr>
      <vt:lpstr>Jednání soudního dvora – senát složený z 5-ti soudců</vt:lpstr>
      <vt:lpstr>6) Evropská centrální banka </vt:lpstr>
      <vt:lpstr>6) Evropská centrální banka </vt:lpstr>
      <vt:lpstr>EURO – ve 20 zemích</vt:lpstr>
      <vt:lpstr>7) Evropský účetní dvůr </vt:lpstr>
      <vt:lpstr>7) Evropský účetní dvůr</vt:lpstr>
      <vt:lpstr>Co dělá veřejný ochránce práv (Evropský ombudsman)?</vt:lpstr>
      <vt:lpstr>Co dělá veřejný ochránce práv</vt:lpstr>
      <vt:lpstr>Postup při řešení stížnosti: </vt:lpstr>
      <vt:lpstr>Otázky k diskusi</vt:lpstr>
      <vt:lpstr>Prezentace aplikace PowerPoint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projektového managementu</dc:title>
  <dc:creator>Kampasová Jitka</dc:creator>
  <cp:lastModifiedBy>Milena Strachová</cp:lastModifiedBy>
  <cp:revision>199</cp:revision>
  <cp:lastPrinted>2023-10-02T11:11:39Z</cp:lastPrinted>
  <dcterms:created xsi:type="dcterms:W3CDTF">2022-12-17T14:15:55Z</dcterms:created>
  <dcterms:modified xsi:type="dcterms:W3CDTF">2024-10-07T07:54:03Z</dcterms:modified>
</cp:coreProperties>
</file>