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4"/>
  </p:notesMasterIdLst>
  <p:handoutMasterIdLst>
    <p:handoutMasterId r:id="rId55"/>
  </p:handoutMasterIdLst>
  <p:sldIdLst>
    <p:sldId id="256" r:id="rId2"/>
    <p:sldId id="410" r:id="rId3"/>
    <p:sldId id="413" r:id="rId4"/>
    <p:sldId id="411" r:id="rId5"/>
    <p:sldId id="414" r:id="rId6"/>
    <p:sldId id="415" r:id="rId7"/>
    <p:sldId id="416" r:id="rId8"/>
    <p:sldId id="417" r:id="rId9"/>
    <p:sldId id="459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8" r:id="rId29"/>
    <p:sldId id="436" r:id="rId30"/>
    <p:sldId id="437" r:id="rId31"/>
    <p:sldId id="439" r:id="rId32"/>
    <p:sldId id="441" r:id="rId33"/>
    <p:sldId id="442" r:id="rId34"/>
    <p:sldId id="440" r:id="rId35"/>
    <p:sldId id="444" r:id="rId36"/>
    <p:sldId id="452" r:id="rId37"/>
    <p:sldId id="446" r:id="rId38"/>
    <p:sldId id="445" r:id="rId39"/>
    <p:sldId id="447" r:id="rId40"/>
    <p:sldId id="443" r:id="rId41"/>
    <p:sldId id="448" r:id="rId42"/>
    <p:sldId id="453" r:id="rId43"/>
    <p:sldId id="449" r:id="rId44"/>
    <p:sldId id="450" r:id="rId45"/>
    <p:sldId id="451" r:id="rId46"/>
    <p:sldId id="454" r:id="rId47"/>
    <p:sldId id="455" r:id="rId48"/>
    <p:sldId id="456" r:id="rId49"/>
    <p:sldId id="457" r:id="rId50"/>
    <p:sldId id="458" r:id="rId51"/>
    <p:sldId id="409" r:id="rId52"/>
    <p:sldId id="304" r:id="rId53"/>
  </p:sldIdLst>
  <p:sldSz cx="12192000" cy="6858000"/>
  <p:notesSz cx="10018713" cy="68881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5AC8AF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77271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43755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77271" y="6543755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7:57.96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3,'151'-2,"160"5,-219 8,-53-5,41 1,455-8,-499 3,53 9,26 1,570-10,-330-4,2573 2,-2765-13,2 0,282 14,-426-1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3:18:06.90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1,'245'13,"-26"0,-67-15,97 4,-168 10,-50-7,54 3,-37-8,35 0,100 14,478 60,-436-67,-42-4,-4 19,155 15,-205-19,193 4,-171-22,167 22,264 31,-391-39,448-3,-389-13,-231 2,594 15,120-4,-460-13,1091 2,-1127 12,-42-2,1077-5,-691-7,-527 0,70-13,-105 13,39-3,114 4,15 1,-118-12,-50 7,-1 2,27-2,81-7,-80 6,52-1,-76 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6:01.330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1,'7127'0,"-7106"0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6:16.013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0,'4070'0,"-4047"0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6:26.628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0,'6141'0,"-6120"0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6:48.908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0,'3279'0,"-3258"0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6:57.447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1,'14870'0,"-14847"0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9:37:00.102"/>
    </inkml:context>
    <inkml:brush xml:id="br0">
      <inkml:brushProperty name="width" value="0.4" units="cm"/>
      <inkml:brushProperty name="height" value="0.8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1,'4637'0,"-4616"0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7:31.56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0,'7251'0,"-7230"0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7:43.98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0,'4'0,"6"0,5 0,4 0,3 0,3 0,0 0,1 0,0 0,-5 0,3 0,5 0,3 0,-1 0,-1 0,-5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7:46.04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0,'3528'0,"-3507"0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8:46.71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0,'5147'0,"-5121"0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7:53.59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0,'3961'0,"-3935"0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01.18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1,'3872'0,"-3851"0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21.14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0,'3282'0,"-3261"0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29.210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1,'3453'0,"-3432"0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33.737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1,'1951'0,"-1930"0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35.395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1,'1533'0,"-1513"0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39.078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1,'2607'0,"-2591"0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42.546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1,'3651'0,"-3630"0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44.253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1,'1826'0,"-1804"0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06:58:52.87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0,'3824'0,"-3803"0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9:24.59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1,'5896'0,"-5875"0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2:33.37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26,'170'-2,"181"4,-267 10,-59-7,44 3,198-10,88 4,-244 9,34 2,142-14,78 2,-80 24,65 1,-146-27,353 10,404 8,-647-19,-77 17,-127-5,-33-4,288 13,640-20,-868-5,163-28,-9-1,-188 24,72-3,299 0,238 2,-445 15,1138-3,-1062-23,-75 2,757 13,-578 11,4324-3,-4746-2,0 0,27-6,34-4,106 10,-104 3,-67-1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2:39.15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0,'116'1,"166"22,222 43,-456-61,95-2,-5-1,-60 9,-49-6,34 2,515-4,-296-5,1509 2,-1632 12,-13 1,-74-12,309 12,351-1,-449-14,3380 2,-3416 12,7 1,-123-15,139 4,-174 10,-63-6,54 2,232-9,-298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2:41.3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77,'1031'0,"-1008"-1,-1-1,30-7,18-2,31-1,43-3,-19 13,176-11,227 1,-325 15,379-3,-561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3:04.51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2,'69'0,"11"-1,159 18,66 19,-157-13,-34-7,-5 0,138 2,-94-6,-2 0,2390-11,-1195-3,136 2,-1217-13,-7 1,809 13,-1035-3,1-1,-1-2,45-12,-30 7,1 3,1 1,0 3,72 5,-33 0,-67-2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3:08.59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1,'543'0,"-510"1,55 11,-11-1,87 8,-34-2,146-2,708-16,-964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3:12.27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77,'0'-1,"1"0,-1 0,1-1,-1 1,1 0,0 0,-1 0,1 1,0-1,-1 0,1 0,0 0,0 0,0 1,0-1,0 0,0 1,0-1,0 1,0-1,0 1,0 0,0-1,1 1,-1 0,0 0,2 0,37-5,-35 5,178-1,-116 3,132-14,-109 3,157 3,52-4,-112-4,191 11,-192 5,1337-2,-1487 2,51 9,-49-5,48 1,331-8,-396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3:45.49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50,'49'-8,"-16"2,44-4,27-3,113 1,1069 14,-680-4,-562 5,56 9,-36-4,294 39,-228-22,-88-15,1-2,74 5,461-13,-243-2,1589 2,-1739-13,-24 1,-16 10,188-11,-236 1,2 0,102 1,-30-2,-21 1,645 11,-386 3,-385-2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4:22.8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53,'449'0,"-407"-2,75-15,-88 12,26-6,-34 6,0 0,41-1,789 5,-400 3,-81-2,-349 1,1 1,29 7,28 3,31 0,16 2,-112-14,214 15,-142-6,41 7,-79-10,0-2,1-2,48-5,70 3,-69 12,-56-6,50 1,1074-8,-1133 0,55-10,-54 5,50-1,-59 7,21 0,-1-2,61-10,-49 5,0 2,109 5,-71 2,1319-2,-1221 13,-10-1,-110-11,58 0,212 28,-240-17,0-4,139-8,-94-2,552 21,-535-13,-141-6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4:26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0,'3216'0,"-3177"2,56 9,-56-5,51 2,19-10,79 3,-113 10,-46-5,33 1,454-5,-265-4,587 34,-108-13,-494-21,113 17,162-3,-319-14,1540 2,-1710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4:42.6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1,'1501'0,"-1344"12,-1 1,-3-1,2 1,-39-14,-2 0,133 16,-112 3,166-1,-31-17,-249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9:34.01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0,'5008'0,"-4988"0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4:45.2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2,'451'14,"-277"-3,181-13,-234-10,37 0,807 13,-934 0,52 10,16 1,11-13,33 3,-64 16,-62-15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5:10.0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94,'2334'0,"-2302"-2,53-9,-52 6,49-3,-60 8,7 0,0 0,1-3,42-8,-32 5,0 1,0 2,0 2,45 4,6 0,254-3,-326-1,-1-1,33-8,-31 6,1 0,22 0,-29 3,-9 2,0-1,0 0,0-1,0 1,0-1,0 0,0 0,0-1,5-1,6-8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15:14.3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1 101,'49'1,"0"-2,0-2,-1-3,77-18,-92 17,1 0,38-1,13-3,-14 4,0 2,92 7,-51 0,38-1,174-3,-209-10,37-1,1554 12,-792 3,-648 11,-5 0,-172-13,90 13,-69-3,172-8,-136-4,1500 2,-1625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5:45.0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1,'9027'0,"-9006"0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5:58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1,'12752'0,"-12731"0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6:15.6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0,'9033'0,"-9016"0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6:19.4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0,'1088'0,"-1068"0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6:33.4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0,'17051'0,"-17003"0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10T10:26:50.0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0,'29175'0,"-29154"0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9:43.32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1,'5034'0,"-5014"0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09:59:54.40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0,'11971'0,"-11954"0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0:00:03.284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0,'6685'0,"-6664"0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3:17:39.618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1 223,'925'0,"-893"-2,54-9,-52 5,50-1,96 9,112-4,-177-9,-64 4,52 1,-66 6,56 1,129-16,-123 6,176 6,-135 5,250-2,-366-1,0-1,29-7,-27 4,43-3,510 7,-279 3,1034-2,-1286-3,58-9,-25 1,0 1,99-5,8 3,-12 0,-59 12,-32 1,139-17,-205 14,69-12,153-5,920 20,-1140-1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9T13:17:48.211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54,'24'11,"0"-1,1-2,0 0,41 6,106 6,224-14,-225-9,844 4,-824-14,-28 2,243 11,82-2,-314-9,102-4,2 3,-26 0,33 14,122-4,-210-10,70-1,-248 14,56-1,123-14,-108 5,0 4,91 7,-44 0,85-2,-201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4952" y="0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11450" y="515938"/>
            <a:ext cx="4595813" cy="2584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872" y="3271878"/>
            <a:ext cx="8014970" cy="309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42559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4952" y="6542559"/>
            <a:ext cx="4341443" cy="3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06" tIns="48303" rIns="96606" bIns="4830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AC617C30-30B9-5F40-B9CE-8190F0E78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7F978BB5-2C40-1847-9BDD-10F4A7A7E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89E476E0-A591-2D41-97B8-B350A84A3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A2CCDBBA-9351-4241-8683-C6B09BB84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4000"/>
            <a:ext cx="2019358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10B27CBC-C779-8D49-81A2-7E60B02AB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E93C79E-4EE6-7340-A532-170840922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99" y="415848"/>
            <a:ext cx="2019358" cy="10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04D6D823-4C68-D841-A02B-330212B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247"/>
            <a:ext cx="1132477" cy="5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CA39A22B-25AC-154A-995D-A5A321924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678" y="2014200"/>
            <a:ext cx="5366645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B6CE4B49-42C3-6246-B1EB-3DAF3FFB8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75D85D30-781C-3645-A803-7D040A1BE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E07BEE75-6ACF-F048-9475-FA5BD156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304B0A1-6A6D-2A4A-937E-72AE73837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0D0310EC-05B1-B942-BF73-CC87EC1C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788EED2-C169-0E4F-A0DE-FC58E3BEC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C893EBC8-BC9E-264D-9299-3E5F5EC46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2FE25A66-24C4-FE4C-AD09-76419B1C7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113247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1.png"/><Relationship Id="rId4" Type="http://schemas.openxmlformats.org/officeDocument/2006/relationships/image" Target="../media/image80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9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2.xml"/><Relationship Id="rId7" Type="http://schemas.openxmlformats.org/officeDocument/2006/relationships/customXml" Target="../ink/ink14.xml"/><Relationship Id="rId12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customXml" Target="../ink/ink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40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microsoft.com/office/2007/relationships/hdphoto" Target="../media/hdphoto1.wdp"/><Relationship Id="rId21" Type="http://schemas.openxmlformats.org/officeDocument/2006/relationships/image" Target="../media/image28.png"/><Relationship Id="rId7" Type="http://schemas.openxmlformats.org/officeDocument/2006/relationships/image" Target="../media/image210.png"/><Relationship Id="rId12" Type="http://schemas.openxmlformats.org/officeDocument/2006/relationships/customXml" Target="../ink/ink21.xml"/><Relationship Id="rId17" Type="http://schemas.openxmlformats.org/officeDocument/2006/relationships/image" Target="../media/image260.png"/><Relationship Id="rId25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230.png"/><Relationship Id="rId24" Type="http://schemas.openxmlformats.org/officeDocument/2006/relationships/customXml" Target="../ink/ink27.xml"/><Relationship Id="rId5" Type="http://schemas.openxmlformats.org/officeDocument/2006/relationships/image" Target="../media/image200.png"/><Relationship Id="rId15" Type="http://schemas.openxmlformats.org/officeDocument/2006/relationships/image" Target="../media/image250.png"/><Relationship Id="rId23" Type="http://schemas.openxmlformats.org/officeDocument/2006/relationships/image" Target="../media/image29.png"/><Relationship Id="rId28" Type="http://schemas.openxmlformats.org/officeDocument/2006/relationships/customXml" Target="../ink/ink29.xml"/><Relationship Id="rId10" Type="http://schemas.openxmlformats.org/officeDocument/2006/relationships/customXml" Target="../ink/ink20.xml"/><Relationship Id="rId19" Type="http://schemas.openxmlformats.org/officeDocument/2006/relationships/image" Target="../media/image27.png"/><Relationship Id="rId4" Type="http://schemas.openxmlformats.org/officeDocument/2006/relationships/customXml" Target="../ink/ink17.xml"/><Relationship Id="rId9" Type="http://schemas.openxmlformats.org/officeDocument/2006/relationships/image" Target="../media/image220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customXml" Target="../ink/ink35.xml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openxmlformats.org/officeDocument/2006/relationships/customXml" Target="../ink/ink30.xml"/><Relationship Id="rId21" Type="http://schemas.openxmlformats.org/officeDocument/2006/relationships/customXml" Target="../ink/ink39.xml"/><Relationship Id="rId7" Type="http://schemas.openxmlformats.org/officeDocument/2006/relationships/customXml" Target="../ink/ink32.xml"/><Relationship Id="rId12" Type="http://schemas.openxmlformats.org/officeDocument/2006/relationships/image" Target="../media/image37.png"/><Relationship Id="rId17" Type="http://schemas.openxmlformats.org/officeDocument/2006/relationships/customXml" Target="../ink/ink37.xml"/><Relationship Id="rId25" Type="http://schemas.openxmlformats.org/officeDocument/2006/relationships/customXml" Target="../ink/ink41.xml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customXml" Target="../ink/ink34.xml"/><Relationship Id="rId24" Type="http://schemas.openxmlformats.org/officeDocument/2006/relationships/image" Target="../media/image43.png"/><Relationship Id="rId5" Type="http://schemas.openxmlformats.org/officeDocument/2006/relationships/customXml" Target="../ink/ink31.xml"/><Relationship Id="rId15" Type="http://schemas.openxmlformats.org/officeDocument/2006/relationships/customXml" Target="../ink/ink36.xml"/><Relationship Id="rId23" Type="http://schemas.openxmlformats.org/officeDocument/2006/relationships/customXml" Target="../ink/ink40.xml"/><Relationship Id="rId28" Type="http://schemas.openxmlformats.org/officeDocument/2006/relationships/image" Target="../media/image45.png"/><Relationship Id="rId10" Type="http://schemas.openxmlformats.org/officeDocument/2006/relationships/image" Target="../media/image36.png"/><Relationship Id="rId19" Type="http://schemas.openxmlformats.org/officeDocument/2006/relationships/customXml" Target="../ink/ink38.xml"/><Relationship Id="rId4" Type="http://schemas.openxmlformats.org/officeDocument/2006/relationships/image" Target="../media/image33.png"/><Relationship Id="rId9" Type="http://schemas.openxmlformats.org/officeDocument/2006/relationships/customXml" Target="../ink/ink33.xml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customXml" Target="../ink/ink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.xml"/><Relationship Id="rId13" Type="http://schemas.openxmlformats.org/officeDocument/2006/relationships/image" Target="../media/image51.png"/><Relationship Id="rId3" Type="http://schemas.openxmlformats.org/officeDocument/2006/relationships/customXml" Target="../ink/ink43.xml"/><Relationship Id="rId7" Type="http://schemas.openxmlformats.org/officeDocument/2006/relationships/customXml" Target="../ink/ink45.xml"/><Relationship Id="rId12" Type="http://schemas.openxmlformats.org/officeDocument/2006/relationships/customXml" Target="../ink/ink4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customXml" Target="../ink/ink44.xml"/><Relationship Id="rId10" Type="http://schemas.openxmlformats.org/officeDocument/2006/relationships/customXml" Target="../ink/ink47.xml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cs/opportunities" TargetMode="External"/><Relationship Id="rId2" Type="http://schemas.openxmlformats.org/officeDocument/2006/relationships/hyperlink" Target="https://www.youtube.com/watch?v=EL4mPrWbKxM&amp;ab_channel=EuropeanParliamen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cs/opportunities/opportunities-for-organisations" TargetMode="External"/><Relationship Id="rId2" Type="http://schemas.openxmlformats.org/officeDocument/2006/relationships/hyperlink" Target="https://erasmus-plus.ec.europa.eu/opportunities/opportunities-for-individuals/sport-staff-mobility/mobility-of-sport-staf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hyperlink" Target="https://erasmus-plus.ec.europa.eu/cs/opportunities/opportunities-for-organisations/sport-actions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mus-plus.ec.europa.eu/cs/resources-and-tools/online-linguistic-support?" TargetMode="External"/><Relationship Id="rId2" Type="http://schemas.openxmlformats.org/officeDocument/2006/relationships/hyperlink" Target="http://erasmusintern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_j92Kvlp_I&amp;ab_channel=EuropeanCommission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youtube.com/watch?v=9EL1nlSjddE&amp;ab_channel=%C4%8COV-%C4%8Cesk%C3%BDolympijsk%C3%BDv%C3%BDbo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sport.ec.europa.eu/news/new-eurobarometer-on-sport-and-physical-activity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op.europa.eu/cs/publication-detail/-/publication/f1174f30-7975-11e6-b076-01aa75ed71a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sport.ec.europa.eu/initiatives/beactive-award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.ec.europa.eu/initiatives/beactive-awards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ort.ec.europa.eu/initiatives/beactive-awards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arl.europa.eu/factsheets/cs/sheet/143/sport" TargetMode="External"/><Relationship Id="rId2" Type="http://schemas.openxmlformats.org/officeDocument/2006/relationships/hyperlink" Target="https://european-union.europa.eu/principles-countries-history/key-facts-and-figures/life-eu_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-lex.europa.eu/legal-content/CS/LSU/?uri=celex:52011DC0012" TargetMode="External"/><Relationship Id="rId4" Type="http://schemas.openxmlformats.org/officeDocument/2006/relationships/hyperlink" Target="https://sport.ec.europa.eu/initiative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Evropská unie, mezinárodní organizace a sport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44822"/>
            <a:ext cx="11361600" cy="1171580"/>
          </a:xfrm>
        </p:spPr>
        <p:txBody>
          <a:bodyPr/>
          <a:lstStyle/>
          <a:p>
            <a:r>
              <a:rPr lang="cs-CZ" dirty="0"/>
              <a:t>EU a sport</a:t>
            </a:r>
            <a:br>
              <a:rPr lang="cs-CZ" dirty="0"/>
            </a:br>
            <a:endParaRPr lang="cs-CZ" b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MS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A3A74F-4AF8-EDF5-512B-402E9E0F2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9C505E-FE2B-86C7-9F14-65B57DB7D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A8CFAC-CE02-37BE-8CA2-9BD37F21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A) Vývoj politiky EU v oblasti sportu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DAA7991-E432-E4CB-94F9-A7572EDD5C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Příklady?</a:t>
            </a:r>
          </a:p>
        </p:txBody>
      </p:sp>
    </p:spTree>
    <p:extLst>
      <p:ext uri="{BB962C8B-B14F-4D97-AF65-F5344CB8AC3E}">
        <p14:creationId xmlns:p14="http://schemas.microsoft.com/office/powerpoint/2010/main" val="2819692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6C8FEB-D0A9-687F-FD5A-F7CD6F2A3C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CBF471-0029-38B8-45DA-17B5DE36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27036"/>
            <a:ext cx="10753200" cy="451576"/>
          </a:xfrm>
        </p:spPr>
        <p:txBody>
          <a:bodyPr/>
          <a:lstStyle/>
          <a:p>
            <a:r>
              <a:rPr lang="cs-CZ" dirty="0"/>
              <a:t>1) Bílá kniha o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A1C6D3-CC36-9190-FA66-FCD335B67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11398019" cy="4139998"/>
          </a:xfrm>
        </p:spPr>
        <p:txBody>
          <a:bodyPr/>
          <a:lstStyle/>
          <a:p>
            <a:r>
              <a:rPr lang="cs-CZ" sz="2400" b="1" dirty="0"/>
              <a:t>Dokument</a:t>
            </a:r>
            <a:r>
              <a:rPr lang="cs-CZ" sz="2400" dirty="0"/>
              <a:t>, který v roce </a:t>
            </a:r>
            <a:r>
              <a:rPr lang="cs-CZ" sz="2400" b="1" dirty="0"/>
              <a:t>2007 </a:t>
            </a:r>
            <a:r>
              <a:rPr lang="cs-CZ" sz="2400" dirty="0"/>
              <a:t>vypracovala </a:t>
            </a:r>
            <a:r>
              <a:rPr lang="cs-CZ" sz="2400" b="1" dirty="0"/>
              <a:t>Evropská komise </a:t>
            </a:r>
          </a:p>
          <a:p>
            <a:pPr lvl="1"/>
            <a:r>
              <a:rPr lang="cs-CZ" sz="2200" dirty="0"/>
              <a:t>vznikla paralelně k Lisabonské smlouvě</a:t>
            </a:r>
          </a:p>
          <a:p>
            <a:pPr lvl="1"/>
            <a:r>
              <a:rPr lang="cs-CZ" sz="2200" dirty="0"/>
              <a:t>Komise Bílou knihu přijala v červenci 2007</a:t>
            </a:r>
          </a:p>
          <a:p>
            <a:pPr lvl="1"/>
            <a:endParaRPr lang="cs-CZ" sz="1600" i="1" dirty="0"/>
          </a:p>
          <a:p>
            <a:r>
              <a:rPr lang="cs-CZ" sz="2400" b="1" dirty="0"/>
              <a:t>První krok ke komplexní iniciativě EU pro oblast sportu</a:t>
            </a:r>
          </a:p>
          <a:p>
            <a:r>
              <a:rPr lang="cs-CZ" sz="2400" dirty="0"/>
              <a:t>Vytyčila potřeby a specifika světa sportu</a:t>
            </a:r>
          </a:p>
          <a:p>
            <a:endParaRPr lang="cs-CZ" sz="2400" dirty="0"/>
          </a:p>
          <a:p>
            <a:r>
              <a:rPr lang="cs-CZ" sz="2400" dirty="0"/>
              <a:t>Strategický přístup určující cestu do budoucnosti</a:t>
            </a:r>
          </a:p>
          <a:p>
            <a:r>
              <a:rPr lang="cs-CZ" sz="2400" dirty="0"/>
              <a:t>Vyvážený přístup </a:t>
            </a:r>
            <a:r>
              <a:rPr lang="cs-CZ" sz="2400" b="1" dirty="0"/>
              <a:t>zohledňující různé sporty, amatérský a profesionální sport</a:t>
            </a:r>
            <a:r>
              <a:rPr lang="cs-CZ" sz="2400" dirty="0"/>
              <a:t>, specifitu sportu a Smlouvy EU</a:t>
            </a:r>
          </a:p>
          <a:p>
            <a:endParaRPr lang="cs-CZ" sz="2400" dirty="0"/>
          </a:p>
          <a:p>
            <a:r>
              <a:rPr lang="cs-CZ" sz="2400" dirty="0"/>
              <a:t>Jejím prostřednictvím se otevřela </a:t>
            </a:r>
            <a:r>
              <a:rPr lang="cs-CZ" sz="2400" b="1" dirty="0"/>
              <a:t>budoucí perspektiva sportu na úrovni EU</a:t>
            </a:r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84833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ADCF61-4FEE-0A64-750E-2F797F4201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0206A4-8013-066D-82C3-8BFBC6B62A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4B35FC-E0D8-1DFB-B976-95B35119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Bílá kniha o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AFD3BE-53E5-15DA-C566-663E189B2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Stanovila řadu cílů</a:t>
            </a:r>
            <a:r>
              <a:rPr lang="cs-CZ" sz="2400" dirty="0"/>
              <a:t>, mezi které patří např.:</a:t>
            </a:r>
          </a:p>
          <a:p>
            <a:pPr lvl="1"/>
            <a:r>
              <a:rPr lang="cs-CZ" sz="2200" dirty="0"/>
              <a:t>Pozvednutí společenské úlohy sportu</a:t>
            </a:r>
          </a:p>
          <a:p>
            <a:pPr lvl="1"/>
            <a:r>
              <a:rPr lang="cs-CZ" sz="2200" dirty="0"/>
              <a:t>Podpora veřejného zdraví prostřednictvím tělesné aktivity</a:t>
            </a:r>
          </a:p>
          <a:p>
            <a:pPr lvl="1"/>
            <a:r>
              <a:rPr lang="cs-CZ" sz="2200" dirty="0"/>
              <a:t>Povzbuzení dobrovolnických aktivit</a:t>
            </a:r>
          </a:p>
          <a:p>
            <a:pPr lvl="1"/>
            <a:r>
              <a:rPr lang="cs-CZ" sz="2200" dirty="0"/>
              <a:t>Vylepšení hospodářského rozměru sportu a volného pohybu hráčů</a:t>
            </a:r>
          </a:p>
          <a:p>
            <a:pPr lvl="1"/>
            <a:r>
              <a:rPr lang="cs-CZ" sz="2200" dirty="0"/>
              <a:t>Boj proti dopingu, korupci a praní peněz</a:t>
            </a:r>
          </a:p>
          <a:p>
            <a:pPr lvl="1"/>
            <a:endParaRPr lang="cs-CZ" sz="2200" dirty="0"/>
          </a:p>
          <a:p>
            <a:pPr lvl="1"/>
            <a:endParaRPr lang="cs-CZ" sz="2200" dirty="0"/>
          </a:p>
          <a:p>
            <a:r>
              <a:rPr lang="cs-CZ" sz="2400" b="1" dirty="0">
                <a:solidFill>
                  <a:schemeClr val="tx2"/>
                </a:solidFill>
              </a:rPr>
              <a:t>Ústřední prvek Bíle Knihy: Akční plán „Pierre de </a:t>
            </a:r>
            <a:r>
              <a:rPr lang="cs-CZ" sz="2400" b="1" dirty="0" err="1">
                <a:solidFill>
                  <a:schemeClr val="tx2"/>
                </a:solidFill>
              </a:rPr>
              <a:t>Coubertin</a:t>
            </a:r>
            <a:r>
              <a:rPr lang="cs-CZ" sz="2400" b="1" dirty="0">
                <a:solidFill>
                  <a:schemeClr val="tx2"/>
                </a:solidFill>
              </a:rPr>
              <a:t>“</a:t>
            </a:r>
            <a:endParaRPr lang="cs-CZ" sz="2400" dirty="0">
              <a:solidFill>
                <a:schemeClr val="tx2"/>
              </a:solidFill>
            </a:endParaRPr>
          </a:p>
          <a:p>
            <a:pPr lvl="1"/>
            <a:r>
              <a:rPr lang="cs-CZ" sz="2200" dirty="0"/>
              <a:t>Obsahuje 53 akcí ve třech oblastech:</a:t>
            </a:r>
          </a:p>
          <a:p>
            <a:pPr lvl="2"/>
            <a:r>
              <a:rPr lang="cs-CZ" sz="1800" b="1" dirty="0"/>
              <a:t>A = sociální role sportu</a:t>
            </a:r>
          </a:p>
          <a:p>
            <a:pPr lvl="2"/>
            <a:r>
              <a:rPr lang="cs-CZ" sz="1800" b="1" dirty="0"/>
              <a:t>B = ekonomická dimenze sportu</a:t>
            </a:r>
          </a:p>
          <a:p>
            <a:pPr lvl="2"/>
            <a:r>
              <a:rPr lang="cs-CZ" sz="1800" b="1" dirty="0"/>
              <a:t>C = organizace sportu</a:t>
            </a:r>
          </a:p>
          <a:p>
            <a:endParaRPr lang="cs-CZ" dirty="0"/>
          </a:p>
        </p:txBody>
      </p:sp>
      <p:pic>
        <p:nvPicPr>
          <p:cNvPr id="7" name="Obrázek 6" descr="Obsah obrázku silueta, umění&#10;&#10;Popis byl vytvořen automaticky">
            <a:extLst>
              <a:ext uri="{FF2B5EF4-FFF2-40B4-BE49-F238E27FC236}">
                <a16:creationId xmlns:a16="http://schemas.microsoft.com/office/drawing/2014/main" id="{4677FBA5-DB58-1302-D6AA-D571B3D6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307277"/>
            <a:ext cx="3019425" cy="20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AA9B5A-6B8E-7AC7-E215-488DD90405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15D7B5-76DC-FA63-1F90-CEB93C7C1F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215972-9A9F-9F0A-D5C6-8692A6DA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3" y="323095"/>
            <a:ext cx="10753200" cy="451576"/>
          </a:xfrm>
        </p:spPr>
        <p:txBody>
          <a:bodyPr/>
          <a:lstStyle/>
          <a:p>
            <a:r>
              <a:rPr lang="cs-CZ" sz="3600" dirty="0"/>
              <a:t>Ukázka akčního plánu </a:t>
            </a:r>
            <a:r>
              <a:rPr lang="cs-CZ" sz="3600" b="1" dirty="0">
                <a:solidFill>
                  <a:schemeClr val="tx2"/>
                </a:solidFill>
              </a:rPr>
              <a:t>„Pierre de </a:t>
            </a:r>
            <a:r>
              <a:rPr lang="cs-CZ" sz="3600" b="1" dirty="0" err="1">
                <a:solidFill>
                  <a:schemeClr val="tx2"/>
                </a:solidFill>
              </a:rPr>
              <a:t>Coubertin</a:t>
            </a:r>
            <a:r>
              <a:rPr lang="cs-CZ" sz="3600" b="1" dirty="0">
                <a:solidFill>
                  <a:schemeClr val="tx2"/>
                </a:solidFill>
              </a:rPr>
              <a:t>“</a:t>
            </a:r>
            <a:r>
              <a:rPr lang="cs-CZ" sz="3600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0631FB-1985-76CA-7274-C3B1585FA7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" t="33162" r="53527" b="3981"/>
          <a:stretch/>
        </p:blipFill>
        <p:spPr>
          <a:xfrm>
            <a:off x="1" y="1198485"/>
            <a:ext cx="12192000" cy="56595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8C28BA25-4EE8-970C-6987-0DCD93D7FE9B}"/>
                  </a:ext>
                </a:extLst>
              </p14:cNvPr>
              <p14:cNvContentPartPr/>
              <p14:nvPr/>
            </p14:nvContentPartPr>
            <p14:xfrm>
              <a:off x="97350" y="1374868"/>
              <a:ext cx="2236680" cy="1944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8C28BA25-4EE8-970C-6987-0DCD93D7FE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50" y="1231228"/>
                <a:ext cx="23803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2E8DC0F2-AE15-324F-FC58-9FF82F70C543}"/>
                  </a:ext>
                </a:extLst>
              </p14:cNvPr>
              <p14:cNvContentPartPr/>
              <p14:nvPr/>
            </p14:nvContentPartPr>
            <p14:xfrm>
              <a:off x="61710" y="2167948"/>
              <a:ext cx="186228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2E8DC0F2-AE15-324F-FC58-9FF82F70C5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0290" y="2023948"/>
                <a:ext cx="2005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88718CD4-8B1D-0F53-185D-4EBCBC1FC84D}"/>
                  </a:ext>
                </a:extLst>
              </p14:cNvPr>
              <p14:cNvContentPartPr/>
              <p14:nvPr/>
            </p14:nvContentPartPr>
            <p14:xfrm>
              <a:off x="105990" y="2425708"/>
              <a:ext cx="213048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88718CD4-8B1D-0F53-185D-4EBCBC1FC8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350" y="2318068"/>
                <a:ext cx="22381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769DE432-C3BA-58AA-5A24-566E7D181E11}"/>
                  </a:ext>
                </a:extLst>
              </p14:cNvPr>
              <p14:cNvContentPartPr/>
              <p14:nvPr/>
            </p14:nvContentPartPr>
            <p14:xfrm>
              <a:off x="26430" y="3455668"/>
              <a:ext cx="181080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769DE432-C3BA-58AA-5A24-566E7D181E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210" y="3347668"/>
                <a:ext cx="1918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85916381-D7BB-3E6A-7A7F-9E219746E97B}"/>
                  </a:ext>
                </a:extLst>
              </p14:cNvPr>
              <p14:cNvContentPartPr/>
              <p14:nvPr/>
            </p14:nvContentPartPr>
            <p14:xfrm>
              <a:off x="97350" y="4227868"/>
              <a:ext cx="181980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85916381-D7BB-3E6A-7A7F-9E219746E9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350" y="4120228"/>
                <a:ext cx="1927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258147DA-BA59-4266-9C27-9C64E5A9AAC1}"/>
                  </a:ext>
                </a:extLst>
              </p14:cNvPr>
              <p14:cNvContentPartPr/>
              <p14:nvPr/>
            </p14:nvContentPartPr>
            <p14:xfrm>
              <a:off x="105990" y="5160268"/>
              <a:ext cx="43160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258147DA-BA59-4266-9C27-9C64E5A9AAC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350" y="5052268"/>
                <a:ext cx="4423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09791516-038B-3070-2057-C8F9E55C78FA}"/>
                  </a:ext>
                </a:extLst>
              </p14:cNvPr>
              <p14:cNvContentPartPr/>
              <p14:nvPr/>
            </p14:nvContentPartPr>
            <p14:xfrm>
              <a:off x="70350" y="6118948"/>
              <a:ext cx="241452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09791516-038B-3070-2057-C8F9E55C78F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710" y="6010948"/>
                <a:ext cx="25221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395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0D38AB-8891-AD50-5A74-6A2C2D1447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AAA275-5622-625C-DF27-768D172E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2) „Rozvoj evropského rozměru v oblasti sportu“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A657D5-D602-B4A6-1886-0763CA855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85" y="1354650"/>
            <a:ext cx="11189115" cy="4273792"/>
          </a:xfrm>
        </p:spPr>
        <p:txBody>
          <a:bodyPr/>
          <a:lstStyle/>
          <a:p>
            <a:r>
              <a:rPr lang="cs-CZ" sz="2400" dirty="0"/>
              <a:t>= </a:t>
            </a:r>
            <a:r>
              <a:rPr lang="cs-CZ" sz="2400" b="1" dirty="0"/>
              <a:t>sdělení Evropské komise </a:t>
            </a:r>
            <a:r>
              <a:rPr lang="cs-CZ" sz="2400" dirty="0"/>
              <a:t>zveřejněné </a:t>
            </a:r>
            <a:r>
              <a:rPr lang="cs-CZ" sz="2400" b="1" dirty="0"/>
              <a:t>v roce 2011</a:t>
            </a:r>
          </a:p>
          <a:p>
            <a:r>
              <a:rPr lang="cs-CZ" sz="2400" dirty="0"/>
              <a:t>Důraz na schopnost sportu významně přispívat k obecným cílům </a:t>
            </a:r>
            <a:r>
              <a:rPr lang="cs-CZ" sz="2400" b="1" dirty="0"/>
              <a:t>strategie Evropa 2020 </a:t>
            </a:r>
            <a:r>
              <a:rPr lang="cs-CZ" sz="2400" dirty="0"/>
              <a:t>pro růst a pracovní místa (2010-2020), a zlepšovat tak zaměstnanost a pracovní začlenění</a:t>
            </a:r>
          </a:p>
          <a:p>
            <a:endParaRPr lang="cs-CZ" sz="2400" dirty="0"/>
          </a:p>
          <a:p>
            <a:r>
              <a:rPr lang="cs-CZ" sz="2400" dirty="0"/>
              <a:t>Sdělení </a:t>
            </a:r>
            <a:r>
              <a:rPr lang="cs-CZ" sz="2400" b="1" dirty="0"/>
              <a:t>předkládá problémy, </a:t>
            </a:r>
            <a:r>
              <a:rPr lang="cs-CZ" sz="2400" dirty="0"/>
              <a:t>které se mají řešit na úrovni EU jako </a:t>
            </a:r>
            <a:r>
              <a:rPr lang="cs-CZ" sz="2400" b="1" dirty="0"/>
              <a:t>3 široká témata: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b="1" dirty="0"/>
              <a:t>Role sportu ve společnosti</a:t>
            </a:r>
            <a:r>
              <a:rPr lang="cs-CZ" sz="2200" dirty="0"/>
              <a:t> – např. zintenzivnit boj proti dopingu, vypracovat pokyny EU pro oblast dvojí výchovy, boj proti rasismu a xenofobii</a:t>
            </a:r>
            <a:endParaRPr lang="cs-CZ" sz="22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b="1" dirty="0"/>
              <a:t>Hospodářský rozměr sportu </a:t>
            </a:r>
            <a:r>
              <a:rPr lang="cs-CZ" sz="2200" dirty="0"/>
              <a:t>– např. posílit mechanismy finanční solidarity v oblasti sportu, zohlednit práva duševního vlastnictví při přenosech </a:t>
            </a:r>
            <a:r>
              <a:rPr lang="cs-CZ" sz="2200" dirty="0" err="1"/>
              <a:t>sport.událostí</a:t>
            </a:r>
            <a:endParaRPr lang="cs-CZ" sz="22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b="1" dirty="0"/>
              <a:t>Sportovní organizace – </a:t>
            </a:r>
            <a:r>
              <a:rPr lang="cs-CZ" sz="2200" dirty="0"/>
              <a:t>např. společné normy, etické otázky, vznik sociálního dialogu mezi organizacemi a Komisí</a:t>
            </a:r>
            <a:endParaRPr lang="cs-CZ" sz="2200" b="1" dirty="0"/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175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5ADA77-4B8F-29EC-67F3-9564F9C621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E4E365-6BA4-2422-7088-9A6344A9BA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8FC216-9CEA-BCE6-6917-634E7063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75612"/>
            <a:ext cx="10753200" cy="451576"/>
          </a:xfrm>
        </p:spPr>
        <p:txBody>
          <a:bodyPr/>
          <a:lstStyle/>
          <a:p>
            <a:r>
              <a:rPr lang="cs-CZ" dirty="0"/>
              <a:t>2) „Rozvoj evropského rozměru v oblasti sportu“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6E2E8FA-ACB1-2A17-7925-AEB34A658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r>
              <a:rPr lang="cs-CZ" sz="2400" b="1" dirty="0"/>
              <a:t>Shrnutí nejpodstatnějšího </a:t>
            </a:r>
            <a:r>
              <a:rPr lang="cs-CZ" sz="2400" dirty="0"/>
              <a:t>– sdělení navrhuje, aby: </a:t>
            </a:r>
          </a:p>
          <a:p>
            <a:pPr lvl="1"/>
            <a:r>
              <a:rPr lang="cs-CZ" sz="2200" b="1" dirty="0"/>
              <a:t>EU </a:t>
            </a:r>
            <a:r>
              <a:rPr lang="cs-CZ" sz="2200" dirty="0"/>
              <a:t>se stala signatářem Antidopingové úmluvy Rady Evropy (1989),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EU </a:t>
            </a:r>
            <a:r>
              <a:rPr lang="cs-CZ" sz="2200" b="1" dirty="0"/>
              <a:t>zavedla bezpečnostní mechanismy </a:t>
            </a:r>
            <a:r>
              <a:rPr lang="cs-CZ" sz="2200" dirty="0"/>
              <a:t>a požadavky na bezpečnost </a:t>
            </a:r>
            <a:r>
              <a:rPr lang="cs-CZ" sz="2200" b="1" dirty="0"/>
              <a:t>mezinárodních sportovních akcí</a:t>
            </a:r>
            <a:r>
              <a:rPr lang="cs-CZ" sz="2200" dirty="0"/>
              <a:t>, 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aby vypracovala normy pro </a:t>
            </a:r>
            <a:r>
              <a:rPr lang="cs-CZ" sz="2200" b="1" dirty="0"/>
              <a:t>přístup tělesně postižených na sportovní akce </a:t>
            </a:r>
            <a:r>
              <a:rPr lang="cs-CZ" sz="2200" dirty="0"/>
              <a:t>a sportoviště, podpora zapojení lidí se zdravotním postižením do sportovních událostí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2200" dirty="0"/>
          </a:p>
          <a:p>
            <a:endParaRPr lang="cs-CZ" dirty="0"/>
          </a:p>
        </p:txBody>
      </p:sp>
      <p:pic>
        <p:nvPicPr>
          <p:cNvPr id="7" name="Obrázek 6" descr="Obsah obrázku sport, osoba, lehká atletika, Sporty&#10;&#10;Popis byl vytvořen automaticky">
            <a:extLst>
              <a:ext uri="{FF2B5EF4-FFF2-40B4-BE49-F238E27FC236}">
                <a16:creationId xmlns:a16="http://schemas.microsoft.com/office/drawing/2014/main" id="{ACE14D01-9401-4384-C25E-ABCDCEEF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64" y="5057316"/>
            <a:ext cx="2055141" cy="1624617"/>
          </a:xfrm>
          <a:prstGeom prst="rect">
            <a:avLst/>
          </a:prstGeom>
        </p:spPr>
      </p:pic>
      <p:pic>
        <p:nvPicPr>
          <p:cNvPr id="9" name="Obrázek 8" descr="Obsah obrázku sport, lehká atletika, skoky, Sporty&#10;&#10;Popis byl vytvořen automaticky">
            <a:extLst>
              <a:ext uri="{FF2B5EF4-FFF2-40B4-BE49-F238E27FC236}">
                <a16:creationId xmlns:a16="http://schemas.microsoft.com/office/drawing/2014/main" id="{3B3109DE-D549-84C1-5AEC-04D367F3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60" y="5056653"/>
            <a:ext cx="2243127" cy="165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438F08-E4B3-C643-A170-86EDC05B67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9D0119-8EA8-C012-DBB5-24DD9C88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3) Pracovní plán EU v oblasti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D08968-B513-818D-705E-369515F79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725" y="1215752"/>
            <a:ext cx="10753200" cy="4139998"/>
          </a:xfrm>
        </p:spPr>
        <p:txBody>
          <a:bodyPr/>
          <a:lstStyle/>
          <a:p>
            <a:r>
              <a:rPr lang="cs-CZ" sz="2400" dirty="0"/>
              <a:t>Jeden z nejvýznamnějších dokumentů v oblasti sportu</a:t>
            </a:r>
          </a:p>
          <a:p>
            <a:r>
              <a:rPr lang="cs-CZ" sz="2400" b="1" dirty="0"/>
              <a:t>Zaměřuje se na klíčové aktivity EU</a:t>
            </a:r>
            <a:r>
              <a:rPr lang="cs-CZ" sz="2400" dirty="0"/>
              <a:t>, je vodítkem pro podporu spolupráce mezi orgány EU, členskými státy a zúčastněnými stranami z oblasti sportu</a:t>
            </a:r>
          </a:p>
          <a:p>
            <a:endParaRPr lang="cs-CZ" sz="2400" dirty="0"/>
          </a:p>
          <a:p>
            <a:r>
              <a:rPr lang="cs-CZ" sz="2400" b="1" dirty="0"/>
              <a:t>první Pracovní plán </a:t>
            </a:r>
            <a:r>
              <a:rPr lang="cs-CZ" sz="2400" dirty="0"/>
              <a:t>EU v oblasti sportu (</a:t>
            </a:r>
            <a:r>
              <a:rPr lang="cs-CZ" sz="2400" b="1" dirty="0"/>
              <a:t>2011-2014)</a:t>
            </a:r>
          </a:p>
          <a:p>
            <a:pPr lvl="1"/>
            <a:r>
              <a:rPr lang="cs-CZ" sz="2200" dirty="0"/>
              <a:t>Přijat Radou v r. 2011, držel se témat stanovených v Bílé knize: úloha sportu ve společnosti, hospodářský rozměr sportu, organizace oblasti sportu</a:t>
            </a:r>
          </a:p>
          <a:p>
            <a:pPr lvl="1"/>
            <a:r>
              <a:rPr lang="cs-CZ" sz="2200" b="1" dirty="0"/>
              <a:t>Stanovena 3 prioritní témata pro členské státy a Komisi:</a:t>
            </a:r>
          </a:p>
          <a:p>
            <a:endParaRPr lang="cs-CZ" sz="24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26E1765-4B4A-2745-BD18-601C599E8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36" t="52137" r="52640" b="31898"/>
          <a:stretch/>
        </p:blipFill>
        <p:spPr>
          <a:xfrm>
            <a:off x="361949" y="4584712"/>
            <a:ext cx="11830051" cy="16432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1FEA1B97-84C1-4DD5-9210-29BF15EB926D}"/>
                  </a:ext>
                </a:extLst>
              </p14:cNvPr>
              <p14:cNvContentPartPr/>
              <p14:nvPr/>
            </p14:nvContentPartPr>
            <p14:xfrm>
              <a:off x="5477190" y="5627908"/>
              <a:ext cx="3018600" cy="8064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1FEA1B97-84C1-4DD5-9210-29BF15EB92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5550" y="5483908"/>
                <a:ext cx="3162240" cy="36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26A106AE-6BB7-5CFF-6F70-64BF664BF210}"/>
                  </a:ext>
                </a:extLst>
              </p14:cNvPr>
              <p14:cNvContentPartPr/>
              <p14:nvPr/>
            </p14:nvContentPartPr>
            <p14:xfrm>
              <a:off x="727710" y="5262508"/>
              <a:ext cx="2281320" cy="471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26A106AE-6BB7-5CFF-6F70-64BF664BF2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6070" y="5118868"/>
                <a:ext cx="242496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1FDB70D-110E-502E-CC3C-45B2477602DB}"/>
                  </a:ext>
                </a:extLst>
              </p14:cNvPr>
              <p14:cNvContentPartPr/>
              <p14:nvPr/>
            </p14:nvContentPartPr>
            <p14:xfrm>
              <a:off x="3266869" y="4748925"/>
              <a:ext cx="4278600" cy="14328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1FDB70D-110E-502E-CC3C-45B2477602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5229" y="4605285"/>
                <a:ext cx="4422240" cy="4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243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8F71FB-F419-B887-8788-4300C8379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8ECFB0A-3B08-865B-D04A-84C3C24A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Pracovní plán EU v oblasti sportu (2021-2024)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E7D461F-2C56-E1B2-58AF-25F95A672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Fyzická aktivita zaujímá prominentní místo v plánu</a:t>
            </a:r>
          </a:p>
          <a:p>
            <a:endParaRPr lang="cs-CZ" sz="2400" dirty="0"/>
          </a:p>
          <a:p>
            <a:r>
              <a:rPr lang="cs-CZ" sz="2400" b="1" dirty="0"/>
              <a:t>Hlavní cíle </a:t>
            </a:r>
            <a:r>
              <a:rPr lang="cs-CZ" sz="2400" dirty="0"/>
              <a:t>např:</a:t>
            </a:r>
          </a:p>
          <a:p>
            <a:pPr lvl="1"/>
            <a:r>
              <a:rPr lang="cs-CZ" sz="2200" dirty="0"/>
              <a:t>Posílit v EU </a:t>
            </a:r>
            <a:r>
              <a:rPr lang="cs-CZ" sz="2200" b="1" dirty="0"/>
              <a:t>sport</a:t>
            </a:r>
            <a:r>
              <a:rPr lang="cs-CZ" sz="2200" dirty="0"/>
              <a:t> založený </a:t>
            </a:r>
            <a:r>
              <a:rPr lang="cs-CZ" sz="2200" b="1" dirty="0"/>
              <a:t>na integritě a hodnotách</a:t>
            </a:r>
          </a:p>
          <a:p>
            <a:pPr lvl="1"/>
            <a:r>
              <a:rPr lang="cs-CZ" sz="2200" b="1" dirty="0"/>
              <a:t>Podpora aktivního životního stylu </a:t>
            </a:r>
            <a:r>
              <a:rPr lang="cs-CZ" sz="2200" dirty="0"/>
              <a:t>šetrného k životnímu prostředí</a:t>
            </a:r>
          </a:p>
          <a:p>
            <a:pPr lvl="1"/>
            <a:r>
              <a:rPr lang="cs-CZ" sz="2200" dirty="0"/>
              <a:t>Posílit odvětví sportu vůči krizi Covid-19 i po ní</a:t>
            </a:r>
          </a:p>
          <a:p>
            <a:pPr lvl="1"/>
            <a:endParaRPr lang="cs-CZ" sz="2200" dirty="0"/>
          </a:p>
          <a:p>
            <a:pPr lvl="1"/>
            <a:r>
              <a:rPr lang="cs-CZ" sz="2200" b="1" dirty="0"/>
              <a:t>Posílit mezinárodní rozměr sportu </a:t>
            </a:r>
            <a:r>
              <a:rPr lang="cs-CZ" sz="2200" dirty="0"/>
              <a:t>- výměny a spolupráce s vládami a zúčastněnými subjekty mimo EU</a:t>
            </a:r>
          </a:p>
          <a:p>
            <a:pPr lvl="1"/>
            <a:r>
              <a:rPr lang="cs-CZ" sz="2200" dirty="0"/>
              <a:t>Dovednosti a kvalifikace ve sportu prostřednictvím výměny osvědčených postupů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Podporovat </a:t>
            </a:r>
            <a:r>
              <a:rPr lang="cs-CZ" sz="2200" b="1" dirty="0"/>
              <a:t>Erasmus+ </a:t>
            </a:r>
            <a:r>
              <a:rPr lang="cs-CZ" sz="2200" dirty="0"/>
              <a:t>týkající se sportu</a:t>
            </a:r>
          </a:p>
        </p:txBody>
      </p:sp>
    </p:spTree>
    <p:extLst>
      <p:ext uri="{BB962C8B-B14F-4D97-AF65-F5344CB8AC3E}">
        <p14:creationId xmlns:p14="http://schemas.microsoft.com/office/powerpoint/2010/main" val="115675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614558-FFD6-03FE-CFC9-5D472108A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DD8C52-5C02-172F-5CCD-EA1654345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0BC421-0CFD-7949-32F1-B91B2F9A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Pracovní plán EU v oblasti sportu (2021-2024)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662ED0-A6D5-94FF-B050-A2DB47DC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Stanoveny </a:t>
            </a:r>
            <a:r>
              <a:rPr lang="cs-CZ" b="1" dirty="0"/>
              <a:t>3 prioritní oblasti</a:t>
            </a:r>
            <a:r>
              <a:rPr lang="cs-CZ" dirty="0"/>
              <a:t>:</a:t>
            </a:r>
          </a:p>
          <a:p>
            <a:endParaRPr lang="cs-CZ" dirty="0"/>
          </a:p>
          <a:p>
            <a:pPr marL="586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tx2"/>
                </a:solidFill>
              </a:rPr>
              <a:t>Ochrana integrity a hodnot ve sportu</a:t>
            </a:r>
          </a:p>
          <a:p>
            <a:r>
              <a:rPr lang="cs-CZ" sz="2200" dirty="0"/>
              <a:t>Např. </a:t>
            </a:r>
            <a:r>
              <a:rPr lang="cs-CZ" sz="2200" b="1" dirty="0"/>
              <a:t>bezpečné prostředí ve sportu </a:t>
            </a:r>
            <a:r>
              <a:rPr lang="cs-CZ" sz="2200" dirty="0"/>
              <a:t>(předcházení obtěžování, zneužívání)</a:t>
            </a:r>
          </a:p>
          <a:p>
            <a:r>
              <a:rPr lang="cs-CZ" sz="2200" b="1" dirty="0"/>
              <a:t>Sport a vzdělání </a:t>
            </a:r>
            <a:r>
              <a:rPr lang="cs-CZ" sz="2200" dirty="0"/>
              <a:t>(podpora tolerance, solidarity, inkluzivních hodnot)</a:t>
            </a:r>
          </a:p>
          <a:p>
            <a:r>
              <a:rPr lang="cs-CZ" sz="2200" b="1" dirty="0"/>
              <a:t>Genderová rovnost </a:t>
            </a:r>
            <a:r>
              <a:rPr lang="cs-CZ" sz="2200" dirty="0"/>
              <a:t>(zvýšení podílu žen hl. mezi trenéry, rovné podmínky odměňování)</a:t>
            </a:r>
          </a:p>
          <a:p>
            <a:r>
              <a:rPr lang="cs-CZ" sz="2200" b="1" dirty="0"/>
              <a:t>Práva sportovců </a:t>
            </a:r>
            <a:r>
              <a:rPr lang="cs-CZ" sz="2200" dirty="0"/>
              <a:t>(práva a pracovní podmínky, svoboda projevu)</a:t>
            </a:r>
          </a:p>
          <a:p>
            <a:r>
              <a:rPr lang="cs-CZ" sz="2200" b="1" dirty="0"/>
              <a:t>Boj proti manipulaci se sportovními soutěžemi </a:t>
            </a:r>
            <a:r>
              <a:rPr lang="cs-CZ" sz="2200" dirty="0"/>
              <a:t>(</a:t>
            </a:r>
            <a:r>
              <a:rPr lang="cs-CZ" sz="2200" dirty="0" err="1"/>
              <a:t>Magglingenská</a:t>
            </a:r>
            <a:r>
              <a:rPr lang="cs-CZ" sz="2200" dirty="0"/>
              <a:t> úmluva)</a:t>
            </a:r>
            <a:endParaRPr lang="cs-CZ" sz="2200" b="1" dirty="0"/>
          </a:p>
          <a:p>
            <a:endParaRPr lang="cs-CZ" sz="2400" b="1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2EBC025C-97C2-EC77-5334-54CF5481D501}"/>
                  </a:ext>
                </a:extLst>
              </p14:cNvPr>
              <p14:cNvContentPartPr/>
              <p14:nvPr/>
            </p14:nvContentPartPr>
            <p14:xfrm>
              <a:off x="985110" y="4241555"/>
              <a:ext cx="257364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2EBC025C-97C2-EC77-5334-54CF5481D50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3470" y="4097915"/>
                <a:ext cx="271728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9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705BB2-3245-C8F5-75CA-FE0D629178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3FC7D1-D1D8-B2DD-8104-2263B5BF1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Pracovní plán EU v oblasti sportu (2021-2024)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B05B9A1-41A0-1377-F70E-4A4782C87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34060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>
                <a:solidFill>
                  <a:schemeClr val="tx2"/>
                </a:solidFill>
              </a:rPr>
              <a:t>2. Socioekonomický a enviromentální rozměr sportu</a:t>
            </a:r>
          </a:p>
          <a:p>
            <a:r>
              <a:rPr lang="cs-CZ" sz="2200" b="1" dirty="0"/>
              <a:t>Inovace a digitalizace </a:t>
            </a:r>
            <a:r>
              <a:rPr lang="cs-CZ" sz="2200" dirty="0"/>
              <a:t>(na všech úrovních sportu)</a:t>
            </a:r>
          </a:p>
          <a:p>
            <a:r>
              <a:rPr lang="cs-CZ" sz="2200" b="1" dirty="0"/>
              <a:t>Ekologický sport </a:t>
            </a:r>
            <a:r>
              <a:rPr lang="cs-CZ" sz="2200" dirty="0"/>
              <a:t>(provozování sportu, šetrné akce k životnímu prostředí)</a:t>
            </a:r>
          </a:p>
          <a:p>
            <a:r>
              <a:rPr lang="cs-CZ" sz="2200" b="1" dirty="0"/>
              <a:t>Sportovní zařízení </a:t>
            </a:r>
            <a:r>
              <a:rPr lang="cs-CZ" sz="2200" dirty="0"/>
              <a:t>(udržitelné plánování, výstavba a údržba)</a:t>
            </a:r>
          </a:p>
          <a:p>
            <a:r>
              <a:rPr lang="cs-CZ" sz="2200" b="1" dirty="0"/>
              <a:t>Investice do sportu a pohybové aktivity </a:t>
            </a:r>
            <a:r>
              <a:rPr lang="cs-CZ" sz="2200" dirty="0"/>
              <a:t>(prostřednictvím REACT-EU)</a:t>
            </a:r>
          </a:p>
          <a:p>
            <a:endParaRPr lang="cs-CZ" sz="2400" dirty="0"/>
          </a:p>
          <a:p>
            <a:pPr marL="72000" indent="0">
              <a:buNone/>
            </a:pPr>
            <a:r>
              <a:rPr lang="cs-CZ" sz="2400" b="1" dirty="0">
                <a:solidFill>
                  <a:schemeClr val="accent1"/>
                </a:solidFill>
              </a:rPr>
              <a:t>3. Propagace účasti na sportu a zdraví upevňující pohybové aktivitě</a:t>
            </a:r>
          </a:p>
          <a:p>
            <a:r>
              <a:rPr lang="cs-CZ" sz="2200" b="1" dirty="0"/>
              <a:t>Vytvoření vhodných příležitostí pro sport a pohybovou aktivitu pro všechny generace </a:t>
            </a:r>
            <a:r>
              <a:rPr lang="cs-CZ" sz="2200" dirty="0"/>
              <a:t>(rozvoj sportu na místní úrovni)</a:t>
            </a:r>
          </a:p>
          <a:p>
            <a:r>
              <a:rPr lang="cs-CZ" sz="2200" b="1" dirty="0"/>
              <a:t>Propagace pohybové aktivity </a:t>
            </a:r>
            <a:r>
              <a:rPr lang="cs-CZ" sz="2200" dirty="0"/>
              <a:t>(sledování celoživotní pohybové aktivity, meziodvětvová spolupráce – se školami, úloha sdělovacích prostředků)</a:t>
            </a:r>
          </a:p>
        </p:txBody>
      </p:sp>
      <p:pic>
        <p:nvPicPr>
          <p:cNvPr id="7" name="Obrázek 6" descr="Obsah obrázku oblečení, strom, osoba, venku&#10;&#10;Popis byl vytvořen automaticky">
            <a:extLst>
              <a:ext uri="{FF2B5EF4-FFF2-40B4-BE49-F238E27FC236}">
                <a16:creationId xmlns:a16="http://schemas.microsoft.com/office/drawing/2014/main" id="{E05C48DB-3052-9624-05C1-4614216D7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22" y="5154288"/>
            <a:ext cx="2238678" cy="14934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D193EBD6-2467-6211-7739-9B4861BEE561}"/>
                  </a:ext>
                </a:extLst>
              </p14:cNvPr>
              <p14:cNvContentPartPr/>
              <p14:nvPr/>
            </p14:nvContentPartPr>
            <p14:xfrm>
              <a:off x="2325750" y="2190988"/>
              <a:ext cx="1473840" cy="3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D193EBD6-2467-6211-7739-9B4861BEE5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3750" y="2046988"/>
                <a:ext cx="1617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444695A7-F75A-D577-325A-5CD2B4588B11}"/>
                  </a:ext>
                </a:extLst>
              </p14:cNvPr>
              <p14:cNvContentPartPr/>
              <p14:nvPr/>
            </p14:nvContentPartPr>
            <p14:xfrm>
              <a:off x="958219" y="2581616"/>
              <a:ext cx="221868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444695A7-F75A-D577-325A-5CD2B4588B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6579" y="2437616"/>
                <a:ext cx="23623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EA5DD268-8244-B207-5CA0-B8EB04AFBF1A}"/>
                  </a:ext>
                </a:extLst>
              </p14:cNvPr>
              <p14:cNvContentPartPr/>
              <p14:nvPr/>
            </p14:nvContentPartPr>
            <p14:xfrm>
              <a:off x="949470" y="5404708"/>
              <a:ext cx="118836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EA5DD268-8244-B207-5CA0-B8EB04AFBF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7830" y="5260708"/>
                <a:ext cx="13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E95A73D8-0D56-67D2-8CFB-2A4D7794F23A}"/>
                  </a:ext>
                </a:extLst>
              </p14:cNvPr>
              <p14:cNvContentPartPr/>
              <p14:nvPr/>
            </p14:nvContentPartPr>
            <p14:xfrm>
              <a:off x="967110" y="4916188"/>
              <a:ext cx="536184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E95A73D8-0D56-67D2-8CFB-2A4D7794F2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5470" y="4772548"/>
                <a:ext cx="5505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BBB50914-971E-D0CC-E817-2048715CC1E2}"/>
                  </a:ext>
                </a:extLst>
              </p14:cNvPr>
              <p14:cNvContentPartPr/>
              <p14:nvPr/>
            </p14:nvContentPartPr>
            <p14:xfrm>
              <a:off x="9347910" y="4916188"/>
              <a:ext cx="167724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BBB50914-971E-D0CC-E817-2048715CC1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76270" y="4772548"/>
                <a:ext cx="182088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071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38223F-1ED1-8B6C-7D3F-CA03216BA2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FDA55E-2947-7F6A-26D4-B88BC20D8E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B6430A-9239-5829-2B25-D26C873E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EU a sport – právní základ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9BA6E90-8AE0-C19D-D678-71364EAD3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Poměrně mladá oblast</a:t>
            </a:r>
          </a:p>
          <a:p>
            <a:endParaRPr lang="cs-CZ" sz="2400" dirty="0"/>
          </a:p>
          <a:p>
            <a:r>
              <a:rPr lang="cs-CZ" sz="2400" b="1" dirty="0"/>
              <a:t>Před rokem 2009 Smlouvy o EU neobsahovaly žádnou zmínku o konkrétní zákonné pravomoci EU v oblasti sportu</a:t>
            </a:r>
          </a:p>
          <a:p>
            <a:endParaRPr lang="cs-CZ" sz="2400" b="1" dirty="0"/>
          </a:p>
          <a:p>
            <a:r>
              <a:rPr lang="cs-CZ" sz="2400" b="1" dirty="0"/>
              <a:t>Lisabonská smlouva </a:t>
            </a:r>
            <a:r>
              <a:rPr lang="cs-CZ" sz="2400" dirty="0"/>
              <a:t>– v platnosti od 2009 (zveřejněna v Úředním věstníku EU 17.12.2007), díky ní EU získala konkrétní pravomoc v oblasti sportu</a:t>
            </a:r>
          </a:p>
          <a:p>
            <a:pPr lvl="1"/>
            <a:r>
              <a:rPr lang="cs-CZ" b="1" dirty="0"/>
              <a:t>Doplnila Smlouvu o fungování Evropské unie </a:t>
            </a:r>
            <a:r>
              <a:rPr lang="cs-CZ" dirty="0"/>
              <a:t>(SFEU) o témata z oblasti sportu (o pojem sport vůbec)</a:t>
            </a:r>
          </a:p>
        </p:txBody>
      </p:sp>
    </p:spTree>
    <p:extLst>
      <p:ext uri="{BB962C8B-B14F-4D97-AF65-F5344CB8AC3E}">
        <p14:creationId xmlns:p14="http://schemas.microsoft.com/office/powerpoint/2010/main" val="1347273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BB5097-8FBC-CF71-7363-14ADD67FB6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798" y="6228000"/>
            <a:ext cx="7920000" cy="252000"/>
          </a:xfrm>
        </p:spPr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55992F-638C-ADD8-E662-D33D2203B0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E7C2910-393E-9F6F-99AC-0B7ED603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0" y="332982"/>
            <a:ext cx="11745570" cy="197395"/>
          </a:xfrm>
        </p:spPr>
        <p:txBody>
          <a:bodyPr/>
          <a:lstStyle/>
          <a:p>
            <a:r>
              <a:rPr lang="cs-CZ" sz="3200" dirty="0"/>
              <a:t>Ukázka z Pracovního plánu EU v oblasti sportu (2021-2024)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9C0AF3-F564-9732-EA02-5E8F3DABB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5DF7FC4-2906-D3ED-0923-D22E9410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96" t="36731" r="61190" b="8641"/>
          <a:stretch/>
        </p:blipFill>
        <p:spPr>
          <a:xfrm>
            <a:off x="100197" y="1026000"/>
            <a:ext cx="11991606" cy="56411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4EA2EA71-745E-E594-C36A-E5A3086FED61}"/>
                  </a:ext>
                </a:extLst>
              </p14:cNvPr>
              <p14:cNvContentPartPr/>
              <p14:nvPr/>
            </p14:nvContentPartPr>
            <p14:xfrm>
              <a:off x="1331430" y="1365508"/>
              <a:ext cx="261828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4EA2EA71-745E-E594-C36A-E5A3086FED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9430" y="1221508"/>
                <a:ext cx="2761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00523D78-DBB7-5D22-C57B-79BDD9FF5701}"/>
                  </a:ext>
                </a:extLst>
              </p14:cNvPr>
              <p14:cNvContentPartPr/>
              <p14:nvPr/>
            </p14:nvContentPartPr>
            <p14:xfrm>
              <a:off x="141630" y="2652868"/>
              <a:ext cx="13140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00523D78-DBB7-5D22-C57B-79BDD9FF57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90" y="2508868"/>
                <a:ext cx="2750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A4BEA429-F6DD-512F-4169-06E89B277905}"/>
                  </a:ext>
                </a:extLst>
              </p14:cNvPr>
              <p14:cNvContentPartPr/>
              <p14:nvPr/>
            </p14:nvContentPartPr>
            <p14:xfrm>
              <a:off x="230190" y="2652868"/>
              <a:ext cx="127800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A4BEA429-F6DD-512F-4169-06E89B2779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550" y="2508868"/>
                <a:ext cx="1421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7D34E1EB-224A-26D2-72EE-A692CD34F5CC}"/>
                  </a:ext>
                </a:extLst>
              </p14:cNvPr>
              <p14:cNvContentPartPr/>
              <p14:nvPr/>
            </p14:nvContentPartPr>
            <p14:xfrm>
              <a:off x="132990" y="2413108"/>
              <a:ext cx="143568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7D34E1EB-224A-26D2-72EE-A692CD34F5C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90" y="2269108"/>
                <a:ext cx="15793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4BAAB1FA-1505-8240-955A-2EC64DBD8149}"/>
                  </a:ext>
                </a:extLst>
              </p14:cNvPr>
              <p14:cNvContentPartPr/>
              <p14:nvPr/>
            </p14:nvContentPartPr>
            <p14:xfrm>
              <a:off x="123630" y="4437028"/>
              <a:ext cx="140184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4BAAB1FA-1505-8240-955A-2EC64DBD81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90" y="4293388"/>
                <a:ext cx="15454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03AD01B3-6DC1-C90D-7236-C3DB34DECCAB}"/>
                  </a:ext>
                </a:extLst>
              </p14:cNvPr>
              <p14:cNvContentPartPr/>
              <p14:nvPr/>
            </p14:nvContentPartPr>
            <p14:xfrm>
              <a:off x="97350" y="1365508"/>
              <a:ext cx="118944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03AD01B3-6DC1-C90D-7236-C3DB34DECC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350" y="1221508"/>
                <a:ext cx="13330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C266C486-BAB5-197D-DB46-03409B289744}"/>
                  </a:ext>
                </a:extLst>
              </p14:cNvPr>
              <p14:cNvContentPartPr/>
              <p14:nvPr/>
            </p14:nvContentPartPr>
            <p14:xfrm>
              <a:off x="212550" y="2066788"/>
              <a:ext cx="125100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C266C486-BAB5-197D-DB46-03409B28974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0910" y="1923148"/>
                <a:ext cx="13946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3E075E88-E1FC-EBCD-615D-F670274CACC1}"/>
                  </a:ext>
                </a:extLst>
              </p14:cNvPr>
              <p14:cNvContentPartPr/>
              <p14:nvPr/>
            </p14:nvContentPartPr>
            <p14:xfrm>
              <a:off x="2227830" y="2066788"/>
              <a:ext cx="71028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3E075E88-E1FC-EBCD-615D-F670274CACC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56190" y="1923148"/>
                <a:ext cx="853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0D54F794-3004-6D70-6AEA-E2F72CD4D35D}"/>
                  </a:ext>
                </a:extLst>
              </p14:cNvPr>
              <p14:cNvContentPartPr/>
              <p14:nvPr/>
            </p14:nvContentPartPr>
            <p14:xfrm>
              <a:off x="5077590" y="2066788"/>
              <a:ext cx="55944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0D54F794-3004-6D70-6AEA-E2F72CD4D35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05590" y="1923148"/>
                <a:ext cx="7030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C8D79C2F-5E9F-7BB8-F58B-E44AFC855C13}"/>
                  </a:ext>
                </a:extLst>
              </p14:cNvPr>
              <p14:cNvContentPartPr/>
              <p14:nvPr/>
            </p14:nvContentPartPr>
            <p14:xfrm>
              <a:off x="7527750" y="2066788"/>
              <a:ext cx="94428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C8D79C2F-5E9F-7BB8-F58B-E44AFC855C1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55750" y="1923148"/>
                <a:ext cx="1087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E8FF063D-E187-2EF5-5BF1-3F7628632A0D}"/>
                  </a:ext>
                </a:extLst>
              </p14:cNvPr>
              <p14:cNvContentPartPr/>
              <p14:nvPr/>
            </p14:nvContentPartPr>
            <p14:xfrm>
              <a:off x="9125790" y="2066788"/>
              <a:ext cx="132228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E8FF063D-E187-2EF5-5BF1-3F7628632A0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53790" y="1923148"/>
                <a:ext cx="1465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292DFC10-9308-B081-B585-D67BF3448CC6}"/>
                  </a:ext>
                </a:extLst>
              </p14:cNvPr>
              <p14:cNvContentPartPr/>
              <p14:nvPr/>
            </p14:nvContentPartPr>
            <p14:xfrm>
              <a:off x="11034510" y="2066788"/>
              <a:ext cx="66528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292DFC10-9308-B081-B585-D67BF3448CC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62510" y="1923148"/>
                <a:ext cx="8089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16A67F74-319D-AE79-7E3E-7F64356504C4}"/>
                  </a:ext>
                </a:extLst>
              </p14:cNvPr>
              <p14:cNvContentPartPr/>
              <p14:nvPr/>
            </p14:nvContentPartPr>
            <p14:xfrm>
              <a:off x="9125790" y="2004868"/>
              <a:ext cx="138456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16A67F74-319D-AE79-7E3E-7F64356504C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53790" y="1860868"/>
                <a:ext cx="152820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731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6FB7F9-F9CD-94C4-CAD8-5AA915889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ADA3F8-36B1-4AE4-770D-4DE1B582D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1D5F9E-725B-8863-03EF-F57F58BF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Opatření po pandemii Covid-19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28AF948-5CCB-A423-C47A-93C9F804F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22. 6. </a:t>
            </a:r>
            <a:r>
              <a:rPr lang="cs-CZ" sz="2400" b="1" dirty="0"/>
              <a:t>2020 Rada </a:t>
            </a:r>
            <a:r>
              <a:rPr lang="cs-CZ" sz="2400" dirty="0"/>
              <a:t>přijala </a:t>
            </a:r>
            <a:r>
              <a:rPr lang="cs-CZ" sz="2400" b="1" dirty="0">
                <a:solidFill>
                  <a:schemeClr val="tx2"/>
                </a:solidFill>
              </a:rPr>
              <a:t>Závěry o dopadu pandemie Covid-19 a oživení odvětví sportu</a:t>
            </a:r>
          </a:p>
          <a:p>
            <a:pPr lvl="1"/>
            <a:r>
              <a:rPr lang="cs-CZ" sz="2200" dirty="0"/>
              <a:t>Dokument ve kterém jsou </a:t>
            </a:r>
            <a:r>
              <a:rPr lang="cs-CZ" sz="2200" b="1" dirty="0"/>
              <a:t>navržena různá opatření k oživení sportu</a:t>
            </a:r>
          </a:p>
          <a:p>
            <a:pPr lvl="1"/>
            <a:endParaRPr lang="cs-CZ" sz="2200" b="1" dirty="0"/>
          </a:p>
          <a:p>
            <a:pPr lvl="1"/>
            <a:r>
              <a:rPr lang="cs-CZ" sz="2200" dirty="0"/>
              <a:t>Zdůrazněno, že </a:t>
            </a:r>
            <a:r>
              <a:rPr lang="cs-CZ" sz="2200" b="1" dirty="0"/>
              <a:t>sport byl zasažen </a:t>
            </a:r>
            <a:r>
              <a:rPr lang="cs-CZ" sz="2200" dirty="0"/>
              <a:t>závažně </a:t>
            </a:r>
            <a:r>
              <a:rPr lang="cs-CZ" sz="2200" b="1" dirty="0"/>
              <a:t>i ekonomicky na všech úrovních </a:t>
            </a:r>
            <a:r>
              <a:rPr lang="cs-CZ" sz="2200" dirty="0"/>
              <a:t>sportovní aktivity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Je </a:t>
            </a:r>
            <a:r>
              <a:rPr lang="cs-CZ" sz="2200" b="1" dirty="0"/>
              <a:t>třeba přijmout strategie pro ukončování pandemických opaření </a:t>
            </a:r>
            <a:r>
              <a:rPr lang="cs-CZ" sz="2200" dirty="0"/>
              <a:t>a obnovení sportovních aktivit na místní, vnitrostátní, regionální i unijní úrovni</a:t>
            </a:r>
          </a:p>
          <a:p>
            <a:pPr lvl="1"/>
            <a:endParaRPr lang="cs-CZ" sz="2200" dirty="0"/>
          </a:p>
          <a:p>
            <a:pPr lvl="1"/>
            <a:r>
              <a:rPr lang="cs-CZ" sz="2200" b="1" dirty="0"/>
              <a:t>Rada vybídla orgány EU ke směřování finanční podpory </a:t>
            </a:r>
            <a:r>
              <a:rPr lang="cs-CZ" sz="2200" dirty="0"/>
              <a:t>do oblasti sportu prostřednictvím dostupných programů a fondů EU (jako Erasmus+, Evropský sbor solidarity, CRII – Coronavirus response </a:t>
            </a:r>
            <a:r>
              <a:rPr lang="cs-CZ" sz="2200" dirty="0" err="1"/>
              <a:t>investment</a:t>
            </a:r>
            <a:r>
              <a:rPr lang="cs-CZ" sz="2200" dirty="0"/>
              <a:t> </a:t>
            </a:r>
            <a:r>
              <a:rPr lang="cs-CZ" sz="2200" dirty="0" err="1"/>
              <a:t>iniciative</a:t>
            </a:r>
            <a:r>
              <a:rPr lang="cs-CZ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300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F6EC72-B595-64C1-F365-83363BBCB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816713-5688-73A0-5C2F-039F3F96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38913"/>
            <a:ext cx="10753200" cy="451576"/>
          </a:xfrm>
        </p:spPr>
        <p:txBody>
          <a:bodyPr/>
          <a:lstStyle/>
          <a:p>
            <a:r>
              <a:rPr lang="cs-CZ" sz="3600" b="1" dirty="0">
                <a:solidFill>
                  <a:schemeClr val="tx2"/>
                </a:solidFill>
              </a:rPr>
              <a:t>Závěry o dopadu pandemie Covid-19 a oživení odvětví sportu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00F025-44AE-DE3D-5673-FAAAE8CB3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7513"/>
            <a:ext cx="10753200" cy="4139998"/>
          </a:xfrm>
        </p:spPr>
        <p:txBody>
          <a:bodyPr/>
          <a:lstStyle/>
          <a:p>
            <a:r>
              <a:rPr lang="cs-CZ" sz="2400" b="1" dirty="0"/>
              <a:t>Rada</a:t>
            </a:r>
            <a:r>
              <a:rPr lang="cs-CZ" sz="2400" dirty="0"/>
              <a:t> v dokumentu např.:</a:t>
            </a:r>
          </a:p>
          <a:p>
            <a:r>
              <a:rPr lang="cs-CZ" sz="2400" b="1" dirty="0"/>
              <a:t>Vyzývá členské státy</a:t>
            </a:r>
            <a:r>
              <a:rPr lang="cs-CZ" sz="2400" dirty="0"/>
              <a:t>, aby:</a:t>
            </a:r>
          </a:p>
          <a:p>
            <a:pPr lvl="1"/>
            <a:r>
              <a:rPr lang="cs-CZ" dirty="0"/>
              <a:t>Vydaly odpovídající pokyny, podpořily oživení  a stimulovaly o udržitelný rozvoj sportu</a:t>
            </a:r>
          </a:p>
          <a:p>
            <a:pPr lvl="1"/>
            <a:r>
              <a:rPr lang="cs-CZ" dirty="0"/>
              <a:t>Prosazovaly úlohu a hodnotu sportu a pohybové aktivity</a:t>
            </a:r>
          </a:p>
          <a:p>
            <a:pPr lvl="1"/>
            <a:r>
              <a:rPr lang="cs-CZ" dirty="0"/>
              <a:t>Prosazovaly solidarity mezi sportovními federacemi, kluby, organizacemi a sportovci s cílem přispět k udržitelnému oživení sportu</a:t>
            </a:r>
          </a:p>
          <a:p>
            <a:pPr lvl="1"/>
            <a:endParaRPr lang="cs-CZ" dirty="0"/>
          </a:p>
          <a:p>
            <a:r>
              <a:rPr lang="cs-CZ" sz="2400" b="1" dirty="0"/>
              <a:t>Vyzývá Evropskou komisi</a:t>
            </a:r>
            <a:r>
              <a:rPr lang="cs-CZ" sz="2400" dirty="0"/>
              <a:t>, aby:</a:t>
            </a:r>
          </a:p>
          <a:p>
            <a:pPr lvl="1"/>
            <a:r>
              <a:rPr lang="cs-CZ" dirty="0"/>
              <a:t>Nadále pravidelně sdílela informace o možnostech provádění projektů Erasmus+</a:t>
            </a:r>
          </a:p>
          <a:p>
            <a:pPr lvl="1"/>
            <a:r>
              <a:rPr lang="cs-CZ" dirty="0"/>
              <a:t>Zvážila, zda je možné v budoucích programech financování v oblasti sportu s větší flexibilitou</a:t>
            </a:r>
          </a:p>
          <a:p>
            <a:pPr lvl="1"/>
            <a:r>
              <a:rPr lang="cs-CZ" dirty="0"/>
              <a:t>Členským státům prezentovala další informace o možnostech podpory sportu (CRII)</a:t>
            </a:r>
          </a:p>
          <a:p>
            <a:pPr lvl="1"/>
            <a:r>
              <a:rPr lang="cs-CZ" dirty="0"/>
              <a:t>Zahájila dialog s členskými státy s evropskými a mezinárodními sportovními federacemi s cílem diskutovat o možnostech bezpečně organizovat velké mezinárodní sportovní akce</a:t>
            </a:r>
          </a:p>
        </p:txBody>
      </p:sp>
    </p:spTree>
    <p:extLst>
      <p:ext uri="{BB962C8B-B14F-4D97-AF65-F5344CB8AC3E}">
        <p14:creationId xmlns:p14="http://schemas.microsoft.com/office/powerpoint/2010/main" val="30803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F326AA-ADC1-43A3-A4A8-2A40B6550C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2B83D7-4FB2-4971-6BDA-9C1F914C8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DE69AA-68E5-F18E-A402-710BE75E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3354850" cy="3452505"/>
          </a:xfrm>
        </p:spPr>
        <p:txBody>
          <a:bodyPr/>
          <a:lstStyle/>
          <a:p>
            <a:r>
              <a:rPr lang="cs-CZ" sz="3200" dirty="0"/>
              <a:t>Ukázka z dokumentu:</a:t>
            </a:r>
            <a:br>
              <a:rPr lang="cs-CZ" sz="3200" dirty="0"/>
            </a:br>
            <a:r>
              <a:rPr lang="cs-CZ" sz="2400" dirty="0"/>
              <a:t>Závěry o dopadu pandemie Covid-19</a:t>
            </a:r>
            <a:endParaRPr lang="cs-CZ" sz="3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54B402-0881-45CF-B67F-2D64446C6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6" t="20939" r="67452" b="4757"/>
          <a:stretch/>
        </p:blipFill>
        <p:spPr>
          <a:xfrm>
            <a:off x="4278235" y="0"/>
            <a:ext cx="7742132" cy="68579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3DF7ED08-0771-13F8-7537-70E7F482DBDE}"/>
                  </a:ext>
                </a:extLst>
              </p14:cNvPr>
              <p14:cNvContentPartPr/>
              <p14:nvPr/>
            </p14:nvContentPartPr>
            <p14:xfrm>
              <a:off x="4917750" y="194788"/>
              <a:ext cx="6444720" cy="720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3DF7ED08-0771-13F8-7537-70E7F482DB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5750" y="50788"/>
                <a:ext cx="658836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579EAA0C-FE91-1DF1-02D3-2B505736CE78}"/>
                  </a:ext>
                </a:extLst>
              </p14:cNvPr>
              <p14:cNvContentPartPr/>
              <p14:nvPr/>
            </p14:nvContentPartPr>
            <p14:xfrm>
              <a:off x="4456230" y="1544428"/>
              <a:ext cx="3940920" cy="810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579EAA0C-FE91-1DF1-02D3-2B505736CE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4590" y="1400428"/>
                <a:ext cx="408456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55FA4CE9-5BB5-DED7-D003-D7686B4F703E}"/>
                  </a:ext>
                </a:extLst>
              </p14:cNvPr>
              <p14:cNvContentPartPr/>
              <p14:nvPr/>
            </p14:nvContentPartPr>
            <p14:xfrm>
              <a:off x="4456230" y="2342548"/>
              <a:ext cx="1153440" cy="2808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55FA4CE9-5BB5-DED7-D003-D7686B4F703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84590" y="2198548"/>
                <a:ext cx="1297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31F224F1-8B38-E160-A500-4C08DB3A56F7}"/>
                  </a:ext>
                </a:extLst>
              </p14:cNvPr>
              <p14:cNvContentPartPr/>
              <p14:nvPr/>
            </p14:nvContentPartPr>
            <p14:xfrm>
              <a:off x="7101510" y="2839708"/>
              <a:ext cx="3301920" cy="5508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31F224F1-8B38-E160-A500-4C08DB3A56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29870" y="2696068"/>
                <a:ext cx="344556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9D1F2E6-3AD3-9A2C-FAAF-9F285801EC61}"/>
                  </a:ext>
                </a:extLst>
              </p14:cNvPr>
              <p14:cNvContentPartPr/>
              <p14:nvPr/>
            </p14:nvContentPartPr>
            <p14:xfrm>
              <a:off x="6098910" y="3515068"/>
              <a:ext cx="833760" cy="27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9D1F2E6-3AD3-9A2C-FAAF-9F285801EC6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6910" y="3371428"/>
                <a:ext cx="9774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60BEB309-C2E2-26A3-59EB-A96B8B91F185}"/>
                  </a:ext>
                </a:extLst>
              </p14:cNvPr>
              <p14:cNvContentPartPr/>
              <p14:nvPr/>
            </p14:nvContentPartPr>
            <p14:xfrm>
              <a:off x="8868750" y="3523348"/>
              <a:ext cx="1481760" cy="277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60BEB309-C2E2-26A3-59EB-A96B8B91F18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796750" y="3379348"/>
                <a:ext cx="162540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F3B02011-C053-7CF9-CB96-7DEDB760D414}"/>
                  </a:ext>
                </a:extLst>
              </p14:cNvPr>
              <p14:cNvContentPartPr/>
              <p14:nvPr/>
            </p14:nvContentPartPr>
            <p14:xfrm>
              <a:off x="5308710" y="5361508"/>
              <a:ext cx="3195720" cy="457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F3B02011-C053-7CF9-CB96-7DEDB760D41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36710" y="5217868"/>
                <a:ext cx="33393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2C555941-08A9-48DC-119B-B3CB77E1DBEE}"/>
                  </a:ext>
                </a:extLst>
              </p14:cNvPr>
              <p14:cNvContentPartPr/>
              <p14:nvPr/>
            </p14:nvContentPartPr>
            <p14:xfrm>
              <a:off x="8317950" y="5547268"/>
              <a:ext cx="3526920" cy="63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2C555941-08A9-48DC-119B-B3CB77E1DBE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263950" y="5439628"/>
                <a:ext cx="363456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A496C184-B475-98CF-E7CF-039F77D4CC2C}"/>
                  </a:ext>
                </a:extLst>
              </p14:cNvPr>
              <p14:cNvContentPartPr/>
              <p14:nvPr/>
            </p14:nvContentPartPr>
            <p14:xfrm>
              <a:off x="4685918" y="5749034"/>
              <a:ext cx="3354840" cy="4572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A496C184-B475-98CF-E7CF-039F77D4CC2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31918" y="5641034"/>
                <a:ext cx="346248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5CEF57FC-0CDC-E1D7-A7E9-84A110C79DEF}"/>
                  </a:ext>
                </a:extLst>
              </p14:cNvPr>
              <p14:cNvContentPartPr/>
              <p14:nvPr/>
            </p14:nvContentPartPr>
            <p14:xfrm>
              <a:off x="10688550" y="5779108"/>
              <a:ext cx="1197720" cy="3564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5CEF57FC-0CDC-E1D7-A7E9-84A110C79DE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634550" y="5671468"/>
                <a:ext cx="13053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46712B06-D2A4-3ABA-F810-F63FF27A2706}"/>
                  </a:ext>
                </a:extLst>
              </p14:cNvPr>
              <p14:cNvContentPartPr/>
              <p14:nvPr/>
            </p14:nvContentPartPr>
            <p14:xfrm>
              <a:off x="4642710" y="5902948"/>
              <a:ext cx="1003320" cy="1764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46712B06-D2A4-3ABA-F810-F63FF27A270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588710" y="5795308"/>
                <a:ext cx="11109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B0081043-31EC-EF67-1C8F-E62913701CF3}"/>
                  </a:ext>
                </a:extLst>
              </p14:cNvPr>
              <p14:cNvContentPartPr/>
              <p14:nvPr/>
            </p14:nvContentPartPr>
            <p14:xfrm>
              <a:off x="4607430" y="6375628"/>
              <a:ext cx="1327320" cy="3384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B0081043-31EC-EF67-1C8F-E62913701CF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53430" y="6267628"/>
                <a:ext cx="143496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F1651B87-9CAA-C95E-EFD4-13BB87DE3BE6}"/>
                  </a:ext>
                </a:extLst>
              </p14:cNvPr>
              <p14:cNvContentPartPr/>
              <p14:nvPr/>
            </p14:nvContentPartPr>
            <p14:xfrm>
              <a:off x="7119510" y="6595228"/>
              <a:ext cx="2636280" cy="3708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F1651B87-9CAA-C95E-EFD4-13BB87DE3B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065870" y="6487228"/>
                <a:ext cx="2743920" cy="2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52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14B348-2185-48D9-18B6-9E6C839D7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130110-B1D6-EEDC-0CA0-204CA893B0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11393B-463D-7239-953A-09AE2AA2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Opatření po pandemii Covid-19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74F0A9-FB78-7ECB-60FB-ED1CF7084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10. 2. </a:t>
            </a:r>
            <a:r>
              <a:rPr lang="cs-CZ" b="1" dirty="0"/>
              <a:t>2021 Evropský parlament </a:t>
            </a:r>
            <a:r>
              <a:rPr lang="cs-CZ" dirty="0"/>
              <a:t>přijal </a:t>
            </a:r>
            <a:r>
              <a:rPr lang="cs-CZ" b="1" dirty="0">
                <a:solidFill>
                  <a:schemeClr val="tx2"/>
                </a:solidFill>
              </a:rPr>
              <a:t>Usnesení o dopadu onemocnění Covid-19 na mladé lidi a sport</a:t>
            </a:r>
          </a:p>
          <a:p>
            <a:endParaRPr lang="cs-CZ" b="1" dirty="0"/>
          </a:p>
          <a:p>
            <a:pPr lvl="1"/>
            <a:r>
              <a:rPr lang="cs-CZ" sz="2400" dirty="0"/>
              <a:t>Zdůraznil, že finanční podpora by neměla být omezena na hlavní divácké sportovní akce </a:t>
            </a:r>
          </a:p>
          <a:p>
            <a:pPr lvl="1"/>
            <a:endParaRPr lang="cs-CZ" sz="2400" dirty="0"/>
          </a:p>
          <a:p>
            <a:pPr lvl="1"/>
            <a:r>
              <a:rPr lang="cs-CZ" sz="2400" b="1" dirty="0"/>
              <a:t>Opatření </a:t>
            </a:r>
            <a:r>
              <a:rPr lang="cs-CZ" sz="2400" dirty="0"/>
              <a:t>pro obnovu sportu </a:t>
            </a:r>
            <a:r>
              <a:rPr lang="cs-CZ" sz="2400" b="1" dirty="0"/>
              <a:t>jsou kriticky důležitá </a:t>
            </a:r>
            <a:r>
              <a:rPr lang="cs-CZ" sz="2400" dirty="0"/>
              <a:t>pro sport </a:t>
            </a:r>
            <a:r>
              <a:rPr lang="cs-CZ" sz="2400" b="1" dirty="0"/>
              <a:t>na místní úrovni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Vyzvalo Komisi, aby vypracovala evropský přístup k odstranění negativních důsledků pandemie pro odvětví sportu</a:t>
            </a:r>
          </a:p>
        </p:txBody>
      </p:sp>
    </p:spTree>
    <p:extLst>
      <p:ext uri="{BB962C8B-B14F-4D97-AF65-F5344CB8AC3E}">
        <p14:creationId xmlns:p14="http://schemas.microsoft.com/office/powerpoint/2010/main" val="2186285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FD7298-EFD4-40C2-C3A7-DEE8223993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CCA6962-D679-23F0-1E29-0DECF8908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B89CEC-86D6-F2A6-A749-76F34796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96577"/>
            <a:ext cx="10753200" cy="451576"/>
          </a:xfrm>
        </p:spPr>
        <p:txBody>
          <a:bodyPr/>
          <a:lstStyle/>
          <a:p>
            <a:r>
              <a:rPr lang="cs-CZ" sz="2800" b="1" dirty="0">
                <a:solidFill>
                  <a:schemeClr val="tx2"/>
                </a:solidFill>
              </a:rPr>
              <a:t>Ukázka z dokumentu: Usnesení Evropského parlamentu o dopadu onemocnění Covid-19 na mladé lidi a sport</a:t>
            </a:r>
            <a:br>
              <a:rPr lang="cs-CZ" b="1" dirty="0">
                <a:solidFill>
                  <a:schemeClr val="tx2"/>
                </a:solidFill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5D3E17-3F40-B26D-1333-830633FBA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DB40702-C25E-27B7-2D45-B03DBBE1F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" t="20939" r="51397" b="22328"/>
          <a:stretch/>
        </p:blipFill>
        <p:spPr>
          <a:xfrm>
            <a:off x="78570" y="1026001"/>
            <a:ext cx="12059432" cy="583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0FDA322-3B5C-5F7D-ABF8-07F48CF095FA}"/>
                  </a:ext>
                </a:extLst>
              </p14:cNvPr>
              <p14:cNvContentPartPr/>
              <p14:nvPr/>
            </p14:nvContentPartPr>
            <p14:xfrm>
              <a:off x="478950" y="1635508"/>
              <a:ext cx="3257640" cy="3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0FDA322-3B5C-5F7D-ABF8-07F48CF095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310" y="1527868"/>
                <a:ext cx="3365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6DB3C1C7-B865-57A9-2F64-4DECE42E5365}"/>
                  </a:ext>
                </a:extLst>
              </p14:cNvPr>
              <p14:cNvContentPartPr/>
              <p14:nvPr/>
            </p14:nvContentPartPr>
            <p14:xfrm>
              <a:off x="363750" y="1901908"/>
              <a:ext cx="4598640" cy="3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6DB3C1C7-B865-57A9-2F64-4DECE42E53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750" y="1794268"/>
                <a:ext cx="4706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A2A67630-AF23-F24A-393F-6FCCE14D1DE1}"/>
                  </a:ext>
                </a:extLst>
              </p14:cNvPr>
              <p14:cNvContentPartPr/>
              <p14:nvPr/>
            </p14:nvContentPartPr>
            <p14:xfrm>
              <a:off x="346110" y="2461348"/>
              <a:ext cx="325836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A2A67630-AF23-F24A-393F-6FCCE14D1D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110" y="2353348"/>
                <a:ext cx="336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C0EF59C-56B2-3391-7907-27C071D6BF8B}"/>
                  </a:ext>
                </a:extLst>
              </p14:cNvPr>
              <p14:cNvContentPartPr/>
              <p14:nvPr/>
            </p14:nvContentPartPr>
            <p14:xfrm>
              <a:off x="5237430" y="2461348"/>
              <a:ext cx="39924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C0EF59C-56B2-3391-7907-27C071D6BF8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3430" y="2353348"/>
                <a:ext cx="506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2B4D194-0CEC-28CA-904A-C516A3EA5F20}"/>
                  </a:ext>
                </a:extLst>
              </p14:cNvPr>
              <p14:cNvContentPartPr/>
              <p14:nvPr/>
            </p14:nvContentPartPr>
            <p14:xfrm>
              <a:off x="363750" y="3659788"/>
              <a:ext cx="615600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2B4D194-0CEC-28CA-904A-C516A3EA5F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9750" y="3551788"/>
                <a:ext cx="6263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AEA1AB7B-1668-B9FE-BBEA-19AFF547F6CB}"/>
                  </a:ext>
                </a:extLst>
              </p14:cNvPr>
              <p14:cNvContentPartPr/>
              <p14:nvPr/>
            </p14:nvContentPartPr>
            <p14:xfrm>
              <a:off x="319110" y="5905828"/>
              <a:ext cx="1051092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AEA1AB7B-1668-B9FE-BBEA-19AFF547F6C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5470" y="5797828"/>
                <a:ext cx="106185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253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A3A74F-4AF8-EDF5-512B-402E9E0F2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9C505E-FE2B-86C7-9F14-65B57DB7D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26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A8CFAC-CE02-37BE-8CA2-9BD37F21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B) Akce a programy EU v oblasti sportu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DAA7991-E432-E4CB-94F9-A7572EDD5C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535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1D095C-BE84-D50C-5C7A-A756C1658A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1C4B793-6150-E36E-3EEA-E40E4934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1) Erasmus+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DDF955-3555-9C12-9F86-C53896137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99" y="994299"/>
            <a:ext cx="10990381" cy="5233701"/>
          </a:xfrm>
        </p:spPr>
        <p:txBody>
          <a:bodyPr/>
          <a:lstStyle/>
          <a:p>
            <a:r>
              <a:rPr lang="cs-CZ" sz="1600" b="1" dirty="0">
                <a:hlinkClick r:id="rId2"/>
              </a:rPr>
              <a:t>https://www.youtube.com/watch?v=EL4mPrWbKxM&amp;ab_channel=EuropeanParliament</a:t>
            </a:r>
            <a:r>
              <a:rPr lang="cs-CZ" sz="1600" b="1" dirty="0"/>
              <a:t>   </a:t>
            </a:r>
            <a:r>
              <a:rPr lang="cs-CZ" sz="1600" dirty="0"/>
              <a:t>(</a:t>
            </a:r>
            <a:r>
              <a:rPr lang="cs-CZ" sz="1600" b="1" dirty="0"/>
              <a:t>úvodní video </a:t>
            </a:r>
            <a:r>
              <a:rPr lang="cs-CZ" sz="1600" dirty="0"/>
              <a:t>– 1 min)</a:t>
            </a:r>
          </a:p>
          <a:p>
            <a:endParaRPr lang="cs-CZ" sz="1400" b="1" dirty="0"/>
          </a:p>
          <a:p>
            <a:r>
              <a:rPr lang="cs-CZ" sz="2400" b="1" dirty="0"/>
              <a:t>Program EU </a:t>
            </a:r>
            <a:r>
              <a:rPr lang="cs-CZ" sz="2400" dirty="0"/>
              <a:t>na podporu </a:t>
            </a:r>
            <a:r>
              <a:rPr lang="cs-CZ" sz="2400" b="1" dirty="0"/>
              <a:t>vzdělávání, odborné přípravy, mládeže a sportu </a:t>
            </a:r>
            <a:r>
              <a:rPr lang="cs-CZ" sz="2400" dirty="0"/>
              <a:t>v Evropě</a:t>
            </a:r>
          </a:p>
          <a:p>
            <a:r>
              <a:rPr lang="cs-CZ" sz="2400" b="1" dirty="0"/>
              <a:t>Rozpočet: </a:t>
            </a:r>
            <a:r>
              <a:rPr lang="cs-CZ" sz="2400" dirty="0"/>
              <a:t>26,2 mld. eur</a:t>
            </a:r>
          </a:p>
          <a:p>
            <a:endParaRPr lang="cs-CZ" sz="2400" dirty="0"/>
          </a:p>
          <a:p>
            <a:r>
              <a:rPr lang="cs-CZ" sz="2400" b="1" dirty="0"/>
              <a:t>Nabízí příležitosti k mobilitě v oblastech: </a:t>
            </a:r>
          </a:p>
          <a:p>
            <a:pPr lvl="1"/>
            <a:r>
              <a:rPr lang="cs-CZ" sz="2200" dirty="0"/>
              <a:t>Vysokoškolské vzdělávání</a:t>
            </a:r>
          </a:p>
          <a:p>
            <a:pPr lvl="1"/>
            <a:r>
              <a:rPr lang="cs-CZ" sz="2200" dirty="0"/>
              <a:t>Odborné vzdělávání a příprava</a:t>
            </a:r>
          </a:p>
          <a:p>
            <a:pPr lvl="1"/>
            <a:r>
              <a:rPr lang="cs-CZ" sz="2200" dirty="0"/>
              <a:t>Školní vzdělávání</a:t>
            </a:r>
          </a:p>
          <a:p>
            <a:pPr lvl="1"/>
            <a:r>
              <a:rPr lang="cs-CZ" sz="2200" dirty="0"/>
              <a:t>Vzdělávání dospělých</a:t>
            </a:r>
          </a:p>
          <a:p>
            <a:pPr lvl="1"/>
            <a:r>
              <a:rPr lang="cs-CZ" sz="2200" dirty="0"/>
              <a:t>Mládež </a:t>
            </a:r>
          </a:p>
          <a:p>
            <a:pPr lvl="1"/>
            <a:r>
              <a:rPr lang="cs-CZ" sz="2200" b="1" dirty="0"/>
              <a:t>Sport</a:t>
            </a:r>
          </a:p>
          <a:p>
            <a:pPr lvl="1"/>
            <a:r>
              <a:rPr lang="cs-CZ" dirty="0">
                <a:hlinkClick r:id="rId3"/>
              </a:rPr>
              <a:t>https://erasmus-plus.ec.europa.eu/cs/opportunities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181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4198B5-1D02-7940-62E4-E7D6EC457D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F2126FA-A07A-6A09-F80F-9F384869A0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CB889C-BEB8-7A86-04F1-30D11D93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příležitosti v oblasti sportu podrobněji: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BABEB6A-61BB-9D0C-19EE-E3B8DC48B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851800"/>
            <a:ext cx="10753200" cy="4139998"/>
          </a:xfrm>
        </p:spPr>
        <p:txBody>
          <a:bodyPr/>
          <a:lstStyle/>
          <a:p>
            <a:pPr lvl="1"/>
            <a:r>
              <a:rPr lang="cs-CZ" sz="2400" b="1" dirty="0"/>
              <a:t>Sport - program pro jednotlivce: Sport </a:t>
            </a:r>
            <a:r>
              <a:rPr lang="cs-CZ" sz="2400" b="1" dirty="0" err="1"/>
              <a:t>staff</a:t>
            </a:r>
            <a:r>
              <a:rPr lang="cs-CZ" sz="2400" b="1" dirty="0"/>
              <a:t> </a:t>
            </a:r>
            <a:r>
              <a:rPr lang="cs-CZ" sz="2400" dirty="0"/>
              <a:t>(pro sportovní personál – trenéry, lidé řídící tým, 2-14 dní)</a:t>
            </a:r>
          </a:p>
          <a:p>
            <a:pPr lvl="1"/>
            <a:r>
              <a:rPr lang="cs-CZ" dirty="0">
                <a:hlinkClick r:id="rId2"/>
              </a:rPr>
              <a:t>https://erasmus-plus.ec.europa.eu/opportunities/opportunities-for-individuals/sport-staff-mobility/mobility-of-sport-staff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sz="2400" b="1" dirty="0"/>
              <a:t>Sport - program pro organizace: Sport </a:t>
            </a:r>
            <a:r>
              <a:rPr lang="cs-CZ" sz="2400" dirty="0"/>
              <a:t>(vytváření a pořádání společných akcí propagující sport a tělesnou aktivity)</a:t>
            </a:r>
          </a:p>
          <a:p>
            <a:pPr lvl="1"/>
            <a:r>
              <a:rPr lang="cs-CZ" dirty="0">
                <a:hlinkClick r:id="rId3"/>
              </a:rPr>
              <a:t>https://erasmus-plus.ec.europa.eu/cs/opportunities/opportunities-for-organisations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https://erasmus-plus.ec.europa.eu/cs/opportunities/opportunities-for-organisations/sport-actions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lvl="1"/>
            <a:endParaRPr lang="cs-CZ" sz="2400" dirty="0"/>
          </a:p>
          <a:p>
            <a:endParaRPr lang="cs-CZ" dirty="0"/>
          </a:p>
        </p:txBody>
      </p:sp>
      <p:pic>
        <p:nvPicPr>
          <p:cNvPr id="7" name="Obrázek 6" descr="Obsah obrázku kresba, Dětské kresby, skica, kreslené&#10;&#10;Popis byl vytvořen automaticky">
            <a:extLst>
              <a:ext uri="{FF2B5EF4-FFF2-40B4-BE49-F238E27FC236}">
                <a16:creationId xmlns:a16="http://schemas.microsoft.com/office/drawing/2014/main" id="{68D678BB-2BFF-35A0-F474-726235A35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66" y="5336781"/>
            <a:ext cx="1945432" cy="13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2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6FAA57-0EB1-B92F-2074-30C9E88A12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5E5250-EA6C-F029-BAC9-65A75BAFD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1C9CE2-10B9-0928-9EB4-AD56BAF1F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je spravován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05F797-2339-DAB3-1B0E-384175E13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A) Evropská komise</a:t>
            </a:r>
          </a:p>
          <a:p>
            <a:pPr lvl="1"/>
            <a:r>
              <a:rPr lang="cs-CZ" sz="2200" dirty="0"/>
              <a:t>Zodpovídá za </a:t>
            </a:r>
            <a:r>
              <a:rPr lang="cs-CZ" sz="2200" b="1" dirty="0"/>
              <a:t>celkové řízení programu</a:t>
            </a:r>
          </a:p>
          <a:p>
            <a:pPr lvl="1"/>
            <a:r>
              <a:rPr lang="cs-CZ" sz="2200" dirty="0"/>
              <a:t>Např. </a:t>
            </a:r>
            <a:r>
              <a:rPr lang="cs-CZ" sz="2200" b="1" dirty="0"/>
              <a:t>správu rozpočtu, stanovení priorit, určení cílů programu a kritérií </a:t>
            </a:r>
            <a:r>
              <a:rPr lang="cs-CZ" sz="2200" dirty="0"/>
              <a:t>způsobilosti, vyhodnocení programu</a:t>
            </a:r>
          </a:p>
          <a:p>
            <a:endParaRPr lang="cs-CZ" sz="2400" dirty="0"/>
          </a:p>
          <a:p>
            <a:r>
              <a:rPr lang="cs-CZ" sz="2400" b="1" dirty="0"/>
              <a:t>B) Výkonná agentura pro vzdělávání, kulturu a audiovizuální oblast (EACEA)</a:t>
            </a:r>
          </a:p>
          <a:p>
            <a:pPr lvl="1"/>
            <a:r>
              <a:rPr lang="cs-CZ" sz="2200" dirty="0"/>
              <a:t>Řízení </a:t>
            </a:r>
            <a:r>
              <a:rPr lang="cs-CZ" sz="2200" b="1" dirty="0"/>
              <a:t>centralizovaných prvků </a:t>
            </a:r>
            <a:r>
              <a:rPr lang="cs-CZ" sz="2200" dirty="0"/>
              <a:t>programu</a:t>
            </a:r>
          </a:p>
          <a:p>
            <a:pPr lvl="1"/>
            <a:r>
              <a:rPr lang="cs-CZ" sz="2200" dirty="0"/>
              <a:t>Např. propagace programu a </a:t>
            </a:r>
            <a:r>
              <a:rPr lang="cs-CZ" sz="2200" b="1" dirty="0"/>
              <a:t>nabízení příležitostí, vypsání výzev </a:t>
            </a:r>
            <a:r>
              <a:rPr lang="cs-CZ" sz="2200" dirty="0"/>
              <a:t>k podání návrhů, </a:t>
            </a:r>
            <a:r>
              <a:rPr lang="cs-CZ" sz="2200" b="1" dirty="0"/>
              <a:t>posuzování žádostí </a:t>
            </a:r>
            <a:r>
              <a:rPr lang="cs-CZ" sz="2200" dirty="0"/>
              <a:t>o grant, sdělování výsledků</a:t>
            </a:r>
          </a:p>
        </p:txBody>
      </p:sp>
    </p:spTree>
    <p:extLst>
      <p:ext uri="{BB962C8B-B14F-4D97-AF65-F5344CB8AC3E}">
        <p14:creationId xmlns:p14="http://schemas.microsoft.com/office/powerpoint/2010/main" val="301971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346E33-840B-8EFA-2DE1-DC252D5436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25E923-4FA1-FEE2-52D4-37CFB5332E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21913A9-48C0-4E81-DDE1-2D807CF93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Konkrétní změny zavedené Lisabonskou smlouvou</a:t>
            </a:r>
          </a:p>
        </p:txBody>
      </p:sp>
      <p:sp>
        <p:nvSpPr>
          <p:cNvPr id="6" name="Podnadpis 4">
            <a:extLst>
              <a:ext uri="{FF2B5EF4-FFF2-40B4-BE49-F238E27FC236}">
                <a16:creationId xmlns:a16="http://schemas.microsoft.com/office/drawing/2014/main" id="{096C41E3-CDE9-EB00-D23D-034C4EBF8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/>
          <a:lstStyle/>
          <a:p>
            <a:r>
              <a:rPr lang="cs-CZ" dirty="0"/>
              <a:t>Nápady?</a:t>
            </a:r>
          </a:p>
        </p:txBody>
      </p:sp>
    </p:spTree>
    <p:extLst>
      <p:ext uri="{BB962C8B-B14F-4D97-AF65-F5344CB8AC3E}">
        <p14:creationId xmlns:p14="http://schemas.microsoft.com/office/powerpoint/2010/main" val="3861124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73C3CA-EEFB-595B-03A3-E33EDE569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A197B7-5D64-466D-AAB2-8CC5E1CB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dirty="0"/>
              <a:t>Erasmus+ je spravován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D5F755-8ABA-A618-756B-01F07CB3A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980497"/>
            <a:ext cx="10753200" cy="4139998"/>
          </a:xfrm>
        </p:spPr>
        <p:txBody>
          <a:bodyPr/>
          <a:lstStyle/>
          <a:p>
            <a:r>
              <a:rPr lang="cs-CZ" sz="2400" b="1" dirty="0"/>
              <a:t>C) národní agentury </a:t>
            </a:r>
            <a:r>
              <a:rPr lang="cs-CZ" sz="2400" dirty="0"/>
              <a:t>– Národní sportovní agentura</a:t>
            </a:r>
            <a:endParaRPr lang="cs-CZ" sz="2400" b="1" dirty="0"/>
          </a:p>
          <a:p>
            <a:pPr lvl="1"/>
            <a:r>
              <a:rPr lang="cs-CZ" sz="2200" dirty="0"/>
              <a:t>Od Komise mají prostředky na řízení decentralizovaných činností v rámci programu</a:t>
            </a:r>
          </a:p>
          <a:p>
            <a:pPr lvl="1"/>
            <a:r>
              <a:rPr lang="cs-CZ" sz="2200" dirty="0"/>
              <a:t>Mají  možnost přizpůsobit program potřebám v dané zemi</a:t>
            </a:r>
          </a:p>
          <a:p>
            <a:pPr lvl="1"/>
            <a:r>
              <a:rPr lang="cs-CZ" sz="2200" b="1" dirty="0"/>
              <a:t>Např. </a:t>
            </a:r>
            <a:r>
              <a:rPr lang="cs-CZ" sz="2200" dirty="0"/>
              <a:t>poskytování informací o programu, </a:t>
            </a:r>
            <a:r>
              <a:rPr lang="cs-CZ" sz="2200" b="1" dirty="0"/>
              <a:t>posuzování žádostí podaných v jejich zemi</a:t>
            </a:r>
            <a:r>
              <a:rPr lang="cs-CZ" sz="2200" dirty="0"/>
              <a:t>, sledování a hodnocení programu v jejich zemi</a:t>
            </a:r>
          </a:p>
          <a:p>
            <a:pPr lvl="1"/>
            <a:endParaRPr lang="cs-CZ" sz="2200" dirty="0"/>
          </a:p>
          <a:p>
            <a:pPr lvl="1"/>
            <a:r>
              <a:rPr lang="cs-CZ" sz="2200" dirty="0"/>
              <a:t>Např. </a:t>
            </a:r>
            <a:r>
              <a:rPr lang="cs-CZ" sz="2200" b="1" dirty="0"/>
              <a:t>Sport </a:t>
            </a:r>
            <a:r>
              <a:rPr lang="cs-CZ" sz="2200" b="1" dirty="0" err="1"/>
              <a:t>staff</a:t>
            </a:r>
            <a:r>
              <a:rPr lang="cs-CZ" sz="2200" b="1" dirty="0"/>
              <a:t>: účast mobility jako trenér</a:t>
            </a:r>
          </a:p>
          <a:p>
            <a:pPr lvl="1"/>
            <a:r>
              <a:rPr lang="cs-CZ" i="1" dirty="0"/>
              <a:t>Abyste se mohli zúčastnit mobility sportovních zaměstnanců, musí vaše sportovní organizace požádat národní agenturu ve vaší zemi ve lhůtách uvedených v roční výzvě.</a:t>
            </a:r>
            <a:endParaRPr lang="cs-CZ" b="1" i="1" dirty="0"/>
          </a:p>
          <a:p>
            <a:pPr lvl="1"/>
            <a:r>
              <a:rPr lang="cs-CZ" i="1" dirty="0"/>
              <a:t>To znamená, že vaše organizace podává žádost vaším jménem; nemůžete žádat přímo jako jednotlivec. Pokud je projekt vybrán k financování, vaše vysílající organizace se postará o praktická opatření s vaší hostitelskou organizací.</a:t>
            </a:r>
            <a:endParaRPr lang="cs-CZ" b="1" i="1" dirty="0"/>
          </a:p>
          <a:p>
            <a:pPr lvl="1"/>
            <a:r>
              <a:rPr lang="cs-CZ" i="1" dirty="0"/>
              <a:t>Účastníci musí pracovat ve vysílající organizaci nebo musí pravidelně spolupracovat s vysílající organizací, aby pomohli implementovat hlavní činnosti organizace. Účastníci musí být rezidenty v zemi jejich vysílající organizace. Účastníci se nemohou zapojit do pohybové aktivity jako sportovec.</a:t>
            </a:r>
          </a:p>
        </p:txBody>
      </p:sp>
    </p:spTree>
    <p:extLst>
      <p:ext uri="{BB962C8B-B14F-4D97-AF65-F5344CB8AC3E}">
        <p14:creationId xmlns:p14="http://schemas.microsoft.com/office/powerpoint/2010/main" val="1183189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D36660-943F-5D63-9FE5-A2467DFCB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B6BA78-D370-A676-AF5D-A0297E100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B3DD15-1DB8-8BB0-C6B2-FC7777C8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 je spravován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CD4F5A2-9138-5F5E-37C9-25DD09E3A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D) Národní kanceláře Erasmus+</a:t>
            </a:r>
          </a:p>
          <a:p>
            <a:pPr lvl="1"/>
            <a:r>
              <a:rPr lang="cs-CZ" sz="2200" dirty="0"/>
              <a:t>Nachází se </a:t>
            </a:r>
            <a:r>
              <a:rPr lang="cs-CZ" sz="2200" b="1" dirty="0"/>
              <a:t>mimo EU, tedy v partnerských zemích </a:t>
            </a:r>
            <a:r>
              <a:rPr lang="cs-CZ" sz="2200" dirty="0"/>
              <a:t>účastnících se programu Erasmus+ (Albánie, Arménie, </a:t>
            </a:r>
            <a:r>
              <a:rPr lang="cs-CZ" sz="2200" dirty="0" err="1"/>
              <a:t>Ázerbajdžán</a:t>
            </a:r>
            <a:r>
              <a:rPr lang="cs-CZ" sz="2200" dirty="0"/>
              <a:t>, Egypt..)</a:t>
            </a:r>
          </a:p>
          <a:p>
            <a:pPr lvl="1"/>
            <a:r>
              <a:rPr lang="cs-CZ" sz="2200" b="1" dirty="0"/>
              <a:t>Jejich úkol: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/>
              <a:t>poskytovat zájemcům informace o programu Erasmus+,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/>
              <a:t>monitorovat a hodnotit financované projekty,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/>
              <a:t>pomáhat žadatelům a účastníkům,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200" dirty="0"/>
              <a:t>podporovat politický dialog a udržovat kontakt s místními orgány a delegacemi EU</a:t>
            </a:r>
          </a:p>
        </p:txBody>
      </p:sp>
    </p:spTree>
    <p:extLst>
      <p:ext uri="{BB962C8B-B14F-4D97-AF65-F5344CB8AC3E}">
        <p14:creationId xmlns:p14="http://schemas.microsoft.com/office/powerpoint/2010/main" val="2469425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DBCACD-D043-71F5-0EF7-63CD1E8C2B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85F271-7380-DE2E-503F-2FC24052B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CEC6CA-6BDB-9A3E-560B-8A450D55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Erasmus+: Stáže pro studenty - shrnutí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D4E2224-5CF6-724B-B61C-DEE231343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000" b="1" dirty="0"/>
              <a:t>Program Erasmus+ podporuje zahraniční stáže </a:t>
            </a:r>
            <a:r>
              <a:rPr lang="cs-CZ" sz="2000" dirty="0"/>
              <a:t>(umístění na pracovišti, odborné stáže) na jakémkoli pracovišti pro studenty vysokoškolského studia v programových zemí. Týká se studentů krátkého cyklu </a:t>
            </a:r>
            <a:r>
              <a:rPr lang="cs-CZ" sz="2000" b="1" dirty="0"/>
              <a:t>bakalářského a magisterského studia i doktorandů</a:t>
            </a:r>
            <a:r>
              <a:rPr lang="cs-CZ" sz="2000" dirty="0"/>
              <a:t>. O stáže tohoto typu se mohou ucházet i čerství absolventi vysokých škol.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Absolvováním stáže v zahraničí si můžete výrazně rozšířit znalosti, dovednosti a kompetence, které zaměstnavatelé hledají. </a:t>
            </a:r>
            <a:r>
              <a:rPr lang="cs-CZ" sz="2000" b="1" dirty="0"/>
              <a:t>Každý desátý účastník stáže v rámci programu Erasmus+ také založil svou vlastní společnost!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b="1" dirty="0"/>
              <a:t>Stáže</a:t>
            </a:r>
            <a:r>
              <a:rPr lang="cs-CZ" sz="2000" dirty="0"/>
              <a:t>, jež v rámci programu Erasmus+ </a:t>
            </a:r>
            <a:r>
              <a:rPr lang="cs-CZ" sz="2000" b="1" dirty="0"/>
              <a:t>nabízí soukromé společnosti</a:t>
            </a:r>
            <a:r>
              <a:rPr lang="cs-CZ" sz="2000" dirty="0"/>
              <a:t>, vám pomůže najít </a:t>
            </a:r>
            <a:r>
              <a:rPr lang="cs-CZ" sz="2000" dirty="0">
                <a:hlinkClick r:id="rId2"/>
              </a:rPr>
              <a:t>portál Erasmus </a:t>
            </a:r>
            <a:r>
              <a:rPr lang="cs-CZ" sz="2000" dirty="0" err="1">
                <a:hlinkClick r:id="rId2"/>
              </a:rPr>
              <a:t>Intern</a:t>
            </a:r>
            <a:r>
              <a:rPr lang="cs-CZ" sz="2000" dirty="0"/>
              <a:t>, který zřídila studentská síť Erasmus Student Network.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Díky </a:t>
            </a:r>
            <a:r>
              <a:rPr lang="cs-CZ" sz="2000" dirty="0">
                <a:hlinkClick r:id="rId3" tooltip="Online jazyková podpora"/>
              </a:rPr>
              <a:t>online jazykové podpoře</a:t>
            </a:r>
            <a:r>
              <a:rPr lang="cs-CZ" sz="2000" dirty="0"/>
              <a:t> programu Erasmus+ se můžete rychleji naučit jazyk, který budete během stáže v zahraničí potřebovat.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2609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B22969-508F-55FD-9CC4-DC6114E39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00397B0-7B05-2165-5C61-41C94EE51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58813"/>
            <a:ext cx="10753200" cy="451576"/>
          </a:xfrm>
        </p:spPr>
        <p:txBody>
          <a:bodyPr/>
          <a:lstStyle/>
          <a:p>
            <a:r>
              <a:rPr lang="cs-CZ" dirty="0"/>
              <a:t>Statistika Erasmu za rok 2021</a:t>
            </a:r>
          </a:p>
        </p:txBody>
      </p:sp>
      <p:pic>
        <p:nvPicPr>
          <p:cNvPr id="7" name="Zástupný obsah 6" descr="Obsah obrázku text, snímek obrazovky, kruh, kreslené&#10;&#10;Popis byl vytvořen automaticky">
            <a:extLst>
              <a:ext uri="{FF2B5EF4-FFF2-40B4-BE49-F238E27FC236}">
                <a16:creationId xmlns:a16="http://schemas.microsoft.com/office/drawing/2014/main" id="{5576A50E-1395-5D49-3B35-A2575157F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0" y="1011534"/>
            <a:ext cx="9008680" cy="5065751"/>
          </a:xfr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A03E65A5-36D4-4E19-17D2-3708AEDBE92A}"/>
              </a:ext>
            </a:extLst>
          </p:cNvPr>
          <p:cNvSpPr txBox="1">
            <a:spLocks/>
          </p:cNvSpPr>
          <p:nvPr/>
        </p:nvSpPr>
        <p:spPr>
          <a:xfrm>
            <a:off x="540000" y="6228000"/>
            <a:ext cx="10753200" cy="549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dirty="0"/>
              <a:t>Erasmus+ in 2021 had a total budget of €2,9 billion, with 19,000 projects, around 71,000 </a:t>
            </a:r>
            <a:r>
              <a:rPr lang="en-US" sz="1400" dirty="0" err="1"/>
              <a:t>organisations</a:t>
            </a:r>
            <a:r>
              <a:rPr lang="en-US" sz="1400" dirty="0"/>
              <a:t> and close to 649,000 participants in mobility activities.</a:t>
            </a:r>
            <a:r>
              <a:rPr lang="cs-CZ" sz="2000" kern="0" dirty="0"/>
              <a:t>.</a:t>
            </a:r>
          </a:p>
          <a:p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3884194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8360AE-8B09-03E9-A726-570BA998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377751-1FC9-ADE0-4760-B621020331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34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FBFC24-0EB6-849A-A7C9-27C483CA5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843210"/>
            <a:ext cx="11361600" cy="1171580"/>
          </a:xfrm>
        </p:spPr>
        <p:txBody>
          <a:bodyPr/>
          <a:lstStyle/>
          <a:p>
            <a:r>
              <a:rPr lang="cs-CZ" dirty="0"/>
              <a:t>Jaké jsou vaše zkušenosti s programem Erasmus?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790A2E1-7D79-3B73-CD44-88832E76B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 oblasti sportu?</a:t>
            </a:r>
          </a:p>
        </p:txBody>
      </p:sp>
    </p:spTree>
    <p:extLst>
      <p:ext uri="{BB962C8B-B14F-4D97-AF65-F5344CB8AC3E}">
        <p14:creationId xmlns:p14="http://schemas.microsoft.com/office/powerpoint/2010/main" val="2889063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112544-96FF-0563-D4E2-6CA5B6497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AF95C6-B92B-187B-30E1-AAF7A434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8159"/>
            <a:ext cx="10753200" cy="451576"/>
          </a:xfrm>
        </p:spPr>
        <p:txBody>
          <a:bodyPr/>
          <a:lstStyle/>
          <a:p>
            <a:r>
              <a:rPr lang="cs-CZ" dirty="0"/>
              <a:t>2) Evropský týden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D91254-85E1-0D6A-C56A-05069BBF5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185974"/>
            <a:ext cx="11078423" cy="4139998"/>
          </a:xfrm>
        </p:spPr>
        <p:txBody>
          <a:bodyPr/>
          <a:lstStyle/>
          <a:p>
            <a:r>
              <a:rPr lang="cs-CZ" sz="2400" b="1" dirty="0"/>
              <a:t>Navrhl Parlament </a:t>
            </a:r>
            <a:r>
              <a:rPr lang="cs-CZ" sz="2400" dirty="0"/>
              <a:t>v roce </a:t>
            </a:r>
            <a:r>
              <a:rPr lang="cs-CZ" sz="2400" b="1" dirty="0"/>
              <a:t>2012</a:t>
            </a:r>
            <a:r>
              <a:rPr lang="cs-CZ" sz="2400" dirty="0"/>
              <a:t> v dokumentu </a:t>
            </a:r>
            <a:r>
              <a:rPr lang="cs-CZ" sz="2400" b="1" dirty="0"/>
              <a:t>Evropský rozměr v oblasti sportu </a:t>
            </a:r>
          </a:p>
          <a:p>
            <a:r>
              <a:rPr lang="cs-CZ" sz="2400" dirty="0"/>
              <a:t>Je </a:t>
            </a:r>
            <a:r>
              <a:rPr lang="cs-CZ" sz="2400" b="1" dirty="0"/>
              <a:t>iniciativou Evropské komise </a:t>
            </a:r>
            <a:r>
              <a:rPr lang="cs-CZ" sz="2400" dirty="0"/>
              <a:t>na podporu sportu a tělesné aktivity v Evropě </a:t>
            </a:r>
            <a:r>
              <a:rPr lang="cs-CZ" sz="1800" dirty="0">
                <a:hlinkClick r:id="rId2"/>
              </a:rPr>
              <a:t>https://www.youtube.com/watch?v=G_j92Kvlp_I&amp;ab_channel=EuropeanCommission</a:t>
            </a:r>
            <a:r>
              <a:rPr lang="cs-CZ" sz="1800" dirty="0"/>
              <a:t> </a:t>
            </a:r>
            <a:r>
              <a:rPr lang="cs-CZ" sz="1800" i="1" dirty="0"/>
              <a:t>(video 40 sec)</a:t>
            </a:r>
          </a:p>
          <a:p>
            <a:r>
              <a:rPr lang="cs-CZ" sz="2400" dirty="0"/>
              <a:t>Heslo: </a:t>
            </a:r>
            <a:r>
              <a:rPr lang="cs-CZ" sz="2400" b="1" dirty="0" err="1"/>
              <a:t>BeActive</a:t>
            </a:r>
            <a:endParaRPr lang="cs-CZ" sz="2400" b="1" dirty="0"/>
          </a:p>
          <a:p>
            <a:endParaRPr lang="cs-CZ" sz="2400" dirty="0"/>
          </a:p>
          <a:p>
            <a:r>
              <a:rPr lang="cs-CZ" sz="2400" dirty="0"/>
              <a:t>Byl </a:t>
            </a:r>
            <a:r>
              <a:rPr lang="cs-CZ" sz="2400" b="1" dirty="0"/>
              <a:t>zahájen</a:t>
            </a:r>
            <a:r>
              <a:rPr lang="cs-CZ" sz="2400" dirty="0"/>
              <a:t> v roce </a:t>
            </a:r>
            <a:r>
              <a:rPr lang="cs-CZ" sz="2400" b="1" dirty="0"/>
              <a:t>2015</a:t>
            </a:r>
          </a:p>
          <a:p>
            <a:r>
              <a:rPr lang="cs-CZ" sz="2400" dirty="0"/>
              <a:t>Pořádá se</a:t>
            </a:r>
            <a:r>
              <a:rPr lang="cs-CZ" sz="2400" b="1" dirty="0"/>
              <a:t> pravidelně </a:t>
            </a:r>
            <a:r>
              <a:rPr lang="cs-CZ" sz="2400" dirty="0"/>
              <a:t>ve dnech 23.- 30. září </a:t>
            </a:r>
            <a:r>
              <a:rPr lang="cs-CZ" sz="2400" b="1" dirty="0"/>
              <a:t>od</a:t>
            </a:r>
            <a:r>
              <a:rPr lang="cs-CZ" sz="2400" dirty="0"/>
              <a:t> roku </a:t>
            </a:r>
            <a:r>
              <a:rPr lang="cs-CZ" sz="2400" b="1" dirty="0"/>
              <a:t>2017 po celé Evropě </a:t>
            </a:r>
            <a:r>
              <a:rPr lang="cs-CZ" sz="2400" dirty="0"/>
              <a:t>a v partnerských zemí</a:t>
            </a:r>
          </a:p>
          <a:p>
            <a:endParaRPr lang="cs-CZ" sz="2400" b="1" dirty="0"/>
          </a:p>
          <a:p>
            <a:r>
              <a:rPr lang="cs-CZ" sz="2400" b="1" dirty="0"/>
              <a:t>V zúčastněných zemích </a:t>
            </a:r>
            <a:r>
              <a:rPr lang="cs-CZ" sz="2400" dirty="0"/>
              <a:t>organizují stovky partnerů na </a:t>
            </a:r>
            <a:r>
              <a:rPr lang="cs-CZ" sz="2400" b="1" dirty="0"/>
              <a:t>tisíce akcí</a:t>
            </a:r>
          </a:p>
          <a:p>
            <a:r>
              <a:rPr lang="cs-CZ" sz="2400" dirty="0"/>
              <a:t>Jedna z </a:t>
            </a:r>
            <a:r>
              <a:rPr lang="cs-CZ" sz="2400" b="1" dirty="0"/>
              <a:t>největších</a:t>
            </a:r>
            <a:r>
              <a:rPr lang="cs-CZ" sz="2400" dirty="0"/>
              <a:t> sportovních </a:t>
            </a:r>
            <a:r>
              <a:rPr lang="cs-CZ" sz="2400" b="1" dirty="0"/>
              <a:t>iniciativ na světě</a:t>
            </a:r>
          </a:p>
        </p:txBody>
      </p:sp>
    </p:spTree>
    <p:extLst>
      <p:ext uri="{BB962C8B-B14F-4D97-AF65-F5344CB8AC3E}">
        <p14:creationId xmlns:p14="http://schemas.microsoft.com/office/powerpoint/2010/main" val="3856140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299187-5DED-5160-2077-D31E30B10B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749D9C-6CD7-3DB9-DD1D-3B65781D83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E26F37-15EF-10CE-28BB-EE6194142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" t="20000" r="63859" b="5000"/>
          <a:stretch/>
        </p:blipFill>
        <p:spPr>
          <a:xfrm>
            <a:off x="1725977" y="37210"/>
            <a:ext cx="10215899" cy="6783580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790174FD-42D7-987B-312C-2BC99E1C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24" y="272325"/>
            <a:ext cx="5569651" cy="451576"/>
          </a:xfrm>
        </p:spPr>
        <p:txBody>
          <a:bodyPr/>
          <a:lstStyle/>
          <a:p>
            <a:r>
              <a:rPr lang="cs-CZ" dirty="0"/>
              <a:t>Evropský týden sportu</a:t>
            </a:r>
          </a:p>
        </p:txBody>
      </p:sp>
    </p:spTree>
    <p:extLst>
      <p:ext uri="{BB962C8B-B14F-4D97-AF65-F5344CB8AC3E}">
        <p14:creationId xmlns:p14="http://schemas.microsoft.com/office/powerpoint/2010/main" val="396824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5CC4680-0578-64A7-0CA0-BB9E0C26FC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C25290-1FAC-4DBA-BCC9-041C45F591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919649-C9E8-6E9A-3EA7-92BEF3AA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Evropský týden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F2FC01-0BC1-72EB-76AA-39FAFDAB9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Během tohoto týdne mají zájemci možnost zapojit se </a:t>
            </a:r>
            <a:r>
              <a:rPr lang="cs-CZ" sz="2400" dirty="0"/>
              <a:t>např.:</a:t>
            </a:r>
          </a:p>
          <a:p>
            <a:pPr lvl="1"/>
            <a:r>
              <a:rPr lang="cs-CZ" sz="2200" dirty="0"/>
              <a:t>Cvičení </a:t>
            </a:r>
            <a:r>
              <a:rPr lang="cs-CZ" sz="2200" b="1" dirty="0"/>
              <a:t>v parcích</a:t>
            </a:r>
          </a:p>
          <a:p>
            <a:pPr lvl="1"/>
            <a:r>
              <a:rPr lang="cs-CZ" sz="2200" b="1" dirty="0"/>
              <a:t>Školní</a:t>
            </a:r>
            <a:r>
              <a:rPr lang="cs-CZ" sz="2200" dirty="0"/>
              <a:t> a mimoškolní </a:t>
            </a:r>
            <a:r>
              <a:rPr lang="cs-CZ" sz="2200" b="1" dirty="0"/>
              <a:t>turnaje</a:t>
            </a:r>
          </a:p>
          <a:p>
            <a:pPr lvl="1"/>
            <a:r>
              <a:rPr lang="cs-CZ" sz="2200" dirty="0"/>
              <a:t>Her, procházek</a:t>
            </a:r>
          </a:p>
          <a:p>
            <a:pPr lvl="1"/>
            <a:r>
              <a:rPr lang="cs-CZ" sz="2200" dirty="0"/>
              <a:t>Výletů na kole</a:t>
            </a:r>
          </a:p>
          <a:p>
            <a:pPr lvl="1"/>
            <a:r>
              <a:rPr lang="cs-CZ" sz="2200" dirty="0"/>
              <a:t>Dnů otevřených dveřích ve sportovních klubech</a:t>
            </a:r>
          </a:p>
          <a:p>
            <a:pPr lvl="1"/>
            <a:endParaRPr lang="cs-CZ" sz="2200" dirty="0"/>
          </a:p>
          <a:p>
            <a:pPr lvl="1"/>
            <a:r>
              <a:rPr lang="cs-CZ" sz="2200" b="1" i="1" dirty="0"/>
              <a:t>Ukázka Evropský týden sportu v ČR: </a:t>
            </a:r>
            <a:r>
              <a:rPr lang="cs-CZ" sz="1800" dirty="0">
                <a:hlinkClick r:id="rId2"/>
              </a:rPr>
              <a:t>https://www.youtube.com/watch?v=9EL1nlSjddE&amp;ab_channel=%C4%8COV-%C4%8Cesk%C3%BDolympijsk%C3%BDv%C3%BDbor</a:t>
            </a:r>
            <a:r>
              <a:rPr lang="cs-CZ" sz="1800" dirty="0"/>
              <a:t> </a:t>
            </a:r>
            <a:r>
              <a:rPr lang="cs-CZ" sz="1800" i="1" dirty="0"/>
              <a:t>(video 1:15 min)</a:t>
            </a:r>
            <a:r>
              <a:rPr lang="cs-CZ" sz="1800" b="1" i="1" dirty="0"/>
              <a:t> </a:t>
            </a:r>
            <a:endParaRPr lang="cs-CZ" sz="1800" dirty="0"/>
          </a:p>
          <a:p>
            <a:pPr lvl="1"/>
            <a:endParaRPr lang="cs-CZ" sz="2200" dirty="0"/>
          </a:p>
          <a:p>
            <a:r>
              <a:rPr lang="cs-CZ" sz="2400" dirty="0"/>
              <a:t>„</a:t>
            </a:r>
            <a:r>
              <a:rPr lang="cs-CZ" sz="2400" i="1" dirty="0"/>
              <a:t>Příležitostí jak si vyzkoušet nové sporty, </a:t>
            </a:r>
          </a:p>
          <a:p>
            <a:pPr marL="72000" indent="0">
              <a:buNone/>
            </a:pPr>
            <a:r>
              <a:rPr lang="cs-CZ" sz="2400" i="1" dirty="0"/>
              <a:t>začít žít zdravěji a užívat si života – aktivně“</a:t>
            </a:r>
          </a:p>
        </p:txBody>
      </p:sp>
      <p:pic>
        <p:nvPicPr>
          <p:cNvPr id="7" name="Obrázek 6" descr="Obsah obrázku osoba, obloha, Lidská tvář, oblečení&#10;&#10;Popis byl vytvořen automaticky">
            <a:extLst>
              <a:ext uri="{FF2B5EF4-FFF2-40B4-BE49-F238E27FC236}">
                <a16:creationId xmlns:a16="http://schemas.microsoft.com/office/drawing/2014/main" id="{0EAA5DC2-A22B-AD7A-BB82-C3DC74810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684" y="69488"/>
            <a:ext cx="2619375" cy="1752600"/>
          </a:xfrm>
          <a:prstGeom prst="rect">
            <a:avLst/>
          </a:prstGeom>
        </p:spPr>
      </p:pic>
      <p:pic>
        <p:nvPicPr>
          <p:cNvPr id="9" name="Obrázek 8" descr="Obsah obrázku sport, osoba, lehká atletika, venku&#10;&#10;Popis byl vytvořen automaticky">
            <a:extLst>
              <a:ext uri="{FF2B5EF4-FFF2-40B4-BE49-F238E27FC236}">
                <a16:creationId xmlns:a16="http://schemas.microsoft.com/office/drawing/2014/main" id="{6B467B89-3E98-F17A-2F4B-DD2739945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61" y="4960462"/>
            <a:ext cx="2619375" cy="1743075"/>
          </a:xfrm>
          <a:prstGeom prst="rect">
            <a:avLst/>
          </a:prstGeom>
        </p:spPr>
      </p:pic>
      <p:pic>
        <p:nvPicPr>
          <p:cNvPr id="11" name="Obrázek 10" descr="Obsah obrázku lukostřelba, osoba, sport, venku&#10;&#10;Popis byl vytvořen automaticky">
            <a:extLst>
              <a:ext uri="{FF2B5EF4-FFF2-40B4-BE49-F238E27FC236}">
                <a16:creationId xmlns:a16="http://schemas.microsoft.com/office/drawing/2014/main" id="{6FD926E1-1835-087F-9AE6-6EFAAE551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18" y="2224963"/>
            <a:ext cx="3238500" cy="165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9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0664BB-D9CB-C2B7-DC9A-FAD23B3E6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0587FB5-8667-9E1E-D18A-8D051756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99" y="560202"/>
            <a:ext cx="10753200" cy="451576"/>
          </a:xfrm>
        </p:spPr>
        <p:txBody>
          <a:bodyPr/>
          <a:lstStyle/>
          <a:p>
            <a:r>
              <a:rPr lang="cs-CZ" dirty="0"/>
              <a:t>Evropský týden sportu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8D26FA9-5571-FDDC-36D8-0D488A7F4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r>
              <a:rPr lang="cs-CZ" b="1" dirty="0"/>
              <a:t>Cíl: podporovat sport a fyzickou aktivitu napříč Evropou</a:t>
            </a:r>
          </a:p>
          <a:p>
            <a:pPr lvl="1"/>
            <a:r>
              <a:rPr lang="cs-CZ" sz="2400" dirty="0"/>
              <a:t>Reagovat na rostoucí krizi nečinnosti</a:t>
            </a:r>
          </a:p>
          <a:p>
            <a:pPr lvl="1"/>
            <a:r>
              <a:rPr lang="cs-CZ" sz="2400" dirty="0"/>
              <a:t>Sport a tělesná aktivita významně přispívají k blahobytu evropských občanů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Tento týden je zaměřen na zlepšení povědomí o důležitosti aktivního životního stylu</a:t>
            </a:r>
          </a:p>
          <a:p>
            <a:pPr lvl="1"/>
            <a:r>
              <a:rPr lang="cs-CZ" sz="2400" dirty="0"/>
              <a:t>Bez ohledu na věkovou kategorii, znalosti či zkušenosti – sport je tu pro každého</a:t>
            </a:r>
          </a:p>
          <a:p>
            <a:pPr lvl="1"/>
            <a:endParaRPr lang="cs-CZ" sz="2200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C131904-DE4A-03F2-5BD8-40FB77C39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t="14445" r="63827" b="4722"/>
          <a:stretch/>
        </p:blipFill>
        <p:spPr>
          <a:xfrm>
            <a:off x="4038600" y="4013185"/>
            <a:ext cx="3801770" cy="2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99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593F79-F51D-97B6-CBAF-EC00A9B9E6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FBB267-448B-CE2F-F9F5-27D82511AE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39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EC80098-C4E3-26FF-5C98-4D9F6C9DB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vedlo Parlament a Komisi k zavedení Týdne sportu?</a:t>
            </a:r>
          </a:p>
        </p:txBody>
      </p:sp>
    </p:spTree>
    <p:extLst>
      <p:ext uri="{BB962C8B-B14F-4D97-AF65-F5344CB8AC3E}">
        <p14:creationId xmlns:p14="http://schemas.microsoft.com/office/powerpoint/2010/main" val="419285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5F3DA7-E033-8F6F-E150-C98CABC5A0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9B9DA1-8C40-4EE4-0A7E-547D9BCC3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29382"/>
            <a:ext cx="10753200" cy="451576"/>
          </a:xfrm>
        </p:spPr>
        <p:txBody>
          <a:bodyPr/>
          <a:lstStyle/>
          <a:p>
            <a:r>
              <a:rPr lang="cs-CZ" dirty="0"/>
              <a:t>Lisabonská smlouva – článek 2e doplnila: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FA029A-2134-EDC5-891A-ADE97D3A0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002899"/>
            <a:ext cx="10753200" cy="5140448"/>
          </a:xfrm>
        </p:spPr>
        <p:txBody>
          <a:bodyPr/>
          <a:lstStyle/>
          <a:p>
            <a:r>
              <a:rPr lang="cs-CZ" sz="2000" b="1" dirty="0"/>
              <a:t>Unie má pravomoc provádět činnosti, jimiž podporuje, koordinuje nebo doplňuje činnosti členských států. Oblasti těchto činností na evropské úrovni jsou:</a:t>
            </a:r>
          </a:p>
          <a:p>
            <a:pPr marL="72000" indent="0">
              <a:buNone/>
            </a:pPr>
            <a:r>
              <a:rPr lang="cs-CZ" sz="2000" i="1" dirty="0"/>
              <a:t>	a)</a:t>
            </a:r>
            <a:r>
              <a:rPr lang="cs-CZ" sz="2000" dirty="0"/>
              <a:t> ochrana a zlepšování lidského zdraví;</a:t>
            </a:r>
          </a:p>
          <a:p>
            <a:pPr marL="72000" indent="0">
              <a:buNone/>
            </a:pPr>
            <a:r>
              <a:rPr lang="cs-CZ" sz="2000" i="1" dirty="0"/>
              <a:t>	b)</a:t>
            </a:r>
            <a:r>
              <a:rPr lang="cs-CZ" sz="2000" dirty="0"/>
              <a:t> průmysl;</a:t>
            </a:r>
          </a:p>
          <a:p>
            <a:pPr marL="72000" indent="0">
              <a:buNone/>
            </a:pPr>
            <a:r>
              <a:rPr lang="cs-CZ" sz="2000" i="1" dirty="0"/>
              <a:t>	c)</a:t>
            </a:r>
            <a:r>
              <a:rPr lang="cs-CZ" sz="2000" dirty="0"/>
              <a:t> kultura;</a:t>
            </a:r>
          </a:p>
          <a:p>
            <a:pPr marL="72000" indent="0">
              <a:buNone/>
            </a:pPr>
            <a:r>
              <a:rPr lang="cs-CZ" sz="2000" i="1" dirty="0"/>
              <a:t>	d)</a:t>
            </a:r>
            <a:r>
              <a:rPr lang="cs-CZ" sz="2000" dirty="0"/>
              <a:t> cestovní ruch;</a:t>
            </a:r>
          </a:p>
          <a:p>
            <a:pPr marL="72000" indent="0">
              <a:buNone/>
            </a:pPr>
            <a:r>
              <a:rPr lang="cs-CZ" sz="2000" i="1" dirty="0"/>
              <a:t>	</a:t>
            </a:r>
            <a:r>
              <a:rPr lang="cs-CZ" sz="2000" b="1" i="1" dirty="0"/>
              <a:t>e)</a:t>
            </a:r>
            <a:r>
              <a:rPr lang="cs-CZ" sz="2000" b="1" dirty="0"/>
              <a:t> </a:t>
            </a:r>
            <a:r>
              <a:rPr lang="cs-CZ" sz="2000" dirty="0"/>
              <a:t>všeobecné vzdělávání, odborné vzdělávání, mládež </a:t>
            </a:r>
            <a:r>
              <a:rPr lang="cs-CZ" sz="2000" b="1" dirty="0">
                <a:highlight>
                  <a:srgbClr val="FFFF00"/>
                </a:highlight>
              </a:rPr>
              <a:t>a sport</a:t>
            </a:r>
            <a:r>
              <a:rPr lang="cs-CZ" sz="2000" b="1" dirty="0"/>
              <a:t>; </a:t>
            </a:r>
          </a:p>
          <a:p>
            <a:pPr marL="72000" indent="0">
              <a:buNone/>
            </a:pPr>
            <a:r>
              <a:rPr lang="cs-CZ" sz="2000" i="1" dirty="0"/>
              <a:t>	f)</a:t>
            </a:r>
            <a:r>
              <a:rPr lang="cs-CZ" sz="2000" dirty="0"/>
              <a:t> civilní ochrana;</a:t>
            </a:r>
          </a:p>
          <a:p>
            <a:pPr marL="72000" indent="0">
              <a:buNone/>
            </a:pPr>
            <a:r>
              <a:rPr lang="cs-CZ" sz="2000" i="1" dirty="0"/>
              <a:t>	g)</a:t>
            </a:r>
            <a:r>
              <a:rPr lang="cs-CZ" sz="2000" dirty="0"/>
              <a:t> správní spolupráce.“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i="1" dirty="0"/>
              <a:t>Pozn.: dříve pouze e) </a:t>
            </a:r>
            <a:r>
              <a:rPr lang="cs-CZ" sz="2000" i="1" dirty="0"/>
              <a:t>všeobecné vzdělávání, odborné vzdělávání A MLÁDEŽ </a:t>
            </a:r>
          </a:p>
          <a:p>
            <a:r>
              <a:rPr lang="cs-CZ" sz="2000" i="1" dirty="0"/>
              <a:t>(</a:t>
            </a:r>
            <a:r>
              <a:rPr lang="cs-CZ" sz="2000" b="0" i="0" u="none" strike="noStrike" baseline="0" dirty="0">
                <a:latin typeface="CALS_InvisibleTTFont"/>
              </a:rPr>
              <a:t>v názvu se slova„ A </a:t>
            </a:r>
            <a:r>
              <a:rPr lang="cs-CZ" sz="2000" b="0" i="0" u="none" strike="noStrike" baseline="0" dirty="0" err="1">
                <a:latin typeface="CALS_InvisibleTTFont"/>
              </a:rPr>
              <a:t>MLÁDEŽ“nahrazují</a:t>
            </a:r>
            <a:r>
              <a:rPr lang="cs-CZ" sz="2000" b="0" i="0" u="none" strike="noStrike" baseline="0" dirty="0">
                <a:latin typeface="CALS_InvisibleTTFont"/>
              </a:rPr>
              <a:t>  slovy„…, MLÁDEŽ A SPORT“.</a:t>
            </a:r>
            <a:r>
              <a:rPr lang="cs-CZ" sz="2000" i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7111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80A2E1-BCC4-AC0F-82CA-2CC26193C3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3FEA17-0864-8CFE-3322-B9F9203F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91526"/>
            <a:ext cx="10753200" cy="451576"/>
          </a:xfrm>
        </p:spPr>
        <p:txBody>
          <a:bodyPr/>
          <a:lstStyle/>
          <a:p>
            <a:r>
              <a:rPr lang="cs-CZ" dirty="0"/>
              <a:t>Výzkum – Eurobarometr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4F78D3-6B78-33BF-AE8B-5DB9231D2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797" y="1274262"/>
            <a:ext cx="10753200" cy="5583738"/>
          </a:xfrm>
        </p:spPr>
        <p:txBody>
          <a:bodyPr/>
          <a:lstStyle/>
          <a:p>
            <a:r>
              <a:rPr lang="cs-CZ" sz="2400" b="1" dirty="0"/>
              <a:t>Výzkum Eurobarometr pro Evropskou komisi v roce 2018:</a:t>
            </a:r>
          </a:p>
          <a:p>
            <a:pPr lvl="1"/>
            <a:r>
              <a:rPr lang="cs-CZ" sz="2000" b="1" dirty="0"/>
              <a:t>podíl těch, kteří necvičí</a:t>
            </a:r>
            <a:r>
              <a:rPr lang="cs-CZ" sz="2000" dirty="0"/>
              <a:t> nebo nesportují, mírně se v celé </a:t>
            </a:r>
            <a:r>
              <a:rPr lang="cs-CZ" sz="2000" b="1" dirty="0"/>
              <a:t>Evropě </a:t>
            </a:r>
            <a:r>
              <a:rPr lang="cs-CZ" sz="2000" dirty="0"/>
              <a:t>zvýšil ze 42 % na </a:t>
            </a:r>
            <a:r>
              <a:rPr lang="cs-CZ" sz="2000" b="1" dirty="0"/>
              <a:t>46 % </a:t>
            </a:r>
            <a:r>
              <a:rPr lang="cs-CZ" sz="2000" dirty="0"/>
              <a:t>a jde o pokračování postupného trendu od roku 2009</a:t>
            </a:r>
          </a:p>
          <a:p>
            <a:pPr lvl="1"/>
            <a:endParaRPr lang="cs-CZ" sz="2000" dirty="0"/>
          </a:p>
          <a:p>
            <a:pPr lvl="1"/>
            <a:r>
              <a:rPr lang="cs-CZ" sz="2000" b="1" dirty="0"/>
              <a:t>většina fyzické aktivity se odehrává v neformálním prostředí</a:t>
            </a:r>
            <a:r>
              <a:rPr lang="cs-CZ" sz="2000" dirty="0"/>
              <a:t>, jako jsou </a:t>
            </a:r>
            <a:r>
              <a:rPr lang="cs-CZ" sz="2000" b="1" dirty="0"/>
              <a:t>parky a venku (40 %) </a:t>
            </a:r>
            <a:r>
              <a:rPr lang="cs-CZ" sz="2000" dirty="0"/>
              <a:t>nebo </a:t>
            </a:r>
            <a:r>
              <a:rPr lang="cs-CZ" sz="2000" b="1" dirty="0"/>
              <a:t>doma (32 %) </a:t>
            </a:r>
            <a:r>
              <a:rPr lang="cs-CZ" sz="2000" dirty="0"/>
              <a:t>nebo během cesty z domova do práce, do školy nebo do obchodů 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Přesto </a:t>
            </a:r>
            <a:r>
              <a:rPr lang="cs-CZ" sz="2000" b="1" dirty="0"/>
              <a:t>15 % Evropanů během týdne vůbec nechodí 10 minut v kuse </a:t>
            </a:r>
            <a:r>
              <a:rPr lang="cs-CZ" sz="2000" dirty="0"/>
              <a:t>a 12 % sedí déle než 8,5 hodiny denně</a:t>
            </a:r>
          </a:p>
          <a:p>
            <a:pPr lvl="1"/>
            <a:endParaRPr lang="cs-CZ" sz="2000" dirty="0"/>
          </a:p>
          <a:p>
            <a:pPr lvl="1"/>
            <a:r>
              <a:rPr lang="cs-CZ" sz="2000" b="1" dirty="0"/>
              <a:t>Hlavní motivací </a:t>
            </a:r>
            <a:r>
              <a:rPr lang="cs-CZ" sz="2000" dirty="0"/>
              <a:t>pro účast ve sportu nebo fyzické aktivitě je </a:t>
            </a:r>
            <a:r>
              <a:rPr lang="cs-CZ" sz="2000" b="1" dirty="0"/>
              <a:t>zlepšení zdraví (54 %) </a:t>
            </a:r>
            <a:r>
              <a:rPr lang="cs-CZ" sz="2000" dirty="0"/>
              <a:t>a kondice (47 %)</a:t>
            </a:r>
          </a:p>
          <a:p>
            <a:pPr lvl="1"/>
            <a:endParaRPr lang="cs-CZ" sz="2000" dirty="0"/>
          </a:p>
          <a:p>
            <a:pPr lvl="1"/>
            <a:r>
              <a:rPr lang="cs-CZ" sz="2000" b="1" dirty="0"/>
              <a:t>Hlavní překážkou </a:t>
            </a:r>
            <a:r>
              <a:rPr lang="cs-CZ" sz="2000" dirty="0"/>
              <a:t>je </a:t>
            </a:r>
            <a:r>
              <a:rPr lang="cs-CZ" sz="2000" b="1" dirty="0"/>
              <a:t>nedostatek času (40 %)</a:t>
            </a:r>
          </a:p>
          <a:p>
            <a:pPr marL="72000" indent="0">
              <a:buNone/>
            </a:pPr>
            <a:r>
              <a:rPr lang="cs-CZ" sz="1200" dirty="0">
                <a:hlinkClick r:id="rId2"/>
              </a:rPr>
              <a:t>(https://sport.ec.europa.eu/news/</a:t>
            </a:r>
            <a:r>
              <a:rPr lang="cs-CZ" sz="1200" dirty="0" err="1">
                <a:hlinkClick r:id="rId2"/>
              </a:rPr>
              <a:t>new</a:t>
            </a:r>
            <a:r>
              <a:rPr lang="cs-CZ" sz="1200" dirty="0">
                <a:hlinkClick r:id="rId2"/>
              </a:rPr>
              <a:t>-</a:t>
            </a:r>
            <a:r>
              <a:rPr lang="cs-CZ" sz="1200" dirty="0" err="1">
                <a:hlinkClick r:id="rId2"/>
              </a:rPr>
              <a:t>eurobarometer</a:t>
            </a:r>
            <a:r>
              <a:rPr lang="cs-CZ" sz="1200" dirty="0">
                <a:hlinkClick r:id="rId2"/>
              </a:rPr>
              <a:t>-on-sport-and-</a:t>
            </a:r>
            <a:r>
              <a:rPr lang="cs-CZ" sz="1200" dirty="0" err="1">
                <a:hlinkClick r:id="rId2"/>
              </a:rPr>
              <a:t>physical</a:t>
            </a:r>
            <a:r>
              <a:rPr lang="cs-CZ" sz="1200" dirty="0">
                <a:hlinkClick r:id="rId2"/>
              </a:rPr>
              <a:t>-aktivity</a:t>
            </a:r>
            <a:r>
              <a:rPr lang="cs-CZ" sz="1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4890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2E439C-2F14-D2EB-2D96-831B34A7D6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2935ED-3765-A4D9-BB02-347C75764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41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871CC7-2FF0-EB95-1FCD-AFADF67F2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 sportovního týdne z různých zemí</a:t>
            </a:r>
          </a:p>
        </p:txBody>
      </p:sp>
    </p:spTree>
    <p:extLst>
      <p:ext uri="{BB962C8B-B14F-4D97-AF65-F5344CB8AC3E}">
        <p14:creationId xmlns:p14="http://schemas.microsoft.com/office/powerpoint/2010/main" val="2657285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B9AB4CA-48C8-C27F-CED9-96DC49DBC6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77F8F67-0552-55E0-394B-BD36A5426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FF0B63A-8FA1-95D0-C683-9A374EFD9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" t="15278" r="65678" b="8888"/>
          <a:stretch/>
        </p:blipFill>
        <p:spPr>
          <a:xfrm>
            <a:off x="2945814" y="100710"/>
            <a:ext cx="9179511" cy="6656579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E5D25B40-4D26-AEC1-70CA-6322B86117C6}"/>
              </a:ext>
            </a:extLst>
          </p:cNvPr>
          <p:cNvSpPr txBox="1">
            <a:spLocks/>
          </p:cNvSpPr>
          <p:nvPr/>
        </p:nvSpPr>
        <p:spPr>
          <a:xfrm>
            <a:off x="253106" y="154190"/>
            <a:ext cx="2190750" cy="2337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 err="1"/>
              <a:t>Ázerbajdžán</a:t>
            </a:r>
            <a:endParaRPr lang="cs-CZ" sz="2800" kern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9BBD648-A321-9177-D1C6-F9D19BCECE86}"/>
              </a:ext>
            </a:extLst>
          </p:cNvPr>
          <p:cNvSpPr txBox="1"/>
          <p:nvPr/>
        </p:nvSpPr>
        <p:spPr>
          <a:xfrm>
            <a:off x="66675" y="563969"/>
            <a:ext cx="2879139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00" dirty="0"/>
              <a:t>První díl </a:t>
            </a:r>
            <a:r>
              <a:rPr lang="cs-CZ" sz="1300" dirty="0" err="1"/>
              <a:t>EWoS</a:t>
            </a:r>
            <a:r>
              <a:rPr lang="cs-CZ" sz="1300" dirty="0"/>
              <a:t> 2022 v Ázerbájdžánu se konala v Centru </a:t>
            </a:r>
            <a:r>
              <a:rPr lang="cs-CZ" sz="1300" dirty="0" err="1"/>
              <a:t>Hejdara</a:t>
            </a:r>
            <a:r>
              <a:rPr lang="cs-CZ" sz="1300" dirty="0"/>
              <a:t> </a:t>
            </a:r>
            <a:r>
              <a:rPr lang="cs-CZ" sz="1300" dirty="0" err="1"/>
              <a:t>Alijeva</a:t>
            </a:r>
            <a:r>
              <a:rPr lang="cs-CZ" sz="1300" dirty="0"/>
              <a:t> v Baku. </a:t>
            </a:r>
          </a:p>
          <a:p>
            <a:pPr algn="l"/>
            <a:endParaRPr lang="cs-CZ" sz="1300" dirty="0"/>
          </a:p>
          <a:p>
            <a:pPr algn="l"/>
            <a:r>
              <a:rPr lang="cs-CZ" sz="1300" dirty="0"/>
              <a:t>Většinou se skládal z výkonů sportovců a zaujal pozornost mnoha lidí žijících v Baku. Druhá část akce se konala ve městě </a:t>
            </a:r>
            <a:r>
              <a:rPr lang="cs-CZ" sz="1300" dirty="0" err="1"/>
              <a:t>Lankaran</a:t>
            </a:r>
            <a:r>
              <a:rPr lang="cs-CZ" sz="1300" dirty="0"/>
              <a:t> od 28 30. října 2022. </a:t>
            </a:r>
          </a:p>
          <a:p>
            <a:pPr algn="l"/>
            <a:endParaRPr lang="cs-CZ" sz="1300" b="1" dirty="0"/>
          </a:p>
          <a:p>
            <a:pPr algn="l"/>
            <a:r>
              <a:rPr lang="cs-CZ" sz="1300" b="1" dirty="0"/>
              <a:t>Během akcí mladí i dospělí z celého okolí země se zapojila do různých soutěží. Šli cvičit basketbal 3v3 a stolní tenis, soutěžilo se ve sportech jako např volejbal a atletika, plavání a běh na dlouhé tratě. Účastníci byli rádi, že byli součástí těchto akcí a dostali se cenné zkušenosti. Opět se ukázalo, že fyzické činnost přináší radost a spojuje generace.</a:t>
            </a:r>
          </a:p>
          <a:p>
            <a:pPr algn="l"/>
            <a:endParaRPr lang="cs-CZ" sz="1300" dirty="0"/>
          </a:p>
          <a:p>
            <a:pPr algn="l"/>
            <a:r>
              <a:rPr lang="cs-CZ" sz="1300" dirty="0"/>
              <a:t>Nejpamátnější okamžiky se staly během mini fotbalové zápasy dětí ve věku 11–12 let. Měli spoustu zábavy a na konci dne dostali všichni účastníci speciální dárky a suvenýry. S touto událostí jsme shrnuli druhý #BeActive Evropský týden sportu v Ázerbájdžánu.</a:t>
            </a:r>
            <a:endParaRPr lang="cs-CZ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775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B458CB-4BB0-EDBF-3452-5885AB741B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62CABD-C3DE-DB7F-D15B-3D05CEDAE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2EA59D-CA71-F3A2-9C83-A01844AF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47360"/>
            <a:ext cx="2080350" cy="2337525"/>
          </a:xfrm>
        </p:spPr>
        <p:txBody>
          <a:bodyPr/>
          <a:lstStyle/>
          <a:p>
            <a:r>
              <a:rPr lang="cs-CZ" sz="2800" dirty="0"/>
              <a:t>Chorvatsko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48372FD-543C-5774-2F4E-F8710115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" t="16667" r="65767" b="7777"/>
          <a:stretch/>
        </p:blipFill>
        <p:spPr>
          <a:xfrm>
            <a:off x="2873422" y="88489"/>
            <a:ext cx="9318578" cy="67695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17E9DC-902A-9FAF-0382-77745F697858}"/>
              </a:ext>
            </a:extLst>
          </p:cNvPr>
          <p:cNvSpPr txBox="1"/>
          <p:nvPr/>
        </p:nvSpPr>
        <p:spPr>
          <a:xfrm>
            <a:off x="97655" y="790112"/>
            <a:ext cx="292963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Evropský týden sportu 2022 v Chorvatsku měl mnoho událostí, které můžeme </a:t>
            </a:r>
          </a:p>
          <a:p>
            <a:r>
              <a:rPr lang="cs-CZ" sz="1100" dirty="0"/>
              <a:t>charakterizovat jako hlavní aktivity týdne. </a:t>
            </a:r>
          </a:p>
          <a:p>
            <a:endParaRPr lang="cs-CZ" sz="1100" dirty="0"/>
          </a:p>
          <a:p>
            <a:r>
              <a:rPr lang="cs-CZ" sz="1100" dirty="0"/>
              <a:t>Události, které bychom vyzdvihli, jsou naší národní vlajkovou lodí akce - Státní svátek, Den mládeže a Den škol. Národní den byl největší akcí, na které jsme hostili 30 spolky, kluby a organizace prezentovat své sporty více než 3000 občanů. Uspořádali jsme sportovní vesnici včetně zástupci olympijských a paralympijských výborů, sport organizace, kluby, sportovci, nutriční potraviny a doplňky a mnoho dalších odborníků. Této akce se mohly zúčastnit rodiny a vyzkoušet mnoho sportů a sportovních aktivit. </a:t>
            </a:r>
            <a:r>
              <a:rPr lang="cs-CZ" sz="1100" b="1" dirty="0"/>
              <a:t>Den mládeže se konal v </a:t>
            </a:r>
            <a:r>
              <a:rPr lang="cs-CZ" sz="1100" b="1" dirty="0" err="1"/>
              <a:t>Osijeku</a:t>
            </a:r>
            <a:r>
              <a:rPr lang="cs-CZ" sz="1100" b="1" dirty="0"/>
              <a:t>, kde studenti fakulty kineziologie uspořádala pro své mladé několik zajímavých workshopů </a:t>
            </a:r>
            <a:r>
              <a:rPr lang="cs-CZ" sz="1100" dirty="0"/>
              <a:t>spoluobčany, poukázali na důležitost tělesných a povzbuzoval je, aby se zapojili do svých sportovních aktivit a zdravější životní styl. Dozvěděli se o důležitosti hydrataci, používání doplňků při sportu a mohli si vyzkoušet sporty jako </a:t>
            </a:r>
            <a:r>
              <a:rPr lang="cs-CZ" sz="1100" dirty="0" err="1"/>
              <a:t>parabasketbal</a:t>
            </a:r>
            <a:r>
              <a:rPr lang="cs-CZ" sz="1100" dirty="0"/>
              <a:t> a </a:t>
            </a:r>
            <a:r>
              <a:rPr lang="cs-CZ" sz="1100" dirty="0" err="1"/>
              <a:t>paravolejbal</a:t>
            </a:r>
            <a:r>
              <a:rPr lang="cs-CZ" sz="1100" dirty="0"/>
              <a:t>. </a:t>
            </a:r>
          </a:p>
          <a:p>
            <a:r>
              <a:rPr lang="cs-CZ" sz="1100" dirty="0"/>
              <a:t>Školní den proběhl ve městě </a:t>
            </a:r>
            <a:r>
              <a:rPr lang="cs-CZ" sz="1100" dirty="0" err="1"/>
              <a:t>Lepoglava</a:t>
            </a:r>
            <a:r>
              <a:rPr lang="cs-CZ" sz="1100" dirty="0"/>
              <a:t>, kde více než Sešlo se na 700 dětí z mateřských a základních škol soutěžit v několika atletických disciplínách, jako je vybíjená. Naučili se o fair play ve sportu při společném zpívání s moderátorem Lukou </a:t>
            </a:r>
            <a:r>
              <a:rPr lang="cs-CZ" sz="1100" dirty="0" err="1"/>
              <a:t>Bulić</a:t>
            </a:r>
            <a:r>
              <a:rPr lang="cs-CZ" sz="1100" dirty="0"/>
              <a:t>, slavný chorvatský písničkář, komik, televize a rozhlas hostitel.</a:t>
            </a:r>
          </a:p>
          <a:p>
            <a:pPr algn="l"/>
            <a:endParaRPr lang="cs-CZ" sz="1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1637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67C6E3-71C2-4B1F-32BC-408532AE5C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313C161-5C7F-6036-3C1B-C0E502BDF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4" t="16389" r="65861" b="8889"/>
          <a:stretch/>
        </p:blipFill>
        <p:spPr>
          <a:xfrm>
            <a:off x="2665426" y="0"/>
            <a:ext cx="9411165" cy="6742016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95FDEA69-8CC2-D6C9-3BF6-C2EA52DDC6A8}"/>
              </a:ext>
            </a:extLst>
          </p:cNvPr>
          <p:cNvSpPr txBox="1">
            <a:spLocks/>
          </p:cNvSpPr>
          <p:nvPr/>
        </p:nvSpPr>
        <p:spPr>
          <a:xfrm>
            <a:off x="310718" y="404648"/>
            <a:ext cx="2080350" cy="2337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Česko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8C9256E-C5B2-7D00-6D69-CEB4B83B9FD6}"/>
              </a:ext>
            </a:extLst>
          </p:cNvPr>
          <p:cNvSpPr txBox="1"/>
          <p:nvPr/>
        </p:nvSpPr>
        <p:spPr>
          <a:xfrm>
            <a:off x="115409" y="917912"/>
            <a:ext cx="287636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/>
              <a:t>Koncem září </a:t>
            </a:r>
            <a:r>
              <a:rPr lang="cs-CZ" sz="1000" b="1" dirty="0"/>
              <a:t>Praha</a:t>
            </a:r>
            <a:r>
              <a:rPr lang="cs-CZ" sz="1000" dirty="0"/>
              <a:t>, hostilo řadu sportovních politik EU Události; jehož vrcholem bylo </a:t>
            </a:r>
            <a:r>
              <a:rPr lang="cs-CZ" sz="1000" dirty="0" err="1"/>
              <a:t>minisportovní</a:t>
            </a:r>
            <a:r>
              <a:rPr lang="cs-CZ" sz="1000" dirty="0"/>
              <a:t> festival. Otevřel se Evropský týden sportu celé Evropě.</a:t>
            </a:r>
          </a:p>
          <a:p>
            <a:pPr algn="l"/>
            <a:r>
              <a:rPr lang="cs-CZ" sz="1000" dirty="0"/>
              <a:t>Kromě zajištění jeviště pro oficiální zahájení Týden byl festival především o sportu. v spolupráce s Českým paralympijským výborem a spol Česká národní sportovní agentura jsme uspořádali „Sport je jen jeden“ program pro mezinárodní účastníky a školní děti (zúčastnilo se přes 200 dětí z blízkých škol). Náš cíl bylo propojit ty, kteří mají nebo nemají zdravotní postižení, prostřednictvím sportovní. Poskytli jsme účastníky s postižením i bez něj poskytnout účastníkům možnost vyzkoušet si různé sporty, jako je </a:t>
            </a:r>
            <a:r>
              <a:rPr lang="cs-CZ" sz="1000" dirty="0" err="1"/>
              <a:t>handbike</a:t>
            </a:r>
            <a:r>
              <a:rPr lang="cs-CZ" sz="1000" dirty="0"/>
              <a:t> nebo střelba pro nevidomé. Každoročně se v České republice koná Evropský týden sportu se nese v duchu sportu pro všechny bez výjimek. Pro v posledních několika vydáních jsme spolupracovali s těmi největšími sportovní organizace v ČR – Sokol – kdo nejen připojil svůj program „Sokol v pohybu“ k evropskému </a:t>
            </a:r>
            <a:r>
              <a:rPr lang="cs-CZ" sz="1000" dirty="0" err="1"/>
              <a:t>Week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Sport, ale také zorganizoval úspěšnou #BeActive Night formou otevřeného tělocvičného večera. Obě činnosti byly jednou se opět setkal s velkým zájmem veřejnosti a vysokou účastí se 209 akcí/aktivit pořádaných v rámci „Sokol v pohybu“ deštník a přes 240 tělocvičen a kondičních aktivit za #BeActive Night, kterou podpořili i Češi Komora fitness. Celý týden byl nabitý sportovními aktivitami: 978 sportování byly uspořádány akce, kterých se sešlo téměř 103 000 účastníků. Jsme rádi, že sportovní organizace a kluby z velkých i malých měst po celé zemi zapojený. Společně se nám podařilo šířit myšlenku Evropský týden sportu, který nás motivuje k nadcházejícímu let.</a:t>
            </a:r>
            <a:endParaRPr lang="cs-CZ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7588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B78BB4-0C03-7353-02C7-B25EC6F902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64503E5-CA09-C897-2C76-178443E56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7" t="15555" r="65078" b="6388"/>
          <a:stretch/>
        </p:blipFill>
        <p:spPr>
          <a:xfrm>
            <a:off x="2606699" y="0"/>
            <a:ext cx="9585301" cy="6871096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303C1B20-2F5D-4F96-26EF-56CC829132FD}"/>
              </a:ext>
            </a:extLst>
          </p:cNvPr>
          <p:cNvSpPr txBox="1">
            <a:spLocks/>
          </p:cNvSpPr>
          <p:nvPr/>
        </p:nvSpPr>
        <p:spPr>
          <a:xfrm>
            <a:off x="348941" y="64280"/>
            <a:ext cx="2080350" cy="2337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Finsko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898445A-6A1D-F4BC-FB49-59792A29DD60}"/>
              </a:ext>
            </a:extLst>
          </p:cNvPr>
          <p:cNvSpPr txBox="1"/>
          <p:nvPr/>
        </p:nvSpPr>
        <p:spPr>
          <a:xfrm>
            <a:off x="242555" y="847689"/>
            <a:ext cx="27875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/>
              <a:t>Celkem </a:t>
            </a:r>
            <a:r>
              <a:rPr lang="cs-CZ" sz="1200" b="1" dirty="0"/>
              <a:t>více než 100 000 dětí a mládeže lidé se účastnili různých #BeActive celostátní akce </a:t>
            </a:r>
            <a:r>
              <a:rPr lang="cs-CZ" sz="1200" dirty="0"/>
              <a:t>během školního dne. </a:t>
            </a:r>
          </a:p>
          <a:p>
            <a:pPr algn="l"/>
            <a:endParaRPr lang="cs-CZ" sz="1200" dirty="0"/>
          </a:p>
          <a:p>
            <a:pPr algn="l"/>
            <a:r>
              <a:rPr lang="cs-CZ" sz="1200" dirty="0">
                <a:solidFill>
                  <a:srgbClr val="FF0000"/>
                </a:solidFill>
              </a:rPr>
              <a:t>Den trenérů 25. září </a:t>
            </a:r>
            <a:r>
              <a:rPr lang="cs-CZ" sz="1200" dirty="0"/>
              <a:t>přilákal skvělé zájem jak ve Finsku, tak v mezinárodním měřítku. Myšlenka na Den trenérů měl upozornit na hodnotnou práci sportu trenéry sdílením děkovných zpráv na sociálních sítích a připravuje pro ně malá překvapení. Zprávy s poděkováním a laskavé činy byly sdíleny na sociálních sítích s hashtagy #kiittikoutsi, #thankscoach a #BeActive. Finští trenéři </a:t>
            </a:r>
            <a:r>
              <a:rPr lang="cs-CZ" sz="1200" dirty="0">
                <a:solidFill>
                  <a:srgbClr val="FF0000"/>
                </a:solidFill>
              </a:rPr>
              <a:t>Asociace vytvořila obsah sociálních médií zdůrazňující fakta o finském koučování.</a:t>
            </a:r>
            <a:r>
              <a:rPr lang="cs-CZ" sz="1200" dirty="0"/>
              <a:t> Kromě toho mají #kiittikoutsi videa vyrobené v předchozích letech, které jsou stále volně dostupné. Některé materiály byly k dispozici i v angličtině.</a:t>
            </a:r>
          </a:p>
          <a:p>
            <a:pPr algn="l"/>
            <a:endParaRPr lang="cs-CZ" sz="1200" dirty="0"/>
          </a:p>
          <a:p>
            <a:pPr algn="l"/>
            <a:r>
              <a:rPr lang="cs-CZ" sz="1200" b="1" dirty="0"/>
              <a:t>U příležitosti Evropského roku mládeže se konal seminář který organizovali mladí trenéři pro mladé trenéry ve věku let do 29 let</a:t>
            </a:r>
            <a:r>
              <a:rPr lang="cs-CZ" sz="1200" dirty="0"/>
              <a:t>. Mělo to velký úspěch.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113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7CD96A-7AC7-813E-D1F6-D717C61002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3BCB3D-4C5B-F0BF-5ABD-87AB7B89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728878"/>
            <a:ext cx="10753200" cy="451576"/>
          </a:xfrm>
        </p:spPr>
        <p:txBody>
          <a:bodyPr/>
          <a:lstStyle/>
          <a:p>
            <a:r>
              <a:rPr lang="cs-CZ" dirty="0"/>
              <a:t>3) Projekty sociálního začleňování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DC321C-BAB7-F554-F25C-DBCBD4CB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021" y="1634228"/>
            <a:ext cx="10753200" cy="4139998"/>
          </a:xfrm>
        </p:spPr>
        <p:txBody>
          <a:bodyPr/>
          <a:lstStyle/>
          <a:p>
            <a:r>
              <a:rPr lang="cs-CZ" sz="2400" dirty="0"/>
              <a:t>Jednou</a:t>
            </a:r>
            <a:r>
              <a:rPr lang="cs-CZ" sz="2400" b="1" dirty="0"/>
              <a:t> z priorit EU </a:t>
            </a:r>
            <a:r>
              <a:rPr lang="cs-CZ" sz="2400" dirty="0"/>
              <a:t>je sociální začleňování</a:t>
            </a:r>
          </a:p>
          <a:p>
            <a:r>
              <a:rPr lang="cs-CZ" sz="2400" b="1" dirty="0"/>
              <a:t>Sport může výrazně přispět k integraci migrantů v EU</a:t>
            </a:r>
          </a:p>
          <a:p>
            <a:r>
              <a:rPr lang="cs-CZ" sz="2400" dirty="0"/>
              <a:t>Sport sbližuje lidi, buduje komunity a bojuje proti </a:t>
            </a:r>
          </a:p>
          <a:p>
            <a:pPr marL="72000" indent="0">
              <a:buNone/>
            </a:pPr>
            <a:r>
              <a:rPr lang="cs-CZ" sz="2400" dirty="0"/>
              <a:t>xenofobním a rasistickým postojům</a:t>
            </a:r>
          </a:p>
          <a:p>
            <a:endParaRPr lang="cs-CZ" sz="2400" dirty="0"/>
          </a:p>
          <a:p>
            <a:r>
              <a:rPr lang="cs-CZ" sz="2400" b="1" dirty="0"/>
              <a:t>2016 Komise </a:t>
            </a:r>
            <a:r>
              <a:rPr lang="cs-CZ" sz="2400" dirty="0"/>
              <a:t>vydala studii: </a:t>
            </a:r>
            <a:r>
              <a:rPr lang="cs-CZ" sz="2400" b="1" dirty="0"/>
              <a:t>Mapování osvědčených postupů týkajících se sociálního začleňování migrantů prostřednictvím sportu</a:t>
            </a:r>
          </a:p>
          <a:p>
            <a:r>
              <a:rPr lang="cs-CZ" sz="1200" dirty="0">
                <a:hlinkClick r:id="rId2"/>
              </a:rPr>
              <a:t>https://op.europa.eu/cs/publication-detail/-/publication/f1174f30-7975-11e6-b076-01aa75ed71a1</a:t>
            </a:r>
            <a:endParaRPr lang="cs-CZ" sz="1200" dirty="0"/>
          </a:p>
          <a:p>
            <a:endParaRPr lang="cs-CZ" sz="1200" dirty="0"/>
          </a:p>
          <a:p>
            <a:r>
              <a:rPr lang="cs-CZ" sz="2400" b="1" dirty="0"/>
              <a:t>Komise podporuje projekty </a:t>
            </a:r>
            <a:r>
              <a:rPr lang="cs-CZ" sz="2400" dirty="0"/>
              <a:t>pro sociální začlenění migrantů prostřednictvím strukturálních a investičních fondů (ESIF, Erasmus+, </a:t>
            </a:r>
            <a:r>
              <a:rPr lang="cs-CZ" sz="2400" dirty="0" err="1"/>
              <a:t>Fairplay</a:t>
            </a:r>
            <a:r>
              <a:rPr lang="cs-CZ" sz="2400" dirty="0"/>
              <a:t>)</a:t>
            </a:r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9620C7F-B39A-6105-83D0-E0EDDE904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3" t="17500" r="72344" b="11111"/>
          <a:stretch/>
        </p:blipFill>
        <p:spPr>
          <a:xfrm>
            <a:off x="9081856" y="52152"/>
            <a:ext cx="3082602" cy="39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3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F5B8FD-3D5A-AC40-DBE9-CFE83BD15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A92F36-DDF7-97C1-0062-2671B80D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Ocenění 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4143923-220A-33B6-CA1A-1878293EF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83480"/>
            <a:ext cx="10753200" cy="4139998"/>
          </a:xfrm>
        </p:spPr>
        <p:txBody>
          <a:bodyPr/>
          <a:lstStyle/>
          <a:p>
            <a:r>
              <a:rPr lang="cs-CZ" sz="2400" dirty="0"/>
              <a:t>V roce </a:t>
            </a:r>
            <a:r>
              <a:rPr lang="cs-CZ" sz="2400" b="1" dirty="0"/>
              <a:t>2021 Komise vytvořila 2 programy ocenění</a:t>
            </a:r>
            <a:r>
              <a:rPr lang="cs-CZ" sz="2400" dirty="0"/>
              <a:t>:</a:t>
            </a:r>
          </a:p>
          <a:p>
            <a:endParaRPr lang="cs-CZ" sz="2400" dirty="0"/>
          </a:p>
          <a:p>
            <a:pPr lvl="1"/>
            <a:r>
              <a:rPr lang="cs-CZ" sz="2400" b="1" dirty="0"/>
              <a:t>#BeActive - </a:t>
            </a:r>
            <a:r>
              <a:rPr lang="cs-CZ" sz="2400" dirty="0"/>
              <a:t>odměňuje projekty, které vedou lidi k tomu, aby byli aktivní, např. děti mimo vyučování, pohybová aktivita zaměstnanců (cyklistické vyjížďky, procházky…), podpora mezigeneračního sportu</a:t>
            </a:r>
          </a:p>
          <a:p>
            <a:pPr lvl="1"/>
            <a:r>
              <a:rPr lang="cs-CZ" sz="1400" b="1" i="1" dirty="0"/>
              <a:t>Ukázka vítězů minulého ročníku v jednotlivých kategoriích – videa: </a:t>
            </a:r>
            <a:r>
              <a:rPr lang="cs-CZ" sz="1400" dirty="0">
                <a:hlinkClick r:id="rId2"/>
              </a:rPr>
              <a:t>https://sport.ec.europa.eu/initiatives/beactive-awards</a:t>
            </a:r>
            <a:endParaRPr lang="cs-CZ" sz="1400" dirty="0"/>
          </a:p>
          <a:p>
            <a:pPr lvl="1"/>
            <a:endParaRPr lang="cs-CZ" sz="2400" dirty="0"/>
          </a:p>
          <a:p>
            <a:pPr lvl="1"/>
            <a:r>
              <a:rPr lang="cs-CZ" sz="2400" b="1" dirty="0"/>
              <a:t>#BeInclusive </a:t>
            </a:r>
            <a:r>
              <a:rPr lang="cs-CZ" sz="2400" dirty="0"/>
              <a:t>– odměňuje a zviditelňuje nejlepší projekty, které úspěšně podpořily inkluzi prostřednictvím sportu</a:t>
            </a:r>
            <a:endParaRPr lang="cs-CZ" sz="2400" b="1" dirty="0"/>
          </a:p>
          <a:p>
            <a:pPr lvl="1"/>
            <a:endParaRPr lang="cs-CZ" sz="2200" b="1" dirty="0"/>
          </a:p>
          <a:p>
            <a:r>
              <a:rPr lang="cs-CZ" sz="2400" dirty="0"/>
              <a:t>Které </a:t>
            </a:r>
            <a:r>
              <a:rPr lang="cs-CZ" sz="2400" b="1" dirty="0"/>
              <a:t>oceňují inovativní nápady a iniciativy </a:t>
            </a:r>
            <a:r>
              <a:rPr lang="cs-CZ" sz="2400" dirty="0"/>
              <a:t>vyvinuté v Evropě jednotlivci nebo organizacemi </a:t>
            </a:r>
            <a:r>
              <a:rPr lang="cs-CZ" sz="2400" b="1" dirty="0"/>
              <a:t>na podporu sportu </a:t>
            </a:r>
            <a:r>
              <a:rPr lang="cs-CZ" sz="2400" dirty="0"/>
              <a:t>a pohybových aktivit</a:t>
            </a:r>
          </a:p>
          <a:p>
            <a:pPr lvl="1"/>
            <a:r>
              <a:rPr lang="cs-CZ" sz="2200" dirty="0"/>
              <a:t>Přihlásit svůj projekt můžete i VY!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947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A315A6-A684-B0D5-CD98-EBC8CFCC56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180451-BA3E-3145-CB64-D523BAB2A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1" y="574424"/>
            <a:ext cx="2917569" cy="451576"/>
          </a:xfrm>
        </p:spPr>
        <p:txBody>
          <a:bodyPr/>
          <a:lstStyle/>
          <a:p>
            <a:r>
              <a:rPr lang="cs-CZ" sz="4000" b="1" dirty="0"/>
              <a:t>#BeActive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2373AD-600C-50E1-BBC1-54DD7C1C53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0AD152C-9A15-61EF-31F4-B5875952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92" y="1692002"/>
            <a:ext cx="2397212" cy="4139998"/>
          </a:xfrm>
        </p:spPr>
        <p:txBody>
          <a:bodyPr/>
          <a:lstStyle/>
          <a:p>
            <a:r>
              <a:rPr lang="cs-CZ" sz="2000" dirty="0"/>
              <a:t>Nezávislá porota pak vybrala vítěze </a:t>
            </a:r>
          </a:p>
          <a:p>
            <a:r>
              <a:rPr lang="cs-CZ" sz="2000" dirty="0"/>
              <a:t>v soutěži čtyři různé kategorie </a:t>
            </a:r>
          </a:p>
          <a:p>
            <a:r>
              <a:rPr lang="cs-CZ" sz="2000" dirty="0"/>
              <a:t>z celkového počtu </a:t>
            </a:r>
            <a:r>
              <a:rPr lang="cs-CZ" sz="2400" dirty="0"/>
              <a:t>62 projektů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DA1F03-6029-F796-5AF9-59C0E971D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" t="16537" r="63884" b="6570"/>
          <a:stretch/>
        </p:blipFill>
        <p:spPr>
          <a:xfrm>
            <a:off x="2693133" y="53659"/>
            <a:ext cx="9498867" cy="64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4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D11602-60CD-36AE-D71B-153D1DFCEF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746CD9-A899-D856-DDCD-7ED0B6E8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52176"/>
            <a:ext cx="10753200" cy="451576"/>
          </a:xfrm>
        </p:spPr>
        <p:txBody>
          <a:bodyPr/>
          <a:lstStyle/>
          <a:p>
            <a:r>
              <a:rPr lang="cs-CZ" dirty="0"/>
              <a:t>Vítěz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E1A081-CF15-7801-57BE-C66284894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" y="1118106"/>
            <a:ext cx="2998135" cy="5739894"/>
          </a:xfrm>
        </p:spPr>
        <p:txBody>
          <a:bodyPr/>
          <a:lstStyle/>
          <a:p>
            <a:r>
              <a:rPr lang="cs-CZ" sz="1100" dirty="0" err="1"/>
              <a:t>Krokiet</a:t>
            </a:r>
            <a:r>
              <a:rPr lang="cs-CZ" sz="1100" dirty="0"/>
              <a:t> &amp; Lama </a:t>
            </a:r>
            <a:r>
              <a:rPr lang="cs-CZ" sz="1100" dirty="0" err="1"/>
              <a:t>Academy</a:t>
            </a:r>
            <a:r>
              <a:rPr lang="cs-CZ" sz="1100" dirty="0"/>
              <a:t> je iniciativa spojující vzdělávání, zábava a pohyb v MŠ a ZŠ školy ve formátu online videí. (</a:t>
            </a:r>
            <a:r>
              <a:rPr lang="cs-CZ" sz="1100" b="1" dirty="0"/>
              <a:t>Vytvořili online videa</a:t>
            </a:r>
            <a:r>
              <a:rPr lang="cs-CZ" sz="1100" dirty="0"/>
              <a:t>.)</a:t>
            </a:r>
          </a:p>
          <a:p>
            <a:r>
              <a:rPr lang="cs-CZ" sz="1100" dirty="0"/>
              <a:t>Videa se </a:t>
            </a:r>
            <a:r>
              <a:rPr lang="cs-CZ" sz="1100" b="1" dirty="0"/>
              <a:t>zaměřují na témata ze základního kurikula škol a MŠ a lze je využít přímo ve třídách </a:t>
            </a:r>
            <a:r>
              <a:rPr lang="cs-CZ" sz="1100" dirty="0"/>
              <a:t>popř jakákoliv další vzdělávací místa pro kombinaci pohybové aktivity a učení se. Podporují pohyb a poznání a jsou </a:t>
            </a:r>
            <a:r>
              <a:rPr lang="cs-CZ" sz="1100" b="1" dirty="0"/>
              <a:t>pomáhá podporovat integraci dětí ukrajinských uprchlíků </a:t>
            </a:r>
            <a:r>
              <a:rPr lang="cs-CZ" sz="1100" dirty="0"/>
              <a:t>jejich polští vrstevníci.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26A26F-9BD9-0F4D-88F1-598B87464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3" t="14984" r="65625" b="8381"/>
          <a:stretch/>
        </p:blipFill>
        <p:spPr>
          <a:xfrm>
            <a:off x="3069157" y="180107"/>
            <a:ext cx="9183862" cy="66778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9EB17CE-81DF-AE03-64CB-A76DDF170091}"/>
              </a:ext>
            </a:extLst>
          </p:cNvPr>
          <p:cNvSpPr txBox="1"/>
          <p:nvPr/>
        </p:nvSpPr>
        <p:spPr>
          <a:xfrm>
            <a:off x="7261934" y="194776"/>
            <a:ext cx="340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  <a:hlinkClick r:id="rId3"/>
              </a:rPr>
              <a:t>https://sport.ec.europa.eu/initiatives/beactive-awards</a:t>
            </a:r>
            <a:r>
              <a:rPr lang="cs-CZ" sz="1800" dirty="0">
                <a:latin typeface="+mn-lt"/>
              </a:rPr>
              <a:t> video kategorie </a:t>
            </a:r>
            <a:r>
              <a:rPr lang="cs-CZ" sz="1800" dirty="0" err="1">
                <a:latin typeface="+mn-lt"/>
              </a:rPr>
              <a:t>Education</a:t>
            </a:r>
            <a:r>
              <a:rPr lang="cs-CZ" sz="1800" dirty="0">
                <a:latin typeface="+mn-lt"/>
              </a:rPr>
              <a:t> (první video) 1:32 min</a:t>
            </a:r>
          </a:p>
        </p:txBody>
      </p:sp>
    </p:spTree>
    <p:extLst>
      <p:ext uri="{BB962C8B-B14F-4D97-AF65-F5344CB8AC3E}">
        <p14:creationId xmlns:p14="http://schemas.microsoft.com/office/powerpoint/2010/main" val="172446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AE729E-8AB0-F734-9153-7F4BA2B12E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59529D-D196-CF87-BD91-611EB38FAD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5A94A7-22E7-F835-ECF9-BF69B337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1220466" cy="451576"/>
          </a:xfrm>
        </p:spPr>
        <p:txBody>
          <a:bodyPr/>
          <a:lstStyle/>
          <a:p>
            <a:r>
              <a:rPr lang="cs-CZ" sz="3600" dirty="0"/>
              <a:t>Článek 165 SFEU: bod č. 1 doplněn o 2. odstavec: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9ED347D-97EF-9250-5DE7-D5CA5C945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9200" indent="-457200" algn="l">
              <a:buFont typeface="+mj-lt"/>
              <a:buAutoNum type="arabicPeriod"/>
            </a:pPr>
            <a:r>
              <a:rPr lang="cs-CZ" sz="2400" b="0" i="0" u="none" strike="noStrike" baseline="0" dirty="0"/>
              <a:t>Unie přispívá k rozvoji kvalitního vzdělávání podporou spolupráce mezi členskými státy, a je-li to nezbytné, podporováním a doplňováním činnosti členských států při plném respektování jejich odpovědnosti za obsah výuky a za organizaci vzdělávacích systémů a jejich kulturní a jazykové rozmanitosti.</a:t>
            </a:r>
          </a:p>
          <a:p>
            <a:pPr algn="l"/>
            <a:endParaRPr lang="cs-CZ" sz="2400" b="0" i="0" u="none" strike="noStrike" baseline="0" dirty="0"/>
          </a:p>
          <a:p>
            <a:pPr marL="72000" indent="0" algn="l">
              <a:buNone/>
            </a:pPr>
            <a:r>
              <a:rPr lang="cs-CZ" sz="2400" b="1" i="0" u="none" strike="noStrike" baseline="0" dirty="0"/>
              <a:t>Unie přispívá k podpoře evropských hledisek </a:t>
            </a:r>
            <a:r>
              <a:rPr lang="cs-CZ" sz="2400" b="1" i="0" u="none" strike="noStrike" baseline="0" dirty="0">
                <a:highlight>
                  <a:srgbClr val="FFFF00"/>
                </a:highlight>
              </a:rPr>
              <a:t>sportu</a:t>
            </a:r>
            <a:r>
              <a:rPr lang="cs-CZ" sz="2400" b="1" i="0" u="none" strike="noStrike" baseline="0" dirty="0"/>
              <a:t> s přihlédnutím k jeho zvláštní povaze, jeho strukturám založeným na dobrovolné činnosti a jeho společenské a výchovné funkci.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603275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11C381-3A32-E785-44C5-0FE0090D7F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6BD303-102C-BCF5-93E9-D392A80D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39589"/>
            <a:ext cx="10753200" cy="451576"/>
          </a:xfrm>
        </p:spPr>
        <p:txBody>
          <a:bodyPr/>
          <a:lstStyle/>
          <a:p>
            <a:r>
              <a:rPr lang="cs-CZ" dirty="0"/>
              <a:t>Vítěz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D3B0A0-48F3-50E3-BAED-EFA3292C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2" t="16796" r="65703" b="15890"/>
          <a:stretch/>
        </p:blipFill>
        <p:spPr>
          <a:xfrm>
            <a:off x="2197311" y="141904"/>
            <a:ext cx="9994690" cy="6338095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7A9108-9F7C-7465-BD02-8B55B3A26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2" y="1240952"/>
            <a:ext cx="3373514" cy="5336732"/>
          </a:xfrm>
        </p:spPr>
        <p:txBody>
          <a:bodyPr/>
          <a:lstStyle/>
          <a:p>
            <a:r>
              <a:rPr lang="cs-CZ" sz="1200" dirty="0"/>
              <a:t>Elias </a:t>
            </a:r>
            <a:r>
              <a:rPr lang="cs-CZ" sz="1200" dirty="0" err="1"/>
              <a:t>Mastoras</a:t>
            </a:r>
            <a:r>
              <a:rPr lang="cs-CZ" sz="1200" dirty="0"/>
              <a:t> je zakladatelem mezinárodní kampaně </a:t>
            </a:r>
            <a:r>
              <a:rPr lang="cs-CZ" sz="1200" b="1" dirty="0"/>
              <a:t>„A míč pro všechny“ a nechal si patentovat unikátní mini fotbal naslepo. </a:t>
            </a:r>
            <a:r>
              <a:rPr lang="cs-CZ" sz="1200" dirty="0"/>
              <a:t>Světelná zvuková koule není na prodej, ale pouze za darování. 8 500 byly distribuovány zdarma ve 213 zemích a územích. Elias je slepým fotbalovým předsedou IBSA pro roky 2021–2025. Fotbal naslepo je jediným paralympijským fotbalem v Paříži 2024 paralympijský kalendář.</a:t>
            </a:r>
          </a:p>
        </p:txBody>
      </p:sp>
      <p:pic>
        <p:nvPicPr>
          <p:cNvPr id="9" name="Obrázek 8" descr="Obsah obrázku osoba, oblečení, Lidská tvář, úsměv&#10;&#10;Popis byl vytvořen automaticky">
            <a:extLst>
              <a:ext uri="{FF2B5EF4-FFF2-40B4-BE49-F238E27FC236}">
                <a16:creationId xmlns:a16="http://schemas.microsoft.com/office/drawing/2014/main" id="{6BE60CF7-E105-5A71-4695-563620657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35" y="3385171"/>
            <a:ext cx="3181165" cy="347282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0365BC-5A5C-8FA8-EB81-3B313F0326A7}"/>
              </a:ext>
            </a:extLst>
          </p:cNvPr>
          <p:cNvSpPr txBox="1"/>
          <p:nvPr/>
        </p:nvSpPr>
        <p:spPr>
          <a:xfrm>
            <a:off x="7261934" y="194776"/>
            <a:ext cx="340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  <a:hlinkClick r:id="rId4"/>
              </a:rPr>
              <a:t>https://sport.ec.europa.eu/initiatives/beactive-awards</a:t>
            </a:r>
            <a:r>
              <a:rPr lang="cs-CZ" sz="1800" dirty="0">
                <a:latin typeface="+mn-lt"/>
              </a:rPr>
              <a:t> video kategorie </a:t>
            </a:r>
            <a:r>
              <a:rPr lang="cs-CZ" sz="1800" dirty="0" err="1">
                <a:latin typeface="+mn-lt"/>
              </a:rPr>
              <a:t>Local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Hero</a:t>
            </a:r>
            <a:r>
              <a:rPr lang="cs-CZ" sz="1800" dirty="0">
                <a:latin typeface="+mn-lt"/>
              </a:rPr>
              <a:t> (třetí video) 1:34 min</a:t>
            </a:r>
          </a:p>
        </p:txBody>
      </p:sp>
    </p:spTree>
    <p:extLst>
      <p:ext uri="{BB962C8B-B14F-4D97-AF65-F5344CB8AC3E}">
        <p14:creationId xmlns:p14="http://schemas.microsoft.com/office/powerpoint/2010/main" val="3059370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1F7A3D-126F-EDE8-9C33-51D19ABBC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50A6D6-9560-769D-3B6E-DA1AFEA222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51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724B15-0D92-AE8F-3C1D-0A7503DC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91992"/>
            <a:ext cx="11361600" cy="1171580"/>
          </a:xfrm>
        </p:spPr>
        <p:txBody>
          <a:bodyPr/>
          <a:lstStyle/>
          <a:p>
            <a:r>
              <a:rPr lang="cs-CZ" dirty="0"/>
              <a:t>Otázky k diskusi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4475645-3A5D-86AD-B394-B2ED8D1D63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cs-CZ" b="1" dirty="0"/>
              <a:t>Vaše zhodnocení EU a sport?  Jsou iniciativy EU dostatečné?</a:t>
            </a:r>
          </a:p>
          <a:p>
            <a:pPr marL="457200" indent="-457200">
              <a:buAutoNum type="arabicPeriod"/>
            </a:pPr>
            <a:endParaRPr lang="cs-CZ" b="1" dirty="0"/>
          </a:p>
          <a:p>
            <a:pPr marL="457200" indent="-457200">
              <a:buAutoNum type="arabicPeriod"/>
            </a:pPr>
            <a:r>
              <a:rPr lang="cs-CZ" b="1" dirty="0"/>
              <a:t>Náměty a doporučení EU pro rozvíjení a podporu oblasti sportu?</a:t>
            </a:r>
          </a:p>
        </p:txBody>
      </p:sp>
    </p:spTree>
    <p:extLst>
      <p:ext uri="{BB962C8B-B14F-4D97-AF65-F5344CB8AC3E}">
        <p14:creationId xmlns:p14="http://schemas.microsoft.com/office/powerpoint/2010/main" val="3940351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06E671-655C-D244-765B-4F9CF307E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36A107-9A37-0344-ACA0-257E2771D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1B6B6E-6B5B-4DD6-A7F6-2349F9ED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D38F56-0E83-B97E-78ED-A16F83BE7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hlinkClick r:id="rId2"/>
              </a:rPr>
              <a:t>European</a:t>
            </a:r>
            <a:r>
              <a:rPr lang="cs-CZ" sz="2400" dirty="0">
                <a:hlinkClick r:id="rId2"/>
              </a:rPr>
              <a:t> Union: www. Europa.eu</a:t>
            </a:r>
          </a:p>
          <a:p>
            <a:pPr lvl="1"/>
            <a:r>
              <a:rPr lang="cs-CZ" sz="1200" dirty="0">
                <a:hlinkClick r:id="rId3"/>
              </a:rPr>
              <a:t>https://www.europarl.europa.eu/factsheets/cs/sheet/143/sport</a:t>
            </a:r>
            <a:endParaRPr lang="cs-CZ" sz="1200" dirty="0"/>
          </a:p>
          <a:p>
            <a:pPr lvl="1"/>
            <a:r>
              <a:rPr lang="cs-CZ" sz="1200" dirty="0">
                <a:hlinkClick r:id="rId4"/>
              </a:rPr>
              <a:t>https://sport.ec.europa.eu/initiatives</a:t>
            </a:r>
            <a:endParaRPr lang="cs-CZ" sz="1200" dirty="0"/>
          </a:p>
          <a:p>
            <a:pPr lvl="1"/>
            <a:r>
              <a:rPr lang="cs-CZ" sz="1200">
                <a:hlinkClick r:id="rId5"/>
              </a:rPr>
              <a:t>https://eur-lex.europa.eu/legal-content/CS/LSU/?uri=celex:52011DC0012</a:t>
            </a:r>
            <a:endParaRPr lang="cs-CZ" sz="1200"/>
          </a:p>
          <a:p>
            <a:pPr lvl="1"/>
            <a:r>
              <a:rPr lang="cs-CZ" sz="1200"/>
              <a:t>.</a:t>
            </a:r>
            <a:endParaRPr lang="cs-CZ" sz="1200" dirty="0"/>
          </a:p>
          <a:p>
            <a:pPr lvl="1"/>
            <a:endParaRPr lang="cs-CZ" sz="2000" dirty="0"/>
          </a:p>
          <a:p>
            <a:r>
              <a:rPr lang="cs-CZ" sz="2000" dirty="0"/>
              <a:t>Fiala, P., </a:t>
            </a:r>
            <a:r>
              <a:rPr lang="cs-CZ" sz="2000" dirty="0" err="1"/>
              <a:t>Krutílek</a:t>
            </a:r>
            <a:r>
              <a:rPr lang="cs-CZ" sz="2000" dirty="0"/>
              <a:t>, O., &amp; Pitrová, M. (2018). </a:t>
            </a:r>
            <a:r>
              <a:rPr lang="cs-CZ" sz="2000" i="1" dirty="0"/>
              <a:t>Evropská unie. </a:t>
            </a:r>
            <a:r>
              <a:rPr lang="cs-CZ" sz="2000" dirty="0"/>
              <a:t>Brno: Centrum pro studium demokracie a kultury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3261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B37428-47A5-D15A-0F8B-C06CB454D4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CB55A9-8CD9-3788-B98B-35350EB15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41" y="404212"/>
            <a:ext cx="11780667" cy="451576"/>
          </a:xfrm>
        </p:spPr>
        <p:txBody>
          <a:bodyPr/>
          <a:lstStyle/>
          <a:p>
            <a:r>
              <a:rPr lang="cs-CZ" sz="3200" dirty="0"/>
              <a:t>Článek 165 SFEU: bod č. 2 doplněn o poslední odstavec: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77864C-B102-A052-5845-40FEBDDF8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08081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2. Činnost unie je zaměřena:</a:t>
            </a:r>
          </a:p>
          <a:p>
            <a:pPr algn="l"/>
            <a:r>
              <a:rPr lang="cs-CZ" sz="2200" dirty="0"/>
              <a:t>R</a:t>
            </a:r>
            <a:r>
              <a:rPr lang="cs-CZ" sz="2200" b="0" i="0" u="none" strike="noStrike" baseline="0" dirty="0"/>
              <a:t>ozvoj evropského rozměru ve vzdělávání, zvláště výukou a šířením jazyků členských států,</a:t>
            </a:r>
          </a:p>
          <a:p>
            <a:pPr algn="l"/>
            <a:endParaRPr lang="cs-CZ" sz="2200" b="0" i="0" u="none" strike="noStrike" baseline="0" dirty="0"/>
          </a:p>
          <a:p>
            <a:pPr algn="l"/>
            <a:r>
              <a:rPr lang="cs-CZ" sz="2200" b="0" i="0" u="none" strike="noStrike" baseline="0" dirty="0"/>
              <a:t>Podporu mobility studentů a učitelů, také prostřednictvím podpory akademického uznávání </a:t>
            </a:r>
            <a:r>
              <a:rPr lang="pl-PL" sz="2200" b="0" i="0" u="none" strike="noStrike" baseline="0" dirty="0"/>
              <a:t>diplomů a započítáváním doby studia,</a:t>
            </a:r>
          </a:p>
          <a:p>
            <a:pPr algn="l"/>
            <a:r>
              <a:rPr lang="pl-PL" sz="2200" dirty="0"/>
              <a:t>...</a:t>
            </a:r>
          </a:p>
          <a:p>
            <a:pPr algn="l"/>
            <a:endParaRPr lang="pl-PL" sz="2200" dirty="0"/>
          </a:p>
          <a:p>
            <a:pPr algn="l"/>
            <a:r>
              <a:rPr lang="cs-CZ" sz="2200" b="1" dirty="0"/>
              <a:t>R</a:t>
            </a:r>
            <a:r>
              <a:rPr lang="cs-CZ" sz="2200" b="1" i="0" u="none" strike="noStrike" baseline="0" dirty="0"/>
              <a:t>ozvoj evropského rozměru sportu podporou spravedlivého a otevřeného sportovního soutěžení a spolupráce mezi subjekty odpovědnými za sport, jakož i </a:t>
            </a:r>
            <a:r>
              <a:rPr lang="cs-CZ" sz="2200" b="1" i="0" u="none" strike="noStrike" baseline="0" dirty="0">
                <a:highlight>
                  <a:srgbClr val="FFFF00"/>
                </a:highlight>
              </a:rPr>
              <a:t>ochranou fyzické a mravní integrity sportovců</a:t>
            </a:r>
            <a:r>
              <a:rPr lang="cs-CZ" sz="2200" b="1" i="0" u="none" strike="noStrike" baseline="0" dirty="0"/>
              <a:t>, obzvláště mladých sportovců.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38506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B79048-9859-0483-FE76-427D0AEBC4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1ADFC8-E837-56F5-0A59-6BB53765D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225C2E-209E-5B0C-B031-77314919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Článek 165 SFEU: bod č. 3 doplněn o slova „a sportu“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FDE1C74-CA7B-13A0-7552-6A483F66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cs-CZ" sz="1800" b="0" i="0" u="none" strike="noStrike" baseline="0" dirty="0">
              <a:latin typeface="EUAlbertina-Regu"/>
            </a:endParaRPr>
          </a:p>
          <a:p>
            <a:pPr algn="l"/>
            <a:endParaRPr lang="cs-CZ" sz="1800" b="0" i="0" u="none" strike="noStrike" baseline="0" dirty="0">
              <a:latin typeface="EUAlbertina-Regu"/>
            </a:endParaRPr>
          </a:p>
          <a:p>
            <a:pPr marL="72000" indent="0" algn="l">
              <a:buNone/>
            </a:pPr>
            <a:r>
              <a:rPr lang="cs-CZ" sz="2400" b="1" i="0" u="none" strike="noStrike" baseline="0" dirty="0"/>
              <a:t>3</a:t>
            </a:r>
            <a:r>
              <a:rPr lang="cs-CZ" sz="2400" b="0" i="0" u="none" strike="noStrike" baseline="0" dirty="0"/>
              <a:t>. Unie a členské státy podporují spolupráci v oblasti vzdělávání </a:t>
            </a:r>
            <a:r>
              <a:rPr lang="cs-CZ" sz="2400" b="1" i="0" u="none" strike="noStrike" baseline="0" dirty="0"/>
              <a:t>a sportu </a:t>
            </a:r>
            <a:r>
              <a:rPr lang="cs-CZ" sz="2400" b="0" i="0" u="none" strike="noStrike" baseline="0" dirty="0"/>
              <a:t>se třetími zeměmi a s příslušnými mezinárodními organizacemi, zejména s Radou Evropy.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8628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80D9A6-BA6B-1DF9-E7E1-DE38120FC5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BD05FA-4BF2-A325-33CA-9537667931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41E6CF-9BB0-7345-160C-87793BC6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EU ve vztahu ke sportu (dle Smluv)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BC9D065-03CD-E35E-0F1F-D0E40BC6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Větší </a:t>
            </a:r>
            <a:r>
              <a:rPr lang="cs-CZ" b="1" dirty="0"/>
              <a:t>spravedlnost a otevřenost </a:t>
            </a:r>
            <a:r>
              <a:rPr lang="cs-CZ" dirty="0"/>
              <a:t>v rámci sportovních klání</a:t>
            </a:r>
          </a:p>
          <a:p>
            <a:r>
              <a:rPr lang="cs-CZ" dirty="0"/>
              <a:t>Větší ochrana morální bezúhonnosti a fyzické integrity sportovců</a:t>
            </a:r>
          </a:p>
          <a:p>
            <a:endParaRPr lang="cs-CZ" dirty="0"/>
          </a:p>
          <a:p>
            <a:r>
              <a:rPr lang="cs-CZ" b="1" dirty="0"/>
              <a:t>EU podporuje myšlenku: </a:t>
            </a:r>
          </a:p>
          <a:p>
            <a:pPr lvl="1"/>
            <a:r>
              <a:rPr lang="cs-CZ" sz="2400" dirty="0"/>
              <a:t>„Sport může </a:t>
            </a:r>
            <a:r>
              <a:rPr lang="cs-CZ" sz="2400" b="1" dirty="0"/>
              <a:t>zlepšit celkovou životní pohodu</a:t>
            </a:r>
            <a:r>
              <a:rPr lang="cs-CZ" sz="2400" dirty="0"/>
              <a:t>, pomoci </a:t>
            </a:r>
            <a:r>
              <a:rPr lang="cs-CZ" sz="2400" b="1" dirty="0"/>
              <a:t>překonat </a:t>
            </a:r>
            <a:r>
              <a:rPr lang="cs-CZ" sz="2400" dirty="0"/>
              <a:t>obecnější společenské problémy např. </a:t>
            </a:r>
            <a:r>
              <a:rPr lang="cs-CZ" sz="2400" b="1" dirty="0"/>
              <a:t>rasismus, sociální vyloučení, genderovou nerovnost. 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Sport poskytuje značné </a:t>
            </a:r>
            <a:r>
              <a:rPr lang="cs-CZ" sz="2400" b="1" dirty="0"/>
              <a:t>hospodářské přínosy</a:t>
            </a:r>
            <a:r>
              <a:rPr lang="cs-CZ" sz="2400" dirty="0"/>
              <a:t> napříč Unií a je významným nástrojem vnějším vztahů EU“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43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ED3F65-D30F-459C-9394-3CD2184BFF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F6655C-4411-254D-0130-052C6BC0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16914"/>
            <a:ext cx="10753200" cy="451576"/>
          </a:xfrm>
        </p:spPr>
        <p:txBody>
          <a:bodyPr/>
          <a:lstStyle/>
          <a:p>
            <a:r>
              <a:rPr lang="cs-CZ" dirty="0"/>
              <a:t>Rada pro vzdělávání, mládež, kulturu a sport (EYCS)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C981643-95DF-ABF5-5CC7-F524AA9BE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20577"/>
            <a:ext cx="10753200" cy="4139998"/>
          </a:xfrm>
        </p:spPr>
        <p:txBody>
          <a:bodyPr/>
          <a:lstStyle/>
          <a:p>
            <a:r>
              <a:rPr lang="cs-CZ" sz="2400" dirty="0"/>
              <a:t>Vytváří rámec pro spolupráci mezi členskými státy (výměna informací, zkušeností)</a:t>
            </a:r>
          </a:p>
          <a:p>
            <a:endParaRPr lang="cs-CZ" sz="2400" dirty="0"/>
          </a:p>
          <a:p>
            <a:r>
              <a:rPr lang="cs-CZ" sz="2400" b="1" dirty="0"/>
              <a:t>Složení: ministři ze všech členských států </a:t>
            </a:r>
            <a:r>
              <a:rPr lang="cs-CZ" sz="2400" dirty="0"/>
              <a:t>(odpovědni za školství, kulturu, mládež, sdělovací prostředky, komunikaci a sport) </a:t>
            </a:r>
            <a:r>
              <a:rPr lang="cs-CZ" sz="2400" b="1" dirty="0"/>
              <a:t>+ zástupce Evropské komise </a:t>
            </a:r>
            <a:r>
              <a:rPr lang="cs-CZ" sz="2400" dirty="0"/>
              <a:t>(komisař pro vzdělávání, kulturu, mnohojazyčnost a mládež)</a:t>
            </a:r>
          </a:p>
          <a:p>
            <a:endParaRPr lang="cs-CZ" sz="2400" dirty="0"/>
          </a:p>
          <a:p>
            <a:r>
              <a:rPr lang="cs-CZ" sz="2400" dirty="0"/>
              <a:t>Zasedá 3-4 krát ročně</a:t>
            </a:r>
          </a:p>
          <a:p>
            <a:r>
              <a:rPr lang="cs-CZ" sz="2400" dirty="0"/>
              <a:t>Rada </a:t>
            </a:r>
            <a:r>
              <a:rPr lang="cs-CZ" sz="2400" b="1" dirty="0"/>
              <a:t>přijímá převážně stimulační opatření a doporučení</a:t>
            </a:r>
          </a:p>
          <a:p>
            <a:pPr marL="72000" indent="0">
              <a:buNone/>
            </a:pPr>
            <a:r>
              <a:rPr lang="cs-CZ" sz="2400" dirty="0"/>
              <a:t>(Erasmus+, Kreativní Evropa)</a:t>
            </a:r>
          </a:p>
        </p:txBody>
      </p:sp>
      <p:pic>
        <p:nvPicPr>
          <p:cNvPr id="9" name="Obrázek 8" descr="Obsah obrázku osoba, oblečení, oblek, Lidská tvář&#10;&#10;Popis byl vytvořen automaticky">
            <a:extLst>
              <a:ext uri="{FF2B5EF4-FFF2-40B4-BE49-F238E27FC236}">
                <a16:creationId xmlns:a16="http://schemas.microsoft.com/office/drawing/2014/main" id="{ED7D84F6-BA8C-F236-289F-E9850729F5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36" y="4439592"/>
            <a:ext cx="2189389" cy="22988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5A95682-F573-A15F-948F-F4074EE1C2DB}"/>
              </a:ext>
            </a:extLst>
          </p:cNvPr>
          <p:cNvSpPr txBox="1"/>
          <p:nvPr/>
        </p:nvSpPr>
        <p:spPr>
          <a:xfrm>
            <a:off x="6962775" y="6228000"/>
            <a:ext cx="3193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Ján </a:t>
            </a:r>
            <a:r>
              <a:rPr lang="cs-CZ" sz="2000" dirty="0" err="1">
                <a:latin typeface="+mn-lt"/>
              </a:rPr>
              <a:t>Figel</a:t>
            </a:r>
            <a:r>
              <a:rPr lang="cs-CZ" sz="2000" dirty="0">
                <a:latin typeface="+mn-lt"/>
              </a:rPr>
              <a:t> (2023)  eurokomisař</a:t>
            </a:r>
          </a:p>
        </p:txBody>
      </p:sp>
    </p:spTree>
    <p:extLst>
      <p:ext uri="{BB962C8B-B14F-4D97-AF65-F5344CB8AC3E}">
        <p14:creationId xmlns:p14="http://schemas.microsoft.com/office/powerpoint/2010/main" val="390515897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16-9-cz-v11.potx" id="{68C0F6E9-3E3D-43EF-AA8F-59803821B974}" vid="{5DFD00D7-A41E-477F-8575-56E3B6857AA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muni-sport-prezentace-16-9-cz-v11</Template>
  <TotalTime>6724</TotalTime>
  <Words>4107</Words>
  <Application>Microsoft Office PowerPoint</Application>
  <PresentationFormat>Širokoúhlá obrazovka</PresentationFormat>
  <Paragraphs>432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CALS_InvisibleTTFont</vt:lpstr>
      <vt:lpstr>EUAlbertina-Regu</vt:lpstr>
      <vt:lpstr>Tahoma</vt:lpstr>
      <vt:lpstr>Wingdings</vt:lpstr>
      <vt:lpstr>Prezentace_MU_CZ</vt:lpstr>
      <vt:lpstr>EU a sport </vt:lpstr>
      <vt:lpstr>EU a sport – právní základ</vt:lpstr>
      <vt:lpstr>Konkrétní změny zavedené Lisabonskou smlouvou</vt:lpstr>
      <vt:lpstr>Lisabonská smlouva – článek 2e doplnila:</vt:lpstr>
      <vt:lpstr>Článek 165 SFEU: bod č. 1 doplněn o 2. odstavec:</vt:lpstr>
      <vt:lpstr>Článek 165 SFEU: bod č. 2 doplněn o poslední odstavec:</vt:lpstr>
      <vt:lpstr>Článek 165 SFEU: bod č. 3 doplněn o slova „a sportu“</vt:lpstr>
      <vt:lpstr>Cíl EU ve vztahu ke sportu (dle Smluv)</vt:lpstr>
      <vt:lpstr>Rada pro vzdělávání, mládež, kulturu a sport (EYCS)</vt:lpstr>
      <vt:lpstr>A) Vývoj politiky EU v oblasti sportu</vt:lpstr>
      <vt:lpstr>1) Bílá kniha o sportu</vt:lpstr>
      <vt:lpstr>1) Bílá kniha o sportu</vt:lpstr>
      <vt:lpstr>Ukázka akčního plánu „Pierre de Coubertin“ </vt:lpstr>
      <vt:lpstr>2) „Rozvoj evropského rozměru v oblasti sportu“</vt:lpstr>
      <vt:lpstr>2) „Rozvoj evropského rozměru v oblasti sportu“</vt:lpstr>
      <vt:lpstr>3) Pracovní plán EU v oblasti sportu</vt:lpstr>
      <vt:lpstr>Pracovní plán EU v oblasti sportu (2021-2024)</vt:lpstr>
      <vt:lpstr>Pracovní plán EU v oblasti sportu (2021-2024)</vt:lpstr>
      <vt:lpstr>Pracovní plán EU v oblasti sportu (2021-2024)</vt:lpstr>
      <vt:lpstr>Ukázka z Pracovního plánu EU v oblasti sportu (2021-2024)</vt:lpstr>
      <vt:lpstr>4) Opatření po pandemii Covid-19</vt:lpstr>
      <vt:lpstr>Závěry o dopadu pandemie Covid-19 a oživení odvětví sportu</vt:lpstr>
      <vt:lpstr>Ukázka z dokumentu: Závěry o dopadu pandemie Covid-19</vt:lpstr>
      <vt:lpstr>4) Opatření po pandemii Covid-19</vt:lpstr>
      <vt:lpstr>Ukázka z dokumentu: Usnesení Evropského parlamentu o dopadu onemocnění Covid-19 na mladé lidi a sport </vt:lpstr>
      <vt:lpstr>B) Akce a programy EU v oblasti sportu</vt:lpstr>
      <vt:lpstr>1) Erasmus+</vt:lpstr>
      <vt:lpstr>Erasmus+ příležitosti v oblasti sportu podrobněji:</vt:lpstr>
      <vt:lpstr>Erasmus+ je spravován</vt:lpstr>
      <vt:lpstr>Erasmus+ je spravován</vt:lpstr>
      <vt:lpstr>Erasmus+ je spravován</vt:lpstr>
      <vt:lpstr>Erasmus+: Stáže pro studenty - shrnutí </vt:lpstr>
      <vt:lpstr>Statistika Erasmu za rok 2021</vt:lpstr>
      <vt:lpstr>Jaké jsou vaše zkušenosti s programem Erasmus?</vt:lpstr>
      <vt:lpstr>2) Evropský týden sportu</vt:lpstr>
      <vt:lpstr>Evropský týden sportu</vt:lpstr>
      <vt:lpstr>Evropský týden sportu</vt:lpstr>
      <vt:lpstr>Evropský týden sportu</vt:lpstr>
      <vt:lpstr>Co vedlo Parlament a Komisi k zavedení Týdne sportu?</vt:lpstr>
      <vt:lpstr>Výzkum – Eurobarometr </vt:lpstr>
      <vt:lpstr>Ukázka sportovního týdne z různých zemí</vt:lpstr>
      <vt:lpstr>Prezentace aplikace PowerPoint</vt:lpstr>
      <vt:lpstr>Chorvatsko</vt:lpstr>
      <vt:lpstr>Prezentace aplikace PowerPoint</vt:lpstr>
      <vt:lpstr>Prezentace aplikace PowerPoint</vt:lpstr>
      <vt:lpstr>3) Projekty sociálního začleňování </vt:lpstr>
      <vt:lpstr>4) Ocenění  </vt:lpstr>
      <vt:lpstr>#BeActive</vt:lpstr>
      <vt:lpstr>Vítěz</vt:lpstr>
      <vt:lpstr>Vítěz</vt:lpstr>
      <vt:lpstr>Otázky k diskusi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projektového managementu</dc:title>
  <dc:creator>Kampasová Jitka</dc:creator>
  <cp:lastModifiedBy>Milena Strachová</cp:lastModifiedBy>
  <cp:revision>294</cp:revision>
  <cp:lastPrinted>2023-02-16T08:29:39Z</cp:lastPrinted>
  <dcterms:created xsi:type="dcterms:W3CDTF">2022-12-17T14:15:55Z</dcterms:created>
  <dcterms:modified xsi:type="dcterms:W3CDTF">2024-10-21T07:46:24Z</dcterms:modified>
</cp:coreProperties>
</file>