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48"/>
  </p:notesMasterIdLst>
  <p:handoutMasterIdLst>
    <p:handoutMasterId r:id="rId49"/>
  </p:handoutMasterIdLst>
  <p:sldIdLst>
    <p:sldId id="256" r:id="rId2"/>
    <p:sldId id="447" r:id="rId3"/>
    <p:sldId id="411" r:id="rId4"/>
    <p:sldId id="415" r:id="rId5"/>
    <p:sldId id="425" r:id="rId6"/>
    <p:sldId id="410" r:id="rId7"/>
    <p:sldId id="412" r:id="rId8"/>
    <p:sldId id="426" r:id="rId9"/>
    <p:sldId id="413" r:id="rId10"/>
    <p:sldId id="416" r:id="rId11"/>
    <p:sldId id="418" r:id="rId12"/>
    <p:sldId id="419" r:id="rId13"/>
    <p:sldId id="420" r:id="rId14"/>
    <p:sldId id="421" r:id="rId15"/>
    <p:sldId id="422" r:id="rId16"/>
    <p:sldId id="423" r:id="rId17"/>
    <p:sldId id="424" r:id="rId18"/>
    <p:sldId id="433" r:id="rId19"/>
    <p:sldId id="427" r:id="rId20"/>
    <p:sldId id="428" r:id="rId21"/>
    <p:sldId id="429" r:id="rId22"/>
    <p:sldId id="453" r:id="rId23"/>
    <p:sldId id="430" r:id="rId24"/>
    <p:sldId id="431" r:id="rId25"/>
    <p:sldId id="432" r:id="rId26"/>
    <p:sldId id="438" r:id="rId27"/>
    <p:sldId id="435" r:id="rId28"/>
    <p:sldId id="434" r:id="rId29"/>
    <p:sldId id="436" r:id="rId30"/>
    <p:sldId id="437" r:id="rId31"/>
    <p:sldId id="439" r:id="rId32"/>
    <p:sldId id="414" r:id="rId33"/>
    <p:sldId id="440" r:id="rId34"/>
    <p:sldId id="441" r:id="rId35"/>
    <p:sldId id="442" r:id="rId36"/>
    <p:sldId id="296" r:id="rId37"/>
    <p:sldId id="443" r:id="rId38"/>
    <p:sldId id="444" r:id="rId39"/>
    <p:sldId id="445" r:id="rId40"/>
    <p:sldId id="446" r:id="rId41"/>
    <p:sldId id="448" r:id="rId42"/>
    <p:sldId id="449" r:id="rId43"/>
    <p:sldId id="450" r:id="rId44"/>
    <p:sldId id="451" r:id="rId45"/>
    <p:sldId id="452" r:id="rId46"/>
    <p:sldId id="304" r:id="rId47"/>
  </p:sldIdLst>
  <p:sldSz cx="12192000" cy="6858000"/>
  <p:notesSz cx="10018713" cy="6888163"/>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00DC"/>
    <a:srgbClr val="0000DC"/>
    <a:srgbClr val="5AC8AF"/>
    <a:srgbClr val="F01928"/>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79" autoAdjust="0"/>
    <p:restoredTop sz="95768" autoAdjust="0"/>
  </p:normalViewPr>
  <p:slideViewPr>
    <p:cSldViewPr snapToGrid="0">
      <p:cViewPr>
        <p:scale>
          <a:sx n="53" d="100"/>
          <a:sy n="53" d="100"/>
        </p:scale>
        <p:origin x="1172" y="344"/>
      </p:cViewPr>
      <p:guideLst>
        <p:guide orient="horz" pos="1120"/>
        <p:guide orient="horz" pos="1272"/>
        <p:guide orient="horz" pos="715"/>
        <p:guide orient="horz" pos="3861"/>
        <p:guide orient="horz" pos="3944"/>
        <p:guide pos="428"/>
        <p:guide pos="7224"/>
        <p:guide pos="909"/>
        <p:guide pos="3688"/>
        <p:guide pos="3968"/>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6" d="100"/>
          <a:sy n="56" d="100"/>
        </p:scale>
        <p:origin x="180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1" y="0"/>
            <a:ext cx="4341443" cy="344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06" tIns="48303" rIns="96606" bIns="48303" numCol="1" anchor="t" anchorCtr="0" compatLnSpc="1">
            <a:prstTxWarp prst="textNoShape">
              <a:avLst/>
            </a:prstTxWarp>
          </a:bodyPr>
          <a:lstStyle>
            <a:lvl1pPr>
              <a:defRPr sz="1300"/>
            </a:lvl1pPr>
          </a:lstStyle>
          <a:p>
            <a:endParaRPr lang="cs-CZ" altLang="cs-CZ"/>
          </a:p>
        </p:txBody>
      </p:sp>
      <p:sp>
        <p:nvSpPr>
          <p:cNvPr id="100355" name="Rectangle 3"/>
          <p:cNvSpPr>
            <a:spLocks noGrp="1" noChangeArrowheads="1"/>
          </p:cNvSpPr>
          <p:nvPr>
            <p:ph type="dt" sz="quarter" idx="1"/>
          </p:nvPr>
        </p:nvSpPr>
        <p:spPr bwMode="auto">
          <a:xfrm>
            <a:off x="5677271" y="0"/>
            <a:ext cx="4341443" cy="344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06" tIns="48303" rIns="96606" bIns="48303" numCol="1" anchor="t" anchorCtr="0" compatLnSpc="1">
            <a:prstTxWarp prst="textNoShape">
              <a:avLst/>
            </a:prstTxWarp>
          </a:bodyPr>
          <a:lstStyle>
            <a:lvl1pPr algn="r">
              <a:defRPr sz="1300"/>
            </a:lvl1pPr>
          </a:lstStyle>
          <a:p>
            <a:endParaRPr lang="cs-CZ" altLang="cs-CZ"/>
          </a:p>
        </p:txBody>
      </p:sp>
      <p:sp>
        <p:nvSpPr>
          <p:cNvPr id="100356" name="Rectangle 4"/>
          <p:cNvSpPr>
            <a:spLocks noGrp="1" noChangeArrowheads="1"/>
          </p:cNvSpPr>
          <p:nvPr>
            <p:ph type="ftr" sz="quarter" idx="2"/>
          </p:nvPr>
        </p:nvSpPr>
        <p:spPr bwMode="auto">
          <a:xfrm>
            <a:off x="1" y="6543755"/>
            <a:ext cx="4341443" cy="344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06" tIns="48303" rIns="96606" bIns="48303" numCol="1" anchor="b" anchorCtr="0" compatLnSpc="1">
            <a:prstTxWarp prst="textNoShape">
              <a:avLst/>
            </a:prstTxWarp>
          </a:bodyPr>
          <a:lstStyle>
            <a:lvl1pPr>
              <a:defRPr sz="1300"/>
            </a:lvl1pPr>
          </a:lstStyle>
          <a:p>
            <a:endParaRPr lang="cs-CZ" altLang="cs-CZ"/>
          </a:p>
        </p:txBody>
      </p:sp>
      <p:sp>
        <p:nvSpPr>
          <p:cNvPr id="100357" name="Rectangle 5"/>
          <p:cNvSpPr>
            <a:spLocks noGrp="1" noChangeArrowheads="1"/>
          </p:cNvSpPr>
          <p:nvPr>
            <p:ph type="sldNum" sz="quarter" idx="3"/>
          </p:nvPr>
        </p:nvSpPr>
        <p:spPr bwMode="auto">
          <a:xfrm>
            <a:off x="5677271" y="6543755"/>
            <a:ext cx="4341443" cy="344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06" tIns="48303" rIns="96606" bIns="48303" numCol="1" anchor="b" anchorCtr="0" compatLnSpc="1">
            <a:prstTxWarp prst="textNoShape">
              <a:avLst/>
            </a:prstTxWarp>
          </a:bodyPr>
          <a:lstStyle>
            <a:lvl1pPr algn="r">
              <a:defRPr sz="13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3T17:23:27.09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0 102,'96'1,"103"-3,58-40,-242 39,12-3,8-2,0 2,64-4,80-2,3 0,1189 11,-666 3,-204-2,-466 2,50 8,20 2,482-9,-301-6,261 3,-350 17,-126-9,8 4,-45-6,62 3,-18-10,8 1,129 14,-122-5,171-6,-134-5,225 17,-214-5,163-9,-141-3,4782 2,-4829 6,222 41,-269-35,51 8,447 65,-244-80,-183-7,265 2,-380-2,0-1,1-1,-1-1,26-9,43-8,-82 19,-1-1,1 0,-1 0,0-1,12-7,11-5,78-23,-72 28,-14 3</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4T05:58:49.351"/>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1 100,'3001'0,"-2639"13,-26-1,45 0,15 1,138-1,49 1,-12 1,-430-4,185-10,-112-23,142 20,174-12,-313-6,309-27,-166 22,175-12,-387 29,209-7,466 32,223 62,-787-56,37-9,63 6,-89 21,-202-29,35 10,-59-11,71 7,291-13,-216-7,-91 3,308-3,-2-27,-178 16,-133 10,43-7,36-2,-31 5,174-34,15-1,115 36,-255 10,1260-3,-1414-2,52-9,-51 5,48-1,308 8,-372-2,0-2,0 0,-1-1,28-10,-26 7,-1 1,1 2,43-5,-18 9,-26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4T05:58:53.02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1,'52'2,"80"15,-35-3,576 4,-440-20,1112 2,-1220 5,142 26,-22-2,860 71,-585-91,-318-11,236 0,488 5,-676 9,78 1,686-14,-753 14,-16 0,-130-12,377 12,-363-4,417 17,-209-14,-21 1,709-14,-1004 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4T05:59:00.718"/>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76,'134'1,"233"-5,-254-2,139-26,-190 24,1 3,116 6,-64 2,1003-3,-965-13,1 0,714 14,-854 0,-1 0,1 1,18 4,-11-1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4T05:59:02.662"/>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26,'5'0,"4"0,2-4,3-1,3-1,3 2,3 1,0 1,6 1,2 1,0 0,-2 0,-1 0,-1 0,-1 1,-5-1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4T05:59:03.82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1,'23'1,"-1"1,30 7,32 3,294-10,-197-4,-160 2</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4T05:59:13.01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0,'2241'0,"-2024"12,-34 0,325-10,-259-3,-223 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4T05:59:15.83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1,'15'0,"38"-1,0 3,74 11,1 2,-28-4,-5-3,178-5,-139-5,2127 2,-2231 1,53 10,-50-6,42 3,11-10,-55 1,1 0,0 2,-1 2,32 6,-43-4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3T17:23:36.41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76,'180'-16,"-106"7,7-3,-45 6,65-2,154 10,199-4,-340-10,29-1,1412 14,-1515 1,0 2,66 16,-62-11,77 7,294-14,-200-5,170 18,88-3,-297-14,693 2,-827 2,49 8,-48-3,47-1,1048-7,-1120 0,-1-1,1 0,0-1,-1-2,32-10,-25 6</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3T17:36:27.53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1 323,'11'-1,"1"0,-1-1,18-4,14-4,40-2,32-6,202-7,654 27,-925-1,-1 3,1 2,-1 1,45 15,-68-18,0 0,34 1,13 1,356 32,2-35,-248-4,-59-5,238-44,-182 20,-131 23,212-25,-163 24,222-8,-139 16,396 16,115 19,1674-36,-2111-12,-10 1,164 14,206-4,-334-23,-78 5,-46 12,48-4,-166 8,440-27,2684 32,-2850-13,-8-1,107-1,224 2,-398 14,1892-2,-1725-27,-220 9,20 15,-23 0,-84-8,13-1,474 10,-297 4,80 11,3-1,49-14,489 4,-469 23,126 0,-484-29,95-18,-95 11,98-4,732 16,-892 0,0 1,-1 0,17 5,34 4,54 1,132 4,-22-17,-199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3T17:36:36.74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0 274,'950'-15,"445"3,-875 14,413-2,-879 0,-1-2,0-3,98-22,206-36,-209 41,183-10,-109 10,65-3,663 26,-608 24,5 1,-243-27,236 10,383 31,119-41,-506-16,-235 9,79-15,-108 11,74-2,-100 13,283-13,-74 8,-38 2,-89-7,31-2,915 12,-519 3,-461-2,32 1,154-18,-169 8,171 6,-145 5,4805-2,-4883 3,-1 3,98 23,-88-15,96 8,-36-9,179 42,-281-50,174 28,-67-13,213 12,-226-25,45 3,172-13,-303-1,66-16,-68 12,-1 2,48-4,58-2,31-1,1091 12,-607 3,-627-4,-1 0,35-9,8 0,0 0,80-25,-96 21,1 3,0 2,65-4,283 12,-191 4,-141 2,0 3,-1 3,112 32,-146-36,1-2,0 0,61-3,-49-1,56 6,-2 10,74 8,-150-23</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3T17:36:43.87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1 396,'0'-1,"0"0,1 0,0 0,-1 0,1 0,-1-1,1 1,0 0,0 1,0-1,0 0,0 0,0 0,0 0,0 1,0-1,0 0,0 1,0-1,0 1,1-1,1 1,33-11,-31 10,47-10,76-4,-51 7,33-3,-39 5,73-16,-97 14,1 1,57-1,96 10,-81 0,2823-2,-2783-8,215-37,-151 14,-94 14,408-31,447 47,-462 3,-281 11,15-1,-213-10,48 7,10 1,508-5,-333-7,1164 2,-1188 13,-6 1,1340-15,-1522-3,102-17,37-3,16 14,295-7,80 19,349-4,-569-15,-228 9,203-31,-90 6,-166 23,123-7,544 18,-734-1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3T17:37:19.17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0 150,'519'0,"-499"1,1 1,-1 2,0 0,25 9,42 7,303 12,5-32,-154-3,121 16,19-1,-49 3,-13 11,46-2,-222-14,45 5,-53-5,161-9,-143-3,170 14,2 1,1637-14,-1904-2,0-2,61-14,-49 7,419-31,-233 27,803-83,-708 72,34-4,150-24,-208 23,111 3,726 31,-986 10,-19 1,604-12,-368-3,-16 32,-278-19,459 23,4592-38,-2740 7,-1120-3,-1140-13,2 0,691 14,-642-13,-17-1,-117 13,-43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3T17:37:23.02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45,'48'2,"0"2,90 21,-115-20,247 39,-105-19,221 13,2-32,359 38,-563-19,65 5,195 4,186 5,27-39,-288-1,25-25,-135 4,-197 18,544-19,-76 6,-472 14,225-16,3-18,-137 15,195-3,-285 22,-1-3,62-14,-4 1,521-30,3 46,-372 5,36-15,17 1,-219 13,460-11,419-7,-633 19,1701-2,-2036-1,1 0,-1-1,0-1,16-5,-29 8,16-4</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4T05:58:39.012"/>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0 174,'123'-1,"131"3,-195 5,-1 3,0 2,80 28,59 14,3 3,-157-42,0-1,2-2,0-2,0-2,63 2,186-9,450 14,-101-7,-401-10,826 2,-864-13,-29 2,810 8,-501 5,-348-2,780-15,71 4,-625 13,143-38,-450 31,284-21,336 16,-422 12,1628-2,-1518-13,-35 1,-61 13,304-11,44-21,-123-18,-381 37,117-19,104-24,-219 45,179 8,-149 5,410-3,-516-2,0-2,59-14,22-2,139-2,-73 16,-23 2,-69-7,-52 5,52-1,175 8,-246-1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4T05:58:44.33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32,'1580'0,"-1346"12,-16 1,75 1,36-2,-46-5,820 92,-408-58,811-43,-889 2,30 54,-315-17,73-28,-275-10,116-19,-121 6,117-11,225-16,-325 33,213-8,876 17,-896 12,-5-1,350 39,-107-2,-328-47,99 5,152 48,-21 0,-149-51,-199-5,340-29,-5-39,-248 26,104-15,-238 45,141-42,-101 22,45 3,-104 21,60-17,142-37,-209 54,-1 3,1 2,0 2,56 5,-5 0,1-5,105 5,-65 20,-39-11,23 2,-92-11,-1 1,0 3,56 16,-55-12,0-2,0-2,42 3,-52-7,42 8,-64-10,16 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1" y="0"/>
            <a:ext cx="4341443" cy="344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06" tIns="48303" rIns="96606" bIns="48303" numCol="1" anchor="t" anchorCtr="0" compatLnSpc="1">
            <a:prstTxWarp prst="textNoShape">
              <a:avLst/>
            </a:prstTxWarp>
          </a:bodyPr>
          <a:lstStyle>
            <a:lvl1pPr>
              <a:defRPr sz="1300">
                <a:latin typeface="Arial" charset="0"/>
              </a:defRPr>
            </a:lvl1pPr>
          </a:lstStyle>
          <a:p>
            <a:endParaRPr lang="cs-CZ" altLang="cs-CZ"/>
          </a:p>
        </p:txBody>
      </p:sp>
      <p:sp>
        <p:nvSpPr>
          <p:cNvPr id="102403" name="Rectangle 3"/>
          <p:cNvSpPr>
            <a:spLocks noGrp="1" noChangeArrowheads="1"/>
          </p:cNvSpPr>
          <p:nvPr>
            <p:ph type="dt" idx="1"/>
          </p:nvPr>
        </p:nvSpPr>
        <p:spPr bwMode="auto">
          <a:xfrm>
            <a:off x="5674952" y="0"/>
            <a:ext cx="4341443" cy="344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06" tIns="48303" rIns="96606" bIns="48303" numCol="1" anchor="t" anchorCtr="0" compatLnSpc="1">
            <a:prstTxWarp prst="textNoShape">
              <a:avLst/>
            </a:prstTxWarp>
          </a:bodyPr>
          <a:lstStyle>
            <a:lvl1pPr algn="r">
              <a:defRPr sz="13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2711450" y="515938"/>
            <a:ext cx="4595813" cy="25844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1001872" y="3271878"/>
            <a:ext cx="8014970" cy="3099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06" tIns="48303" rIns="96606" bIns="48303"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1" y="6542559"/>
            <a:ext cx="4341443" cy="344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06" tIns="48303" rIns="96606" bIns="48303" numCol="1" anchor="b" anchorCtr="0" compatLnSpc="1">
            <a:prstTxWarp prst="textNoShape">
              <a:avLst/>
            </a:prstTxWarp>
          </a:bodyPr>
          <a:lstStyle>
            <a:lvl1pPr>
              <a:defRPr sz="13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5674952" y="6542559"/>
            <a:ext cx="4341443" cy="344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06" tIns="48303" rIns="96606" bIns="48303" numCol="1" anchor="b" anchorCtr="0" compatLnSpc="1">
            <a:prstTxWarp prst="textNoShape">
              <a:avLst/>
            </a:prstTxWarp>
          </a:bodyPr>
          <a:lstStyle>
            <a:lvl1pPr algn="r">
              <a:defRPr sz="13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lvl1pPr>
          </a:lstStyle>
          <a:p>
            <a:r>
              <a:rPr lang="cs-CZ" dirty="0"/>
              <a:t>Kliknutím vložíte nadpis</a:t>
            </a:r>
            <a:endParaRPr lang="cs-CZ" noProof="0" dirty="0"/>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pic>
        <p:nvPicPr>
          <p:cNvPr id="11" name="Obrázek 5">
            <a:extLst>
              <a:ext uri="{FF2B5EF4-FFF2-40B4-BE49-F238E27FC236}">
                <a16:creationId xmlns:a16="http://schemas.microsoft.com/office/drawing/2014/main" id="{AC617C30-30B9-5F40-B9CE-8190F0E78E2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13999" y="414000"/>
            <a:ext cx="2019358" cy="1065600"/>
          </a:xfrm>
          <a:prstGeom prst="rect">
            <a:avLst/>
          </a:prstGeom>
        </p:spPr>
      </p:pic>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719997" y="718712"/>
            <a:ext cx="5220001" cy="3204001"/>
          </a:xfrm>
        </p:spPr>
        <p:txBody>
          <a:bodyPr/>
          <a:lstStyle>
            <a:lvl1pPr algn="l">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hasCustomPrompt="1"/>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hasCustomPrompt="1"/>
          </p:nvPr>
        </p:nvSpPr>
        <p:spPr>
          <a:xfrm>
            <a:off x="720724" y="4068000"/>
            <a:ext cx="5220000" cy="360000"/>
          </a:xfrm>
        </p:spPr>
        <p:txBody>
          <a:bodyPr/>
          <a:lstStyle>
            <a:lvl1pPr algn="l">
              <a:lnSpc>
                <a:spcPts val="1100"/>
              </a:lnSpc>
              <a:defRPr sz="1100" b="1"/>
            </a:lvl1pPr>
          </a:lstStyle>
          <a:p>
            <a:pPr lvl="0"/>
            <a:r>
              <a:rPr lang="cs-CZ" noProof="0" dirty="0"/>
              <a:t>Kliknutím vložíte text</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hasCustomPrompt="1"/>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hasCustomPrompt="1"/>
          </p:nvPr>
        </p:nvSpPr>
        <p:spPr>
          <a:xfrm>
            <a:off x="6252003" y="4068000"/>
            <a:ext cx="5220000" cy="360000"/>
          </a:xfrm>
        </p:spPr>
        <p:txBody>
          <a:bodyPr/>
          <a:lstStyle>
            <a:lvl1pPr algn="l">
              <a:lnSpc>
                <a:spcPts val="1100"/>
              </a:lnSpc>
              <a:defRPr sz="1100" b="1"/>
            </a:lvl1pPr>
          </a:lstStyle>
          <a:p>
            <a:pPr lvl="0"/>
            <a:r>
              <a:rPr lang="cs-CZ" noProof="0" dirty="0"/>
              <a:t>Kliknutím vložíte text</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6251278" y="718712"/>
            <a:ext cx="5220001" cy="3204001"/>
          </a:xfrm>
        </p:spPr>
        <p:txBody>
          <a:bodyPr/>
          <a:lstStyle>
            <a:lvl1pPr algn="l">
              <a:defRPr/>
            </a:lvl1pPr>
          </a:lstStyle>
          <a:p>
            <a:pPr lvl="0"/>
            <a:r>
              <a:rPr lang="cs-CZ" noProof="0" dirty="0"/>
              <a:t>Kliknutím vložíte text</a:t>
            </a:r>
          </a:p>
        </p:txBody>
      </p:sp>
      <p:pic>
        <p:nvPicPr>
          <p:cNvPr id="16" name="Obrázek 8">
            <a:extLst>
              <a:ext uri="{FF2B5EF4-FFF2-40B4-BE49-F238E27FC236}">
                <a16:creationId xmlns:a16="http://schemas.microsoft.com/office/drawing/2014/main" id="{7F978BB5-2C40-1847-9BDD-10F4A7A7EB6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881277" y="6048000"/>
            <a:ext cx="1132477" cy="597600"/>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ázdný">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5" name="Obrázek 8">
            <a:extLst>
              <a:ext uri="{FF2B5EF4-FFF2-40B4-BE49-F238E27FC236}">
                <a16:creationId xmlns:a16="http://schemas.microsoft.com/office/drawing/2014/main" id="{89E476E0-A591-2D41-97B8-B350A84A3CC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881277" y="6048000"/>
            <a:ext cx="1132477" cy="597600"/>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1">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sp>
        <p:nvSpPr>
          <p:cNvPr id="11" name="Nadpis 6">
            <a:extLst>
              <a:ext uri="{FF2B5EF4-FFF2-40B4-BE49-F238E27FC236}">
                <a16:creationId xmlns:a16="http://schemas.microsoft.com/office/drawing/2014/main" id="{210CF170-3CE8-4094-B136-F821606CD84B}"/>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rgbClr val="0000DC"/>
                </a:solidFill>
              </a:defRPr>
            </a:lvl1pPr>
          </a:lstStyle>
          <a:p>
            <a:r>
              <a:rPr lang="cs-CZ" dirty="0"/>
              <a:t>Kliknutím vložíte nadpis</a:t>
            </a:r>
          </a:p>
        </p:txBody>
      </p:sp>
      <p:sp>
        <p:nvSpPr>
          <p:cNvPr id="12" name="Podnadpis 2">
            <a:extLst>
              <a:ext uri="{FF2B5EF4-FFF2-40B4-BE49-F238E27FC236}">
                <a16:creationId xmlns:a16="http://schemas.microsoft.com/office/drawing/2014/main" id="{F805DFF4-9876-466D-A663-D549EEF8195A}"/>
              </a:ext>
            </a:extLst>
          </p:cNvPr>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rgbClr val="0000DC"/>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sp>
        <p:nvSpPr>
          <p:cNvPr id="9" name="Zástupný symbol pro obrázek 7">
            <a:extLst>
              <a:ext uri="{FF2B5EF4-FFF2-40B4-BE49-F238E27FC236}">
                <a16:creationId xmlns:a16="http://schemas.microsoft.com/office/drawing/2014/main" id="{80C21443-92BF-4BF1-9C61-FDB664DC7964}"/>
              </a:ext>
            </a:extLst>
          </p:cNvPr>
          <p:cNvSpPr>
            <a:spLocks noGrp="1"/>
          </p:cNvSpPr>
          <p:nvPr>
            <p:ph type="pic" sz="quarter" idx="12" hasCustomPrompt="1"/>
          </p:nvPr>
        </p:nvSpPr>
        <p:spPr>
          <a:xfrm>
            <a:off x="6096000" y="0"/>
            <a:ext cx="6096000" cy="6857999"/>
          </a:xfrm>
        </p:spPr>
        <p:txBody>
          <a:bodyPr anchor="ctr"/>
          <a:lstStyle>
            <a:lvl1pPr algn="ctr">
              <a:defRPr>
                <a:solidFill>
                  <a:srgbClr val="0000DC"/>
                </a:solidFill>
              </a:defRPr>
            </a:lvl1pPr>
          </a:lstStyle>
          <a:p>
            <a:r>
              <a:rPr lang="cs-CZ" dirty="0"/>
              <a:t>Kliknutím na ikonu vložíte obrázek</a:t>
            </a:r>
          </a:p>
        </p:txBody>
      </p:sp>
      <p:sp>
        <p:nvSpPr>
          <p:cNvPr id="7" name="Zástupný symbol pro zápatí 1">
            <a:extLst>
              <a:ext uri="{FF2B5EF4-FFF2-40B4-BE49-F238E27FC236}">
                <a16:creationId xmlns:a16="http://schemas.microsoft.com/office/drawing/2014/main" id="{24438A88-1921-4DF2-9F65-459AAE83D167}"/>
              </a:ext>
            </a:extLst>
          </p:cNvPr>
          <p:cNvSpPr>
            <a:spLocks noGrp="1"/>
          </p:cNvSpPr>
          <p:nvPr>
            <p:ph type="ftr" sz="quarter" idx="10"/>
          </p:nvPr>
        </p:nvSpPr>
        <p:spPr>
          <a:xfrm>
            <a:off x="720000" y="6228000"/>
            <a:ext cx="4925020" cy="252000"/>
          </a:xfrm>
        </p:spPr>
        <p:txBody>
          <a:bodyPr/>
          <a:lstStyle>
            <a:lvl1pPr>
              <a:defRPr/>
            </a:lvl1pPr>
          </a:lstStyle>
          <a:p>
            <a:r>
              <a:rPr lang="cs-CZ"/>
              <a:t>Zápatí prezentace</a:t>
            </a:r>
            <a:endParaRPr lang="cs-CZ" dirty="0"/>
          </a:p>
        </p:txBody>
      </p:sp>
      <p:pic>
        <p:nvPicPr>
          <p:cNvPr id="10" name="Obrázek 5">
            <a:extLst>
              <a:ext uri="{FF2B5EF4-FFF2-40B4-BE49-F238E27FC236}">
                <a16:creationId xmlns:a16="http://schemas.microsoft.com/office/drawing/2014/main" id="{A2CCDBBA-9351-4241-8683-C6B09BB8422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13999" y="414000"/>
            <a:ext cx="2019358" cy="1065600"/>
          </a:xfrm>
          <a:prstGeom prst="rect">
            <a:avLst/>
          </a:prstGeom>
        </p:spPr>
      </p:pic>
    </p:spTree>
    <p:extLst>
      <p:ext uri="{BB962C8B-B14F-4D97-AF65-F5344CB8AC3E}">
        <p14:creationId xmlns:p14="http://schemas.microsoft.com/office/powerpoint/2010/main" val="21581272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Úvodní snímek - inverzní">
    <p:bg>
      <p:bgPr>
        <a:solidFill>
          <a:srgbClr val="5AC8AF"/>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pic>
        <p:nvPicPr>
          <p:cNvPr id="9" name="Obrázek 5">
            <a:extLst>
              <a:ext uri="{FF2B5EF4-FFF2-40B4-BE49-F238E27FC236}">
                <a16:creationId xmlns:a16="http://schemas.microsoft.com/office/drawing/2014/main" id="{10B27CBC-C779-8D49-81A2-7E60B02AB00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3999" y="415848"/>
            <a:ext cx="2019358" cy="1061903"/>
          </a:xfrm>
          <a:prstGeom prst="rect">
            <a:avLst/>
          </a:prstGeom>
        </p:spPr>
      </p:pic>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2">
    <p:bg>
      <p:bgPr>
        <a:solidFill>
          <a:srgbClr val="5AC8AF"/>
        </a:solidFill>
        <a:effectLst/>
      </p:bgPr>
    </p:bg>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sp>
        <p:nvSpPr>
          <p:cNvPr id="10" name="Zástupný symbol pro obrázek 7">
            <a:extLst>
              <a:ext uri="{FF2B5EF4-FFF2-40B4-BE49-F238E27FC236}">
                <a16:creationId xmlns:a16="http://schemas.microsoft.com/office/drawing/2014/main" id="{05C2E24A-1A94-4B14-B9BB-CA01DE5DD20D}"/>
              </a:ext>
            </a:extLst>
          </p:cNvPr>
          <p:cNvSpPr>
            <a:spLocks noGrp="1"/>
          </p:cNvSpPr>
          <p:nvPr>
            <p:ph type="pic" sz="quarter" idx="12" hasCustomPrompt="1"/>
          </p:nvPr>
        </p:nvSpPr>
        <p:spPr>
          <a:xfrm>
            <a:off x="6096000" y="0"/>
            <a:ext cx="6096000" cy="6857999"/>
          </a:xfrm>
        </p:spPr>
        <p:txBody>
          <a:bodyPr anchor="ctr"/>
          <a:lstStyle>
            <a:lvl1pPr algn="ctr">
              <a:defRPr>
                <a:solidFill>
                  <a:schemeClr val="bg1"/>
                </a:solidFill>
              </a:defRPr>
            </a:lvl1pPr>
          </a:lstStyle>
          <a:p>
            <a:r>
              <a:rPr lang="cs-CZ" dirty="0"/>
              <a:t>Kliknutím na ikonu vložíte obrázek</a:t>
            </a:r>
          </a:p>
        </p:txBody>
      </p:sp>
      <p:sp>
        <p:nvSpPr>
          <p:cNvPr id="12" name="Zástupný symbol pro zápatí 2">
            <a:extLst>
              <a:ext uri="{FF2B5EF4-FFF2-40B4-BE49-F238E27FC236}">
                <a16:creationId xmlns:a16="http://schemas.microsoft.com/office/drawing/2014/main" id="{CC921DFF-8B97-473C-919A-06F55168BDFE}"/>
              </a:ext>
            </a:extLst>
          </p:cNvPr>
          <p:cNvSpPr>
            <a:spLocks noGrp="1"/>
          </p:cNvSpPr>
          <p:nvPr>
            <p:ph type="ftr" sz="quarter" idx="10"/>
          </p:nvPr>
        </p:nvSpPr>
        <p:spPr>
          <a:xfrm>
            <a:off x="720000" y="6228000"/>
            <a:ext cx="4925020" cy="252000"/>
          </a:xfrm>
        </p:spPr>
        <p:txBody>
          <a:bodyPr/>
          <a:lstStyle>
            <a:lvl1pPr>
              <a:defRPr>
                <a:solidFill>
                  <a:schemeClr val="bg1"/>
                </a:solidFill>
              </a:defRPr>
            </a:lvl1pPr>
          </a:lstStyle>
          <a:p>
            <a:r>
              <a:rPr lang="cs-CZ"/>
              <a:t>Zápatí prezentace</a:t>
            </a:r>
            <a:endParaRPr lang="cs-CZ" dirty="0"/>
          </a:p>
        </p:txBody>
      </p:sp>
      <p:pic>
        <p:nvPicPr>
          <p:cNvPr id="11" name="Obrázek 5">
            <a:extLst>
              <a:ext uri="{FF2B5EF4-FFF2-40B4-BE49-F238E27FC236}">
                <a16:creationId xmlns:a16="http://schemas.microsoft.com/office/drawing/2014/main" id="{5E93C79E-4EE6-7340-A532-170840922F8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3999" y="415848"/>
            <a:ext cx="2019358" cy="1061903"/>
          </a:xfrm>
          <a:prstGeom prst="rect">
            <a:avLst/>
          </a:prstGeom>
        </p:spPr>
      </p:pic>
    </p:spTree>
    <p:extLst>
      <p:ext uri="{BB962C8B-B14F-4D97-AF65-F5344CB8AC3E}">
        <p14:creationId xmlns:p14="http://schemas.microsoft.com/office/powerpoint/2010/main" val="38199248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verzní s obrázkem">
    <p:bg>
      <p:bgPr>
        <a:solidFill>
          <a:srgbClr val="5AC8AF"/>
        </a:solidFill>
        <a:effectLst/>
      </p:bgPr>
    </p:bg>
    <p:spTree>
      <p:nvGrpSpPr>
        <p:cNvPr id="1" name=""/>
        <p:cNvGrpSpPr/>
        <p:nvPr/>
      </p:nvGrpSpPr>
      <p:grpSpPr>
        <a:xfrm>
          <a:off x="0" y="0"/>
          <a:ext cx="0" cy="0"/>
          <a:chOff x="0" y="0"/>
          <a:chExt cx="0" cy="0"/>
        </a:xfrm>
      </p:grpSpPr>
      <p:sp>
        <p:nvSpPr>
          <p:cNvPr id="8" name="Zástupný symbol pro obrázek 7"/>
          <p:cNvSpPr>
            <a:spLocks noGrp="1"/>
          </p:cNvSpPr>
          <p:nvPr>
            <p:ph type="pic" sz="quarter" idx="12" hasCustomPrompt="1"/>
          </p:nvPr>
        </p:nvSpPr>
        <p:spPr>
          <a:xfrm>
            <a:off x="0" y="1"/>
            <a:ext cx="12192000" cy="5842000"/>
          </a:xfrm>
        </p:spPr>
        <p:txBody>
          <a:bodyPr anchor="ctr"/>
          <a:lstStyle>
            <a:lvl1pPr algn="ctr">
              <a:defRPr>
                <a:solidFill>
                  <a:schemeClr val="bg1"/>
                </a:solidFill>
              </a:defRPr>
            </a:lvl1pPr>
          </a:lstStyle>
          <a:p>
            <a:r>
              <a:rPr lang="cs-CZ" dirty="0"/>
              <a:t>Kliknutím na ikonu vložíte obrázek</a:t>
            </a:r>
          </a:p>
        </p:txBody>
      </p:sp>
      <p:sp>
        <p:nvSpPr>
          <p:cNvPr id="7" name="Zástupný symbol pro text 5">
            <a:extLst>
              <a:ext uri="{FF2B5EF4-FFF2-40B4-BE49-F238E27FC236}">
                <a16:creationId xmlns:a16="http://schemas.microsoft.com/office/drawing/2014/main" id="{46E80635-6C5C-49F3-8F11-AD16586CD07D}"/>
              </a:ext>
            </a:extLst>
          </p:cNvPr>
          <p:cNvSpPr>
            <a:spLocks noGrp="1"/>
          </p:cNvSpPr>
          <p:nvPr>
            <p:ph type="body" sz="quarter" idx="13" hasCustomPrompt="1"/>
          </p:nvPr>
        </p:nvSpPr>
        <p:spPr>
          <a:xfrm>
            <a:off x="720000" y="6040795"/>
            <a:ext cx="8555976" cy="510831"/>
          </a:xfrm>
        </p:spPr>
        <p:txBody>
          <a:bodyPr lIns="0" tIns="0" rIns="0" bIns="0" numCol="1" spcCol="324000">
            <a:noAutofit/>
          </a:bodyPr>
          <a:lstStyle>
            <a:lvl1pPr marL="0" marR="0" indent="0" algn="l" defTabSz="914400" rtl="0" eaLnBrk="1" fontAlgn="base" latinLnBrk="0" hangingPunct="1">
              <a:lnSpc>
                <a:spcPts val="1800"/>
              </a:lnSpc>
              <a:spcBef>
                <a:spcPts val="0"/>
              </a:spcBef>
              <a:spcAft>
                <a:spcPct val="0"/>
              </a:spcAft>
              <a:buClr>
                <a:schemeClr val="tx2"/>
              </a:buClr>
              <a:buSzPct val="100000"/>
              <a:buFontTx/>
              <a:buNone/>
              <a:tabLst/>
              <a:defRPr sz="1500" b="0">
                <a:solidFill>
                  <a:schemeClr val="bg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pic>
        <p:nvPicPr>
          <p:cNvPr id="6" name="Obrázek 8">
            <a:extLst>
              <a:ext uri="{FF2B5EF4-FFF2-40B4-BE49-F238E27FC236}">
                <a16:creationId xmlns:a16="http://schemas.microsoft.com/office/drawing/2014/main" id="{04D6D823-4C68-D841-A02B-330212BF14D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881277" y="6048247"/>
            <a:ext cx="1132477" cy="597106"/>
          </a:xfrm>
          <a:prstGeom prst="rect">
            <a:avLst/>
          </a:prstGeom>
        </p:spPr>
      </p:pic>
    </p:spTree>
    <p:extLst>
      <p:ext uri="{BB962C8B-B14F-4D97-AF65-F5344CB8AC3E}">
        <p14:creationId xmlns:p14="http://schemas.microsoft.com/office/powerpoint/2010/main" val="1964211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UNI SPORT slide">
    <p:bg>
      <p:bgPr>
        <a:solidFill>
          <a:srgbClr val="5AC8AF"/>
        </a:solidFill>
        <a:effectLst/>
      </p:bgPr>
    </p:bg>
    <p:spTree>
      <p:nvGrpSpPr>
        <p:cNvPr id="1" name=""/>
        <p:cNvGrpSpPr/>
        <p:nvPr/>
      </p:nvGrpSpPr>
      <p:grpSpPr>
        <a:xfrm>
          <a:off x="0" y="0"/>
          <a:ext cx="0" cy="0"/>
          <a:chOff x="0" y="0"/>
          <a:chExt cx="0" cy="0"/>
        </a:xfrm>
      </p:grpSpPr>
      <p:pic>
        <p:nvPicPr>
          <p:cNvPr id="5" name="Grafický objekt 5">
            <a:extLst>
              <a:ext uri="{FF2B5EF4-FFF2-40B4-BE49-F238E27FC236}">
                <a16:creationId xmlns:a16="http://schemas.microsoft.com/office/drawing/2014/main" id="{CA39A22B-25AC-154A-995D-A5A321924D9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412678" y="2014200"/>
            <a:ext cx="5366645" cy="2829600"/>
          </a:xfrm>
          <a:prstGeom prst="rect">
            <a:avLst/>
          </a:prstGeom>
        </p:spPr>
      </p:pic>
    </p:spTree>
    <p:extLst>
      <p:ext uri="{BB962C8B-B14F-4D97-AF65-F5344CB8AC3E}">
        <p14:creationId xmlns:p14="http://schemas.microsoft.com/office/powerpoint/2010/main" val="300970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C4DCCB8A-E23F-49B6-A0BE-D9E395C4E7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50956" y="2298933"/>
            <a:ext cx="8725020" cy="2260133"/>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D2A702F6-3648-471D-A005-CBF4C0F25F94}"/>
              </a:ext>
            </a:extLst>
          </p:cNvPr>
          <p:cNvSpPr>
            <a:spLocks noGrp="1"/>
          </p:cNvSpPr>
          <p:nvPr>
            <p:ph type="dt" sz="half" idx="10"/>
          </p:nvPr>
        </p:nvSpPr>
        <p:spPr/>
        <p:txBody>
          <a:bodyPr/>
          <a:lstStyle>
            <a:lvl1pPr>
              <a:defRPr/>
            </a:lvl1pPr>
          </a:lstStyle>
          <a:p>
            <a:pPr>
              <a:defRPr/>
            </a:pPr>
            <a:fld id="{28C36028-63F3-46CC-99F7-C1C774E67B94}" type="datetimeFigureOut">
              <a:rPr lang="nl-BE"/>
              <a:pPr>
                <a:defRPr/>
              </a:pPr>
              <a:t>3/11/2024</a:t>
            </a:fld>
            <a:endParaRPr lang="nl-BE"/>
          </a:p>
        </p:txBody>
      </p:sp>
      <p:sp>
        <p:nvSpPr>
          <p:cNvPr id="6" name="Footer Placeholder 4">
            <a:extLst>
              <a:ext uri="{FF2B5EF4-FFF2-40B4-BE49-F238E27FC236}">
                <a16:creationId xmlns:a16="http://schemas.microsoft.com/office/drawing/2014/main" id="{181338A7-E7A8-4415-9857-487FEE16AD26}"/>
              </a:ext>
            </a:extLst>
          </p:cNvPr>
          <p:cNvSpPr>
            <a:spLocks noGrp="1"/>
          </p:cNvSpPr>
          <p:nvPr>
            <p:ph type="ftr" sz="quarter" idx="11"/>
          </p:nvPr>
        </p:nvSpPr>
        <p:spPr/>
        <p:txBody>
          <a:bodyPr/>
          <a:lstStyle>
            <a:lvl1pPr>
              <a:defRPr/>
            </a:lvl1pPr>
          </a:lstStyle>
          <a:p>
            <a:pPr>
              <a:defRPr/>
            </a:pPr>
            <a:endParaRPr lang="nl-BE"/>
          </a:p>
        </p:txBody>
      </p:sp>
      <p:sp>
        <p:nvSpPr>
          <p:cNvPr id="7" name="Slide Number Placeholder 5">
            <a:extLst>
              <a:ext uri="{FF2B5EF4-FFF2-40B4-BE49-F238E27FC236}">
                <a16:creationId xmlns:a16="http://schemas.microsoft.com/office/drawing/2014/main" id="{1E587348-2069-4497-B770-1F8ADC9B07C1}"/>
              </a:ext>
            </a:extLst>
          </p:cNvPr>
          <p:cNvSpPr>
            <a:spLocks noGrp="1"/>
          </p:cNvSpPr>
          <p:nvPr>
            <p:ph type="sldNum" sz="quarter" idx="12"/>
          </p:nvPr>
        </p:nvSpPr>
        <p:spPr/>
        <p:txBody>
          <a:bodyPr/>
          <a:lstStyle>
            <a:lvl1pPr>
              <a:defRPr/>
            </a:lvl1pPr>
          </a:lstStyle>
          <a:p>
            <a:pPr>
              <a:defRPr/>
            </a:pPr>
            <a:fld id="{7486805D-C6F8-4208-BC8B-CFD6A9893BBB}" type="slidenum">
              <a:rPr lang="nl-BE" altLang="en-US"/>
              <a:pPr>
                <a:defRPr/>
              </a:pPr>
              <a:t>‹#›</a:t>
            </a:fld>
            <a:endParaRPr lang="nl-BE" altLang="en-US"/>
          </a:p>
        </p:txBody>
      </p:sp>
    </p:spTree>
    <p:extLst>
      <p:ext uri="{BB962C8B-B14F-4D97-AF65-F5344CB8AC3E}">
        <p14:creationId xmlns:p14="http://schemas.microsoft.com/office/powerpoint/2010/main" val="71518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cs-CZ" dirty="0"/>
              <a:t>Kliknutím vložíte nadpis</a:t>
            </a:r>
          </a:p>
        </p:txBody>
      </p:sp>
      <p:sp>
        <p:nvSpPr>
          <p:cNvPr id="8" name="Zástupný symbol pro obsah 2">
            <a:extLst>
              <a:ext uri="{FF2B5EF4-FFF2-40B4-BE49-F238E27FC236}">
                <a16:creationId xmlns:a16="http://schemas.microsoft.com/office/drawing/2014/main" id="{390E4E2C-8A81-45F0-A5ED-59F1EE588AF9}"/>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7" name="Obrázek 8">
            <a:extLst>
              <a:ext uri="{FF2B5EF4-FFF2-40B4-BE49-F238E27FC236}">
                <a16:creationId xmlns:a16="http://schemas.microsoft.com/office/drawing/2014/main" id="{B6CE4B49-42C3-6246-B1EB-3DAF3FFB860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881277" y="6048000"/>
            <a:ext cx="1132477" cy="597600"/>
          </a:xfrm>
          <a:prstGeom prst="rect">
            <a:avLst/>
          </a:prstGeom>
        </p:spPr>
      </p:pic>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lvl1pPr>
              <a:defRPr sz="12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cs-CZ" dirty="0"/>
              <a:t>Kliknutím vložíte nadpis</a:t>
            </a:r>
          </a:p>
        </p:txBody>
      </p:sp>
      <p:sp>
        <p:nvSpPr>
          <p:cNvPr id="10" name="Zástupný symbol pro obsah 2">
            <a:extLst>
              <a:ext uri="{FF2B5EF4-FFF2-40B4-BE49-F238E27FC236}">
                <a16:creationId xmlns:a16="http://schemas.microsoft.com/office/drawing/2014/main" id="{5CA9AC87-D3DE-408C-9471-D419F4748341}"/>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8" name="Obrázek 8">
            <a:extLst>
              <a:ext uri="{FF2B5EF4-FFF2-40B4-BE49-F238E27FC236}">
                <a16:creationId xmlns:a16="http://schemas.microsoft.com/office/drawing/2014/main" id="{75D85D30-781C-3645-A803-7D040A1BE29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881277" y="6048000"/>
            <a:ext cx="1132477" cy="597600"/>
          </a:xfrm>
          <a:prstGeom prst="rect">
            <a:avLst/>
          </a:prstGeom>
        </p:spPr>
      </p:pic>
    </p:spTree>
    <p:extLst>
      <p:ext uri="{BB962C8B-B14F-4D97-AF65-F5344CB8AC3E}">
        <p14:creationId xmlns:p14="http://schemas.microsoft.com/office/powerpoint/2010/main" val="4034428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hasCustomPrompt="1"/>
          </p:nvPr>
        </p:nvSpPr>
        <p:spPr/>
        <p:txBody>
          <a:bodyPr/>
          <a:lstStyle/>
          <a:p>
            <a:r>
              <a:rPr lang="cs-CZ" dirty="0"/>
              <a:t>Kliknutím vložíte nadpis</a:t>
            </a:r>
          </a:p>
        </p:txBody>
      </p:sp>
      <p:sp>
        <p:nvSpPr>
          <p:cNvPr id="8" name="Zástupný symbol pro obsah 2">
            <a:extLst>
              <a:ext uri="{FF2B5EF4-FFF2-40B4-BE49-F238E27FC236}">
                <a16:creationId xmlns:a16="http://schemas.microsoft.com/office/drawing/2014/main" id="{1D440DD4-5185-4C05-8E91-80CB3DC67394}"/>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
        <p:nvSpPr>
          <p:cNvPr id="9" name="Zástupný symbol pro obsah 2">
            <a:extLst>
              <a:ext uri="{FF2B5EF4-FFF2-40B4-BE49-F238E27FC236}">
                <a16:creationId xmlns:a16="http://schemas.microsoft.com/office/drawing/2014/main" id="{91531ABC-E456-4507-A022-87C2E3C7A2AA}"/>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10" name="Obrázek 8">
            <a:extLst>
              <a:ext uri="{FF2B5EF4-FFF2-40B4-BE49-F238E27FC236}">
                <a16:creationId xmlns:a16="http://schemas.microsoft.com/office/drawing/2014/main" id="{E07BEE75-6ACF-F048-9475-FA5BD156AE0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881277" y="6048000"/>
            <a:ext cx="1132477" cy="597600"/>
          </a:xfrm>
          <a:prstGeom prst="rect">
            <a:avLst/>
          </a:prstGeom>
        </p:spPr>
      </p:pic>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pod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pPr lvl="0"/>
            <a:r>
              <a:rPr lang="cs-CZ" dirty="0"/>
              <a:t>Kliknutím vložíte nadpis</a:t>
            </a:r>
            <a:endParaRPr lang="cs-CZ" noProof="0"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1" name="Zástupný symbol pro obsah 2">
            <a:extLst>
              <a:ext uri="{FF2B5EF4-FFF2-40B4-BE49-F238E27FC236}">
                <a16:creationId xmlns:a16="http://schemas.microsoft.com/office/drawing/2014/main" id="{D7707F6E-62D9-4ACE-A33C-A5E15E5CDF75}"/>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
        <p:nvSpPr>
          <p:cNvPr id="13" name="Zástupný symbol pro obsah 2">
            <a:extLst>
              <a:ext uri="{FF2B5EF4-FFF2-40B4-BE49-F238E27FC236}">
                <a16:creationId xmlns:a16="http://schemas.microsoft.com/office/drawing/2014/main" id="{911B9D34-B8F8-4804-B959-27E40687C897}"/>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10" name="Obrázek 8">
            <a:extLst>
              <a:ext uri="{FF2B5EF4-FFF2-40B4-BE49-F238E27FC236}">
                <a16:creationId xmlns:a16="http://schemas.microsoft.com/office/drawing/2014/main" id="{B304B0A1-6A6D-2A4A-937E-72AE738379D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881277" y="6048000"/>
            <a:ext cx="1132477" cy="597600"/>
          </a:xfrm>
          <a:prstGeom prst="rect">
            <a:avLst/>
          </a:prstGeom>
        </p:spPr>
      </p:pic>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brázek s text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8DF9A9-CF6E-49C8-A8BC-74FDF24B8C33}"/>
              </a:ext>
            </a:extLst>
          </p:cNvPr>
          <p:cNvSpPr>
            <a:spLocks noGrp="1"/>
          </p:cNvSpPr>
          <p:nvPr>
            <p:ph type="title" hasCustomPrompt="1"/>
          </p:nvPr>
        </p:nvSpPr>
        <p:spPr/>
        <p:txBody>
          <a:bodyPr/>
          <a:lstStyle>
            <a:lvl1pPr>
              <a:defRPr/>
            </a:lvl1pPr>
          </a:lstStyle>
          <a:p>
            <a:r>
              <a:rPr lang="cs-CZ" dirty="0"/>
              <a:t>Kliknutím vložíte nadpis</a:t>
            </a:r>
          </a:p>
        </p:txBody>
      </p:sp>
      <p:sp>
        <p:nvSpPr>
          <p:cNvPr id="3" name="Zástupný symbol pro zápatí 2">
            <a:extLst>
              <a:ext uri="{FF2B5EF4-FFF2-40B4-BE49-F238E27FC236}">
                <a16:creationId xmlns:a16="http://schemas.microsoft.com/office/drawing/2014/main" id="{1E1D20B9-1A33-484F-AB08-D95E85A9CB29}"/>
              </a:ext>
            </a:extLst>
          </p:cNvPr>
          <p:cNvSpPr>
            <a:spLocks noGrp="1"/>
          </p:cNvSpPr>
          <p:nvPr>
            <p:ph type="ftr" sz="quarter" idx="10"/>
          </p:nvPr>
        </p:nvSpPr>
        <p:spPr/>
        <p:txBody>
          <a:body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7A2EACA-93F7-4696-A84F-C07E4801CB5C}"/>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Zástupný symbol pro obsah 2">
            <a:extLst>
              <a:ext uri="{FF2B5EF4-FFF2-40B4-BE49-F238E27FC236}">
                <a16:creationId xmlns:a16="http://schemas.microsoft.com/office/drawing/2014/main" id="{45EA606A-B012-497D-A062-93B4C5E7BD37}"/>
              </a:ext>
            </a:extLst>
          </p:cNvPr>
          <p:cNvSpPr>
            <a:spLocks noGrp="1"/>
          </p:cNvSpPr>
          <p:nvPr>
            <p:ph idx="1" hasCustomPrompt="1"/>
          </p:nvPr>
        </p:nvSpPr>
        <p:spPr>
          <a:xfrm>
            <a:off x="7347735" y="2596845"/>
            <a:ext cx="4125465" cy="3208441"/>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p:txBody>
      </p:sp>
      <p:sp>
        <p:nvSpPr>
          <p:cNvPr id="8" name="Zástupný symbol pro obrázek 7">
            <a:extLst>
              <a:ext uri="{FF2B5EF4-FFF2-40B4-BE49-F238E27FC236}">
                <a16:creationId xmlns:a16="http://schemas.microsoft.com/office/drawing/2014/main" id="{55454331-9726-47EA-9406-7071E2CA33DF}"/>
              </a:ext>
            </a:extLst>
          </p:cNvPr>
          <p:cNvSpPr>
            <a:spLocks noGrp="1"/>
          </p:cNvSpPr>
          <p:nvPr>
            <p:ph type="pic" sz="quarter" idx="12" hasCustomPrompt="1"/>
          </p:nvPr>
        </p:nvSpPr>
        <p:spPr>
          <a:xfrm>
            <a:off x="729509" y="1665288"/>
            <a:ext cx="6207791" cy="4139998"/>
          </a:xfrm>
        </p:spPr>
        <p:txBody>
          <a:bodyPr anchor="ctr"/>
          <a:lstStyle>
            <a:lvl1pPr algn="ctr">
              <a:defRPr>
                <a:solidFill>
                  <a:srgbClr val="0000DC"/>
                </a:solidFill>
              </a:defRPr>
            </a:lvl1pPr>
          </a:lstStyle>
          <a:p>
            <a:r>
              <a:rPr lang="cs-CZ" dirty="0"/>
              <a:t>Kliknutím na ikonu vložíte obrázek</a:t>
            </a:r>
          </a:p>
        </p:txBody>
      </p:sp>
      <p:sp>
        <p:nvSpPr>
          <p:cNvPr id="11" name="Zástupný symbol pro text 7">
            <a:extLst>
              <a:ext uri="{FF2B5EF4-FFF2-40B4-BE49-F238E27FC236}">
                <a16:creationId xmlns:a16="http://schemas.microsoft.com/office/drawing/2014/main" id="{B0741B4D-1AE5-4AB1-8AD2-5E6FAC7F6F20}"/>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pic>
        <p:nvPicPr>
          <p:cNvPr id="10" name="Obrázek 8">
            <a:extLst>
              <a:ext uri="{FF2B5EF4-FFF2-40B4-BE49-F238E27FC236}">
                <a16:creationId xmlns:a16="http://schemas.microsoft.com/office/drawing/2014/main" id="{0D0310EC-05B1-B942-BF73-CC87EC1CD17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881277" y="6048000"/>
            <a:ext cx="1132477" cy="597600"/>
          </a:xfrm>
          <a:prstGeom prst="rect">
            <a:avLst/>
          </a:prstGeom>
        </p:spPr>
      </p:pic>
    </p:spTree>
    <p:extLst>
      <p:ext uri="{BB962C8B-B14F-4D97-AF65-F5344CB8AC3E}">
        <p14:creationId xmlns:p14="http://schemas.microsoft.com/office/powerpoint/2010/main" val="3832835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4440000" y="1692002"/>
            <a:ext cx="3311525" cy="2230711"/>
          </a:xfrm>
        </p:spPr>
        <p:txBody>
          <a:bodyPr/>
          <a:lstStyle>
            <a:lvl1pPr>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hasCustomPrompt="1"/>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hasCustomPrompt="1"/>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hasCustomPrompt="1"/>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hasCustomPrompt="1"/>
          </p:nvPr>
        </p:nvSpPr>
        <p:spPr>
          <a:xfrm>
            <a:off x="720725" y="4025136"/>
            <a:ext cx="3311525" cy="216000"/>
          </a:xfrm>
        </p:spPr>
        <p:txBody>
          <a:bodyPr anchor="ctr"/>
          <a:lstStyle>
            <a:lvl1pPr>
              <a:lnSpc>
                <a:spcPts val="1100"/>
              </a:lnSpc>
              <a:defRPr sz="1000" b="0"/>
            </a:lvl1pPr>
          </a:lstStyle>
          <a:p>
            <a:pPr lvl="0"/>
            <a:r>
              <a:rPr lang="cs-CZ" noProof="0" dirty="0"/>
              <a:t>Kliknutím vložíte text</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hasCustomPrompt="1"/>
          </p:nvPr>
        </p:nvSpPr>
        <p:spPr>
          <a:xfrm>
            <a:off x="4440475" y="4025136"/>
            <a:ext cx="3311525" cy="216000"/>
          </a:xfrm>
        </p:spPr>
        <p:txBody>
          <a:bodyPr anchor="ctr"/>
          <a:lstStyle>
            <a:lvl1pPr>
              <a:lnSpc>
                <a:spcPts val="1100"/>
              </a:lnSpc>
              <a:defRPr sz="1000" b="0"/>
            </a:lvl1pPr>
          </a:lstStyle>
          <a:p>
            <a:pPr lvl="0"/>
            <a:r>
              <a:rPr lang="cs-CZ" noProof="0" dirty="0"/>
              <a:t>Kliknutím vložíte text</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hasCustomPrompt="1"/>
          </p:nvPr>
        </p:nvSpPr>
        <p:spPr>
          <a:xfrm>
            <a:off x="8161436" y="4025136"/>
            <a:ext cx="3311525" cy="216000"/>
          </a:xfrm>
        </p:spPr>
        <p:txBody>
          <a:bodyPr anchor="ctr"/>
          <a:lstStyle>
            <a:lvl1pPr>
              <a:lnSpc>
                <a:spcPts val="1100"/>
              </a:lnSpc>
              <a:defRPr sz="1000" b="0"/>
            </a:lvl1pPr>
          </a:lstStyle>
          <a:p>
            <a:pPr lvl="0"/>
            <a:r>
              <a:rPr lang="cs-CZ" noProof="0" dirty="0"/>
              <a:t>Kliknutím vložíte text</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719999" y="1692002"/>
            <a:ext cx="3311525" cy="2230711"/>
          </a:xfrm>
        </p:spPr>
        <p:txBody>
          <a:bodyPr/>
          <a:lstStyle>
            <a:lvl1pPr>
              <a:defRPr/>
            </a:lvl1pPr>
          </a:lstStyle>
          <a:p>
            <a:pPr lvl="0"/>
            <a:r>
              <a:rPr lang="cs-CZ" noProof="0" dirty="0"/>
              <a:t>Kliknutím vložíte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8160001" y="1692002"/>
            <a:ext cx="3311525" cy="2230711"/>
          </a:xfrm>
        </p:spPr>
        <p:txBody>
          <a:bodyPr/>
          <a:lstStyle>
            <a:lvl1pPr>
              <a:defRPr/>
            </a:lvl1pPr>
          </a:lstStyle>
          <a:p>
            <a:pPr lvl="0"/>
            <a:r>
              <a:rPr lang="cs-CZ" noProof="0" dirty="0"/>
              <a:t>Kliknutím vložíte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cs-CZ" dirty="0"/>
              <a:t>Kliknutím vložíte nadpis</a:t>
            </a:r>
          </a:p>
        </p:txBody>
      </p:sp>
      <p:pic>
        <p:nvPicPr>
          <p:cNvPr id="22" name="Obrázek 8">
            <a:extLst>
              <a:ext uri="{FF2B5EF4-FFF2-40B4-BE49-F238E27FC236}">
                <a16:creationId xmlns:a16="http://schemas.microsoft.com/office/drawing/2014/main" id="{B788EED2-C169-0E4F-A0DE-FC58E3BECC2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881277" y="6048000"/>
            <a:ext cx="1132477" cy="597600"/>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ouze obsah">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8" name="Zástupný symbol pro obsah 2">
            <a:extLst>
              <a:ext uri="{FF2B5EF4-FFF2-40B4-BE49-F238E27FC236}">
                <a16:creationId xmlns:a16="http://schemas.microsoft.com/office/drawing/2014/main" id="{51439ED6-907B-45D9-8FCC-98AE21B3C06D}"/>
              </a:ext>
            </a:extLst>
          </p:cNvPr>
          <p:cNvSpPr>
            <a:spLocks noGrp="1"/>
          </p:cNvSpPr>
          <p:nvPr>
            <p:ph idx="12" hasCustomPrompt="1"/>
          </p:nvPr>
        </p:nvSpPr>
        <p:spPr>
          <a:xfrm>
            <a:off x="720000" y="692150"/>
            <a:ext cx="10753200" cy="5139850"/>
          </a:xfrm>
          <a:prstGeom prst="rect">
            <a:avLst/>
          </a:prstGeom>
        </p:spPr>
        <p:txBody>
          <a:bodyPr/>
          <a:lstStyle>
            <a:lvl1pPr marL="72000" indent="0">
              <a:lnSpc>
                <a:spcPts val="3600"/>
              </a:lnSpc>
              <a:buClr>
                <a:schemeClr val="tx2"/>
              </a:buClr>
              <a:buSzPct val="100000"/>
              <a:buFont typeface="Arial" panose="020B0604020202020204" pitchFamily="34" charset="0"/>
              <a:buNone/>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p:txBody>
      </p:sp>
      <p:pic>
        <p:nvPicPr>
          <p:cNvPr id="6" name="Obrázek 8">
            <a:extLst>
              <a:ext uri="{FF2B5EF4-FFF2-40B4-BE49-F238E27FC236}">
                <a16:creationId xmlns:a16="http://schemas.microsoft.com/office/drawing/2014/main" id="{C893EBC8-BC9E-264D-9299-3E5F5EC46BF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881277" y="6048000"/>
            <a:ext cx="1132477" cy="597600"/>
          </a:xfrm>
          <a:prstGeom prst="rect">
            <a:avLst/>
          </a:prstGeom>
        </p:spPr>
      </p:pic>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ouze nadpis">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Nadpis 12">
            <a:extLst>
              <a:ext uri="{FF2B5EF4-FFF2-40B4-BE49-F238E27FC236}">
                <a16:creationId xmlns:a16="http://schemas.microsoft.com/office/drawing/2014/main" id="{C80D1D37-E5CA-42AD-BE6B-219FAFB54670}"/>
              </a:ext>
            </a:extLst>
          </p:cNvPr>
          <p:cNvSpPr>
            <a:spLocks noGrp="1"/>
          </p:cNvSpPr>
          <p:nvPr>
            <p:ph type="title" hasCustomPrompt="1"/>
          </p:nvPr>
        </p:nvSpPr>
        <p:spPr>
          <a:xfrm>
            <a:off x="720000" y="720000"/>
            <a:ext cx="10753200" cy="451576"/>
          </a:xfrm>
        </p:spPr>
        <p:txBody>
          <a:bodyPr/>
          <a:lstStyle/>
          <a:p>
            <a:r>
              <a:rPr lang="cs-CZ" dirty="0"/>
              <a:t>Kliknutím vložíte nadpis</a:t>
            </a:r>
          </a:p>
        </p:txBody>
      </p:sp>
      <p:pic>
        <p:nvPicPr>
          <p:cNvPr id="8" name="Obrázek 8">
            <a:extLst>
              <a:ext uri="{FF2B5EF4-FFF2-40B4-BE49-F238E27FC236}">
                <a16:creationId xmlns:a16="http://schemas.microsoft.com/office/drawing/2014/main" id="{2FE25A66-24C4-FE4C-AD09-76419B1C76B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881277" y="6048000"/>
            <a:ext cx="1132477" cy="597600"/>
          </a:xfrm>
          <a:prstGeom prst="rect">
            <a:avLst/>
          </a:prstGeom>
        </p:spPr>
      </p:pic>
    </p:spTree>
    <p:extLst>
      <p:ext uri="{BB962C8B-B14F-4D97-AF65-F5344CB8AC3E}">
        <p14:creationId xmlns:p14="http://schemas.microsoft.com/office/powerpoint/2010/main" val="3845540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cs-CZ"/>
              <a:t>Zápatí prezentace</a:t>
            </a:r>
            <a:endParaRPr lang="cs-CZ" dirty="0"/>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cs-CZ" dirty="0"/>
              <a:t>Kliknutím vložíte nadpis</a:t>
            </a:r>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marL="0" marR="0" lvl="0" indent="0" algn="l" defTabSz="914400" rtl="0" eaLnBrk="1" fontAlgn="base" latinLnBrk="0" hangingPunct="1">
              <a:lnSpc>
                <a:spcPct val="114000"/>
              </a:lnSpc>
              <a:spcBef>
                <a:spcPts val="0"/>
              </a:spcBef>
              <a:spcAft>
                <a:spcPct val="0"/>
              </a:spcAft>
              <a:buClr>
                <a:schemeClr val="tx2"/>
              </a:buClr>
              <a:buSzPct val="100000"/>
              <a:buFontTx/>
              <a:buNone/>
              <a:tabLst/>
              <a:defRPr/>
            </a:pPr>
            <a:r>
              <a:rPr lang="cs-CZ" noProof="0" dirty="0"/>
              <a:t>Kliknutím vložíte text</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85" r:id="rId3"/>
    <p:sldLayoutId id="2147483674" r:id="rId4"/>
    <p:sldLayoutId id="2147483688" r:id="rId5"/>
    <p:sldLayoutId id="2147483698" r:id="rId6"/>
    <p:sldLayoutId id="2147483673" r:id="rId7"/>
    <p:sldLayoutId id="2147483675" r:id="rId8"/>
    <p:sldLayoutId id="2147483695" r:id="rId9"/>
    <p:sldLayoutId id="2147483677" r:id="rId10"/>
    <p:sldLayoutId id="2147483686" r:id="rId11"/>
    <p:sldLayoutId id="2147483697" r:id="rId12"/>
    <p:sldLayoutId id="2147483690" r:id="rId13"/>
    <p:sldLayoutId id="2147483696" r:id="rId14"/>
    <p:sldLayoutId id="2147483694" r:id="rId15"/>
    <p:sldLayoutId id="2147483692" r:id="rId16"/>
    <p:sldLayoutId id="2147483693" r:id="rId17"/>
    <p:sldLayoutId id="2147483699" r:id="rId18"/>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0"/>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35"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hyperlink" Target="https://eur-lex.europa.eu/legal-content/CS/TXT/?uri=CELEX%3A32022R0612&amp;qid=1664779252884"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10.png"/><Relationship Id="rId4" Type="http://schemas.openxmlformats.org/officeDocument/2006/relationships/customXml" Target="../ink/ink1.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customXml" Target="../ink/ink4.xml"/><Relationship Id="rId13" Type="http://schemas.openxmlformats.org/officeDocument/2006/relationships/image" Target="../media/image18.png"/><Relationship Id="rId3" Type="http://schemas.microsoft.com/office/2007/relationships/hdphoto" Target="../media/hdphoto3.wdp"/><Relationship Id="rId7" Type="http://schemas.openxmlformats.org/officeDocument/2006/relationships/image" Target="../media/image15.png"/><Relationship Id="rId12" Type="http://schemas.openxmlformats.org/officeDocument/2006/relationships/customXml" Target="../ink/ink6.xml"/><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customXml" Target="../ink/ink3.xml"/><Relationship Id="rId11" Type="http://schemas.openxmlformats.org/officeDocument/2006/relationships/image" Target="../media/image17.png"/><Relationship Id="rId5" Type="http://schemas.microsoft.com/office/2007/relationships/hdphoto" Target="../media/hdphoto4.wdp"/><Relationship Id="rId15" Type="http://schemas.openxmlformats.org/officeDocument/2006/relationships/image" Target="../media/image19.png"/><Relationship Id="rId10" Type="http://schemas.openxmlformats.org/officeDocument/2006/relationships/customXml" Target="../ink/ink5.xml"/><Relationship Id="rId4" Type="http://schemas.openxmlformats.org/officeDocument/2006/relationships/image" Target="../media/image13.png"/><Relationship Id="rId9" Type="http://schemas.openxmlformats.org/officeDocument/2006/relationships/image" Target="../media/image16.png"/><Relationship Id="rId14" Type="http://schemas.openxmlformats.org/officeDocument/2006/relationships/customXml" Target="../ink/ink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customXml" Target="../ink/ink12.xml"/><Relationship Id="rId18" Type="http://schemas.openxmlformats.org/officeDocument/2006/relationships/image" Target="../media/image26.png"/><Relationship Id="rId3" Type="http://schemas.microsoft.com/office/2007/relationships/hdphoto" Target="../media/hdphoto5.wdp"/><Relationship Id="rId21" Type="http://schemas.openxmlformats.org/officeDocument/2006/relationships/customXml" Target="../ink/ink16.xml"/><Relationship Id="rId7" Type="http://schemas.openxmlformats.org/officeDocument/2006/relationships/customXml" Target="../ink/ink9.xml"/><Relationship Id="rId12" Type="http://schemas.openxmlformats.org/officeDocument/2006/relationships/image" Target="../media/image23.png"/><Relationship Id="rId17" Type="http://schemas.openxmlformats.org/officeDocument/2006/relationships/customXml" Target="../ink/ink14.xml"/><Relationship Id="rId2" Type="http://schemas.openxmlformats.org/officeDocument/2006/relationships/image" Target="../media/image14.png"/><Relationship Id="rId16" Type="http://schemas.openxmlformats.org/officeDocument/2006/relationships/image" Target="../media/image25.png"/><Relationship Id="rId20"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customXml" Target="../ink/ink11.xml"/><Relationship Id="rId5" Type="http://schemas.openxmlformats.org/officeDocument/2006/relationships/customXml" Target="../ink/ink8.xml"/><Relationship Id="rId15" Type="http://schemas.openxmlformats.org/officeDocument/2006/relationships/customXml" Target="../ink/ink13.xml"/><Relationship Id="rId10" Type="http://schemas.openxmlformats.org/officeDocument/2006/relationships/image" Target="../media/image22.png"/><Relationship Id="rId19" Type="http://schemas.openxmlformats.org/officeDocument/2006/relationships/customXml" Target="../ink/ink15.xml"/><Relationship Id="rId4" Type="http://schemas.openxmlformats.org/officeDocument/2006/relationships/hyperlink" Target="https://eur-lex.europa.eu/legal-content/CS/TXT/?uri=CELEX%3A52021IE3668&amp;qid=1664779252884" TargetMode="External"/><Relationship Id="rId9" Type="http://schemas.openxmlformats.org/officeDocument/2006/relationships/customXml" Target="../ink/ink10.xml"/><Relationship Id="rId14" Type="http://schemas.openxmlformats.org/officeDocument/2006/relationships/image" Target="../media/image24.png"/><Relationship Id="rId22"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www.youtube.com/watch?v=udFh5GwXmPQ&amp;ab_channel=CourtofJusticeoftheEuropeanUnion"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eur-lex.europa.eu/legal-content/EN/TXT/?uri=celex%3A61962CJ0026" TargetMode="Externa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2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eur-lex.europa.eu/legal-content/CS/TXT/?uri=CELEX%3A61993CJ0415"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www.youtube.com/watch?v=9hCNlnhCgLQ&amp;ab_channel=CourtofJusticeoftheEuropeanUnion"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hyperlink" Target="https://eur-lex.europa.eu/legal-content/CS/TXT/?uri=CELEX%3A62003CJ0065"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s://www.youtube.com/watch?v=oJXn6BLeRa4&amp;ab_channel=CourtofJusticeoftheEuropeanUnion"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watch?v=WpwCCZ9VTXs&amp;ab_channel=CourtofJusticeoftheEuropeanUnion" TargetMode="External"/><Relationship Id="rId2" Type="http://schemas.openxmlformats.org/officeDocument/2006/relationships/hyperlink" Target="https://www.youtube.com/watch?v=T4GHv2-q4EU&amp;ab_channel=Kancel%C3%A1%C5%99Evropsk%C3%A9hoparlamentuv%C4%8CR"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8.xml"/><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hyperlink" Target="https://www.youtube.com/watch?v=_FEptVS7zNI&amp;ab_channel=CourtofJusticeoftheEuropeanUnion" TargetMode="Externa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hyperlink" Target="https://www.europarl.europa.eu/factsheets/cs/sheet/6/prameny-a-pusobnost-prava-evropske-unie" TargetMode="External"/><Relationship Id="rId2" Type="http://schemas.openxmlformats.org/officeDocument/2006/relationships/hyperlink" Target="https://european-union.europa.eu/principles-countries-history/key-facts-and-figures/life-eu_cs" TargetMode="External"/><Relationship Id="rId1" Type="http://schemas.openxmlformats.org/officeDocument/2006/relationships/slideLayout" Target="../slideLayouts/slideLayout2.xml"/><Relationship Id="rId5" Type="http://schemas.openxmlformats.org/officeDocument/2006/relationships/hyperlink" Target="https://eur-lex.europa.eu/search.html?qid=1395932669976&amp;name=collection%3Aeu-law-case-law&amp;type=named&amp;locale=cs" TargetMode="External"/><Relationship Id="rId4" Type="http://schemas.openxmlformats.org/officeDocument/2006/relationships/hyperlink" Target="https://european-union.europa.eu/institutions-law-budget/law_cs"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www.youtube.com/watch?v=NH-GUbue8Rw&amp;ab_channel=CourtofJusticeoftheEuropeanUnion"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pätu 1">
            <a:extLst>
              <a:ext uri="{FF2B5EF4-FFF2-40B4-BE49-F238E27FC236}">
                <a16:creationId xmlns:a16="http://schemas.microsoft.com/office/drawing/2014/main" id="{A4692E60-FDF9-1E4F-A820-B4DF2F656193}"/>
              </a:ext>
            </a:extLst>
          </p:cNvPr>
          <p:cNvSpPr>
            <a:spLocks noGrp="1"/>
          </p:cNvSpPr>
          <p:nvPr>
            <p:ph type="ftr" sz="quarter" idx="10"/>
          </p:nvPr>
        </p:nvSpPr>
        <p:spPr/>
        <p:txBody>
          <a:bodyPr/>
          <a:lstStyle/>
          <a:p>
            <a:r>
              <a:rPr lang="cs-CZ" dirty="0"/>
              <a:t>Evropská unie, mezinárodní organizace a sport</a:t>
            </a:r>
          </a:p>
        </p:txBody>
      </p:sp>
      <p:sp>
        <p:nvSpPr>
          <p:cNvPr id="3" name="Zástupný objekt pre číslo snímky 2">
            <a:extLst>
              <a:ext uri="{FF2B5EF4-FFF2-40B4-BE49-F238E27FC236}">
                <a16:creationId xmlns:a16="http://schemas.microsoft.com/office/drawing/2014/main" id="{9DAF3088-3E4D-9845-B71B-E817345CD820}"/>
              </a:ext>
            </a:extLst>
          </p:cNvPr>
          <p:cNvSpPr>
            <a:spLocks noGrp="1"/>
          </p:cNvSpPr>
          <p:nvPr>
            <p:ph type="sldNum" sz="quarter" idx="11"/>
          </p:nvPr>
        </p:nvSpPr>
        <p:spPr/>
        <p:txBody>
          <a:bodyPr/>
          <a:lstStyle/>
          <a:p>
            <a:fld id="{0DE708CC-0C3F-4567-9698-B54C0F35BD31}" type="slidenum">
              <a:rPr lang="cs-CZ" altLang="cs-CZ" noProof="0" smtClean="0"/>
              <a:pPr/>
              <a:t>1</a:t>
            </a:fld>
            <a:endParaRPr lang="cs-CZ" altLang="cs-CZ" noProof="0" dirty="0"/>
          </a:p>
        </p:txBody>
      </p:sp>
      <p:sp>
        <p:nvSpPr>
          <p:cNvPr id="4" name="Nadpis 3">
            <a:extLst>
              <a:ext uri="{FF2B5EF4-FFF2-40B4-BE49-F238E27FC236}">
                <a16:creationId xmlns:a16="http://schemas.microsoft.com/office/drawing/2014/main" id="{2491EF5B-3067-7546-837B-2D005F3ED499}"/>
              </a:ext>
            </a:extLst>
          </p:cNvPr>
          <p:cNvSpPr>
            <a:spLocks noGrp="1"/>
          </p:cNvSpPr>
          <p:nvPr>
            <p:ph type="title"/>
          </p:nvPr>
        </p:nvSpPr>
        <p:spPr>
          <a:xfrm>
            <a:off x="398502" y="2944822"/>
            <a:ext cx="11361600" cy="1171580"/>
          </a:xfrm>
        </p:spPr>
        <p:txBody>
          <a:bodyPr/>
          <a:lstStyle/>
          <a:p>
            <a:r>
              <a:rPr lang="cs-CZ" dirty="0"/>
              <a:t>EU a právo</a:t>
            </a:r>
            <a:br>
              <a:rPr lang="cs-CZ" dirty="0"/>
            </a:br>
            <a:endParaRPr lang="cs-CZ" b="0" dirty="0"/>
          </a:p>
        </p:txBody>
      </p:sp>
      <p:sp>
        <p:nvSpPr>
          <p:cNvPr id="5" name="Podnadpis 4">
            <a:extLst>
              <a:ext uri="{FF2B5EF4-FFF2-40B4-BE49-F238E27FC236}">
                <a16:creationId xmlns:a16="http://schemas.microsoft.com/office/drawing/2014/main" id="{BDA74EBB-06F9-2F42-BBA7-49358111EC86}"/>
              </a:ext>
            </a:extLst>
          </p:cNvPr>
          <p:cNvSpPr>
            <a:spLocks noGrp="1"/>
          </p:cNvSpPr>
          <p:nvPr>
            <p:ph type="subTitle" idx="1"/>
          </p:nvPr>
        </p:nvSpPr>
        <p:spPr/>
        <p:txBody>
          <a:bodyPr/>
          <a:lstStyle/>
          <a:p>
            <a:r>
              <a:rPr lang="cs-CZ" dirty="0"/>
              <a:t>MS</a:t>
            </a:r>
          </a:p>
        </p:txBody>
      </p:sp>
    </p:spTree>
    <p:extLst>
      <p:ext uri="{BB962C8B-B14F-4D97-AF65-F5344CB8AC3E}">
        <p14:creationId xmlns:p14="http://schemas.microsoft.com/office/powerpoint/2010/main" val="32633424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3011EDBA-AAA6-6F80-9DA0-9BE61974B78E}"/>
              </a:ext>
            </a:extLst>
          </p:cNvPr>
          <p:cNvSpPr>
            <a:spLocks noGrp="1"/>
          </p:cNvSpPr>
          <p:nvPr>
            <p:ph type="sldNum" sz="quarter" idx="11"/>
          </p:nvPr>
        </p:nvSpPr>
        <p:spPr/>
        <p:txBody>
          <a:bodyPr/>
          <a:lstStyle/>
          <a:p>
            <a:fld id="{0970407D-EE58-4A0B-824B-1D3AE42DD9CF}" type="slidenum">
              <a:rPr lang="cs-CZ" altLang="cs-CZ" smtClean="0"/>
              <a:pPr/>
              <a:t>10</a:t>
            </a:fld>
            <a:endParaRPr lang="cs-CZ" altLang="cs-CZ" dirty="0"/>
          </a:p>
        </p:txBody>
      </p:sp>
      <p:sp>
        <p:nvSpPr>
          <p:cNvPr id="4" name="Nadpis 3">
            <a:extLst>
              <a:ext uri="{FF2B5EF4-FFF2-40B4-BE49-F238E27FC236}">
                <a16:creationId xmlns:a16="http://schemas.microsoft.com/office/drawing/2014/main" id="{623AB2EC-BD8B-E494-D3A6-81B5CEE38E04}"/>
              </a:ext>
            </a:extLst>
          </p:cNvPr>
          <p:cNvSpPr>
            <a:spLocks noGrp="1"/>
          </p:cNvSpPr>
          <p:nvPr>
            <p:ph type="title"/>
          </p:nvPr>
        </p:nvSpPr>
        <p:spPr/>
        <p:txBody>
          <a:bodyPr/>
          <a:lstStyle/>
          <a:p>
            <a:r>
              <a:rPr lang="cs-CZ" dirty="0"/>
              <a:t>2a) Nařízení</a:t>
            </a:r>
          </a:p>
        </p:txBody>
      </p:sp>
      <p:pic>
        <p:nvPicPr>
          <p:cNvPr id="11" name="Obrázek 10">
            <a:extLst>
              <a:ext uri="{FF2B5EF4-FFF2-40B4-BE49-F238E27FC236}">
                <a16:creationId xmlns:a16="http://schemas.microsoft.com/office/drawing/2014/main" id="{119733E8-6043-2576-2005-7D7C78F6FD16}"/>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58107" t="20420" r="17427" b="4757"/>
          <a:stretch/>
        </p:blipFill>
        <p:spPr>
          <a:xfrm>
            <a:off x="6288945" y="1402671"/>
            <a:ext cx="5903055" cy="5077329"/>
          </a:xfrm>
          <a:prstGeom prst="rect">
            <a:avLst/>
          </a:prstGeom>
        </p:spPr>
      </p:pic>
      <p:sp>
        <p:nvSpPr>
          <p:cNvPr id="5" name="Zástupný obsah 4">
            <a:extLst>
              <a:ext uri="{FF2B5EF4-FFF2-40B4-BE49-F238E27FC236}">
                <a16:creationId xmlns:a16="http://schemas.microsoft.com/office/drawing/2014/main" id="{B0705B12-6CE0-15E3-D17A-798B21E2FDB4}"/>
              </a:ext>
            </a:extLst>
          </p:cNvPr>
          <p:cNvSpPr>
            <a:spLocks noGrp="1"/>
          </p:cNvSpPr>
          <p:nvPr>
            <p:ph idx="1"/>
          </p:nvPr>
        </p:nvSpPr>
        <p:spPr>
          <a:xfrm>
            <a:off x="414000" y="1537783"/>
            <a:ext cx="10753200" cy="5077329"/>
          </a:xfrm>
        </p:spPr>
        <p:txBody>
          <a:bodyPr/>
          <a:lstStyle/>
          <a:p>
            <a:r>
              <a:rPr lang="cs-CZ" sz="2400" b="1" dirty="0"/>
              <a:t>Závazný právní akt </a:t>
            </a:r>
            <a:r>
              <a:rPr lang="cs-CZ" sz="2400" dirty="0"/>
              <a:t>normativního charakteru</a:t>
            </a:r>
          </a:p>
          <a:p>
            <a:pPr lvl="1"/>
            <a:r>
              <a:rPr lang="cs-CZ" sz="2200" dirty="0"/>
              <a:t>Jsou obecně závazné a bezprostředně použitelné </a:t>
            </a:r>
          </a:p>
          <a:p>
            <a:pPr marL="324000" lvl="1" indent="0">
              <a:buNone/>
            </a:pPr>
            <a:r>
              <a:rPr lang="cs-CZ" sz="2200" dirty="0"/>
              <a:t>v každém členském státě, aniž by k tomu byly </a:t>
            </a:r>
          </a:p>
          <a:p>
            <a:pPr marL="324000" lvl="1" indent="0">
              <a:buNone/>
            </a:pPr>
            <a:r>
              <a:rPr lang="cs-CZ" sz="2200" dirty="0"/>
              <a:t>potřebné kroky na národní úrovni</a:t>
            </a:r>
          </a:p>
          <a:p>
            <a:pPr lvl="1"/>
            <a:endParaRPr lang="cs-CZ" sz="2200" dirty="0"/>
          </a:p>
          <a:p>
            <a:r>
              <a:rPr lang="cs-CZ" sz="2400" b="1" dirty="0"/>
              <a:t>Cíl: </a:t>
            </a:r>
            <a:r>
              <a:rPr lang="cs-CZ" sz="2400" dirty="0"/>
              <a:t>zajistit </a:t>
            </a:r>
            <a:r>
              <a:rPr lang="cs-CZ" sz="2400" b="1" dirty="0"/>
              <a:t>jednotné použití právních </a:t>
            </a:r>
          </a:p>
          <a:p>
            <a:pPr marL="72000" indent="0">
              <a:buNone/>
            </a:pPr>
            <a:r>
              <a:rPr lang="cs-CZ" sz="2400" b="1" dirty="0"/>
              <a:t>předpisů EU </a:t>
            </a:r>
            <a:r>
              <a:rPr lang="cs-CZ" sz="2400" dirty="0"/>
              <a:t>v celé EU (unifikace)</a:t>
            </a:r>
          </a:p>
          <a:p>
            <a:pPr marL="72000" indent="0">
              <a:buNone/>
            </a:pPr>
            <a:endParaRPr lang="cs-CZ" sz="2400" dirty="0"/>
          </a:p>
          <a:p>
            <a:pPr marL="72000" indent="0">
              <a:buNone/>
            </a:pPr>
            <a:r>
              <a:rPr lang="cs-CZ" sz="2200" b="1" dirty="0"/>
              <a:t>Např.: </a:t>
            </a:r>
            <a:r>
              <a:rPr lang="cs-CZ" sz="2200" dirty="0"/>
              <a:t>společný přístup k poplatkům</a:t>
            </a:r>
          </a:p>
          <a:p>
            <a:pPr marL="72000" indent="0">
              <a:buNone/>
            </a:pPr>
            <a:r>
              <a:rPr lang="cs-CZ" sz="2200" dirty="0"/>
              <a:t>za </a:t>
            </a:r>
            <a:r>
              <a:rPr lang="cs-CZ" sz="2200" b="1" dirty="0"/>
              <a:t>roaming</a:t>
            </a:r>
            <a:r>
              <a:rPr lang="cs-CZ" sz="2200" dirty="0"/>
              <a:t> </a:t>
            </a:r>
            <a:r>
              <a:rPr lang="cs-CZ" sz="2200" i="1" dirty="0"/>
              <a:t>(ukázka vpravo)</a:t>
            </a:r>
          </a:p>
          <a:p>
            <a:pPr marL="72000" indent="0">
              <a:buNone/>
            </a:pPr>
            <a:r>
              <a:rPr lang="cs-CZ" sz="1000" dirty="0">
                <a:hlinkClick r:id="rId4"/>
              </a:rPr>
              <a:t>https://eur-lex.europa.eu/legal-content/CS/TXT/?uri=CELEX%3A32022R0612&amp;qid=1664779252884</a:t>
            </a:r>
            <a:endParaRPr lang="cs-CZ" sz="1000" dirty="0"/>
          </a:p>
          <a:p>
            <a:pPr marL="72000" indent="0">
              <a:buNone/>
            </a:pPr>
            <a:endParaRPr lang="cs-CZ" sz="1000" dirty="0"/>
          </a:p>
          <a:p>
            <a:endParaRPr lang="cs-CZ" dirty="0"/>
          </a:p>
        </p:txBody>
      </p:sp>
    </p:spTree>
    <p:extLst>
      <p:ext uri="{BB962C8B-B14F-4D97-AF65-F5344CB8AC3E}">
        <p14:creationId xmlns:p14="http://schemas.microsoft.com/office/powerpoint/2010/main" val="36283135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01E263ED-63FF-A38D-0574-9874A7F0CF30}"/>
              </a:ext>
            </a:extLst>
          </p:cNvPr>
          <p:cNvSpPr>
            <a:spLocks noGrp="1"/>
          </p:cNvSpPr>
          <p:nvPr>
            <p:ph type="sldNum" sz="quarter" idx="11"/>
          </p:nvPr>
        </p:nvSpPr>
        <p:spPr/>
        <p:txBody>
          <a:bodyPr/>
          <a:lstStyle/>
          <a:p>
            <a:fld id="{0970407D-EE58-4A0B-824B-1D3AE42DD9CF}" type="slidenum">
              <a:rPr lang="cs-CZ" altLang="cs-CZ" smtClean="0"/>
              <a:pPr/>
              <a:t>11</a:t>
            </a:fld>
            <a:endParaRPr lang="cs-CZ" altLang="cs-CZ" dirty="0"/>
          </a:p>
        </p:txBody>
      </p:sp>
      <p:sp>
        <p:nvSpPr>
          <p:cNvPr id="4" name="Nadpis 3">
            <a:extLst>
              <a:ext uri="{FF2B5EF4-FFF2-40B4-BE49-F238E27FC236}">
                <a16:creationId xmlns:a16="http://schemas.microsoft.com/office/drawing/2014/main" id="{3B48BA28-4439-F182-2057-9AF4547AE76F}"/>
              </a:ext>
            </a:extLst>
          </p:cNvPr>
          <p:cNvSpPr>
            <a:spLocks noGrp="1"/>
          </p:cNvSpPr>
          <p:nvPr>
            <p:ph type="title"/>
          </p:nvPr>
        </p:nvSpPr>
        <p:spPr>
          <a:xfrm>
            <a:off x="719400" y="453669"/>
            <a:ext cx="10753200" cy="451576"/>
          </a:xfrm>
        </p:spPr>
        <p:txBody>
          <a:bodyPr/>
          <a:lstStyle/>
          <a:p>
            <a:r>
              <a:rPr lang="cs-CZ" dirty="0"/>
              <a:t>2b) Směrnice</a:t>
            </a:r>
          </a:p>
        </p:txBody>
      </p:sp>
      <p:sp>
        <p:nvSpPr>
          <p:cNvPr id="5" name="Zástupný obsah 4">
            <a:extLst>
              <a:ext uri="{FF2B5EF4-FFF2-40B4-BE49-F238E27FC236}">
                <a16:creationId xmlns:a16="http://schemas.microsoft.com/office/drawing/2014/main" id="{8DDDF987-AC35-A217-50DF-EF00BE2EB5C8}"/>
              </a:ext>
            </a:extLst>
          </p:cNvPr>
          <p:cNvSpPr>
            <a:spLocks noGrp="1"/>
          </p:cNvSpPr>
          <p:nvPr>
            <p:ph idx="1"/>
          </p:nvPr>
        </p:nvSpPr>
        <p:spPr>
          <a:xfrm>
            <a:off x="719400" y="1359001"/>
            <a:ext cx="10753200" cy="4139998"/>
          </a:xfrm>
        </p:spPr>
        <p:txBody>
          <a:bodyPr/>
          <a:lstStyle/>
          <a:p>
            <a:r>
              <a:rPr lang="cs-CZ" sz="2400" b="1" dirty="0"/>
              <a:t>Nezavazuje jednotlivce, nýbrž členské státy</a:t>
            </a:r>
          </a:p>
          <a:p>
            <a:r>
              <a:rPr lang="cs-CZ" sz="2400" b="1" dirty="0"/>
              <a:t>Stanovuje cíl, který musejí všechny státy splnit: </a:t>
            </a:r>
            <a:r>
              <a:rPr lang="cs-CZ" sz="2400" dirty="0"/>
              <a:t>Je však na jednotlivých zemích jak těchto cílů dosáhnou</a:t>
            </a:r>
          </a:p>
          <a:p>
            <a:endParaRPr lang="cs-CZ" sz="2400" dirty="0"/>
          </a:p>
          <a:p>
            <a:pPr lvl="1"/>
            <a:r>
              <a:rPr lang="cs-CZ" sz="2200" dirty="0"/>
              <a:t>Není přímo použitelná v členských státech, musí být nejprve zavedena do vnitrostátního práva (aby byla použitelná v každém členském státě)</a:t>
            </a:r>
          </a:p>
          <a:p>
            <a:pPr lvl="1"/>
            <a:r>
              <a:rPr lang="cs-CZ" sz="2200" b="1" dirty="0"/>
              <a:t>Lhůta 2 roky</a:t>
            </a:r>
            <a:r>
              <a:rPr lang="cs-CZ" sz="2200" dirty="0"/>
              <a:t> – vnitrostátní orgán musí informovat o zavedení Evropskou komisi</a:t>
            </a:r>
          </a:p>
          <a:p>
            <a:pPr lvl="1"/>
            <a:r>
              <a:rPr lang="cs-CZ" sz="2200" b="1" dirty="0"/>
              <a:t>Neprovedení: </a:t>
            </a:r>
            <a:r>
              <a:rPr lang="cs-CZ" sz="2200" dirty="0"/>
              <a:t>řízení o porušení práva, pokuta, odpovědnost za škodu</a:t>
            </a:r>
          </a:p>
          <a:p>
            <a:endParaRPr lang="cs-CZ" sz="2400" dirty="0"/>
          </a:p>
          <a:p>
            <a:r>
              <a:rPr lang="cs-CZ" sz="2400" dirty="0"/>
              <a:t>Cíl směrnice: </a:t>
            </a:r>
            <a:r>
              <a:rPr lang="cs-CZ" sz="2400" b="1" dirty="0"/>
              <a:t>harmonizace vnitrostátního práva </a:t>
            </a:r>
          </a:p>
          <a:p>
            <a:endParaRPr lang="cs-CZ" sz="2400" b="1" dirty="0"/>
          </a:p>
        </p:txBody>
      </p:sp>
    </p:spTree>
    <p:extLst>
      <p:ext uri="{BB962C8B-B14F-4D97-AF65-F5344CB8AC3E}">
        <p14:creationId xmlns:p14="http://schemas.microsoft.com/office/powerpoint/2010/main" val="28954600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02D25F2E-81EC-BCB2-EC6B-315DBF206652}"/>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2D6CE85D-2C39-7001-1B90-5E6507469056}"/>
              </a:ext>
            </a:extLst>
          </p:cNvPr>
          <p:cNvSpPr>
            <a:spLocks noGrp="1"/>
          </p:cNvSpPr>
          <p:nvPr>
            <p:ph type="sldNum" sz="quarter" idx="11"/>
          </p:nvPr>
        </p:nvSpPr>
        <p:spPr/>
        <p:txBody>
          <a:bodyPr/>
          <a:lstStyle/>
          <a:p>
            <a:fld id="{0970407D-EE58-4A0B-824B-1D3AE42DD9CF}" type="slidenum">
              <a:rPr lang="cs-CZ" altLang="cs-CZ" smtClean="0"/>
              <a:pPr/>
              <a:t>12</a:t>
            </a:fld>
            <a:endParaRPr lang="cs-CZ" altLang="cs-CZ" dirty="0"/>
          </a:p>
        </p:txBody>
      </p:sp>
      <p:sp>
        <p:nvSpPr>
          <p:cNvPr id="4" name="Nadpis 3">
            <a:extLst>
              <a:ext uri="{FF2B5EF4-FFF2-40B4-BE49-F238E27FC236}">
                <a16:creationId xmlns:a16="http://schemas.microsoft.com/office/drawing/2014/main" id="{B8149975-1942-6631-46C7-4D5319BA0A2D}"/>
              </a:ext>
            </a:extLst>
          </p:cNvPr>
          <p:cNvSpPr>
            <a:spLocks noGrp="1"/>
          </p:cNvSpPr>
          <p:nvPr>
            <p:ph type="title"/>
          </p:nvPr>
        </p:nvSpPr>
        <p:spPr/>
        <p:txBody>
          <a:bodyPr/>
          <a:lstStyle/>
          <a:p>
            <a:r>
              <a:rPr lang="cs-CZ" dirty="0"/>
              <a:t>2b) Směrnice</a:t>
            </a:r>
          </a:p>
        </p:txBody>
      </p:sp>
      <p:sp>
        <p:nvSpPr>
          <p:cNvPr id="5" name="Zástupný obsah 4">
            <a:extLst>
              <a:ext uri="{FF2B5EF4-FFF2-40B4-BE49-F238E27FC236}">
                <a16:creationId xmlns:a16="http://schemas.microsoft.com/office/drawing/2014/main" id="{B20381A6-A45F-204E-7395-658389F58891}"/>
              </a:ext>
            </a:extLst>
          </p:cNvPr>
          <p:cNvSpPr>
            <a:spLocks noGrp="1"/>
          </p:cNvSpPr>
          <p:nvPr>
            <p:ph idx="1"/>
          </p:nvPr>
        </p:nvSpPr>
        <p:spPr/>
        <p:txBody>
          <a:bodyPr/>
          <a:lstStyle/>
          <a:p>
            <a:r>
              <a:rPr lang="cs-CZ" sz="2400" dirty="0"/>
              <a:t>Členské státy jsou povinny upravit své národní právo podle ustanovení EU</a:t>
            </a:r>
          </a:p>
          <a:p>
            <a:endParaRPr lang="cs-CZ" sz="2400" dirty="0"/>
          </a:p>
          <a:p>
            <a:r>
              <a:rPr lang="cs-CZ" sz="2400" b="1" dirty="0"/>
              <a:t>Dvoustupňový legislativní proces: </a:t>
            </a:r>
            <a:r>
              <a:rPr lang="cs-CZ" sz="2400" dirty="0"/>
              <a:t>pro jednotlivce závazná až provedená vnitrostátní právní úprava</a:t>
            </a:r>
          </a:p>
          <a:p>
            <a:endParaRPr lang="cs-CZ" sz="2400" dirty="0"/>
          </a:p>
          <a:p>
            <a:r>
              <a:rPr lang="cs-CZ" sz="2400" b="1" dirty="0"/>
              <a:t>Příklad: směrnice EU o plastech na jedno použití </a:t>
            </a:r>
            <a:r>
              <a:rPr lang="cs-CZ" sz="2400" dirty="0"/>
              <a:t>(omezení či zákaz používání plastů na jedno použití – talíře, brčka, kelímky)</a:t>
            </a:r>
          </a:p>
          <a:p>
            <a:pPr lvl="1"/>
            <a:r>
              <a:rPr lang="cs-CZ" sz="2200" i="1" dirty="0"/>
              <a:t>Pevná víčka na PET-lahvích</a:t>
            </a:r>
          </a:p>
        </p:txBody>
      </p:sp>
      <p:pic>
        <p:nvPicPr>
          <p:cNvPr id="9" name="Obrázek 8" descr="Obsah obrázku jídlo, Plastová láhev, láhev na vodu, pitná voda&#10;&#10;Popis byl vytvořen automaticky">
            <a:extLst>
              <a:ext uri="{FF2B5EF4-FFF2-40B4-BE49-F238E27FC236}">
                <a16:creationId xmlns:a16="http://schemas.microsoft.com/office/drawing/2014/main" id="{9BCC6CD1-1632-5E1C-08DE-D7C97E798A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7167" y="5074051"/>
            <a:ext cx="2647950" cy="1724025"/>
          </a:xfrm>
          <a:prstGeom prst="rect">
            <a:avLst/>
          </a:prstGeom>
        </p:spPr>
      </p:pic>
      <p:pic>
        <p:nvPicPr>
          <p:cNvPr id="11" name="Obrázek 10" descr="Obsah obrázku Kuchyňské nádobí, vidlička, stříbrný servis, lžíce&#10;&#10;Popis byl vytvořen automaticky">
            <a:extLst>
              <a:ext uri="{FF2B5EF4-FFF2-40B4-BE49-F238E27FC236}">
                <a16:creationId xmlns:a16="http://schemas.microsoft.com/office/drawing/2014/main" id="{E89AACFE-FD29-C53E-85A4-87A8945D41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4384" y="5416951"/>
            <a:ext cx="3314700" cy="1381125"/>
          </a:xfrm>
          <a:prstGeom prst="rect">
            <a:avLst/>
          </a:prstGeom>
        </p:spPr>
      </p:pic>
    </p:spTree>
    <p:extLst>
      <p:ext uri="{BB962C8B-B14F-4D97-AF65-F5344CB8AC3E}">
        <p14:creationId xmlns:p14="http://schemas.microsoft.com/office/powerpoint/2010/main" val="17804897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B74DD482-8F58-A9CE-ED92-8B17F4F4E26B}"/>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B00C562F-EA79-8324-AF35-FD58D3F6C4C3}"/>
              </a:ext>
            </a:extLst>
          </p:cNvPr>
          <p:cNvSpPr>
            <a:spLocks noGrp="1"/>
          </p:cNvSpPr>
          <p:nvPr>
            <p:ph type="sldNum" sz="quarter" idx="11"/>
          </p:nvPr>
        </p:nvSpPr>
        <p:spPr/>
        <p:txBody>
          <a:bodyPr/>
          <a:lstStyle/>
          <a:p>
            <a:fld id="{0970407D-EE58-4A0B-824B-1D3AE42DD9CF}" type="slidenum">
              <a:rPr lang="cs-CZ" altLang="cs-CZ" smtClean="0"/>
              <a:pPr/>
              <a:t>13</a:t>
            </a:fld>
            <a:endParaRPr lang="cs-CZ" altLang="cs-CZ" dirty="0"/>
          </a:p>
        </p:txBody>
      </p:sp>
      <p:sp>
        <p:nvSpPr>
          <p:cNvPr id="4" name="Nadpis 3">
            <a:extLst>
              <a:ext uri="{FF2B5EF4-FFF2-40B4-BE49-F238E27FC236}">
                <a16:creationId xmlns:a16="http://schemas.microsoft.com/office/drawing/2014/main" id="{DA6EFDD3-ADD9-E4D8-C81B-1E77D931F34D}"/>
              </a:ext>
            </a:extLst>
          </p:cNvPr>
          <p:cNvSpPr>
            <a:spLocks noGrp="1"/>
          </p:cNvSpPr>
          <p:nvPr>
            <p:ph type="title"/>
          </p:nvPr>
        </p:nvSpPr>
        <p:spPr>
          <a:xfrm>
            <a:off x="414000" y="1510112"/>
            <a:ext cx="2271775" cy="2138609"/>
          </a:xfrm>
        </p:spPr>
        <p:txBody>
          <a:bodyPr/>
          <a:lstStyle/>
          <a:p>
            <a:r>
              <a:rPr lang="cs-CZ" dirty="0"/>
              <a:t>Ukázka směrnice</a:t>
            </a:r>
          </a:p>
        </p:txBody>
      </p:sp>
      <p:pic>
        <p:nvPicPr>
          <p:cNvPr id="6" name="Obrázek 5">
            <a:extLst>
              <a:ext uri="{FF2B5EF4-FFF2-40B4-BE49-F238E27FC236}">
                <a16:creationId xmlns:a16="http://schemas.microsoft.com/office/drawing/2014/main" id="{2281B54E-52F9-A0AB-9787-685F853CC48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11719" t="19999" r="69687" b="10001"/>
          <a:stretch/>
        </p:blipFill>
        <p:spPr>
          <a:xfrm>
            <a:off x="4218101" y="135225"/>
            <a:ext cx="6349288" cy="6722775"/>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Rukopis 4">
                <a:extLst>
                  <a:ext uri="{FF2B5EF4-FFF2-40B4-BE49-F238E27FC236}">
                    <a16:creationId xmlns:a16="http://schemas.microsoft.com/office/drawing/2014/main" id="{C37AFDF9-1D12-680C-3B9D-FC4A9017487C}"/>
                  </a:ext>
                </a:extLst>
              </p14:cNvPr>
              <p14:cNvContentPartPr/>
              <p14:nvPr/>
            </p14:nvContentPartPr>
            <p14:xfrm>
              <a:off x="4749270" y="6124348"/>
              <a:ext cx="5477040" cy="108360"/>
            </p14:xfrm>
          </p:contentPart>
        </mc:Choice>
        <mc:Fallback xmlns="">
          <p:pic>
            <p:nvPicPr>
              <p:cNvPr id="5" name="Rukopis 4">
                <a:extLst>
                  <a:ext uri="{FF2B5EF4-FFF2-40B4-BE49-F238E27FC236}">
                    <a16:creationId xmlns:a16="http://schemas.microsoft.com/office/drawing/2014/main" id="{C37AFDF9-1D12-680C-3B9D-FC4A9017487C}"/>
                  </a:ext>
                </a:extLst>
              </p:cNvPr>
              <p:cNvPicPr/>
              <p:nvPr/>
            </p:nvPicPr>
            <p:blipFill>
              <a:blip r:embed="rId5"/>
              <a:stretch>
                <a:fillRect/>
              </a:stretch>
            </p:blipFill>
            <p:spPr>
              <a:xfrm>
                <a:off x="4695270" y="6016708"/>
                <a:ext cx="5584680" cy="324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Rukopis 6">
                <a:extLst>
                  <a:ext uri="{FF2B5EF4-FFF2-40B4-BE49-F238E27FC236}">
                    <a16:creationId xmlns:a16="http://schemas.microsoft.com/office/drawing/2014/main" id="{3F2A838A-68F1-42B7-9C41-C1F0077C4B74}"/>
                  </a:ext>
                </a:extLst>
              </p14:cNvPr>
              <p14:cNvContentPartPr/>
              <p14:nvPr/>
            </p14:nvContentPartPr>
            <p14:xfrm>
              <a:off x="4740270" y="6293548"/>
              <a:ext cx="2679840" cy="36720"/>
            </p14:xfrm>
          </p:contentPart>
        </mc:Choice>
        <mc:Fallback xmlns="">
          <p:pic>
            <p:nvPicPr>
              <p:cNvPr id="7" name="Rukopis 6">
                <a:extLst>
                  <a:ext uri="{FF2B5EF4-FFF2-40B4-BE49-F238E27FC236}">
                    <a16:creationId xmlns:a16="http://schemas.microsoft.com/office/drawing/2014/main" id="{3F2A838A-68F1-42B7-9C41-C1F0077C4B74}"/>
                  </a:ext>
                </a:extLst>
              </p:cNvPr>
              <p:cNvPicPr/>
              <p:nvPr/>
            </p:nvPicPr>
            <p:blipFill>
              <a:blip r:embed="rId7"/>
              <a:stretch>
                <a:fillRect/>
              </a:stretch>
            </p:blipFill>
            <p:spPr>
              <a:xfrm>
                <a:off x="4686630" y="6185548"/>
                <a:ext cx="2787480" cy="252360"/>
              </a:xfrm>
              <a:prstGeom prst="rect">
                <a:avLst/>
              </a:prstGeom>
            </p:spPr>
          </p:pic>
        </mc:Fallback>
      </mc:AlternateContent>
    </p:spTree>
    <p:extLst>
      <p:ext uri="{BB962C8B-B14F-4D97-AF65-F5344CB8AC3E}">
        <p14:creationId xmlns:p14="http://schemas.microsoft.com/office/powerpoint/2010/main" val="23992356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D2BAED8E-72AD-4E8E-73EE-78663C9214ED}"/>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55786105-2897-49B2-F6E8-5F0092316B58}"/>
              </a:ext>
            </a:extLst>
          </p:cNvPr>
          <p:cNvSpPr>
            <a:spLocks noGrp="1"/>
          </p:cNvSpPr>
          <p:nvPr>
            <p:ph type="sldNum" sz="quarter" idx="11"/>
          </p:nvPr>
        </p:nvSpPr>
        <p:spPr/>
        <p:txBody>
          <a:bodyPr/>
          <a:lstStyle/>
          <a:p>
            <a:fld id="{0970407D-EE58-4A0B-824B-1D3AE42DD9CF}" type="slidenum">
              <a:rPr lang="cs-CZ" altLang="cs-CZ" smtClean="0"/>
              <a:pPr/>
              <a:t>14</a:t>
            </a:fld>
            <a:endParaRPr lang="cs-CZ" altLang="cs-CZ" dirty="0"/>
          </a:p>
        </p:txBody>
      </p:sp>
      <p:sp>
        <p:nvSpPr>
          <p:cNvPr id="4" name="Nadpis 3">
            <a:extLst>
              <a:ext uri="{FF2B5EF4-FFF2-40B4-BE49-F238E27FC236}">
                <a16:creationId xmlns:a16="http://schemas.microsoft.com/office/drawing/2014/main" id="{EB2BE9AA-223E-002B-0264-C0EF0760D550}"/>
              </a:ext>
            </a:extLst>
          </p:cNvPr>
          <p:cNvSpPr>
            <a:spLocks noGrp="1"/>
          </p:cNvSpPr>
          <p:nvPr>
            <p:ph type="title"/>
          </p:nvPr>
        </p:nvSpPr>
        <p:spPr/>
        <p:txBody>
          <a:bodyPr/>
          <a:lstStyle/>
          <a:p>
            <a:r>
              <a:rPr lang="cs-CZ" dirty="0"/>
              <a:t>2c) Rozhodnutí</a:t>
            </a:r>
          </a:p>
        </p:txBody>
      </p:sp>
      <p:sp>
        <p:nvSpPr>
          <p:cNvPr id="5" name="Zástupný obsah 4">
            <a:extLst>
              <a:ext uri="{FF2B5EF4-FFF2-40B4-BE49-F238E27FC236}">
                <a16:creationId xmlns:a16="http://schemas.microsoft.com/office/drawing/2014/main" id="{7E7C16AA-AA4F-C9D1-72D0-A22E69206D36}"/>
              </a:ext>
            </a:extLst>
          </p:cNvPr>
          <p:cNvSpPr>
            <a:spLocks noGrp="1"/>
          </p:cNvSpPr>
          <p:nvPr>
            <p:ph idx="1"/>
          </p:nvPr>
        </p:nvSpPr>
        <p:spPr/>
        <p:txBody>
          <a:bodyPr/>
          <a:lstStyle/>
          <a:p>
            <a:r>
              <a:rPr lang="cs-CZ" sz="2400" b="1" dirty="0"/>
              <a:t>Závazné v celém rozsahu pro subjekty</a:t>
            </a:r>
            <a:r>
              <a:rPr lang="cs-CZ" sz="2400" dirty="0"/>
              <a:t>, jimž je adresováno</a:t>
            </a:r>
          </a:p>
          <a:p>
            <a:r>
              <a:rPr lang="cs-CZ" sz="2400" dirty="0"/>
              <a:t>Může vázat 1 členský stát, všechny členské státy, nebo jen soukromé osoby</a:t>
            </a:r>
          </a:p>
          <a:p>
            <a:endParaRPr lang="cs-CZ" dirty="0"/>
          </a:p>
          <a:p>
            <a:r>
              <a:rPr lang="cs-CZ" sz="2400" b="1" dirty="0"/>
              <a:t>Příklad: </a:t>
            </a:r>
          </a:p>
          <a:p>
            <a:pPr lvl="1"/>
            <a:r>
              <a:rPr lang="cs-CZ" sz="2200" dirty="0"/>
              <a:t>Rada vydala rozhodnutí, kterým </a:t>
            </a:r>
            <a:r>
              <a:rPr lang="cs-CZ" sz="2200" b="1" dirty="0"/>
              <a:t>Chorvatsku umožnila přijmout euro </a:t>
            </a:r>
            <a:r>
              <a:rPr lang="cs-CZ" sz="2200" dirty="0"/>
              <a:t>k datu 1.1.2023</a:t>
            </a:r>
          </a:p>
          <a:p>
            <a:pPr lvl="1"/>
            <a:r>
              <a:rPr lang="cs-CZ" sz="2200" dirty="0"/>
              <a:t>Hospodářská soutěž - pokutu</a:t>
            </a:r>
          </a:p>
        </p:txBody>
      </p:sp>
      <p:pic>
        <p:nvPicPr>
          <p:cNvPr id="9" name="Obrázek 8" descr="Obsah obrázku text, nealkoholický nápoj, Zboží, plechovka&#10;&#10;Popis byl vytvořen automaticky">
            <a:extLst>
              <a:ext uri="{FF2B5EF4-FFF2-40B4-BE49-F238E27FC236}">
                <a16:creationId xmlns:a16="http://schemas.microsoft.com/office/drawing/2014/main" id="{ABF1CC79-84CC-9FF5-DC81-26010A4FB2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1643" y="4410750"/>
            <a:ext cx="2819400" cy="1619250"/>
          </a:xfrm>
          <a:prstGeom prst="rect">
            <a:avLst/>
          </a:prstGeom>
        </p:spPr>
      </p:pic>
    </p:spTree>
    <p:extLst>
      <p:ext uri="{BB962C8B-B14F-4D97-AF65-F5344CB8AC3E}">
        <p14:creationId xmlns:p14="http://schemas.microsoft.com/office/powerpoint/2010/main" val="6475688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6319FB09-51E0-BF71-F00C-21DCBDC9324B}"/>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8D690107-D12F-40D2-35E4-543AE0F38691}"/>
              </a:ext>
            </a:extLst>
          </p:cNvPr>
          <p:cNvSpPr>
            <a:spLocks noGrp="1"/>
          </p:cNvSpPr>
          <p:nvPr>
            <p:ph type="sldNum" sz="quarter" idx="11"/>
          </p:nvPr>
        </p:nvSpPr>
        <p:spPr/>
        <p:txBody>
          <a:bodyPr/>
          <a:lstStyle/>
          <a:p>
            <a:fld id="{0970407D-EE58-4A0B-824B-1D3AE42DD9CF}" type="slidenum">
              <a:rPr lang="cs-CZ" altLang="cs-CZ" smtClean="0"/>
              <a:pPr/>
              <a:t>15</a:t>
            </a:fld>
            <a:endParaRPr lang="cs-CZ" altLang="cs-CZ" dirty="0"/>
          </a:p>
        </p:txBody>
      </p:sp>
      <p:sp>
        <p:nvSpPr>
          <p:cNvPr id="4" name="Nadpis 3">
            <a:extLst>
              <a:ext uri="{FF2B5EF4-FFF2-40B4-BE49-F238E27FC236}">
                <a16:creationId xmlns:a16="http://schemas.microsoft.com/office/drawing/2014/main" id="{497726EA-6886-C485-A184-73C52718E543}"/>
              </a:ext>
            </a:extLst>
          </p:cNvPr>
          <p:cNvSpPr>
            <a:spLocks noGrp="1"/>
          </p:cNvSpPr>
          <p:nvPr>
            <p:ph type="title"/>
          </p:nvPr>
        </p:nvSpPr>
        <p:spPr>
          <a:xfrm>
            <a:off x="666000" y="438222"/>
            <a:ext cx="10753200" cy="451576"/>
          </a:xfrm>
        </p:spPr>
        <p:txBody>
          <a:bodyPr/>
          <a:lstStyle/>
          <a:p>
            <a:r>
              <a:rPr lang="cs-CZ" dirty="0"/>
              <a:t>Ukázka z Rozhodnutí – Chorvatsko </a:t>
            </a:r>
          </a:p>
        </p:txBody>
      </p:sp>
      <p:pic>
        <p:nvPicPr>
          <p:cNvPr id="6" name="Obrázek 5">
            <a:extLst>
              <a:ext uri="{FF2B5EF4-FFF2-40B4-BE49-F238E27FC236}">
                <a16:creationId xmlns:a16="http://schemas.microsoft.com/office/drawing/2014/main" id="{84745B3A-D5EE-4684-339F-23ACB8A33969}"/>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10267" t="39062" r="60461" b="42556"/>
          <a:stretch/>
        </p:blipFill>
        <p:spPr>
          <a:xfrm>
            <a:off x="414000" y="1115894"/>
            <a:ext cx="10203814" cy="1802167"/>
          </a:xfrm>
          <a:prstGeom prst="rect">
            <a:avLst/>
          </a:prstGeom>
        </p:spPr>
      </p:pic>
      <p:pic>
        <p:nvPicPr>
          <p:cNvPr id="8" name="Obrázek 7">
            <a:extLst>
              <a:ext uri="{FF2B5EF4-FFF2-40B4-BE49-F238E27FC236}">
                <a16:creationId xmlns:a16="http://schemas.microsoft.com/office/drawing/2014/main" id="{54E0E5BF-1331-9BA1-D6B5-2681E8A07A1A}"/>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5896" t="30000" r="64248" b="19514"/>
          <a:stretch/>
        </p:blipFill>
        <p:spPr>
          <a:xfrm>
            <a:off x="414000" y="2765467"/>
            <a:ext cx="10129247" cy="4006565"/>
          </a:xfrm>
          <a:prstGeom prst="rect">
            <a:avLst/>
          </a:prstGeom>
        </p:spPr>
      </p:pic>
      <mc:AlternateContent xmlns:mc="http://schemas.openxmlformats.org/markup-compatibility/2006" xmlns:p14="http://schemas.microsoft.com/office/powerpoint/2010/main">
        <mc:Choice Requires="p14">
          <p:contentPart p14:bwMode="auto" r:id="rId6">
            <p14:nvContentPartPr>
              <p14:cNvPr id="5" name="Rukopis 4">
                <a:extLst>
                  <a:ext uri="{FF2B5EF4-FFF2-40B4-BE49-F238E27FC236}">
                    <a16:creationId xmlns:a16="http://schemas.microsoft.com/office/drawing/2014/main" id="{8F3B30D3-111C-E1B8-1692-EF23B0166348}"/>
                  </a:ext>
                </a:extLst>
              </p14:cNvPr>
              <p14:cNvContentPartPr/>
              <p14:nvPr/>
            </p14:nvContentPartPr>
            <p14:xfrm>
              <a:off x="1180230" y="1392508"/>
              <a:ext cx="9185760" cy="126000"/>
            </p14:xfrm>
          </p:contentPart>
        </mc:Choice>
        <mc:Fallback xmlns="">
          <p:pic>
            <p:nvPicPr>
              <p:cNvPr id="5" name="Rukopis 4">
                <a:extLst>
                  <a:ext uri="{FF2B5EF4-FFF2-40B4-BE49-F238E27FC236}">
                    <a16:creationId xmlns:a16="http://schemas.microsoft.com/office/drawing/2014/main" id="{8F3B30D3-111C-E1B8-1692-EF23B0166348}"/>
                  </a:ext>
                </a:extLst>
              </p:cNvPr>
              <p:cNvPicPr/>
              <p:nvPr/>
            </p:nvPicPr>
            <p:blipFill>
              <a:blip r:embed="rId7"/>
              <a:stretch>
                <a:fillRect/>
              </a:stretch>
            </p:blipFill>
            <p:spPr>
              <a:xfrm>
                <a:off x="1126590" y="1284868"/>
                <a:ext cx="9293400" cy="3416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Rukopis 6">
                <a:extLst>
                  <a:ext uri="{FF2B5EF4-FFF2-40B4-BE49-F238E27FC236}">
                    <a16:creationId xmlns:a16="http://schemas.microsoft.com/office/drawing/2014/main" id="{667A7E06-41A6-FB5B-DF70-E952DC99AABA}"/>
                  </a:ext>
                </a:extLst>
              </p14:cNvPr>
              <p14:cNvContentPartPr/>
              <p14:nvPr/>
            </p14:nvContentPartPr>
            <p14:xfrm>
              <a:off x="1189230" y="1614628"/>
              <a:ext cx="9261360" cy="98640"/>
            </p14:xfrm>
          </p:contentPart>
        </mc:Choice>
        <mc:Fallback xmlns="">
          <p:pic>
            <p:nvPicPr>
              <p:cNvPr id="7" name="Rukopis 6">
                <a:extLst>
                  <a:ext uri="{FF2B5EF4-FFF2-40B4-BE49-F238E27FC236}">
                    <a16:creationId xmlns:a16="http://schemas.microsoft.com/office/drawing/2014/main" id="{667A7E06-41A6-FB5B-DF70-E952DC99AABA}"/>
                  </a:ext>
                </a:extLst>
              </p:cNvPr>
              <p:cNvPicPr/>
              <p:nvPr/>
            </p:nvPicPr>
            <p:blipFill>
              <a:blip r:embed="rId9"/>
              <a:stretch>
                <a:fillRect/>
              </a:stretch>
            </p:blipFill>
            <p:spPr>
              <a:xfrm>
                <a:off x="1135230" y="1506628"/>
                <a:ext cx="9369000" cy="3142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Rukopis 8">
                <a:extLst>
                  <a:ext uri="{FF2B5EF4-FFF2-40B4-BE49-F238E27FC236}">
                    <a16:creationId xmlns:a16="http://schemas.microsoft.com/office/drawing/2014/main" id="{49460A26-0EDB-FCDC-18AE-722843B9150F}"/>
                  </a:ext>
                </a:extLst>
              </p14:cNvPr>
              <p14:cNvContentPartPr/>
              <p14:nvPr/>
            </p14:nvContentPartPr>
            <p14:xfrm>
              <a:off x="1180230" y="1819108"/>
              <a:ext cx="6169680" cy="142920"/>
            </p14:xfrm>
          </p:contentPart>
        </mc:Choice>
        <mc:Fallback xmlns="">
          <p:pic>
            <p:nvPicPr>
              <p:cNvPr id="9" name="Rukopis 8">
                <a:extLst>
                  <a:ext uri="{FF2B5EF4-FFF2-40B4-BE49-F238E27FC236}">
                    <a16:creationId xmlns:a16="http://schemas.microsoft.com/office/drawing/2014/main" id="{49460A26-0EDB-FCDC-18AE-722843B9150F}"/>
                  </a:ext>
                </a:extLst>
              </p:cNvPr>
              <p:cNvPicPr/>
              <p:nvPr/>
            </p:nvPicPr>
            <p:blipFill>
              <a:blip r:embed="rId11"/>
              <a:stretch>
                <a:fillRect/>
              </a:stretch>
            </p:blipFill>
            <p:spPr>
              <a:xfrm>
                <a:off x="1126590" y="1711108"/>
                <a:ext cx="6277320" cy="3585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Rukopis 10">
                <a:extLst>
                  <a:ext uri="{FF2B5EF4-FFF2-40B4-BE49-F238E27FC236}">
                    <a16:creationId xmlns:a16="http://schemas.microsoft.com/office/drawing/2014/main" id="{6FF21574-6966-CE12-065F-EA4335E393C5}"/>
                  </a:ext>
                </a:extLst>
              </p14:cNvPr>
              <p14:cNvContentPartPr/>
              <p14:nvPr/>
            </p14:nvContentPartPr>
            <p14:xfrm>
              <a:off x="1171590" y="3603628"/>
              <a:ext cx="9136080" cy="134280"/>
            </p14:xfrm>
          </p:contentPart>
        </mc:Choice>
        <mc:Fallback xmlns="">
          <p:pic>
            <p:nvPicPr>
              <p:cNvPr id="11" name="Rukopis 10">
                <a:extLst>
                  <a:ext uri="{FF2B5EF4-FFF2-40B4-BE49-F238E27FC236}">
                    <a16:creationId xmlns:a16="http://schemas.microsoft.com/office/drawing/2014/main" id="{6FF21574-6966-CE12-065F-EA4335E393C5}"/>
                  </a:ext>
                </a:extLst>
              </p:cNvPr>
              <p:cNvPicPr/>
              <p:nvPr/>
            </p:nvPicPr>
            <p:blipFill>
              <a:blip r:embed="rId13"/>
              <a:stretch>
                <a:fillRect/>
              </a:stretch>
            </p:blipFill>
            <p:spPr>
              <a:xfrm>
                <a:off x="1117590" y="3495628"/>
                <a:ext cx="9243720" cy="3499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2" name="Rukopis 11">
                <a:extLst>
                  <a:ext uri="{FF2B5EF4-FFF2-40B4-BE49-F238E27FC236}">
                    <a16:creationId xmlns:a16="http://schemas.microsoft.com/office/drawing/2014/main" id="{86C3DD6F-45D2-851A-DA70-FC50E3A25000}"/>
                  </a:ext>
                </a:extLst>
              </p14:cNvPr>
              <p14:cNvContentPartPr/>
              <p14:nvPr/>
            </p14:nvContentPartPr>
            <p14:xfrm>
              <a:off x="1260510" y="3872188"/>
              <a:ext cx="5177160" cy="131760"/>
            </p14:xfrm>
          </p:contentPart>
        </mc:Choice>
        <mc:Fallback xmlns="">
          <p:pic>
            <p:nvPicPr>
              <p:cNvPr id="12" name="Rukopis 11">
                <a:extLst>
                  <a:ext uri="{FF2B5EF4-FFF2-40B4-BE49-F238E27FC236}">
                    <a16:creationId xmlns:a16="http://schemas.microsoft.com/office/drawing/2014/main" id="{86C3DD6F-45D2-851A-DA70-FC50E3A25000}"/>
                  </a:ext>
                </a:extLst>
              </p:cNvPr>
              <p:cNvPicPr/>
              <p:nvPr/>
            </p:nvPicPr>
            <p:blipFill>
              <a:blip r:embed="rId15"/>
              <a:stretch>
                <a:fillRect/>
              </a:stretch>
            </p:blipFill>
            <p:spPr>
              <a:xfrm>
                <a:off x="1206510" y="3764548"/>
                <a:ext cx="5284800" cy="347400"/>
              </a:xfrm>
              <a:prstGeom prst="rect">
                <a:avLst/>
              </a:prstGeom>
            </p:spPr>
          </p:pic>
        </mc:Fallback>
      </mc:AlternateContent>
    </p:spTree>
    <p:extLst>
      <p:ext uri="{BB962C8B-B14F-4D97-AF65-F5344CB8AC3E}">
        <p14:creationId xmlns:p14="http://schemas.microsoft.com/office/powerpoint/2010/main" val="31917937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F44BDD6E-CFA1-EBAF-A367-BADFF2A9500A}"/>
              </a:ext>
            </a:extLst>
          </p:cNvPr>
          <p:cNvSpPr>
            <a:spLocks noGrp="1"/>
          </p:cNvSpPr>
          <p:nvPr>
            <p:ph type="sldNum" sz="quarter" idx="11"/>
          </p:nvPr>
        </p:nvSpPr>
        <p:spPr/>
        <p:txBody>
          <a:bodyPr/>
          <a:lstStyle/>
          <a:p>
            <a:fld id="{0970407D-EE58-4A0B-824B-1D3AE42DD9CF}" type="slidenum">
              <a:rPr lang="cs-CZ" altLang="cs-CZ" smtClean="0"/>
              <a:pPr/>
              <a:t>16</a:t>
            </a:fld>
            <a:endParaRPr lang="cs-CZ" altLang="cs-CZ" dirty="0"/>
          </a:p>
        </p:txBody>
      </p:sp>
      <p:sp>
        <p:nvSpPr>
          <p:cNvPr id="4" name="Nadpis 3">
            <a:extLst>
              <a:ext uri="{FF2B5EF4-FFF2-40B4-BE49-F238E27FC236}">
                <a16:creationId xmlns:a16="http://schemas.microsoft.com/office/drawing/2014/main" id="{AFF0F346-CA02-FCD7-B4C6-333D49EC7B16}"/>
              </a:ext>
            </a:extLst>
          </p:cNvPr>
          <p:cNvSpPr>
            <a:spLocks noGrp="1"/>
          </p:cNvSpPr>
          <p:nvPr>
            <p:ph type="title"/>
          </p:nvPr>
        </p:nvSpPr>
        <p:spPr/>
        <p:txBody>
          <a:bodyPr/>
          <a:lstStyle/>
          <a:p>
            <a:r>
              <a:rPr lang="cs-CZ" dirty="0"/>
              <a:t>2d) Doporučení a stanoviska</a:t>
            </a:r>
          </a:p>
        </p:txBody>
      </p:sp>
      <p:sp>
        <p:nvSpPr>
          <p:cNvPr id="5" name="Zástupný obsah 4">
            <a:extLst>
              <a:ext uri="{FF2B5EF4-FFF2-40B4-BE49-F238E27FC236}">
                <a16:creationId xmlns:a16="http://schemas.microsoft.com/office/drawing/2014/main" id="{DF93B4A2-3C41-4F14-4BED-9A298DD4B3B1}"/>
              </a:ext>
            </a:extLst>
          </p:cNvPr>
          <p:cNvSpPr>
            <a:spLocks noGrp="1"/>
          </p:cNvSpPr>
          <p:nvPr>
            <p:ph idx="1"/>
          </p:nvPr>
        </p:nvSpPr>
        <p:spPr>
          <a:xfrm>
            <a:off x="720000" y="1692002"/>
            <a:ext cx="10753200" cy="4445998"/>
          </a:xfrm>
        </p:spPr>
        <p:txBody>
          <a:bodyPr/>
          <a:lstStyle/>
          <a:p>
            <a:r>
              <a:rPr lang="cs-CZ" sz="2400" dirty="0"/>
              <a:t>Jsou </a:t>
            </a:r>
            <a:r>
              <a:rPr lang="cs-CZ" sz="2400" b="1" dirty="0"/>
              <a:t>právně nezávazná</a:t>
            </a:r>
          </a:p>
          <a:p>
            <a:r>
              <a:rPr lang="cs-CZ" sz="2400" dirty="0"/>
              <a:t>Z jejich vyhlášení nevyplývají pro adresáty </a:t>
            </a:r>
            <a:r>
              <a:rPr lang="cs-CZ" sz="2400" b="1" dirty="0"/>
              <a:t>žádné právní povinnosti</a:t>
            </a:r>
          </a:p>
          <a:p>
            <a:r>
              <a:rPr lang="cs-CZ" sz="2400" dirty="0"/>
              <a:t>Psychologický či politický význam</a:t>
            </a:r>
          </a:p>
          <a:p>
            <a:endParaRPr lang="cs-CZ" sz="2200" dirty="0"/>
          </a:p>
          <a:p>
            <a:r>
              <a:rPr lang="cs-CZ" sz="2200" b="1" dirty="0"/>
              <a:t>Příklad:</a:t>
            </a:r>
            <a:r>
              <a:rPr lang="cs-CZ" sz="2200" dirty="0"/>
              <a:t> </a:t>
            </a:r>
            <a:r>
              <a:rPr lang="cs-CZ" sz="2200" b="1" dirty="0"/>
              <a:t>Doporučení o vnitřních zárukách redakční nezávislosti a transparentnosti vlastnictví v odvětví sdělovacích prostředků </a:t>
            </a:r>
            <a:r>
              <a:rPr lang="cs-CZ" sz="2200" dirty="0"/>
              <a:t>(aby poskytovatelé mediálních služeb v EU zprůhlednili svoji vlastnickou strukturu)</a:t>
            </a:r>
          </a:p>
          <a:p>
            <a:pPr lvl="1"/>
            <a:endParaRPr lang="cs-CZ" sz="2200" dirty="0"/>
          </a:p>
          <a:p>
            <a:r>
              <a:rPr lang="cs-CZ" sz="2200" b="1" dirty="0"/>
              <a:t>Příklad: Stanovisko </a:t>
            </a:r>
            <a:r>
              <a:rPr lang="cs-CZ" sz="2200" dirty="0"/>
              <a:t>Evropského hospodářského a sociálního výboru ke strategii Komise </a:t>
            </a:r>
            <a:r>
              <a:rPr lang="cs-CZ" sz="2200" b="1" dirty="0"/>
              <a:t>pro</a:t>
            </a:r>
            <a:r>
              <a:rPr lang="cs-CZ" sz="2200" dirty="0"/>
              <a:t> </a:t>
            </a:r>
            <a:r>
              <a:rPr lang="cs-CZ" sz="2200" b="1" dirty="0"/>
              <a:t>malé a střední podniky v rámci </a:t>
            </a:r>
            <a:r>
              <a:rPr lang="cs-CZ" sz="2200" b="1" dirty="0" err="1"/>
              <a:t>NextGenerationEU</a:t>
            </a:r>
            <a:endParaRPr lang="cs-CZ" sz="2200" b="1" dirty="0"/>
          </a:p>
        </p:txBody>
      </p:sp>
    </p:spTree>
    <p:extLst>
      <p:ext uri="{BB962C8B-B14F-4D97-AF65-F5344CB8AC3E}">
        <p14:creationId xmlns:p14="http://schemas.microsoft.com/office/powerpoint/2010/main" val="17068190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E8B8C45-A41E-3D97-A3AE-7C9D7BB4ECE8}"/>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807FA2F0-4D38-38F0-B511-39C765143EEE}"/>
              </a:ext>
            </a:extLst>
          </p:cNvPr>
          <p:cNvSpPr>
            <a:spLocks noGrp="1"/>
          </p:cNvSpPr>
          <p:nvPr>
            <p:ph type="sldNum" sz="quarter" idx="11"/>
          </p:nvPr>
        </p:nvSpPr>
        <p:spPr/>
        <p:txBody>
          <a:bodyPr/>
          <a:lstStyle/>
          <a:p>
            <a:fld id="{0970407D-EE58-4A0B-824B-1D3AE42DD9CF}" type="slidenum">
              <a:rPr lang="cs-CZ" altLang="cs-CZ" smtClean="0"/>
              <a:pPr/>
              <a:t>17</a:t>
            </a:fld>
            <a:endParaRPr lang="cs-CZ" altLang="cs-CZ" dirty="0"/>
          </a:p>
        </p:txBody>
      </p:sp>
      <p:sp>
        <p:nvSpPr>
          <p:cNvPr id="4" name="Nadpis 3">
            <a:extLst>
              <a:ext uri="{FF2B5EF4-FFF2-40B4-BE49-F238E27FC236}">
                <a16:creationId xmlns:a16="http://schemas.microsoft.com/office/drawing/2014/main" id="{7CFE0E29-20C1-7BE2-C96E-3F2E858C5EDE}"/>
              </a:ext>
            </a:extLst>
          </p:cNvPr>
          <p:cNvSpPr>
            <a:spLocks noGrp="1"/>
          </p:cNvSpPr>
          <p:nvPr>
            <p:ph type="title"/>
          </p:nvPr>
        </p:nvSpPr>
        <p:spPr>
          <a:xfrm>
            <a:off x="720000" y="720000"/>
            <a:ext cx="2760047" cy="451576"/>
          </a:xfrm>
        </p:spPr>
        <p:txBody>
          <a:bodyPr/>
          <a:lstStyle/>
          <a:p>
            <a:r>
              <a:rPr lang="cs-CZ" dirty="0"/>
              <a:t>Ukázka Stanoviska</a:t>
            </a:r>
          </a:p>
        </p:txBody>
      </p:sp>
      <p:pic>
        <p:nvPicPr>
          <p:cNvPr id="11" name="Obrázek 10">
            <a:extLst>
              <a:ext uri="{FF2B5EF4-FFF2-40B4-BE49-F238E27FC236}">
                <a16:creationId xmlns:a16="http://schemas.microsoft.com/office/drawing/2014/main" id="{847D5743-CD81-32BC-5F3A-B80C788542C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8515" t="19722" r="67266" b="4721"/>
          <a:stretch/>
        </p:blipFill>
        <p:spPr>
          <a:xfrm>
            <a:off x="4647291" y="104776"/>
            <a:ext cx="7544709" cy="6619874"/>
          </a:xfrm>
          <a:prstGeom prst="rect">
            <a:avLst/>
          </a:prstGeom>
        </p:spPr>
      </p:pic>
      <p:sp>
        <p:nvSpPr>
          <p:cNvPr id="12" name="TextovéPole 11">
            <a:extLst>
              <a:ext uri="{FF2B5EF4-FFF2-40B4-BE49-F238E27FC236}">
                <a16:creationId xmlns:a16="http://schemas.microsoft.com/office/drawing/2014/main" id="{10D3B191-CB5D-E83E-EAA0-AB51AEFE56C2}"/>
              </a:ext>
            </a:extLst>
          </p:cNvPr>
          <p:cNvSpPr txBox="1"/>
          <p:nvPr/>
        </p:nvSpPr>
        <p:spPr>
          <a:xfrm>
            <a:off x="795460" y="2566224"/>
            <a:ext cx="2609126" cy="1200329"/>
          </a:xfrm>
          <a:prstGeom prst="rect">
            <a:avLst/>
          </a:prstGeom>
          <a:noFill/>
        </p:spPr>
        <p:txBody>
          <a:bodyPr wrap="square" rtlCol="0">
            <a:spAutoFit/>
          </a:bodyPr>
          <a:lstStyle/>
          <a:p>
            <a:pPr algn="l"/>
            <a:r>
              <a:rPr lang="cs-CZ" sz="1100" dirty="0">
                <a:latin typeface="+mn-lt"/>
              </a:rPr>
              <a:t>Celý text </a:t>
            </a:r>
            <a:r>
              <a:rPr lang="cs-CZ" sz="1100" dirty="0">
                <a:latin typeface="+mn-lt"/>
                <a:hlinkClick r:id="rId4"/>
              </a:rPr>
              <a:t>https://eur-lex.europa.eu/legal-content/CS/TXT/?uri=CELEX%3A52021IE3668&amp;qid=1664779252884</a:t>
            </a:r>
            <a:endParaRPr lang="cs-CZ" sz="1100" dirty="0">
              <a:latin typeface="+mn-lt"/>
            </a:endParaRPr>
          </a:p>
          <a:p>
            <a:pPr algn="l"/>
            <a:endParaRPr lang="cs-CZ" sz="2800" dirty="0" err="1">
              <a:latin typeface="+mn-lt"/>
            </a:endParaRPr>
          </a:p>
        </p:txBody>
      </p:sp>
      <mc:AlternateContent xmlns:mc="http://schemas.openxmlformats.org/markup-compatibility/2006" xmlns:p14="http://schemas.microsoft.com/office/powerpoint/2010/main">
        <mc:Choice Requires="p14">
          <p:contentPart p14:bwMode="auto" r:id="rId5">
            <p14:nvContentPartPr>
              <p14:cNvPr id="6" name="Rukopis 5">
                <a:extLst>
                  <a:ext uri="{FF2B5EF4-FFF2-40B4-BE49-F238E27FC236}">
                    <a16:creationId xmlns:a16="http://schemas.microsoft.com/office/drawing/2014/main" id="{EFABD455-71EF-6F60-7740-56B159BC73B8}"/>
                  </a:ext>
                </a:extLst>
              </p14:cNvPr>
              <p14:cNvContentPartPr/>
              <p14:nvPr/>
            </p14:nvContentPartPr>
            <p14:xfrm>
              <a:off x="5379630" y="5689828"/>
              <a:ext cx="6543000" cy="161280"/>
            </p14:xfrm>
          </p:contentPart>
        </mc:Choice>
        <mc:Fallback xmlns="">
          <p:pic>
            <p:nvPicPr>
              <p:cNvPr id="6" name="Rukopis 5">
                <a:extLst>
                  <a:ext uri="{FF2B5EF4-FFF2-40B4-BE49-F238E27FC236}">
                    <a16:creationId xmlns:a16="http://schemas.microsoft.com/office/drawing/2014/main" id="{EFABD455-71EF-6F60-7740-56B159BC73B8}"/>
                  </a:ext>
                </a:extLst>
              </p:cNvPr>
              <p:cNvPicPr/>
              <p:nvPr/>
            </p:nvPicPr>
            <p:blipFill>
              <a:blip r:embed="rId6"/>
              <a:stretch>
                <a:fillRect/>
              </a:stretch>
            </p:blipFill>
            <p:spPr>
              <a:xfrm>
                <a:off x="5289630" y="5510188"/>
                <a:ext cx="6722640" cy="5209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Rukopis 6">
                <a:extLst>
                  <a:ext uri="{FF2B5EF4-FFF2-40B4-BE49-F238E27FC236}">
                    <a16:creationId xmlns:a16="http://schemas.microsoft.com/office/drawing/2014/main" id="{E8BF7208-B9DE-9574-F84D-2BC1F16A2199}"/>
                  </a:ext>
                </a:extLst>
              </p14:cNvPr>
              <p14:cNvContentPartPr/>
              <p14:nvPr/>
            </p14:nvContentPartPr>
            <p14:xfrm>
              <a:off x="4980030" y="5945428"/>
              <a:ext cx="6933240" cy="163080"/>
            </p14:xfrm>
          </p:contentPart>
        </mc:Choice>
        <mc:Fallback xmlns="">
          <p:pic>
            <p:nvPicPr>
              <p:cNvPr id="7" name="Rukopis 6">
                <a:extLst>
                  <a:ext uri="{FF2B5EF4-FFF2-40B4-BE49-F238E27FC236}">
                    <a16:creationId xmlns:a16="http://schemas.microsoft.com/office/drawing/2014/main" id="{E8BF7208-B9DE-9574-F84D-2BC1F16A2199}"/>
                  </a:ext>
                </a:extLst>
              </p:cNvPr>
              <p:cNvPicPr/>
              <p:nvPr/>
            </p:nvPicPr>
            <p:blipFill>
              <a:blip r:embed="rId8"/>
              <a:stretch>
                <a:fillRect/>
              </a:stretch>
            </p:blipFill>
            <p:spPr>
              <a:xfrm>
                <a:off x="4890390" y="5765788"/>
                <a:ext cx="7112880" cy="5227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Rukopis 7">
                <a:extLst>
                  <a:ext uri="{FF2B5EF4-FFF2-40B4-BE49-F238E27FC236}">
                    <a16:creationId xmlns:a16="http://schemas.microsoft.com/office/drawing/2014/main" id="{6CFD9A99-8F93-5881-E331-C16B72E63C14}"/>
                  </a:ext>
                </a:extLst>
              </p14:cNvPr>
              <p14:cNvContentPartPr/>
              <p14:nvPr/>
            </p14:nvContentPartPr>
            <p14:xfrm>
              <a:off x="4980030" y="6240268"/>
              <a:ext cx="6932520" cy="90360"/>
            </p14:xfrm>
          </p:contentPart>
        </mc:Choice>
        <mc:Fallback xmlns="">
          <p:pic>
            <p:nvPicPr>
              <p:cNvPr id="8" name="Rukopis 7">
                <a:extLst>
                  <a:ext uri="{FF2B5EF4-FFF2-40B4-BE49-F238E27FC236}">
                    <a16:creationId xmlns:a16="http://schemas.microsoft.com/office/drawing/2014/main" id="{6CFD9A99-8F93-5881-E331-C16B72E63C14}"/>
                  </a:ext>
                </a:extLst>
              </p:cNvPr>
              <p:cNvPicPr/>
              <p:nvPr/>
            </p:nvPicPr>
            <p:blipFill>
              <a:blip r:embed="rId10"/>
              <a:stretch>
                <a:fillRect/>
              </a:stretch>
            </p:blipFill>
            <p:spPr>
              <a:xfrm>
                <a:off x="4890390" y="6060268"/>
                <a:ext cx="7112160" cy="450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Rukopis 8">
                <a:extLst>
                  <a:ext uri="{FF2B5EF4-FFF2-40B4-BE49-F238E27FC236}">
                    <a16:creationId xmlns:a16="http://schemas.microsoft.com/office/drawing/2014/main" id="{55F36E58-F77D-47D3-24DE-2B50F4AFCD5A}"/>
                  </a:ext>
                </a:extLst>
              </p14:cNvPr>
              <p14:cNvContentPartPr/>
              <p14:nvPr/>
            </p14:nvContentPartPr>
            <p14:xfrm>
              <a:off x="4980030" y="6427108"/>
              <a:ext cx="4118400" cy="124920"/>
            </p14:xfrm>
          </p:contentPart>
        </mc:Choice>
        <mc:Fallback xmlns="">
          <p:pic>
            <p:nvPicPr>
              <p:cNvPr id="9" name="Rukopis 8">
                <a:extLst>
                  <a:ext uri="{FF2B5EF4-FFF2-40B4-BE49-F238E27FC236}">
                    <a16:creationId xmlns:a16="http://schemas.microsoft.com/office/drawing/2014/main" id="{55F36E58-F77D-47D3-24DE-2B50F4AFCD5A}"/>
                  </a:ext>
                </a:extLst>
              </p:cNvPr>
              <p:cNvPicPr/>
              <p:nvPr/>
            </p:nvPicPr>
            <p:blipFill>
              <a:blip r:embed="rId12"/>
              <a:stretch>
                <a:fillRect/>
              </a:stretch>
            </p:blipFill>
            <p:spPr>
              <a:xfrm>
                <a:off x="4890390" y="6247468"/>
                <a:ext cx="4298040" cy="4845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 name="Rukopis 9">
                <a:extLst>
                  <a:ext uri="{FF2B5EF4-FFF2-40B4-BE49-F238E27FC236}">
                    <a16:creationId xmlns:a16="http://schemas.microsoft.com/office/drawing/2014/main" id="{12B693A5-CF8A-ACB0-9EAF-ECF32B70D991}"/>
                  </a:ext>
                </a:extLst>
              </p14:cNvPr>
              <p14:cNvContentPartPr/>
              <p14:nvPr/>
            </p14:nvContentPartPr>
            <p14:xfrm>
              <a:off x="5148870" y="5450183"/>
              <a:ext cx="1321920" cy="27720"/>
            </p14:xfrm>
          </p:contentPart>
        </mc:Choice>
        <mc:Fallback xmlns="">
          <p:pic>
            <p:nvPicPr>
              <p:cNvPr id="10" name="Rukopis 9">
                <a:extLst>
                  <a:ext uri="{FF2B5EF4-FFF2-40B4-BE49-F238E27FC236}">
                    <a16:creationId xmlns:a16="http://schemas.microsoft.com/office/drawing/2014/main" id="{12B693A5-CF8A-ACB0-9EAF-ECF32B70D991}"/>
                  </a:ext>
                </a:extLst>
              </p:cNvPr>
              <p:cNvPicPr/>
              <p:nvPr/>
            </p:nvPicPr>
            <p:blipFill>
              <a:blip r:embed="rId14"/>
              <a:stretch>
                <a:fillRect/>
              </a:stretch>
            </p:blipFill>
            <p:spPr>
              <a:xfrm>
                <a:off x="5058870" y="5270183"/>
                <a:ext cx="1501560" cy="3873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3" name="Rukopis 12">
                <a:extLst>
                  <a:ext uri="{FF2B5EF4-FFF2-40B4-BE49-F238E27FC236}">
                    <a16:creationId xmlns:a16="http://schemas.microsoft.com/office/drawing/2014/main" id="{757A1B7E-17C6-A9C5-BF48-478F592CF0AA}"/>
                  </a:ext>
                </a:extLst>
              </p14:cNvPr>
              <p14:cNvContentPartPr/>
              <p14:nvPr/>
            </p14:nvContentPartPr>
            <p14:xfrm>
              <a:off x="4953390" y="5494463"/>
              <a:ext cx="124200" cy="9720"/>
            </p14:xfrm>
          </p:contentPart>
        </mc:Choice>
        <mc:Fallback xmlns="">
          <p:pic>
            <p:nvPicPr>
              <p:cNvPr id="13" name="Rukopis 12">
                <a:extLst>
                  <a:ext uri="{FF2B5EF4-FFF2-40B4-BE49-F238E27FC236}">
                    <a16:creationId xmlns:a16="http://schemas.microsoft.com/office/drawing/2014/main" id="{757A1B7E-17C6-A9C5-BF48-478F592CF0AA}"/>
                  </a:ext>
                </a:extLst>
              </p:cNvPr>
              <p:cNvPicPr/>
              <p:nvPr/>
            </p:nvPicPr>
            <p:blipFill>
              <a:blip r:embed="rId16"/>
              <a:stretch>
                <a:fillRect/>
              </a:stretch>
            </p:blipFill>
            <p:spPr>
              <a:xfrm>
                <a:off x="4863390" y="5314823"/>
                <a:ext cx="303840" cy="3693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4" name="Rukopis 13">
                <a:extLst>
                  <a:ext uri="{FF2B5EF4-FFF2-40B4-BE49-F238E27FC236}">
                    <a16:creationId xmlns:a16="http://schemas.microsoft.com/office/drawing/2014/main" id="{41CD30ED-BB8C-37E6-9AA1-5AD1023824F9}"/>
                  </a:ext>
                </a:extLst>
              </p14:cNvPr>
              <p14:cNvContentPartPr/>
              <p14:nvPr/>
            </p14:nvContentPartPr>
            <p14:xfrm>
              <a:off x="4980030" y="5690303"/>
              <a:ext cx="274320" cy="9720"/>
            </p14:xfrm>
          </p:contentPart>
        </mc:Choice>
        <mc:Fallback xmlns="">
          <p:pic>
            <p:nvPicPr>
              <p:cNvPr id="14" name="Rukopis 13">
                <a:extLst>
                  <a:ext uri="{FF2B5EF4-FFF2-40B4-BE49-F238E27FC236}">
                    <a16:creationId xmlns:a16="http://schemas.microsoft.com/office/drawing/2014/main" id="{41CD30ED-BB8C-37E6-9AA1-5AD1023824F9}"/>
                  </a:ext>
                </a:extLst>
              </p:cNvPr>
              <p:cNvPicPr/>
              <p:nvPr/>
            </p:nvPicPr>
            <p:blipFill>
              <a:blip r:embed="rId18"/>
              <a:stretch>
                <a:fillRect/>
              </a:stretch>
            </p:blipFill>
            <p:spPr>
              <a:xfrm>
                <a:off x="4890390" y="5510663"/>
                <a:ext cx="453960" cy="3693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5" name="Rukopis 14">
                <a:extLst>
                  <a:ext uri="{FF2B5EF4-FFF2-40B4-BE49-F238E27FC236}">
                    <a16:creationId xmlns:a16="http://schemas.microsoft.com/office/drawing/2014/main" id="{DDA4FCB5-753D-8250-3DE1-098B4B2A5C9C}"/>
                  </a:ext>
                </a:extLst>
              </p14:cNvPr>
              <p14:cNvContentPartPr/>
              <p14:nvPr/>
            </p14:nvContentPartPr>
            <p14:xfrm>
              <a:off x="10466430" y="319463"/>
              <a:ext cx="1233000" cy="9720"/>
            </p14:xfrm>
          </p:contentPart>
        </mc:Choice>
        <mc:Fallback xmlns="">
          <p:pic>
            <p:nvPicPr>
              <p:cNvPr id="15" name="Rukopis 14">
                <a:extLst>
                  <a:ext uri="{FF2B5EF4-FFF2-40B4-BE49-F238E27FC236}">
                    <a16:creationId xmlns:a16="http://schemas.microsoft.com/office/drawing/2014/main" id="{DDA4FCB5-753D-8250-3DE1-098B4B2A5C9C}"/>
                  </a:ext>
                </a:extLst>
              </p:cNvPr>
              <p:cNvPicPr/>
              <p:nvPr/>
            </p:nvPicPr>
            <p:blipFill>
              <a:blip r:embed="rId20"/>
              <a:stretch>
                <a:fillRect/>
              </a:stretch>
            </p:blipFill>
            <p:spPr>
              <a:xfrm>
                <a:off x="10412790" y="211463"/>
                <a:ext cx="1340640" cy="2253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6" name="Rukopis 15">
                <a:extLst>
                  <a:ext uri="{FF2B5EF4-FFF2-40B4-BE49-F238E27FC236}">
                    <a16:creationId xmlns:a16="http://schemas.microsoft.com/office/drawing/2014/main" id="{8D31F0C4-1AD7-C772-11F8-7D2E9FAF102F}"/>
                  </a:ext>
                </a:extLst>
              </p14:cNvPr>
              <p14:cNvContentPartPr/>
              <p14:nvPr/>
            </p14:nvContentPartPr>
            <p14:xfrm>
              <a:off x="6427230" y="470303"/>
              <a:ext cx="1352160" cy="32400"/>
            </p14:xfrm>
          </p:contentPart>
        </mc:Choice>
        <mc:Fallback xmlns="">
          <p:pic>
            <p:nvPicPr>
              <p:cNvPr id="16" name="Rukopis 15">
                <a:extLst>
                  <a:ext uri="{FF2B5EF4-FFF2-40B4-BE49-F238E27FC236}">
                    <a16:creationId xmlns:a16="http://schemas.microsoft.com/office/drawing/2014/main" id="{8D31F0C4-1AD7-C772-11F8-7D2E9FAF102F}"/>
                  </a:ext>
                </a:extLst>
              </p:cNvPr>
              <p:cNvPicPr/>
              <p:nvPr/>
            </p:nvPicPr>
            <p:blipFill>
              <a:blip r:embed="rId22"/>
              <a:stretch>
                <a:fillRect/>
              </a:stretch>
            </p:blipFill>
            <p:spPr>
              <a:xfrm>
                <a:off x="6373230" y="362303"/>
                <a:ext cx="1459800" cy="248040"/>
              </a:xfrm>
              <a:prstGeom prst="rect">
                <a:avLst/>
              </a:prstGeom>
            </p:spPr>
          </p:pic>
        </mc:Fallback>
      </mc:AlternateContent>
    </p:spTree>
    <p:extLst>
      <p:ext uri="{BB962C8B-B14F-4D97-AF65-F5344CB8AC3E}">
        <p14:creationId xmlns:p14="http://schemas.microsoft.com/office/powerpoint/2010/main" val="24092854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D255C635-3B43-6EBA-F809-1CFAE1B71B9E}"/>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F8C91B53-246A-F6EA-143C-A08805861191}"/>
              </a:ext>
            </a:extLst>
          </p:cNvPr>
          <p:cNvSpPr>
            <a:spLocks noGrp="1"/>
          </p:cNvSpPr>
          <p:nvPr>
            <p:ph type="sldNum" sz="quarter" idx="11"/>
          </p:nvPr>
        </p:nvSpPr>
        <p:spPr/>
        <p:txBody>
          <a:bodyPr/>
          <a:lstStyle/>
          <a:p>
            <a:fld id="{0970407D-EE58-4A0B-824B-1D3AE42DD9CF}" type="slidenum">
              <a:rPr lang="cs-CZ" altLang="cs-CZ" smtClean="0"/>
              <a:pPr/>
              <a:t>18</a:t>
            </a:fld>
            <a:endParaRPr lang="cs-CZ" altLang="cs-CZ" dirty="0"/>
          </a:p>
        </p:txBody>
      </p:sp>
      <p:sp>
        <p:nvSpPr>
          <p:cNvPr id="4" name="Nadpis 3">
            <a:extLst>
              <a:ext uri="{FF2B5EF4-FFF2-40B4-BE49-F238E27FC236}">
                <a16:creationId xmlns:a16="http://schemas.microsoft.com/office/drawing/2014/main" id="{BE366967-8935-9C67-BFAC-762A2838A277}"/>
              </a:ext>
            </a:extLst>
          </p:cNvPr>
          <p:cNvSpPr>
            <a:spLocks noGrp="1"/>
          </p:cNvSpPr>
          <p:nvPr>
            <p:ph type="title"/>
          </p:nvPr>
        </p:nvSpPr>
        <p:spPr/>
        <p:txBody>
          <a:bodyPr/>
          <a:lstStyle/>
          <a:p>
            <a:r>
              <a:rPr lang="cs-CZ" dirty="0"/>
              <a:t>Soft </a:t>
            </a:r>
            <a:r>
              <a:rPr lang="cs-CZ" dirty="0" err="1"/>
              <a:t>law</a:t>
            </a:r>
            <a:r>
              <a:rPr lang="cs-CZ" dirty="0"/>
              <a:t> (měkké právo EU)</a:t>
            </a:r>
          </a:p>
        </p:txBody>
      </p:sp>
      <p:sp>
        <p:nvSpPr>
          <p:cNvPr id="5" name="Zástupný obsah 4">
            <a:extLst>
              <a:ext uri="{FF2B5EF4-FFF2-40B4-BE49-F238E27FC236}">
                <a16:creationId xmlns:a16="http://schemas.microsoft.com/office/drawing/2014/main" id="{86B6EA64-5124-364A-BA93-0C21E8F6F83D}"/>
              </a:ext>
            </a:extLst>
          </p:cNvPr>
          <p:cNvSpPr>
            <a:spLocks noGrp="1"/>
          </p:cNvSpPr>
          <p:nvPr>
            <p:ph idx="1"/>
          </p:nvPr>
        </p:nvSpPr>
        <p:spPr>
          <a:xfrm>
            <a:off x="666000" y="1487816"/>
            <a:ext cx="10753200" cy="4139998"/>
          </a:xfrm>
        </p:spPr>
        <p:txBody>
          <a:bodyPr/>
          <a:lstStyle/>
          <a:p>
            <a:r>
              <a:rPr lang="cs-CZ" sz="2400" b="1" dirty="0"/>
              <a:t>Atypické předpisy, výslovně neupravené ve smlouvách </a:t>
            </a:r>
            <a:r>
              <a:rPr lang="cs-CZ" sz="2400" dirty="0"/>
              <a:t>a vydávané převážně Komisí k existujícímu primárnímu a sekundárnímu právu (popř. rozvíjející judikaturu ESD)</a:t>
            </a:r>
          </a:p>
          <a:p>
            <a:r>
              <a:rPr lang="cs-CZ" sz="2400" b="1" dirty="0"/>
              <a:t>Použití: v situacích, kdy se členské státy nejsou schopny dohodnout</a:t>
            </a:r>
          </a:p>
          <a:p>
            <a:endParaRPr lang="cs-CZ" sz="2400" dirty="0"/>
          </a:p>
          <a:p>
            <a:r>
              <a:rPr lang="cs-CZ" sz="2400" dirty="0"/>
              <a:t>Např.:</a:t>
            </a:r>
          </a:p>
          <a:p>
            <a:pPr lvl="1"/>
            <a:r>
              <a:rPr lang="cs-CZ" sz="2200" b="1" dirty="0"/>
              <a:t>Opatření</a:t>
            </a:r>
          </a:p>
          <a:p>
            <a:pPr lvl="1"/>
            <a:r>
              <a:rPr lang="cs-CZ" sz="2200" b="1" dirty="0"/>
              <a:t>Sdělení</a:t>
            </a:r>
          </a:p>
          <a:p>
            <a:pPr lvl="1"/>
            <a:r>
              <a:rPr lang="cs-CZ" sz="2200" b="1" dirty="0"/>
              <a:t>Prohlášení</a:t>
            </a:r>
          </a:p>
          <a:p>
            <a:pPr lvl="1"/>
            <a:r>
              <a:rPr lang="cs-CZ" sz="2200" b="1" dirty="0"/>
              <a:t>Programy </a:t>
            </a:r>
            <a:r>
              <a:rPr lang="cs-CZ" sz="2200" dirty="0"/>
              <a:t>(</a:t>
            </a:r>
            <a:r>
              <a:rPr lang="cs-CZ" sz="2200" dirty="0" err="1"/>
              <a:t>Action</a:t>
            </a:r>
            <a:r>
              <a:rPr lang="cs-CZ" sz="2200" dirty="0"/>
              <a:t> </a:t>
            </a:r>
            <a:r>
              <a:rPr lang="cs-CZ" sz="2200" dirty="0" err="1"/>
              <a:t>Plan</a:t>
            </a:r>
            <a:r>
              <a:rPr lang="cs-CZ" sz="2200" dirty="0"/>
              <a:t>)</a:t>
            </a:r>
          </a:p>
          <a:p>
            <a:pPr lvl="1"/>
            <a:r>
              <a:rPr lang="cs-CZ" sz="2200" b="1" dirty="0"/>
              <a:t>Hlavní směry </a:t>
            </a:r>
            <a:r>
              <a:rPr lang="cs-CZ" sz="2200" dirty="0"/>
              <a:t>(</a:t>
            </a:r>
            <a:r>
              <a:rPr lang="cs-CZ" sz="2200" dirty="0" err="1"/>
              <a:t>Guidelines</a:t>
            </a:r>
            <a:r>
              <a:rPr lang="cs-CZ" sz="2200" dirty="0"/>
              <a:t>)</a:t>
            </a:r>
          </a:p>
        </p:txBody>
      </p:sp>
    </p:spTree>
    <p:extLst>
      <p:ext uri="{BB962C8B-B14F-4D97-AF65-F5344CB8AC3E}">
        <p14:creationId xmlns:p14="http://schemas.microsoft.com/office/powerpoint/2010/main" val="2497977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BF1464FF-225B-540A-9674-6940E7F0499B}"/>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588CDA74-E51B-62D1-94D3-76D86DF1B64E}"/>
              </a:ext>
            </a:extLst>
          </p:cNvPr>
          <p:cNvSpPr>
            <a:spLocks noGrp="1"/>
          </p:cNvSpPr>
          <p:nvPr>
            <p:ph type="sldNum" sz="quarter" idx="11"/>
          </p:nvPr>
        </p:nvSpPr>
        <p:spPr/>
        <p:txBody>
          <a:bodyPr/>
          <a:lstStyle/>
          <a:p>
            <a:fld id="{0DE708CC-0C3F-4567-9698-B54C0F35BD31}" type="slidenum">
              <a:rPr lang="cs-CZ" altLang="cs-CZ" noProof="0" smtClean="0"/>
              <a:pPr/>
              <a:t>19</a:t>
            </a:fld>
            <a:endParaRPr lang="cs-CZ" altLang="cs-CZ" noProof="0" dirty="0"/>
          </a:p>
        </p:txBody>
      </p:sp>
      <p:sp>
        <p:nvSpPr>
          <p:cNvPr id="4" name="Nadpis 3">
            <a:extLst>
              <a:ext uri="{FF2B5EF4-FFF2-40B4-BE49-F238E27FC236}">
                <a16:creationId xmlns:a16="http://schemas.microsoft.com/office/drawing/2014/main" id="{B58FA7DD-F6C7-BCAD-8B73-D94C0C27957C}"/>
              </a:ext>
            </a:extLst>
          </p:cNvPr>
          <p:cNvSpPr>
            <a:spLocks noGrp="1"/>
          </p:cNvSpPr>
          <p:nvPr>
            <p:ph type="title"/>
          </p:nvPr>
        </p:nvSpPr>
        <p:spPr/>
        <p:txBody>
          <a:bodyPr/>
          <a:lstStyle/>
          <a:p>
            <a:r>
              <a:rPr lang="cs-CZ" dirty="0"/>
              <a:t>3) Judikatura soudního dvora EU</a:t>
            </a:r>
          </a:p>
        </p:txBody>
      </p:sp>
      <p:sp>
        <p:nvSpPr>
          <p:cNvPr id="5" name="Podnadpis 4">
            <a:extLst>
              <a:ext uri="{FF2B5EF4-FFF2-40B4-BE49-F238E27FC236}">
                <a16:creationId xmlns:a16="http://schemas.microsoft.com/office/drawing/2014/main" id="{98FC5E5A-C0F8-C0CF-4038-5C05F7275FC4}"/>
              </a:ext>
            </a:extLst>
          </p:cNvPr>
          <p:cNvSpPr>
            <a:spLocks noGrp="1"/>
          </p:cNvSpPr>
          <p:nvPr>
            <p:ph type="subTitle" idx="1"/>
          </p:nvPr>
        </p:nvSpPr>
        <p:spPr/>
        <p:txBody>
          <a:bodyPr/>
          <a:lstStyle/>
          <a:p>
            <a:endParaRPr lang="cs-CZ"/>
          </a:p>
        </p:txBody>
      </p:sp>
    </p:spTree>
    <p:extLst>
      <p:ext uri="{BB962C8B-B14F-4D97-AF65-F5344CB8AC3E}">
        <p14:creationId xmlns:p14="http://schemas.microsoft.com/office/powerpoint/2010/main" val="1442453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4AE57586-AF71-367E-AC7A-0E07740D534B}"/>
              </a:ext>
            </a:extLst>
          </p:cNvPr>
          <p:cNvSpPr>
            <a:spLocks noGrp="1"/>
          </p:cNvSpPr>
          <p:nvPr>
            <p:ph type="sldNum" sz="quarter" idx="11"/>
          </p:nvPr>
        </p:nvSpPr>
        <p:spPr/>
        <p:txBody>
          <a:bodyPr/>
          <a:lstStyle/>
          <a:p>
            <a:fld id="{0970407D-EE58-4A0B-824B-1D3AE42DD9CF}" type="slidenum">
              <a:rPr lang="cs-CZ" altLang="cs-CZ" smtClean="0"/>
              <a:pPr/>
              <a:t>2</a:t>
            </a:fld>
            <a:endParaRPr lang="cs-CZ" altLang="cs-CZ" dirty="0"/>
          </a:p>
        </p:txBody>
      </p:sp>
      <p:sp>
        <p:nvSpPr>
          <p:cNvPr id="4" name="Nadpis 3">
            <a:extLst>
              <a:ext uri="{FF2B5EF4-FFF2-40B4-BE49-F238E27FC236}">
                <a16:creationId xmlns:a16="http://schemas.microsoft.com/office/drawing/2014/main" id="{1D247C7E-66B9-D8E0-4180-F4690CBD215F}"/>
              </a:ext>
            </a:extLst>
          </p:cNvPr>
          <p:cNvSpPr>
            <a:spLocks noGrp="1"/>
          </p:cNvSpPr>
          <p:nvPr>
            <p:ph type="title"/>
          </p:nvPr>
        </p:nvSpPr>
        <p:spPr>
          <a:xfrm>
            <a:off x="720000" y="378000"/>
            <a:ext cx="10753200" cy="451576"/>
          </a:xfrm>
        </p:spPr>
        <p:txBody>
          <a:bodyPr/>
          <a:lstStyle/>
          <a:p>
            <a:r>
              <a:rPr lang="cs-CZ" dirty="0"/>
              <a:t>Právo EU - úvod</a:t>
            </a:r>
          </a:p>
        </p:txBody>
      </p:sp>
      <p:sp>
        <p:nvSpPr>
          <p:cNvPr id="5" name="Zástupný obsah 4">
            <a:extLst>
              <a:ext uri="{FF2B5EF4-FFF2-40B4-BE49-F238E27FC236}">
                <a16:creationId xmlns:a16="http://schemas.microsoft.com/office/drawing/2014/main" id="{A7839464-58B5-34B3-C77E-99DD08E1AD2C}"/>
              </a:ext>
            </a:extLst>
          </p:cNvPr>
          <p:cNvSpPr>
            <a:spLocks noGrp="1"/>
          </p:cNvSpPr>
          <p:nvPr>
            <p:ph idx="1"/>
          </p:nvPr>
        </p:nvSpPr>
        <p:spPr>
          <a:xfrm>
            <a:off x="720000" y="1159342"/>
            <a:ext cx="10753200" cy="4139998"/>
          </a:xfrm>
        </p:spPr>
        <p:txBody>
          <a:bodyPr/>
          <a:lstStyle/>
          <a:p>
            <a:pPr>
              <a:lnSpc>
                <a:spcPct val="100000"/>
              </a:lnSpc>
            </a:pPr>
            <a:r>
              <a:rPr lang="cs-CZ" sz="2400" dirty="0"/>
              <a:t>Svými kořeny </a:t>
            </a:r>
            <a:r>
              <a:rPr lang="cs-CZ" sz="2400" b="1" dirty="0"/>
              <a:t>vychází </a:t>
            </a:r>
            <a:r>
              <a:rPr lang="cs-CZ" sz="2400" dirty="0"/>
              <a:t>právo EU </a:t>
            </a:r>
            <a:r>
              <a:rPr lang="cs-CZ" sz="2400" b="1" dirty="0"/>
              <a:t>ze základních demokratických hodnot, uznávaných všemi členskými státy,</a:t>
            </a:r>
            <a:r>
              <a:rPr lang="cs-CZ" sz="2400" dirty="0"/>
              <a:t> a jím odpovídajících obecných právních předpisů</a:t>
            </a:r>
          </a:p>
          <a:p>
            <a:pPr>
              <a:lnSpc>
                <a:spcPct val="100000"/>
              </a:lnSpc>
            </a:pPr>
            <a:endParaRPr lang="cs-CZ" sz="2400" dirty="0"/>
          </a:p>
          <a:p>
            <a:pPr>
              <a:lnSpc>
                <a:spcPct val="100000"/>
              </a:lnSpc>
            </a:pPr>
            <a:r>
              <a:rPr lang="cs-CZ" sz="2200" b="1" dirty="0"/>
              <a:t>Mezi tyto hodnoty patří např.:</a:t>
            </a:r>
          </a:p>
          <a:p>
            <a:pPr lvl="1"/>
            <a:r>
              <a:rPr lang="cs-CZ" sz="2200" dirty="0"/>
              <a:t>Rovnost všech států v rámci integrace</a:t>
            </a:r>
          </a:p>
          <a:p>
            <a:pPr lvl="1"/>
            <a:r>
              <a:rPr lang="cs-CZ" sz="2200" dirty="0"/>
              <a:t>Respekt k základním lidským právům a občanským právům</a:t>
            </a:r>
          </a:p>
          <a:p>
            <a:pPr lvl="1"/>
            <a:r>
              <a:rPr lang="cs-CZ" sz="2200" dirty="0"/>
              <a:t>Vzájemná solidarita</a:t>
            </a:r>
          </a:p>
          <a:p>
            <a:pPr lvl="1"/>
            <a:r>
              <a:rPr lang="cs-CZ" sz="2200" dirty="0"/>
              <a:t>Zajištění stability ekonomického rozvoje a z ní plynoucích jistot</a:t>
            </a:r>
          </a:p>
          <a:p>
            <a:pPr>
              <a:lnSpc>
                <a:spcPct val="100000"/>
              </a:lnSpc>
            </a:pPr>
            <a:endParaRPr lang="cs-CZ" sz="2400" dirty="0"/>
          </a:p>
          <a:p>
            <a:pPr>
              <a:lnSpc>
                <a:spcPct val="100000"/>
              </a:lnSpc>
            </a:pPr>
            <a:r>
              <a:rPr lang="cs-CZ" sz="2200" dirty="0"/>
              <a:t>Tradičně byly tyto hodnoty vyjádřeny v preambulích zakládajících smluv Evropských společenství a v mnohostranných mezinárodních úmluvách, k nimž se ES/EU hlásily</a:t>
            </a:r>
          </a:p>
          <a:p>
            <a:pPr>
              <a:lnSpc>
                <a:spcPct val="100000"/>
              </a:lnSpc>
            </a:pPr>
            <a:endParaRPr lang="cs-CZ" sz="2400" dirty="0"/>
          </a:p>
          <a:p>
            <a:pPr>
              <a:lnSpc>
                <a:spcPct val="100000"/>
              </a:lnSpc>
            </a:pPr>
            <a:r>
              <a:rPr lang="cs-CZ" sz="2200" dirty="0"/>
              <a:t>Je </a:t>
            </a:r>
            <a:r>
              <a:rPr lang="cs-CZ" sz="2200" b="1" dirty="0"/>
              <a:t>základem evropské integrace </a:t>
            </a:r>
            <a:r>
              <a:rPr lang="cs-CZ" sz="2200" dirty="0"/>
              <a:t>(jednotné společné právo ve všech členských státech)</a:t>
            </a:r>
          </a:p>
          <a:p>
            <a:pPr>
              <a:lnSpc>
                <a:spcPct val="100000"/>
              </a:lnSpc>
            </a:pPr>
            <a:r>
              <a:rPr lang="cs-CZ" sz="2200" b="1" dirty="0"/>
              <a:t>Nezávislý právní systém</a:t>
            </a:r>
            <a:r>
              <a:rPr lang="cs-CZ" sz="2200" dirty="0"/>
              <a:t>, má před vnitrostátními právními systémy přednost</a:t>
            </a:r>
          </a:p>
        </p:txBody>
      </p:sp>
    </p:spTree>
    <p:extLst>
      <p:ext uri="{BB962C8B-B14F-4D97-AF65-F5344CB8AC3E}">
        <p14:creationId xmlns:p14="http://schemas.microsoft.com/office/powerpoint/2010/main" val="187405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1C413E5D-7B68-F79E-EA2B-B84163945DB8}"/>
              </a:ext>
            </a:extLst>
          </p:cNvPr>
          <p:cNvSpPr>
            <a:spLocks noGrp="1"/>
          </p:cNvSpPr>
          <p:nvPr>
            <p:ph type="sldNum" sz="quarter" idx="11"/>
          </p:nvPr>
        </p:nvSpPr>
        <p:spPr/>
        <p:txBody>
          <a:bodyPr/>
          <a:lstStyle/>
          <a:p>
            <a:fld id="{0970407D-EE58-4A0B-824B-1D3AE42DD9CF}" type="slidenum">
              <a:rPr lang="cs-CZ" altLang="cs-CZ" smtClean="0"/>
              <a:pPr/>
              <a:t>20</a:t>
            </a:fld>
            <a:endParaRPr lang="cs-CZ" altLang="cs-CZ" dirty="0"/>
          </a:p>
        </p:txBody>
      </p:sp>
      <p:sp>
        <p:nvSpPr>
          <p:cNvPr id="4" name="Nadpis 3">
            <a:extLst>
              <a:ext uri="{FF2B5EF4-FFF2-40B4-BE49-F238E27FC236}">
                <a16:creationId xmlns:a16="http://schemas.microsoft.com/office/drawing/2014/main" id="{EEB6BEF2-3663-23C2-6B26-543B61CF4776}"/>
              </a:ext>
            </a:extLst>
          </p:cNvPr>
          <p:cNvSpPr>
            <a:spLocks noGrp="1"/>
          </p:cNvSpPr>
          <p:nvPr>
            <p:ph type="title"/>
          </p:nvPr>
        </p:nvSpPr>
        <p:spPr/>
        <p:txBody>
          <a:bodyPr/>
          <a:lstStyle/>
          <a:p>
            <a:r>
              <a:rPr lang="cs-CZ" dirty="0"/>
              <a:t>Judikatura soudního dvora EU</a:t>
            </a:r>
          </a:p>
        </p:txBody>
      </p:sp>
      <p:sp>
        <p:nvSpPr>
          <p:cNvPr id="5" name="Zástupný obsah 4">
            <a:extLst>
              <a:ext uri="{FF2B5EF4-FFF2-40B4-BE49-F238E27FC236}">
                <a16:creationId xmlns:a16="http://schemas.microsoft.com/office/drawing/2014/main" id="{98CB604A-BE7A-B6DC-2E9D-226552F8B2F8}"/>
              </a:ext>
            </a:extLst>
          </p:cNvPr>
          <p:cNvSpPr>
            <a:spLocks noGrp="1"/>
          </p:cNvSpPr>
          <p:nvPr>
            <p:ph idx="1"/>
          </p:nvPr>
        </p:nvSpPr>
        <p:spPr/>
        <p:txBody>
          <a:bodyPr/>
          <a:lstStyle/>
          <a:p>
            <a:r>
              <a:rPr lang="cs-CZ" sz="2400" b="1" dirty="0"/>
              <a:t>Judikát </a:t>
            </a:r>
            <a:r>
              <a:rPr lang="cs-CZ" sz="2400" dirty="0"/>
              <a:t> = rozsudek v jedné konkrétní kauze</a:t>
            </a:r>
          </a:p>
          <a:p>
            <a:endParaRPr lang="cs-CZ" sz="2400" dirty="0"/>
          </a:p>
          <a:p>
            <a:r>
              <a:rPr lang="cs-CZ" sz="2400" dirty="0"/>
              <a:t>Provádí </a:t>
            </a:r>
            <a:r>
              <a:rPr lang="cs-CZ" sz="2400" b="1" dirty="0"/>
              <a:t>výklad právních předpisů EU </a:t>
            </a:r>
            <a:r>
              <a:rPr lang="cs-CZ" sz="2400" dirty="0"/>
              <a:t>(ESD formuluje právní pravidla, která nejsou výslovně obsažena v psaném právu, avšak vyplývají z jeho norem)</a:t>
            </a:r>
          </a:p>
          <a:p>
            <a:endParaRPr lang="cs-CZ" sz="2400" b="1" dirty="0"/>
          </a:p>
          <a:p>
            <a:r>
              <a:rPr lang="cs-CZ" sz="2400" dirty="0"/>
              <a:t>Zajišťuje jejich </a:t>
            </a:r>
            <a:r>
              <a:rPr lang="cs-CZ" sz="2400" b="1" dirty="0"/>
              <a:t>jednotné uplatňování ve všech státech EU</a:t>
            </a:r>
          </a:p>
          <a:p>
            <a:endParaRPr lang="cs-CZ" sz="2400" b="1" dirty="0"/>
          </a:p>
          <a:p>
            <a:r>
              <a:rPr lang="cs-CZ" sz="2400" dirty="0"/>
              <a:t>Soudní dvůr EU tak </a:t>
            </a:r>
            <a:r>
              <a:rPr lang="cs-CZ" sz="2400" b="1" dirty="0"/>
              <a:t>právo v podstatě dotváří </a:t>
            </a:r>
            <a:r>
              <a:rPr lang="cs-CZ" sz="2400" dirty="0"/>
              <a:t>(aniž by se musely formálně měnit zřizovací smlouvy)</a:t>
            </a:r>
          </a:p>
        </p:txBody>
      </p:sp>
    </p:spTree>
    <p:extLst>
      <p:ext uri="{BB962C8B-B14F-4D97-AF65-F5344CB8AC3E}">
        <p14:creationId xmlns:p14="http://schemas.microsoft.com/office/powerpoint/2010/main" val="41747525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2F6F70FF-2768-A115-B809-5EC8BC036BA2}"/>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635D287A-A10D-8283-4F50-630DE3009626}"/>
              </a:ext>
            </a:extLst>
          </p:cNvPr>
          <p:cNvSpPr>
            <a:spLocks noGrp="1"/>
          </p:cNvSpPr>
          <p:nvPr>
            <p:ph type="sldNum" sz="quarter" idx="11"/>
          </p:nvPr>
        </p:nvSpPr>
        <p:spPr/>
        <p:txBody>
          <a:bodyPr/>
          <a:lstStyle/>
          <a:p>
            <a:fld id="{0970407D-EE58-4A0B-824B-1D3AE42DD9CF}" type="slidenum">
              <a:rPr lang="cs-CZ" altLang="cs-CZ" smtClean="0"/>
              <a:pPr/>
              <a:t>21</a:t>
            </a:fld>
            <a:endParaRPr lang="cs-CZ" altLang="cs-CZ" dirty="0"/>
          </a:p>
        </p:txBody>
      </p:sp>
      <p:sp>
        <p:nvSpPr>
          <p:cNvPr id="4" name="Nadpis 3">
            <a:extLst>
              <a:ext uri="{FF2B5EF4-FFF2-40B4-BE49-F238E27FC236}">
                <a16:creationId xmlns:a16="http://schemas.microsoft.com/office/drawing/2014/main" id="{95909810-3E7F-9580-649D-2744A8896507}"/>
              </a:ext>
            </a:extLst>
          </p:cNvPr>
          <p:cNvSpPr>
            <a:spLocks noGrp="1"/>
          </p:cNvSpPr>
          <p:nvPr>
            <p:ph type="title"/>
          </p:nvPr>
        </p:nvSpPr>
        <p:spPr/>
        <p:txBody>
          <a:bodyPr/>
          <a:lstStyle/>
          <a:p>
            <a:r>
              <a:rPr lang="cs-CZ" dirty="0"/>
              <a:t>Judikatura soudního dvora EU</a:t>
            </a:r>
          </a:p>
        </p:txBody>
      </p:sp>
      <p:sp>
        <p:nvSpPr>
          <p:cNvPr id="5" name="Zástupný obsah 4">
            <a:extLst>
              <a:ext uri="{FF2B5EF4-FFF2-40B4-BE49-F238E27FC236}">
                <a16:creationId xmlns:a16="http://schemas.microsoft.com/office/drawing/2014/main" id="{27B356FB-DFD7-EB5F-C363-10A510F0E4ED}"/>
              </a:ext>
            </a:extLst>
          </p:cNvPr>
          <p:cNvSpPr>
            <a:spLocks noGrp="1"/>
          </p:cNvSpPr>
          <p:nvPr>
            <p:ph idx="1"/>
          </p:nvPr>
        </p:nvSpPr>
        <p:spPr/>
        <p:txBody>
          <a:bodyPr/>
          <a:lstStyle/>
          <a:p>
            <a:r>
              <a:rPr lang="cs-CZ" sz="2400" dirty="0"/>
              <a:t>Soud může </a:t>
            </a:r>
            <a:r>
              <a:rPr lang="cs-CZ" sz="2400" b="1" dirty="0"/>
              <a:t>výrazně zasáhnout do výkladu práva </a:t>
            </a:r>
            <a:r>
              <a:rPr lang="cs-CZ" sz="2400" dirty="0"/>
              <a:t>v určité oblasti</a:t>
            </a:r>
          </a:p>
          <a:p>
            <a:endParaRPr lang="cs-CZ" dirty="0"/>
          </a:p>
          <a:p>
            <a:r>
              <a:rPr lang="cs-CZ" sz="2400" dirty="0"/>
              <a:t>Některé judikáty znamenají </a:t>
            </a:r>
            <a:r>
              <a:rPr lang="cs-CZ" sz="2400" b="1" dirty="0"/>
              <a:t>vyvození a formulaci nového pravidla </a:t>
            </a:r>
          </a:p>
          <a:p>
            <a:pPr lvl="1"/>
            <a:r>
              <a:rPr lang="cs-CZ" dirty="0"/>
              <a:t>Vytvářejí nové pojmy práva EU či teorie </a:t>
            </a:r>
          </a:p>
          <a:p>
            <a:pPr lvl="1"/>
            <a:r>
              <a:rPr lang="cs-CZ" dirty="0"/>
              <a:t>např. přednost práva EU před právní úpravou národní</a:t>
            </a:r>
          </a:p>
          <a:p>
            <a:endParaRPr lang="cs-CZ" dirty="0"/>
          </a:p>
          <a:p>
            <a:r>
              <a:rPr lang="cs-CZ" sz="2200" b="1" dirty="0"/>
              <a:t>Příklady:</a:t>
            </a:r>
          </a:p>
          <a:p>
            <a:pPr lvl="1"/>
            <a:r>
              <a:rPr lang="cs-CZ" sz="2200" b="1" dirty="0"/>
              <a:t>Van </a:t>
            </a:r>
            <a:r>
              <a:rPr lang="cs-CZ" sz="2200" b="1" dirty="0" err="1"/>
              <a:t>Gend</a:t>
            </a:r>
            <a:r>
              <a:rPr lang="cs-CZ" sz="2200" b="1" dirty="0"/>
              <a:t>  en </a:t>
            </a:r>
            <a:r>
              <a:rPr lang="cs-CZ" sz="2200" b="1" dirty="0" err="1"/>
              <a:t>Loos</a:t>
            </a:r>
            <a:r>
              <a:rPr lang="cs-CZ" sz="2200" b="1" dirty="0"/>
              <a:t> </a:t>
            </a:r>
            <a:r>
              <a:rPr lang="cs-CZ" sz="2200" dirty="0"/>
              <a:t>– zásada přímého účinku komunitárního práva</a:t>
            </a:r>
          </a:p>
          <a:p>
            <a:pPr lvl="1"/>
            <a:r>
              <a:rPr lang="cs-CZ" sz="2200" b="1" dirty="0" err="1"/>
              <a:t>Flaminio</a:t>
            </a:r>
            <a:r>
              <a:rPr lang="cs-CZ" sz="2200" b="1" dirty="0"/>
              <a:t> </a:t>
            </a:r>
            <a:r>
              <a:rPr lang="cs-CZ" sz="2200" b="1" dirty="0" err="1"/>
              <a:t>Costa</a:t>
            </a:r>
            <a:r>
              <a:rPr lang="cs-CZ" sz="2200" b="1" dirty="0"/>
              <a:t> vs </a:t>
            </a:r>
            <a:r>
              <a:rPr lang="cs-CZ" sz="2200" b="1" dirty="0" err="1"/>
              <a:t>Enel</a:t>
            </a:r>
            <a:r>
              <a:rPr lang="cs-CZ" sz="2200" b="1" dirty="0"/>
              <a:t> </a:t>
            </a:r>
            <a:r>
              <a:rPr lang="cs-CZ" sz="2200" dirty="0"/>
              <a:t>– soudní dvůr formuloval zásadu nadřazenosti unijního práva</a:t>
            </a:r>
          </a:p>
          <a:p>
            <a:pPr lvl="1"/>
            <a:r>
              <a:rPr lang="cs-CZ" sz="2200" b="1" dirty="0" err="1"/>
              <a:t>Bosman</a:t>
            </a:r>
            <a:r>
              <a:rPr lang="cs-CZ" sz="2200" b="1" dirty="0"/>
              <a:t>, </a:t>
            </a:r>
          </a:p>
          <a:p>
            <a:pPr lvl="1"/>
            <a:r>
              <a:rPr lang="cs-CZ" sz="2200" b="1" dirty="0" err="1"/>
              <a:t>Defrenne</a:t>
            </a:r>
            <a:r>
              <a:rPr lang="cs-CZ" sz="2200" b="1" dirty="0"/>
              <a:t> vs </a:t>
            </a:r>
            <a:r>
              <a:rPr lang="cs-CZ" sz="2200" b="1" dirty="0" err="1"/>
              <a:t>Sabena</a:t>
            </a:r>
            <a:r>
              <a:rPr lang="cs-CZ" sz="2200" dirty="0"/>
              <a:t>………..</a:t>
            </a:r>
          </a:p>
        </p:txBody>
      </p:sp>
    </p:spTree>
    <p:extLst>
      <p:ext uri="{BB962C8B-B14F-4D97-AF65-F5344CB8AC3E}">
        <p14:creationId xmlns:p14="http://schemas.microsoft.com/office/powerpoint/2010/main" val="1763008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943931F5-17E2-7802-C3A6-FE70C2529D93}"/>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DBB4B772-65A1-4AA6-28EA-81BF0B6FD6E2}"/>
              </a:ext>
            </a:extLst>
          </p:cNvPr>
          <p:cNvSpPr>
            <a:spLocks noGrp="1"/>
          </p:cNvSpPr>
          <p:nvPr>
            <p:ph type="sldNum" sz="quarter" idx="11"/>
          </p:nvPr>
        </p:nvSpPr>
        <p:spPr/>
        <p:txBody>
          <a:bodyPr/>
          <a:lstStyle/>
          <a:p>
            <a:fld id="{0970407D-EE58-4A0B-824B-1D3AE42DD9CF}" type="slidenum">
              <a:rPr lang="cs-CZ" altLang="cs-CZ" smtClean="0"/>
              <a:pPr/>
              <a:t>22</a:t>
            </a:fld>
            <a:endParaRPr lang="cs-CZ" altLang="cs-CZ" dirty="0"/>
          </a:p>
        </p:txBody>
      </p:sp>
      <p:sp>
        <p:nvSpPr>
          <p:cNvPr id="5" name="Zástupný obsah 4">
            <a:extLst>
              <a:ext uri="{FF2B5EF4-FFF2-40B4-BE49-F238E27FC236}">
                <a16:creationId xmlns:a16="http://schemas.microsoft.com/office/drawing/2014/main" id="{7AE77456-4FC6-E1A1-36C5-5F89BB955CD6}"/>
              </a:ext>
            </a:extLst>
          </p:cNvPr>
          <p:cNvSpPr>
            <a:spLocks noGrp="1"/>
          </p:cNvSpPr>
          <p:nvPr>
            <p:ph idx="1"/>
          </p:nvPr>
        </p:nvSpPr>
        <p:spPr/>
        <p:txBody>
          <a:bodyPr/>
          <a:lstStyle/>
          <a:p>
            <a:r>
              <a:rPr lang="cs-CZ" sz="2000" dirty="0">
                <a:hlinkClick r:id="rId2"/>
              </a:rPr>
              <a:t>https://www.youtube.com/watch?v=udFh5GwXmPQ&amp;ab_channel=CourtofJusticeoftheEuropeanUnion</a:t>
            </a:r>
            <a:endParaRPr lang="cs-CZ" sz="2000" dirty="0"/>
          </a:p>
          <a:p>
            <a:r>
              <a:rPr lang="cs-CZ" sz="2000" dirty="0"/>
              <a:t>Video 2:20 min</a:t>
            </a:r>
          </a:p>
          <a:p>
            <a:endParaRPr lang="cs-CZ" dirty="0"/>
          </a:p>
        </p:txBody>
      </p:sp>
      <p:sp>
        <p:nvSpPr>
          <p:cNvPr id="6" name="Nadpis 3">
            <a:extLst>
              <a:ext uri="{FF2B5EF4-FFF2-40B4-BE49-F238E27FC236}">
                <a16:creationId xmlns:a16="http://schemas.microsoft.com/office/drawing/2014/main" id="{E1E928DD-3188-DCBD-CD1B-5ECD9276CCE6}"/>
              </a:ext>
            </a:extLst>
          </p:cNvPr>
          <p:cNvSpPr>
            <a:spLocks noGrp="1"/>
          </p:cNvSpPr>
          <p:nvPr>
            <p:ph type="title"/>
          </p:nvPr>
        </p:nvSpPr>
        <p:spPr>
          <a:xfrm>
            <a:off x="720725" y="720725"/>
            <a:ext cx="10752138" cy="450850"/>
          </a:xfrm>
        </p:spPr>
        <p:txBody>
          <a:bodyPr/>
          <a:lstStyle/>
          <a:p>
            <a:r>
              <a:rPr lang="cs-CZ" b="1" dirty="0"/>
              <a:t>Zásadní judikatury Soudního dvora </a:t>
            </a:r>
            <a:br>
              <a:rPr lang="cs-CZ" b="1" dirty="0"/>
            </a:br>
            <a:endParaRPr lang="cs-CZ" dirty="0"/>
          </a:p>
        </p:txBody>
      </p:sp>
    </p:spTree>
    <p:extLst>
      <p:ext uri="{BB962C8B-B14F-4D97-AF65-F5344CB8AC3E}">
        <p14:creationId xmlns:p14="http://schemas.microsoft.com/office/powerpoint/2010/main" val="34225725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FFA6737-23A0-7479-5B09-6E856FC65DB0}"/>
              </a:ext>
            </a:extLst>
          </p:cNvPr>
          <p:cNvSpPr>
            <a:spLocks noGrp="1"/>
          </p:cNvSpPr>
          <p:nvPr>
            <p:ph type="ftr" sz="quarter" idx="10"/>
          </p:nvPr>
        </p:nvSpPr>
        <p:spPr/>
        <p:txBody>
          <a:bodyPr/>
          <a:lstStyle/>
          <a:p>
            <a:r>
              <a:rPr lang="cs-CZ" sz="700" dirty="0"/>
              <a:t>Zdroj: Euroskop.cz   </a:t>
            </a:r>
            <a:r>
              <a:rPr lang="cs-CZ" sz="800" dirty="0"/>
              <a:t>celý rozsudek: </a:t>
            </a:r>
            <a:r>
              <a:rPr lang="cs-CZ" sz="800" dirty="0">
                <a:hlinkClick r:id="rId2"/>
              </a:rPr>
              <a:t>https://eur-lex.europa.eu/legal-content/EN/TXT/?uri=celex%3A61962CJ0026</a:t>
            </a:r>
            <a:endParaRPr lang="cs-CZ" sz="800" dirty="0"/>
          </a:p>
          <a:p>
            <a:endParaRPr lang="cs-CZ" sz="700" dirty="0"/>
          </a:p>
        </p:txBody>
      </p:sp>
      <p:pic>
        <p:nvPicPr>
          <p:cNvPr id="7" name="Zástupný obsah 6" descr="Obsah obrázku kolo, přeprava, vozidlo, text&#10;&#10;Popis byl vytvořen automaticky">
            <a:extLst>
              <a:ext uri="{FF2B5EF4-FFF2-40B4-BE49-F238E27FC236}">
                <a16:creationId xmlns:a16="http://schemas.microsoft.com/office/drawing/2014/main" id="{F0003127-7D02-C994-3E68-A3C59A6DC6B1}"/>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806650" y="101284"/>
            <a:ext cx="3266982" cy="1837678"/>
          </a:xfrm>
        </p:spPr>
      </p:pic>
      <p:sp>
        <p:nvSpPr>
          <p:cNvPr id="3" name="Zástupný symbol pro číslo snímku 2">
            <a:extLst>
              <a:ext uri="{FF2B5EF4-FFF2-40B4-BE49-F238E27FC236}">
                <a16:creationId xmlns:a16="http://schemas.microsoft.com/office/drawing/2014/main" id="{EF310B2D-42A9-0883-ABC3-EDFCF62E5EBD}"/>
              </a:ext>
            </a:extLst>
          </p:cNvPr>
          <p:cNvSpPr>
            <a:spLocks noGrp="1"/>
          </p:cNvSpPr>
          <p:nvPr>
            <p:ph type="sldNum" sz="quarter" idx="11"/>
          </p:nvPr>
        </p:nvSpPr>
        <p:spPr/>
        <p:txBody>
          <a:bodyPr/>
          <a:lstStyle/>
          <a:p>
            <a:fld id="{0970407D-EE58-4A0B-824B-1D3AE42DD9CF}" type="slidenum">
              <a:rPr lang="cs-CZ" altLang="cs-CZ" smtClean="0"/>
              <a:pPr/>
              <a:t>23</a:t>
            </a:fld>
            <a:endParaRPr lang="cs-CZ" altLang="cs-CZ" dirty="0"/>
          </a:p>
        </p:txBody>
      </p:sp>
      <p:sp>
        <p:nvSpPr>
          <p:cNvPr id="4" name="Nadpis 3">
            <a:extLst>
              <a:ext uri="{FF2B5EF4-FFF2-40B4-BE49-F238E27FC236}">
                <a16:creationId xmlns:a16="http://schemas.microsoft.com/office/drawing/2014/main" id="{D9B28773-07D2-7815-921A-9C063B3E14FF}"/>
              </a:ext>
            </a:extLst>
          </p:cNvPr>
          <p:cNvSpPr>
            <a:spLocks noGrp="1"/>
          </p:cNvSpPr>
          <p:nvPr>
            <p:ph type="title"/>
          </p:nvPr>
        </p:nvSpPr>
        <p:spPr>
          <a:xfrm>
            <a:off x="719400" y="540926"/>
            <a:ext cx="10753200" cy="451576"/>
          </a:xfrm>
        </p:spPr>
        <p:txBody>
          <a:bodyPr/>
          <a:lstStyle/>
          <a:p>
            <a:r>
              <a:rPr lang="cs-CZ" sz="4000" b="1" dirty="0"/>
              <a:t>Příklad 1: Van </a:t>
            </a:r>
            <a:r>
              <a:rPr lang="cs-CZ" sz="4000" b="1" dirty="0" err="1"/>
              <a:t>Gend</a:t>
            </a:r>
            <a:r>
              <a:rPr lang="cs-CZ" sz="4000" b="1" dirty="0"/>
              <a:t>  en </a:t>
            </a:r>
            <a:r>
              <a:rPr lang="cs-CZ" sz="4000" b="1" dirty="0" err="1"/>
              <a:t>Loos</a:t>
            </a:r>
            <a:endParaRPr lang="cs-CZ" dirty="0"/>
          </a:p>
        </p:txBody>
      </p:sp>
      <p:sp>
        <p:nvSpPr>
          <p:cNvPr id="8" name="Zástupný obsah 4">
            <a:extLst>
              <a:ext uri="{FF2B5EF4-FFF2-40B4-BE49-F238E27FC236}">
                <a16:creationId xmlns:a16="http://schemas.microsoft.com/office/drawing/2014/main" id="{09D1EE77-BCC8-6113-B268-06A9047CD0EC}"/>
              </a:ext>
            </a:extLst>
          </p:cNvPr>
          <p:cNvSpPr txBox="1">
            <a:spLocks/>
          </p:cNvSpPr>
          <p:nvPr/>
        </p:nvSpPr>
        <p:spPr>
          <a:xfrm>
            <a:off x="540000" y="1922426"/>
            <a:ext cx="10753200" cy="4139998"/>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4"/>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lnSpc>
                <a:spcPct val="150000"/>
              </a:lnSpc>
            </a:pPr>
            <a:r>
              <a:rPr lang="cs-CZ" sz="1600" dirty="0"/>
              <a:t>V tomto sporu </a:t>
            </a:r>
            <a:r>
              <a:rPr lang="cs-CZ" sz="1600" b="1" dirty="0"/>
              <a:t>zažalovala nizozemská přepravní společnost Van </a:t>
            </a:r>
            <a:r>
              <a:rPr lang="cs-CZ" sz="1600" b="1" dirty="0" err="1"/>
              <a:t>Gend</a:t>
            </a:r>
            <a:r>
              <a:rPr lang="cs-CZ" sz="1600" b="1" dirty="0"/>
              <a:t> en </a:t>
            </a:r>
            <a:r>
              <a:rPr lang="cs-CZ" sz="1600" b="1" dirty="0" err="1"/>
              <a:t>Loos</a:t>
            </a:r>
            <a:r>
              <a:rPr lang="cs-CZ" sz="1600" b="1" dirty="0"/>
              <a:t> nizozemskou daňovou správu za to, že uvalila vyšší clo na dovoz chemického výrobku z Německa. Společnost považovala tento postup za porušení článku 12 Smlouvy </a:t>
            </a:r>
            <a:r>
              <a:rPr lang="cs-CZ" sz="1600" dirty="0"/>
              <a:t>o založení Evropského hospodářského společenství („Smlouva o založení EHS“), dle kterého členské státy nesmějí uvalit nová dovozní nebo vývozní cla, ani zvyšovat ty, které již uplatňují ve vzájemných obchodních vztazích. Daňová správa naproti tomu namítala, že jí Van </a:t>
            </a:r>
            <a:r>
              <a:rPr lang="cs-CZ" sz="1600" dirty="0" err="1"/>
              <a:t>Gend</a:t>
            </a:r>
            <a:r>
              <a:rPr lang="cs-CZ" sz="1600" dirty="0"/>
              <a:t> en </a:t>
            </a:r>
            <a:r>
              <a:rPr lang="cs-CZ" sz="1600" dirty="0" err="1"/>
              <a:t>Loos</a:t>
            </a:r>
            <a:r>
              <a:rPr lang="cs-CZ" sz="1600" dirty="0"/>
              <a:t> nemůže žalovat na základě tohoto článku, neboť toto ustanovení ukládá povinnost pouze členským státům. </a:t>
            </a:r>
          </a:p>
          <a:p>
            <a:pPr>
              <a:lnSpc>
                <a:spcPct val="150000"/>
              </a:lnSpc>
            </a:pPr>
            <a:endParaRPr lang="cs-CZ" sz="1600" kern="0" dirty="0"/>
          </a:p>
          <a:p>
            <a:pPr>
              <a:lnSpc>
                <a:spcPct val="150000"/>
              </a:lnSpc>
            </a:pPr>
            <a:r>
              <a:rPr lang="cs-CZ" sz="1600" b="1" dirty="0"/>
              <a:t>Soudní dvůr ve svém rozsudku - formuloval zásadu přímého účinku unijního práva</a:t>
            </a:r>
            <a:r>
              <a:rPr lang="cs-CZ" sz="1600" dirty="0"/>
              <a:t>. Podle této zásady se </a:t>
            </a:r>
            <a:r>
              <a:rPr lang="cs-CZ" sz="1600" b="1" dirty="0"/>
              <a:t>mohou i občané členských států a podniky dovolávat ustanovení unijního práva před vnitrostátní orgány a soudy</a:t>
            </a:r>
            <a:r>
              <a:rPr lang="cs-CZ" sz="1600" dirty="0"/>
              <a:t>, a to </a:t>
            </a:r>
            <a:r>
              <a:rPr lang="cs-CZ" sz="1600" b="1" dirty="0"/>
              <a:t>i v případě, že daný členský stát nepřijal příslušné ustanovení do vlastního vnitrostátního právního </a:t>
            </a:r>
            <a:r>
              <a:rPr lang="cs-CZ" sz="1600" dirty="0"/>
              <a:t>systému. (Zvýšení celní tarifu na dovoz zboží tak bylo porušení Smlouvy).</a:t>
            </a:r>
            <a:endParaRPr lang="cs-CZ" sz="2200" kern="0" dirty="0"/>
          </a:p>
        </p:txBody>
      </p:sp>
    </p:spTree>
    <p:extLst>
      <p:ext uri="{BB962C8B-B14F-4D97-AF65-F5344CB8AC3E}">
        <p14:creationId xmlns:p14="http://schemas.microsoft.com/office/powerpoint/2010/main" val="14058056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A18455B5-1FB1-68C5-BB56-697155AD323F}"/>
              </a:ext>
            </a:extLst>
          </p:cNvPr>
          <p:cNvSpPr>
            <a:spLocks noGrp="1"/>
          </p:cNvSpPr>
          <p:nvPr>
            <p:ph type="sldNum" sz="quarter" idx="11"/>
          </p:nvPr>
        </p:nvSpPr>
        <p:spPr/>
        <p:txBody>
          <a:bodyPr/>
          <a:lstStyle/>
          <a:p>
            <a:fld id="{0970407D-EE58-4A0B-824B-1D3AE42DD9CF}" type="slidenum">
              <a:rPr lang="cs-CZ" altLang="cs-CZ" smtClean="0"/>
              <a:pPr/>
              <a:t>24</a:t>
            </a:fld>
            <a:endParaRPr lang="cs-CZ" altLang="cs-CZ" dirty="0"/>
          </a:p>
        </p:txBody>
      </p:sp>
      <p:sp>
        <p:nvSpPr>
          <p:cNvPr id="4" name="Nadpis 3">
            <a:extLst>
              <a:ext uri="{FF2B5EF4-FFF2-40B4-BE49-F238E27FC236}">
                <a16:creationId xmlns:a16="http://schemas.microsoft.com/office/drawing/2014/main" id="{BD301116-D194-1021-74E5-72A4B092EEA9}"/>
              </a:ext>
            </a:extLst>
          </p:cNvPr>
          <p:cNvSpPr>
            <a:spLocks noGrp="1"/>
          </p:cNvSpPr>
          <p:nvPr>
            <p:ph type="title"/>
          </p:nvPr>
        </p:nvSpPr>
        <p:spPr>
          <a:xfrm>
            <a:off x="719400" y="560342"/>
            <a:ext cx="10753200" cy="451576"/>
          </a:xfrm>
        </p:spPr>
        <p:txBody>
          <a:bodyPr/>
          <a:lstStyle/>
          <a:p>
            <a:r>
              <a:rPr lang="cs-CZ" dirty="0"/>
              <a:t>Příklad 2: </a:t>
            </a:r>
            <a:r>
              <a:rPr lang="cs-CZ" dirty="0" err="1"/>
              <a:t>Bosman</a:t>
            </a:r>
            <a:r>
              <a:rPr lang="cs-CZ" dirty="0"/>
              <a:t> – 1. část</a:t>
            </a:r>
          </a:p>
        </p:txBody>
      </p:sp>
      <p:sp>
        <p:nvSpPr>
          <p:cNvPr id="5" name="Zástupný obsah 4">
            <a:extLst>
              <a:ext uri="{FF2B5EF4-FFF2-40B4-BE49-F238E27FC236}">
                <a16:creationId xmlns:a16="http://schemas.microsoft.com/office/drawing/2014/main" id="{3A98BD0E-455F-4341-3A29-2BBE9870CDFF}"/>
              </a:ext>
            </a:extLst>
          </p:cNvPr>
          <p:cNvSpPr>
            <a:spLocks noGrp="1"/>
          </p:cNvSpPr>
          <p:nvPr>
            <p:ph idx="1"/>
          </p:nvPr>
        </p:nvSpPr>
        <p:spPr>
          <a:xfrm>
            <a:off x="666000" y="1439558"/>
            <a:ext cx="10753200" cy="4139998"/>
          </a:xfrm>
        </p:spPr>
        <p:txBody>
          <a:bodyPr/>
          <a:lstStyle/>
          <a:p>
            <a:r>
              <a:rPr lang="cs-CZ" sz="2000" dirty="0"/>
              <a:t>Jean-Marc </a:t>
            </a:r>
            <a:r>
              <a:rPr lang="cs-CZ" sz="2000" b="1" dirty="0" err="1"/>
              <a:t>Bosman</a:t>
            </a:r>
            <a:r>
              <a:rPr lang="cs-CZ" sz="2000" dirty="0"/>
              <a:t> byl </a:t>
            </a:r>
            <a:r>
              <a:rPr lang="cs-CZ" sz="2000" b="1" dirty="0"/>
              <a:t>fotbalovým hráčem</a:t>
            </a:r>
            <a:r>
              <a:rPr lang="cs-CZ" sz="2000" dirty="0"/>
              <a:t>, který hrál za belgický prvoligový klub </a:t>
            </a:r>
            <a:r>
              <a:rPr lang="cs-CZ" sz="2000" b="1" dirty="0"/>
              <a:t>RFC</a:t>
            </a:r>
            <a:r>
              <a:rPr lang="cs-CZ" sz="2000" dirty="0"/>
              <a:t> de </a:t>
            </a:r>
            <a:r>
              <a:rPr lang="cs-CZ" sz="2000" dirty="0" err="1"/>
              <a:t>Liège</a:t>
            </a:r>
            <a:r>
              <a:rPr lang="cs-CZ" sz="2000" dirty="0"/>
              <a:t>. V roce 1990 se </a:t>
            </a:r>
            <a:r>
              <a:rPr lang="cs-CZ" sz="2000" dirty="0" err="1"/>
              <a:t>Bosman</a:t>
            </a:r>
            <a:r>
              <a:rPr lang="cs-CZ" sz="2000" dirty="0"/>
              <a:t> rozhodl nepodepsat novou smlouvu s RFC, která snížila jeho měsíční odměnu o tři čtvrtiny. Místo toho se </a:t>
            </a:r>
            <a:r>
              <a:rPr lang="cs-CZ" sz="2000" b="1" dirty="0"/>
              <a:t>rozhodl přejít do </a:t>
            </a:r>
            <a:r>
              <a:rPr lang="cs-CZ" sz="2000" dirty="0"/>
              <a:t>francouzského </a:t>
            </a:r>
            <a:r>
              <a:rPr lang="cs-CZ" sz="2000" b="1" dirty="0"/>
              <a:t>USL</a:t>
            </a:r>
            <a:r>
              <a:rPr lang="cs-CZ" sz="2000" dirty="0"/>
              <a:t> </a:t>
            </a:r>
            <a:r>
              <a:rPr lang="cs-CZ" sz="2000" dirty="0" err="1"/>
              <a:t>Dunkerque</a:t>
            </a:r>
            <a:r>
              <a:rPr lang="cs-CZ" sz="2000" dirty="0"/>
              <a:t>. </a:t>
            </a:r>
          </a:p>
          <a:p>
            <a:endParaRPr lang="cs-CZ" sz="2000" dirty="0"/>
          </a:p>
          <a:p>
            <a:r>
              <a:rPr lang="cs-CZ" sz="2000" dirty="0"/>
              <a:t>Fotbalová pravidla v té době umožňovala </a:t>
            </a:r>
            <a:r>
              <a:rPr lang="cs-CZ" sz="2000" b="1" dirty="0"/>
              <a:t>přestup, pouze pokud nový klub zaplatí původnímu </a:t>
            </a:r>
            <a:r>
              <a:rPr lang="cs-CZ" sz="2000" dirty="0"/>
              <a:t>klubu o</a:t>
            </a:r>
            <a:r>
              <a:rPr lang="cs-CZ" sz="2000" b="1" dirty="0"/>
              <a:t>dstupné</a:t>
            </a:r>
            <a:r>
              <a:rPr lang="cs-CZ" sz="2000" dirty="0"/>
              <a:t> za přestup a náhradu za výcvik a vzdělání daného hráče, a to i po skončení platnosti pracovní smlouvy. </a:t>
            </a:r>
            <a:r>
              <a:rPr lang="cs-CZ" sz="2000" b="1" dirty="0"/>
              <a:t>Klub RFC </a:t>
            </a:r>
            <a:r>
              <a:rPr lang="cs-CZ" sz="2000" dirty="0"/>
              <a:t>měl však v tomto případě pochybnosti o solventnosti klubu USL, a </a:t>
            </a:r>
            <a:r>
              <a:rPr lang="cs-CZ" sz="2000" b="1" dirty="0"/>
              <a:t>rozhodl se </a:t>
            </a:r>
            <a:r>
              <a:rPr lang="cs-CZ" sz="2000" dirty="0"/>
              <a:t>tak </a:t>
            </a:r>
            <a:r>
              <a:rPr lang="cs-CZ" sz="2000" b="1" dirty="0"/>
              <a:t>dohodu o přestupu neuzavřít</a:t>
            </a:r>
            <a:r>
              <a:rPr lang="cs-CZ" sz="2000" dirty="0"/>
              <a:t>. </a:t>
            </a:r>
            <a:r>
              <a:rPr lang="cs-CZ" sz="2000" b="1" dirty="0" err="1"/>
              <a:t>Bosman</a:t>
            </a:r>
            <a:r>
              <a:rPr lang="cs-CZ" sz="2000" b="1" dirty="0"/>
              <a:t> se následně rozhodl klub RFC zažalovat,</a:t>
            </a:r>
            <a:r>
              <a:rPr lang="cs-CZ" sz="2000" dirty="0"/>
              <a:t> a k Soudnímu dvoru se tak dostala předběžná otázka týkající se výkladu článku 45 SFEU.</a:t>
            </a:r>
          </a:p>
          <a:p>
            <a:endParaRPr lang="cs-CZ" dirty="0"/>
          </a:p>
        </p:txBody>
      </p:sp>
      <p:pic>
        <p:nvPicPr>
          <p:cNvPr id="7" name="Obrázek 6" descr="Obsah obrázku fotbal, tráva, fotbalový míč, sportovní vybavení&#10;&#10;Popis byl vytvořen automaticky">
            <a:extLst>
              <a:ext uri="{FF2B5EF4-FFF2-40B4-BE49-F238E27FC236}">
                <a16:creationId xmlns:a16="http://schemas.microsoft.com/office/drawing/2014/main" id="{B7B38E20-86E3-3F5D-19E3-ABE780AF15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25235" y="91468"/>
            <a:ext cx="2025818" cy="1348090"/>
          </a:xfrm>
          <a:prstGeom prst="rect">
            <a:avLst/>
          </a:prstGeom>
        </p:spPr>
      </p:pic>
    </p:spTree>
    <p:extLst>
      <p:ext uri="{BB962C8B-B14F-4D97-AF65-F5344CB8AC3E}">
        <p14:creationId xmlns:p14="http://schemas.microsoft.com/office/powerpoint/2010/main" val="4944004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05D58FA-A44F-C4FF-2CCE-ED53C1729708}"/>
              </a:ext>
            </a:extLst>
          </p:cNvPr>
          <p:cNvSpPr>
            <a:spLocks noGrp="1"/>
          </p:cNvSpPr>
          <p:nvPr>
            <p:ph type="ftr" sz="quarter" idx="10"/>
          </p:nvPr>
        </p:nvSpPr>
        <p:spPr/>
        <p:txBody>
          <a:bodyPr/>
          <a:lstStyle/>
          <a:p>
            <a:r>
              <a:rPr lang="cs-CZ" sz="700" dirty="0"/>
              <a:t>Zdroj: Euroskop.cz</a:t>
            </a:r>
            <a:r>
              <a:rPr lang="cs-CZ" sz="800" dirty="0"/>
              <a:t>. Celý rozsudek k dispozici: </a:t>
            </a:r>
            <a:r>
              <a:rPr lang="cs-CZ" sz="800" dirty="0">
                <a:hlinkClick r:id="rId2"/>
              </a:rPr>
              <a:t>https://eur-lex.europa.eu/legal-content/CS/TXT/?uri=CELEX%3A61993CJ0415</a:t>
            </a:r>
            <a:endParaRPr lang="cs-CZ" sz="800" dirty="0"/>
          </a:p>
          <a:p>
            <a:endParaRPr lang="cs-CZ" sz="800" dirty="0"/>
          </a:p>
        </p:txBody>
      </p:sp>
      <p:sp>
        <p:nvSpPr>
          <p:cNvPr id="3" name="Zástupný symbol pro číslo snímku 2">
            <a:extLst>
              <a:ext uri="{FF2B5EF4-FFF2-40B4-BE49-F238E27FC236}">
                <a16:creationId xmlns:a16="http://schemas.microsoft.com/office/drawing/2014/main" id="{A5AA36BC-4231-B271-D232-4401B6718245}"/>
              </a:ext>
            </a:extLst>
          </p:cNvPr>
          <p:cNvSpPr>
            <a:spLocks noGrp="1"/>
          </p:cNvSpPr>
          <p:nvPr>
            <p:ph type="sldNum" sz="quarter" idx="11"/>
          </p:nvPr>
        </p:nvSpPr>
        <p:spPr/>
        <p:txBody>
          <a:bodyPr/>
          <a:lstStyle/>
          <a:p>
            <a:fld id="{0970407D-EE58-4A0B-824B-1D3AE42DD9CF}" type="slidenum">
              <a:rPr lang="cs-CZ" altLang="cs-CZ" smtClean="0"/>
              <a:pPr/>
              <a:t>25</a:t>
            </a:fld>
            <a:endParaRPr lang="cs-CZ" altLang="cs-CZ" dirty="0"/>
          </a:p>
        </p:txBody>
      </p:sp>
      <p:sp>
        <p:nvSpPr>
          <p:cNvPr id="4" name="Nadpis 3">
            <a:extLst>
              <a:ext uri="{FF2B5EF4-FFF2-40B4-BE49-F238E27FC236}">
                <a16:creationId xmlns:a16="http://schemas.microsoft.com/office/drawing/2014/main" id="{FD407AB8-6639-9596-CBB3-13842BED9F21}"/>
              </a:ext>
            </a:extLst>
          </p:cNvPr>
          <p:cNvSpPr>
            <a:spLocks noGrp="1"/>
          </p:cNvSpPr>
          <p:nvPr>
            <p:ph type="title"/>
          </p:nvPr>
        </p:nvSpPr>
        <p:spPr/>
        <p:txBody>
          <a:bodyPr/>
          <a:lstStyle/>
          <a:p>
            <a:r>
              <a:rPr lang="cs-CZ" dirty="0"/>
              <a:t>Příklad 2: </a:t>
            </a:r>
            <a:r>
              <a:rPr lang="cs-CZ" dirty="0" err="1"/>
              <a:t>Bosman</a:t>
            </a:r>
            <a:r>
              <a:rPr lang="cs-CZ" dirty="0"/>
              <a:t> – 2. část</a:t>
            </a:r>
          </a:p>
        </p:txBody>
      </p:sp>
      <p:sp>
        <p:nvSpPr>
          <p:cNvPr id="5" name="Zástupný obsah 4">
            <a:extLst>
              <a:ext uri="{FF2B5EF4-FFF2-40B4-BE49-F238E27FC236}">
                <a16:creationId xmlns:a16="http://schemas.microsoft.com/office/drawing/2014/main" id="{16AB7674-776C-0C1C-A169-DDF68F0FE88E}"/>
              </a:ext>
            </a:extLst>
          </p:cNvPr>
          <p:cNvSpPr>
            <a:spLocks noGrp="1"/>
          </p:cNvSpPr>
          <p:nvPr>
            <p:ph idx="1"/>
          </p:nvPr>
        </p:nvSpPr>
        <p:spPr>
          <a:xfrm>
            <a:off x="666000" y="1887311"/>
            <a:ext cx="10753200" cy="4139998"/>
          </a:xfrm>
        </p:spPr>
        <p:txBody>
          <a:bodyPr/>
          <a:lstStyle/>
          <a:p>
            <a:r>
              <a:rPr lang="cs-CZ" sz="2000" b="1" dirty="0"/>
              <a:t>Soudní dvůr rozhodl</a:t>
            </a:r>
            <a:r>
              <a:rPr lang="cs-CZ" sz="2000" dirty="0"/>
              <a:t>, že pravidla, která umožňují přestup hráče, který je občanem jednoho členského státu a kterému vypršela smlouva s jeho původním klubem, pouze pokud za něj klub v jiném členském státě zaplatí odstupné, </a:t>
            </a:r>
            <a:r>
              <a:rPr lang="cs-CZ" sz="2000" b="1" dirty="0"/>
              <a:t>představují překážku volného pohybu pracovníků, které jsou zakázané </a:t>
            </a:r>
            <a:r>
              <a:rPr lang="cs-CZ" sz="2000" dirty="0"/>
              <a:t>článkem 45. </a:t>
            </a:r>
          </a:p>
          <a:p>
            <a:endParaRPr lang="cs-CZ" sz="2000" dirty="0"/>
          </a:p>
          <a:p>
            <a:r>
              <a:rPr lang="cs-CZ" sz="2000" b="1" dirty="0"/>
              <a:t>Nadto</a:t>
            </a:r>
            <a:r>
              <a:rPr lang="cs-CZ" sz="2000" dirty="0"/>
              <a:t> Soudní dvůr </a:t>
            </a:r>
            <a:r>
              <a:rPr lang="cs-CZ" sz="2000" b="1" dirty="0"/>
              <a:t>určil,</a:t>
            </a:r>
            <a:r>
              <a:rPr lang="cs-CZ" sz="2000" dirty="0"/>
              <a:t> že </a:t>
            </a:r>
            <a:r>
              <a:rPr lang="cs-CZ" sz="2000" b="1" dirty="0"/>
              <a:t>pravidla, dle kterých mohou fotbalové kluby omezit počet hráčů se státním občanstvím jiného členského státu</a:t>
            </a:r>
            <a:r>
              <a:rPr lang="cs-CZ" sz="2000" dirty="0"/>
              <a:t> nebo jejich možnost účastnit se fotbalových </a:t>
            </a:r>
            <a:r>
              <a:rPr lang="cs-CZ" sz="2000" b="1" dirty="0"/>
              <a:t>utkání jsou rovněž v rozporu </a:t>
            </a:r>
            <a:r>
              <a:rPr lang="cs-CZ" sz="2000" dirty="0"/>
              <a:t>s článkem 45. </a:t>
            </a:r>
          </a:p>
          <a:p>
            <a:r>
              <a:rPr lang="cs-CZ" sz="2000" dirty="0"/>
              <a:t>Tímto rozsudkem tak Soudní dvůr významně změnil přestupovou politiku ve fotbale.</a:t>
            </a:r>
          </a:p>
        </p:txBody>
      </p:sp>
      <p:pic>
        <p:nvPicPr>
          <p:cNvPr id="7" name="Obrázek 6">
            <a:extLst>
              <a:ext uri="{FF2B5EF4-FFF2-40B4-BE49-F238E27FC236}">
                <a16:creationId xmlns:a16="http://schemas.microsoft.com/office/drawing/2014/main" id="{522A7878-4422-5B1E-9879-885A436BC303}"/>
              </a:ext>
            </a:extLst>
          </p:cNvPr>
          <p:cNvPicPr>
            <a:picLocks noChangeAspect="1"/>
          </p:cNvPicPr>
          <p:nvPr/>
        </p:nvPicPr>
        <p:blipFill rotWithShape="1">
          <a:blip r:embed="rId3"/>
          <a:srcRect l="33204" t="29223" r="56165" b="21586"/>
          <a:stretch/>
        </p:blipFill>
        <p:spPr>
          <a:xfrm>
            <a:off x="10511161" y="13633"/>
            <a:ext cx="1553592" cy="2021796"/>
          </a:xfrm>
          <a:prstGeom prst="rect">
            <a:avLst/>
          </a:prstGeom>
        </p:spPr>
      </p:pic>
    </p:spTree>
    <p:extLst>
      <p:ext uri="{BB962C8B-B14F-4D97-AF65-F5344CB8AC3E}">
        <p14:creationId xmlns:p14="http://schemas.microsoft.com/office/powerpoint/2010/main" val="41966272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790FF83B-6BDC-BD64-E5EA-7C709F2834A8}"/>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BDCACD8D-B4D5-179C-F084-6624425CF024}"/>
              </a:ext>
            </a:extLst>
          </p:cNvPr>
          <p:cNvSpPr>
            <a:spLocks noGrp="1"/>
          </p:cNvSpPr>
          <p:nvPr>
            <p:ph type="sldNum" sz="quarter" idx="11"/>
          </p:nvPr>
        </p:nvSpPr>
        <p:spPr/>
        <p:txBody>
          <a:bodyPr/>
          <a:lstStyle/>
          <a:p>
            <a:fld id="{0970407D-EE58-4A0B-824B-1D3AE42DD9CF}" type="slidenum">
              <a:rPr lang="cs-CZ" altLang="cs-CZ" smtClean="0"/>
              <a:pPr/>
              <a:t>26</a:t>
            </a:fld>
            <a:endParaRPr lang="cs-CZ" altLang="cs-CZ" dirty="0"/>
          </a:p>
        </p:txBody>
      </p:sp>
      <p:sp>
        <p:nvSpPr>
          <p:cNvPr id="5" name="Zástupný obsah 4">
            <a:extLst>
              <a:ext uri="{FF2B5EF4-FFF2-40B4-BE49-F238E27FC236}">
                <a16:creationId xmlns:a16="http://schemas.microsoft.com/office/drawing/2014/main" id="{976B4FC0-273E-FC6D-E479-F9B9F7EA5731}"/>
              </a:ext>
            </a:extLst>
          </p:cNvPr>
          <p:cNvSpPr>
            <a:spLocks noGrp="1"/>
          </p:cNvSpPr>
          <p:nvPr>
            <p:ph idx="1"/>
          </p:nvPr>
        </p:nvSpPr>
        <p:spPr/>
        <p:txBody>
          <a:bodyPr/>
          <a:lstStyle/>
          <a:p>
            <a:r>
              <a:rPr lang="cs-CZ" sz="2000" dirty="0">
                <a:hlinkClick r:id="rId2"/>
              </a:rPr>
              <a:t>https://www.youtube.com/watch?v=9hCNlnhCgLQ&amp;ab_channel=CourtofJusticeoftheEuropeanUnion</a:t>
            </a:r>
            <a:endParaRPr lang="cs-CZ" sz="2000" dirty="0"/>
          </a:p>
          <a:p>
            <a:r>
              <a:rPr lang="cs-CZ" sz="2000" dirty="0"/>
              <a:t>Video 2:01 min</a:t>
            </a:r>
          </a:p>
          <a:p>
            <a:endParaRPr lang="cs-CZ" sz="2000" dirty="0"/>
          </a:p>
        </p:txBody>
      </p:sp>
      <p:sp>
        <p:nvSpPr>
          <p:cNvPr id="6" name="Nadpis 3">
            <a:extLst>
              <a:ext uri="{FF2B5EF4-FFF2-40B4-BE49-F238E27FC236}">
                <a16:creationId xmlns:a16="http://schemas.microsoft.com/office/drawing/2014/main" id="{DCE5011A-84EC-7862-D899-B07A02A61789}"/>
              </a:ext>
            </a:extLst>
          </p:cNvPr>
          <p:cNvSpPr txBox="1">
            <a:spLocks/>
          </p:cNvSpPr>
          <p:nvPr/>
        </p:nvSpPr>
        <p:spPr>
          <a:xfrm>
            <a:off x="832963" y="844426"/>
            <a:ext cx="10753200" cy="451576"/>
          </a:xfrm>
          <a:prstGeom prst="rect">
            <a:avLst/>
          </a:prstGeom>
        </p:spPr>
        <p:txBody>
          <a:bodyPr vert="horz" lIns="0" tIns="0" rIns="0" bIns="0" rtlCol="0" anchor="t" anchorCtr="0">
            <a:noAutofit/>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cs-CZ" b="1" dirty="0"/>
              <a:t>Soudní dvůr EU a sport</a:t>
            </a:r>
          </a:p>
          <a:p>
            <a:br>
              <a:rPr lang="cs-CZ" kern="0" dirty="0"/>
            </a:br>
            <a:endParaRPr lang="cs-CZ" kern="0" dirty="0"/>
          </a:p>
        </p:txBody>
      </p:sp>
    </p:spTree>
    <p:extLst>
      <p:ext uri="{BB962C8B-B14F-4D97-AF65-F5344CB8AC3E}">
        <p14:creationId xmlns:p14="http://schemas.microsoft.com/office/powerpoint/2010/main" val="42876357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29536CB9-FB3A-DED2-BFDF-D995CEA70C0E}"/>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84AA1C02-98FD-9CFD-3236-9FC9F5F7576F}"/>
              </a:ext>
            </a:extLst>
          </p:cNvPr>
          <p:cNvSpPr>
            <a:spLocks noGrp="1"/>
          </p:cNvSpPr>
          <p:nvPr>
            <p:ph type="sldNum" sz="quarter" idx="11"/>
          </p:nvPr>
        </p:nvSpPr>
        <p:spPr/>
        <p:txBody>
          <a:bodyPr/>
          <a:lstStyle/>
          <a:p>
            <a:fld id="{0DE708CC-0C3F-4567-9698-B54C0F35BD31}" type="slidenum">
              <a:rPr lang="cs-CZ" altLang="cs-CZ" noProof="0" smtClean="0"/>
              <a:pPr/>
              <a:t>27</a:t>
            </a:fld>
            <a:endParaRPr lang="cs-CZ" altLang="cs-CZ" noProof="0" dirty="0"/>
          </a:p>
        </p:txBody>
      </p:sp>
      <p:sp>
        <p:nvSpPr>
          <p:cNvPr id="4" name="Nadpis 3">
            <a:extLst>
              <a:ext uri="{FF2B5EF4-FFF2-40B4-BE49-F238E27FC236}">
                <a16:creationId xmlns:a16="http://schemas.microsoft.com/office/drawing/2014/main" id="{FC3BA6C1-526F-A6F9-4EBD-C4BFC85279B4}"/>
              </a:ext>
            </a:extLst>
          </p:cNvPr>
          <p:cNvSpPr>
            <a:spLocks noGrp="1"/>
          </p:cNvSpPr>
          <p:nvPr>
            <p:ph type="title"/>
          </p:nvPr>
        </p:nvSpPr>
        <p:spPr/>
        <p:txBody>
          <a:bodyPr/>
          <a:lstStyle/>
          <a:p>
            <a:r>
              <a:rPr lang="cs-CZ" b="1" dirty="0">
                <a:solidFill>
                  <a:schemeClr val="tx2"/>
                </a:solidFill>
              </a:rPr>
              <a:t>4)  </a:t>
            </a:r>
            <a:r>
              <a:rPr lang="cs-CZ" b="1" dirty="0"/>
              <a:t>Obecné zásady právní</a:t>
            </a:r>
            <a:endParaRPr lang="cs-CZ" dirty="0"/>
          </a:p>
        </p:txBody>
      </p:sp>
      <p:sp>
        <p:nvSpPr>
          <p:cNvPr id="5" name="Podnadpis 4">
            <a:extLst>
              <a:ext uri="{FF2B5EF4-FFF2-40B4-BE49-F238E27FC236}">
                <a16:creationId xmlns:a16="http://schemas.microsoft.com/office/drawing/2014/main" id="{3C064FF3-1A3C-194E-5839-24DC3B64B48D}"/>
              </a:ext>
            </a:extLst>
          </p:cNvPr>
          <p:cNvSpPr>
            <a:spLocks noGrp="1"/>
          </p:cNvSpPr>
          <p:nvPr>
            <p:ph type="subTitle" idx="1"/>
          </p:nvPr>
        </p:nvSpPr>
        <p:spPr/>
        <p:txBody>
          <a:bodyPr/>
          <a:lstStyle/>
          <a:p>
            <a:endParaRPr lang="cs-CZ"/>
          </a:p>
        </p:txBody>
      </p:sp>
    </p:spTree>
    <p:extLst>
      <p:ext uri="{BB962C8B-B14F-4D97-AF65-F5344CB8AC3E}">
        <p14:creationId xmlns:p14="http://schemas.microsoft.com/office/powerpoint/2010/main" val="28150307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4B15232F-56B3-DE10-6A22-56BC62C88DC5}"/>
              </a:ext>
            </a:extLst>
          </p:cNvPr>
          <p:cNvSpPr>
            <a:spLocks noGrp="1"/>
          </p:cNvSpPr>
          <p:nvPr>
            <p:ph type="sldNum" sz="quarter" idx="11"/>
          </p:nvPr>
        </p:nvSpPr>
        <p:spPr/>
        <p:txBody>
          <a:bodyPr/>
          <a:lstStyle/>
          <a:p>
            <a:fld id="{0970407D-EE58-4A0B-824B-1D3AE42DD9CF}" type="slidenum">
              <a:rPr lang="cs-CZ" altLang="cs-CZ" smtClean="0"/>
              <a:pPr/>
              <a:t>28</a:t>
            </a:fld>
            <a:endParaRPr lang="cs-CZ" altLang="cs-CZ" dirty="0"/>
          </a:p>
        </p:txBody>
      </p:sp>
      <p:sp>
        <p:nvSpPr>
          <p:cNvPr id="4" name="Nadpis 3">
            <a:extLst>
              <a:ext uri="{FF2B5EF4-FFF2-40B4-BE49-F238E27FC236}">
                <a16:creationId xmlns:a16="http://schemas.microsoft.com/office/drawing/2014/main" id="{42BD94BF-FD69-0E68-2DBD-FF790D2C3A9B}"/>
              </a:ext>
            </a:extLst>
          </p:cNvPr>
          <p:cNvSpPr>
            <a:spLocks noGrp="1"/>
          </p:cNvSpPr>
          <p:nvPr>
            <p:ph type="title"/>
          </p:nvPr>
        </p:nvSpPr>
        <p:spPr/>
        <p:txBody>
          <a:bodyPr/>
          <a:lstStyle/>
          <a:p>
            <a:r>
              <a:rPr lang="cs-CZ" b="1" dirty="0">
                <a:solidFill>
                  <a:schemeClr val="tx2"/>
                </a:solidFill>
              </a:rPr>
              <a:t>4)  </a:t>
            </a:r>
            <a:r>
              <a:rPr lang="cs-CZ" b="1" dirty="0"/>
              <a:t>Obecné zásady právní</a:t>
            </a:r>
            <a:endParaRPr lang="cs-CZ" dirty="0"/>
          </a:p>
        </p:txBody>
      </p:sp>
      <p:sp>
        <p:nvSpPr>
          <p:cNvPr id="5" name="Zástupný obsah 4">
            <a:extLst>
              <a:ext uri="{FF2B5EF4-FFF2-40B4-BE49-F238E27FC236}">
                <a16:creationId xmlns:a16="http://schemas.microsoft.com/office/drawing/2014/main" id="{BD94B0B8-C652-15F7-8E62-41F8632B06B4}"/>
              </a:ext>
            </a:extLst>
          </p:cNvPr>
          <p:cNvSpPr>
            <a:spLocks noGrp="1"/>
          </p:cNvSpPr>
          <p:nvPr>
            <p:ph idx="1"/>
          </p:nvPr>
        </p:nvSpPr>
        <p:spPr/>
        <p:txBody>
          <a:bodyPr/>
          <a:lstStyle/>
          <a:p>
            <a:r>
              <a:rPr lang="cs-CZ" sz="2400" b="1" dirty="0">
                <a:solidFill>
                  <a:schemeClr val="tx2"/>
                </a:solidFill>
              </a:rPr>
              <a:t>Principy převzaté ze systému národních práv</a:t>
            </a:r>
          </a:p>
          <a:p>
            <a:pPr lvl="1"/>
            <a:r>
              <a:rPr lang="cs-CZ" sz="2200" dirty="0"/>
              <a:t>= normy, které vyjadřují elementární představy o právu a spravedlnosti, které musí splňovat každý právní řád</a:t>
            </a:r>
          </a:p>
          <a:p>
            <a:endParaRPr lang="cs-CZ" sz="2400" dirty="0"/>
          </a:p>
          <a:p>
            <a:r>
              <a:rPr lang="cs-CZ" b="1" dirty="0">
                <a:solidFill>
                  <a:schemeClr val="tx2"/>
                </a:solidFill>
              </a:rPr>
              <a:t>Hlavní zásady:</a:t>
            </a:r>
          </a:p>
          <a:p>
            <a:pPr lvl="1"/>
            <a:r>
              <a:rPr lang="cs-CZ" sz="2400" b="1" dirty="0">
                <a:solidFill>
                  <a:schemeClr val="tx2"/>
                </a:solidFill>
              </a:rPr>
              <a:t>Ochrana základních lidských práv </a:t>
            </a:r>
          </a:p>
          <a:p>
            <a:pPr marL="1200150" lvl="2" indent="-285750">
              <a:buFont typeface="Arial" panose="020B0604020202020204" pitchFamily="34" charset="0"/>
              <a:buChar char="•"/>
            </a:pPr>
            <a:r>
              <a:rPr lang="cs-CZ" sz="2000" b="1" dirty="0"/>
              <a:t>lidská důstojnost </a:t>
            </a:r>
            <a:r>
              <a:rPr lang="cs-CZ" sz="2000" dirty="0"/>
              <a:t>(právo na život, zákaz mučení, otroctví….), </a:t>
            </a:r>
          </a:p>
          <a:p>
            <a:pPr marL="1200150" lvl="2" indent="-285750">
              <a:buFont typeface="Arial" panose="020B0604020202020204" pitchFamily="34" charset="0"/>
              <a:buChar char="•"/>
            </a:pPr>
            <a:r>
              <a:rPr lang="cs-CZ" sz="2000" b="1" dirty="0"/>
              <a:t>svoboda</a:t>
            </a:r>
            <a:r>
              <a:rPr lang="cs-CZ" sz="2000" dirty="0"/>
              <a:t> (právo na svobodu, bezpečnost, svoboda myšlení, projevu….), </a:t>
            </a:r>
          </a:p>
          <a:p>
            <a:pPr marL="1200150" lvl="2" indent="-285750">
              <a:buFont typeface="Arial" panose="020B0604020202020204" pitchFamily="34" charset="0"/>
              <a:buChar char="•"/>
            </a:pPr>
            <a:r>
              <a:rPr lang="cs-CZ" sz="2000" b="1" dirty="0"/>
              <a:t>rovnost </a:t>
            </a:r>
            <a:r>
              <a:rPr lang="cs-CZ" sz="2000" dirty="0"/>
              <a:t>(před zákonem, nediskriminace…), </a:t>
            </a:r>
          </a:p>
          <a:p>
            <a:pPr marL="1200150" lvl="2" indent="-285750">
              <a:buFont typeface="Arial" panose="020B0604020202020204" pitchFamily="34" charset="0"/>
              <a:buChar char="•"/>
            </a:pPr>
            <a:r>
              <a:rPr lang="cs-CZ" sz="2000" b="1" dirty="0"/>
              <a:t>solidarita </a:t>
            </a:r>
            <a:r>
              <a:rPr lang="cs-CZ" sz="2000" dirty="0"/>
              <a:t>(zákaz dětské práce, sociální zabezpečení a sociální podpora…)</a:t>
            </a:r>
          </a:p>
          <a:p>
            <a:pPr marL="1200150" lvl="2" indent="-285750">
              <a:buFont typeface="Arial" panose="020B0604020202020204" pitchFamily="34" charset="0"/>
              <a:buChar char="•"/>
            </a:pPr>
            <a:r>
              <a:rPr lang="cs-CZ" sz="2000" b="1" dirty="0"/>
              <a:t>občanská práva </a:t>
            </a:r>
            <a:r>
              <a:rPr lang="cs-CZ" sz="2000" dirty="0"/>
              <a:t>(právo volit a být volen, právo na volný pohyb…)</a:t>
            </a:r>
          </a:p>
          <a:p>
            <a:pPr marL="1200150" lvl="2" indent="-285750">
              <a:buFont typeface="Arial" panose="020B0604020202020204" pitchFamily="34" charset="0"/>
              <a:buChar char="•"/>
            </a:pPr>
            <a:r>
              <a:rPr lang="cs-CZ" sz="2000" b="1" dirty="0"/>
              <a:t>soudní práva </a:t>
            </a:r>
            <a:r>
              <a:rPr lang="cs-CZ" sz="2000" dirty="0"/>
              <a:t>(právo na odvolání, právo na nestranné soudy, presumpce nevinny…)</a:t>
            </a:r>
          </a:p>
          <a:p>
            <a:pPr lvl="1"/>
            <a:r>
              <a:rPr lang="cs-CZ" sz="2400" b="1" dirty="0">
                <a:solidFill>
                  <a:schemeClr val="tx2"/>
                </a:solidFill>
              </a:rPr>
              <a:t>Právní jistota</a:t>
            </a:r>
            <a:r>
              <a:rPr lang="cs-CZ" sz="2400" b="1" dirty="0"/>
              <a:t> </a:t>
            </a:r>
            <a:r>
              <a:rPr lang="cs-CZ" sz="2400" dirty="0"/>
              <a:t> </a:t>
            </a:r>
          </a:p>
          <a:p>
            <a:pPr marL="1200150" lvl="2" indent="-285750">
              <a:buFont typeface="Arial" panose="020B0604020202020204" pitchFamily="34" charset="0"/>
              <a:buChar char="•"/>
            </a:pPr>
            <a:r>
              <a:rPr lang="cs-CZ" sz="2000" dirty="0"/>
              <a:t>spolehlivost, ke konkrétnímu případu bude přistupováno pokaždé stejně…</a:t>
            </a:r>
            <a:endParaRPr lang="cs-CZ" sz="2000" dirty="0">
              <a:solidFill>
                <a:schemeClr val="tx2"/>
              </a:solidFill>
            </a:endParaRPr>
          </a:p>
        </p:txBody>
      </p:sp>
    </p:spTree>
    <p:extLst>
      <p:ext uri="{BB962C8B-B14F-4D97-AF65-F5344CB8AC3E}">
        <p14:creationId xmlns:p14="http://schemas.microsoft.com/office/powerpoint/2010/main" val="1267475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57FF673-56B3-B535-5EC7-B43D37B57133}"/>
              </a:ext>
            </a:extLst>
          </p:cNvPr>
          <p:cNvSpPr>
            <a:spLocks noGrp="1"/>
          </p:cNvSpPr>
          <p:nvPr>
            <p:ph type="ftr" sz="quarter" idx="10"/>
          </p:nvPr>
        </p:nvSpPr>
        <p:spPr/>
        <p:txBody>
          <a:bodyPr/>
          <a:lstStyle/>
          <a:p>
            <a:r>
              <a:rPr lang="cs-CZ" dirty="0"/>
              <a:t>Zápatí prezentace</a:t>
            </a:r>
          </a:p>
        </p:txBody>
      </p:sp>
      <p:sp>
        <p:nvSpPr>
          <p:cNvPr id="3" name="Zástupný symbol pro číslo snímku 2">
            <a:extLst>
              <a:ext uri="{FF2B5EF4-FFF2-40B4-BE49-F238E27FC236}">
                <a16:creationId xmlns:a16="http://schemas.microsoft.com/office/drawing/2014/main" id="{4E6D8ED4-E1F7-1687-B259-7EF9A37AC733}"/>
              </a:ext>
            </a:extLst>
          </p:cNvPr>
          <p:cNvSpPr>
            <a:spLocks noGrp="1"/>
          </p:cNvSpPr>
          <p:nvPr>
            <p:ph type="sldNum" sz="quarter" idx="11"/>
          </p:nvPr>
        </p:nvSpPr>
        <p:spPr/>
        <p:txBody>
          <a:bodyPr/>
          <a:lstStyle/>
          <a:p>
            <a:fld id="{0970407D-EE58-4A0B-824B-1D3AE42DD9CF}" type="slidenum">
              <a:rPr lang="cs-CZ" altLang="cs-CZ" smtClean="0"/>
              <a:pPr/>
              <a:t>29</a:t>
            </a:fld>
            <a:endParaRPr lang="cs-CZ" altLang="cs-CZ" dirty="0"/>
          </a:p>
        </p:txBody>
      </p:sp>
      <p:sp>
        <p:nvSpPr>
          <p:cNvPr id="4" name="Nadpis 3">
            <a:extLst>
              <a:ext uri="{FF2B5EF4-FFF2-40B4-BE49-F238E27FC236}">
                <a16:creationId xmlns:a16="http://schemas.microsoft.com/office/drawing/2014/main" id="{E05D6022-962A-C01A-819C-0821C775B698}"/>
              </a:ext>
            </a:extLst>
          </p:cNvPr>
          <p:cNvSpPr>
            <a:spLocks noGrp="1"/>
          </p:cNvSpPr>
          <p:nvPr>
            <p:ph type="title"/>
          </p:nvPr>
        </p:nvSpPr>
        <p:spPr/>
        <p:txBody>
          <a:bodyPr/>
          <a:lstStyle/>
          <a:p>
            <a:r>
              <a:rPr lang="cs-CZ" dirty="0"/>
              <a:t>Obecné zásady právní - pokračování</a:t>
            </a:r>
          </a:p>
        </p:txBody>
      </p:sp>
      <p:sp>
        <p:nvSpPr>
          <p:cNvPr id="5" name="Zástupný obsah 4">
            <a:extLst>
              <a:ext uri="{FF2B5EF4-FFF2-40B4-BE49-F238E27FC236}">
                <a16:creationId xmlns:a16="http://schemas.microsoft.com/office/drawing/2014/main" id="{F8EDC44C-7109-2CAC-BD4E-41475DF195E0}"/>
              </a:ext>
            </a:extLst>
          </p:cNvPr>
          <p:cNvSpPr>
            <a:spLocks noGrp="1"/>
          </p:cNvSpPr>
          <p:nvPr>
            <p:ph idx="1"/>
          </p:nvPr>
        </p:nvSpPr>
        <p:spPr>
          <a:xfrm>
            <a:off x="666000" y="1514449"/>
            <a:ext cx="10753200" cy="4139998"/>
          </a:xfrm>
        </p:spPr>
        <p:txBody>
          <a:bodyPr/>
          <a:lstStyle/>
          <a:p>
            <a:r>
              <a:rPr lang="cs-CZ" sz="2400" b="1" dirty="0">
                <a:solidFill>
                  <a:schemeClr val="tx2"/>
                </a:solidFill>
              </a:rPr>
              <a:t>Proporcionalita</a:t>
            </a:r>
            <a:r>
              <a:rPr lang="cs-CZ" sz="2400" dirty="0"/>
              <a:t>  </a:t>
            </a:r>
          </a:p>
          <a:p>
            <a:pPr marL="1085850" lvl="2" indent="-171450">
              <a:buFont typeface="Arial" panose="020B0604020202020204" pitchFamily="34" charset="0"/>
              <a:buChar char="•"/>
            </a:pPr>
            <a:r>
              <a:rPr lang="cs-CZ" sz="2000" dirty="0"/>
              <a:t>dojde-li ke konfliktu mezi konkurujícími si subjektivními právy (např. u lidských práv), řeší se takovým způsobem, aby hodnotnější z nich bylo chráněno s minimálním omezením méně hodnotného</a:t>
            </a:r>
          </a:p>
          <a:p>
            <a:endParaRPr lang="cs-CZ" sz="2400" dirty="0"/>
          </a:p>
          <a:p>
            <a:r>
              <a:rPr lang="cs-CZ" sz="2400" b="1" dirty="0">
                <a:solidFill>
                  <a:schemeClr val="tx2"/>
                </a:solidFill>
              </a:rPr>
              <a:t>Nediskriminace z důvodu státní příslušnosti </a:t>
            </a:r>
          </a:p>
          <a:p>
            <a:pPr marL="1085850" lvl="2" indent="-171450">
              <a:buFont typeface="Arial" panose="020B0604020202020204" pitchFamily="34" charset="0"/>
              <a:buChar char="•"/>
            </a:pPr>
            <a:r>
              <a:rPr lang="cs-CZ" sz="2000" dirty="0"/>
              <a:t>každý občan Unie se může dovolávat v každém členském státě stejného práva </a:t>
            </a:r>
          </a:p>
          <a:p>
            <a:pPr marL="1085850" lvl="2" indent="-171450">
              <a:buFont typeface="Arial" panose="020B0604020202020204" pitchFamily="34" charset="0"/>
              <a:buChar char="•"/>
            </a:pPr>
            <a:r>
              <a:rPr lang="cs-CZ" sz="2000" b="1" dirty="0"/>
              <a:t>např. Rozsudek </a:t>
            </a:r>
            <a:r>
              <a:rPr lang="cs-CZ" sz="2000" b="1" dirty="0" err="1"/>
              <a:t>Cowan</a:t>
            </a:r>
            <a:r>
              <a:rPr lang="cs-CZ" sz="2000" b="1" dirty="0"/>
              <a:t>, </a:t>
            </a:r>
            <a:r>
              <a:rPr lang="cs-CZ" sz="2000" b="1" dirty="0" err="1"/>
              <a:t>Botsman</a:t>
            </a:r>
            <a:endParaRPr lang="cs-CZ" sz="2000" b="1" dirty="0"/>
          </a:p>
          <a:p>
            <a:pPr marL="1085850" lvl="2" indent="-171450">
              <a:buFont typeface="Arial" panose="020B0604020202020204" pitchFamily="34" charset="0"/>
              <a:buChar char="•"/>
            </a:pPr>
            <a:r>
              <a:rPr lang="cs-CZ" sz="2000" b="1" dirty="0"/>
              <a:t>např</a:t>
            </a:r>
            <a:r>
              <a:rPr lang="cs-CZ" sz="2000" dirty="0"/>
              <a:t>. v roce </a:t>
            </a:r>
            <a:r>
              <a:rPr lang="cs-CZ" sz="2000" b="1" dirty="0"/>
              <a:t>2004</a:t>
            </a:r>
            <a:r>
              <a:rPr lang="cs-CZ" sz="2000" dirty="0"/>
              <a:t> Soudní dvůr rozhodl, že členský stát diskriminuje </a:t>
            </a:r>
            <a:r>
              <a:rPr lang="cs-CZ" sz="2000" b="1" dirty="0"/>
              <a:t>maturanty </a:t>
            </a:r>
            <a:r>
              <a:rPr lang="cs-CZ" sz="2000" dirty="0"/>
              <a:t>z jiných členských států, pokud jim neumožňuje přístup k vysokoškolskému vzdělání za stejných podmínek jako tuzemským maturantům (</a:t>
            </a:r>
            <a:r>
              <a:rPr lang="cs-CZ" sz="2000" dirty="0">
                <a:hlinkClick r:id="rId2"/>
              </a:rPr>
              <a:t>https://eur-lex.europa.eu/legal-content/CS/TXT/?uri=CELEX%3A62003CJ0065</a:t>
            </a:r>
            <a:r>
              <a:rPr lang="cs-CZ" sz="2000" dirty="0"/>
              <a:t>)</a:t>
            </a:r>
          </a:p>
          <a:p>
            <a:pPr marL="1085850" lvl="2" indent="-171450">
              <a:buFont typeface="Arial" panose="020B0604020202020204" pitchFamily="34" charset="0"/>
              <a:buChar char="•"/>
            </a:pPr>
            <a:endParaRPr lang="cs-CZ" sz="1800" b="1" dirty="0">
              <a:solidFill>
                <a:schemeClr val="tx2"/>
              </a:solidFill>
            </a:endParaRPr>
          </a:p>
        </p:txBody>
      </p:sp>
      <p:pic>
        <p:nvPicPr>
          <p:cNvPr id="7" name="Obrázek 6" descr="Obsah obrázku text, tužka, psací potřeba&#10;&#10;Popis byl vytvořen automaticky">
            <a:extLst>
              <a:ext uri="{FF2B5EF4-FFF2-40B4-BE49-F238E27FC236}">
                <a16:creationId xmlns:a16="http://schemas.microsoft.com/office/drawing/2014/main" id="{766156A0-228C-2FAF-B713-F45884ADDA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8634" y="5491523"/>
            <a:ext cx="1942962" cy="1292953"/>
          </a:xfrm>
          <a:prstGeom prst="rect">
            <a:avLst/>
          </a:prstGeom>
        </p:spPr>
      </p:pic>
    </p:spTree>
    <p:extLst>
      <p:ext uri="{BB962C8B-B14F-4D97-AF65-F5344CB8AC3E}">
        <p14:creationId xmlns:p14="http://schemas.microsoft.com/office/powerpoint/2010/main" val="3549863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BF1464FF-225B-540A-9674-6940E7F0499B}"/>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588CDA74-E51B-62D1-94D3-76D86DF1B64E}"/>
              </a:ext>
            </a:extLst>
          </p:cNvPr>
          <p:cNvSpPr>
            <a:spLocks noGrp="1"/>
          </p:cNvSpPr>
          <p:nvPr>
            <p:ph type="sldNum" sz="quarter" idx="11"/>
          </p:nvPr>
        </p:nvSpPr>
        <p:spPr/>
        <p:txBody>
          <a:bodyPr/>
          <a:lstStyle/>
          <a:p>
            <a:fld id="{0DE708CC-0C3F-4567-9698-B54C0F35BD31}" type="slidenum">
              <a:rPr lang="cs-CZ" altLang="cs-CZ" noProof="0" smtClean="0"/>
              <a:pPr/>
              <a:t>3</a:t>
            </a:fld>
            <a:endParaRPr lang="cs-CZ" altLang="cs-CZ" noProof="0" dirty="0"/>
          </a:p>
        </p:txBody>
      </p:sp>
      <p:sp>
        <p:nvSpPr>
          <p:cNvPr id="4" name="Nadpis 3">
            <a:extLst>
              <a:ext uri="{FF2B5EF4-FFF2-40B4-BE49-F238E27FC236}">
                <a16:creationId xmlns:a16="http://schemas.microsoft.com/office/drawing/2014/main" id="{B58FA7DD-F6C7-BCAD-8B73-D94C0C27957C}"/>
              </a:ext>
            </a:extLst>
          </p:cNvPr>
          <p:cNvSpPr>
            <a:spLocks noGrp="1"/>
          </p:cNvSpPr>
          <p:nvPr>
            <p:ph type="title"/>
          </p:nvPr>
        </p:nvSpPr>
        <p:spPr/>
        <p:txBody>
          <a:bodyPr/>
          <a:lstStyle/>
          <a:p>
            <a:r>
              <a:rPr lang="cs-CZ" dirty="0"/>
              <a:t>Členění práva EU – prameny práva EU</a:t>
            </a:r>
          </a:p>
        </p:txBody>
      </p:sp>
      <p:sp>
        <p:nvSpPr>
          <p:cNvPr id="5" name="Podnadpis 4">
            <a:extLst>
              <a:ext uri="{FF2B5EF4-FFF2-40B4-BE49-F238E27FC236}">
                <a16:creationId xmlns:a16="http://schemas.microsoft.com/office/drawing/2014/main" id="{98FC5E5A-C0F8-C0CF-4038-5C05F7275FC4}"/>
              </a:ext>
            </a:extLst>
          </p:cNvPr>
          <p:cNvSpPr>
            <a:spLocks noGrp="1"/>
          </p:cNvSpPr>
          <p:nvPr>
            <p:ph type="subTitle" idx="1"/>
          </p:nvPr>
        </p:nvSpPr>
        <p:spPr/>
        <p:txBody>
          <a:bodyPr/>
          <a:lstStyle/>
          <a:p>
            <a:endParaRPr lang="cs-CZ"/>
          </a:p>
        </p:txBody>
      </p:sp>
    </p:spTree>
    <p:extLst>
      <p:ext uri="{BB962C8B-B14F-4D97-AF65-F5344CB8AC3E}">
        <p14:creationId xmlns:p14="http://schemas.microsoft.com/office/powerpoint/2010/main" val="33971913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FEB41BF3-625A-B680-6A7C-84BE558D4F06}"/>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916B7CC3-AED4-9870-ADDF-ECAEBB8F7F17}"/>
              </a:ext>
            </a:extLst>
          </p:cNvPr>
          <p:cNvSpPr>
            <a:spLocks noGrp="1"/>
          </p:cNvSpPr>
          <p:nvPr>
            <p:ph type="sldNum" sz="quarter" idx="11"/>
          </p:nvPr>
        </p:nvSpPr>
        <p:spPr/>
        <p:txBody>
          <a:bodyPr/>
          <a:lstStyle/>
          <a:p>
            <a:fld id="{0970407D-EE58-4A0B-824B-1D3AE42DD9CF}" type="slidenum">
              <a:rPr lang="cs-CZ" altLang="cs-CZ" smtClean="0"/>
              <a:pPr/>
              <a:t>30</a:t>
            </a:fld>
            <a:endParaRPr lang="cs-CZ" altLang="cs-CZ" dirty="0"/>
          </a:p>
        </p:txBody>
      </p:sp>
      <p:sp>
        <p:nvSpPr>
          <p:cNvPr id="4" name="Nadpis 3">
            <a:extLst>
              <a:ext uri="{FF2B5EF4-FFF2-40B4-BE49-F238E27FC236}">
                <a16:creationId xmlns:a16="http://schemas.microsoft.com/office/drawing/2014/main" id="{01A751E4-6447-532D-E665-C349E67D6279}"/>
              </a:ext>
            </a:extLst>
          </p:cNvPr>
          <p:cNvSpPr>
            <a:spLocks noGrp="1"/>
          </p:cNvSpPr>
          <p:nvPr>
            <p:ph type="title"/>
          </p:nvPr>
        </p:nvSpPr>
        <p:spPr/>
        <p:txBody>
          <a:bodyPr/>
          <a:lstStyle/>
          <a:p>
            <a:r>
              <a:rPr lang="cs-CZ" dirty="0"/>
              <a:t>Obecné zásady právní - pokračování</a:t>
            </a:r>
          </a:p>
        </p:txBody>
      </p:sp>
      <p:sp>
        <p:nvSpPr>
          <p:cNvPr id="5" name="Zástupný obsah 4">
            <a:extLst>
              <a:ext uri="{FF2B5EF4-FFF2-40B4-BE49-F238E27FC236}">
                <a16:creationId xmlns:a16="http://schemas.microsoft.com/office/drawing/2014/main" id="{51BBFC5F-0FC8-2ED9-502C-69DF53EF89F4}"/>
              </a:ext>
            </a:extLst>
          </p:cNvPr>
          <p:cNvSpPr>
            <a:spLocks noGrp="1"/>
          </p:cNvSpPr>
          <p:nvPr>
            <p:ph idx="1"/>
          </p:nvPr>
        </p:nvSpPr>
        <p:spPr/>
        <p:txBody>
          <a:bodyPr/>
          <a:lstStyle/>
          <a:p>
            <a:r>
              <a:rPr lang="cs-CZ" sz="2400" b="1" dirty="0">
                <a:solidFill>
                  <a:schemeClr val="tx2"/>
                </a:solidFill>
              </a:rPr>
              <a:t>Solidarita mezi členskými státy</a:t>
            </a:r>
          </a:p>
          <a:p>
            <a:pPr marL="1200150" lvl="2" indent="-285750">
              <a:buFont typeface="Arial" panose="020B0604020202020204" pitchFamily="34" charset="0"/>
              <a:buChar char="•"/>
            </a:pPr>
            <a:r>
              <a:rPr lang="cs-CZ" sz="2000" dirty="0"/>
              <a:t>Např. Covid-19</a:t>
            </a:r>
          </a:p>
          <a:p>
            <a:endParaRPr lang="cs-CZ" dirty="0"/>
          </a:p>
          <a:p>
            <a:endParaRPr lang="cs-CZ" dirty="0"/>
          </a:p>
          <a:p>
            <a:endParaRPr lang="cs-CZ" dirty="0"/>
          </a:p>
          <a:p>
            <a:endParaRPr lang="cs-CZ" dirty="0"/>
          </a:p>
          <a:p>
            <a:r>
              <a:rPr lang="cs-CZ" sz="2400" b="1" dirty="0">
                <a:solidFill>
                  <a:schemeClr val="tx2"/>
                </a:solidFill>
              </a:rPr>
              <a:t>Institucionální rovnováha</a:t>
            </a:r>
          </a:p>
          <a:p>
            <a:pPr marL="1085850" lvl="2" indent="-171450">
              <a:buFont typeface="Arial" panose="020B0604020202020204" pitchFamily="34" charset="0"/>
              <a:buChar char="•"/>
            </a:pPr>
            <a:r>
              <a:rPr lang="cs-CZ" sz="2000" dirty="0"/>
              <a:t>Každá z institucí EU má jednat v souladu s pravomocemi, které jí byly svěřeny na základě Smluv</a:t>
            </a:r>
          </a:p>
          <a:p>
            <a:pPr marL="1085850" lvl="2" indent="-171450">
              <a:buFont typeface="Arial" panose="020B0604020202020204" pitchFamily="34" charset="0"/>
              <a:buChar char="•"/>
            </a:pPr>
            <a:r>
              <a:rPr lang="cs-CZ" sz="2000" b="1" dirty="0"/>
              <a:t>Zákaz jakéhokoliv zasahování jedné instituce do pravomocí jiné instituce</a:t>
            </a:r>
            <a:endParaRPr lang="cs-CZ" sz="6000" b="1" dirty="0"/>
          </a:p>
        </p:txBody>
      </p:sp>
      <p:pic>
        <p:nvPicPr>
          <p:cNvPr id="6" name="Obrázek 5" descr="Lidé v celé EU přispívají k boji proti pandemii COVID-19.">
            <a:extLst>
              <a:ext uri="{FF2B5EF4-FFF2-40B4-BE49-F238E27FC236}">
                <a16:creationId xmlns:a16="http://schemas.microsoft.com/office/drawing/2014/main" id="{153A8F74-5E88-9DD8-1D3A-983BEE812A6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4327" y="1296002"/>
            <a:ext cx="5988895" cy="3373652"/>
          </a:xfrm>
          <a:prstGeom prst="rect">
            <a:avLst/>
          </a:prstGeom>
          <a:noFill/>
          <a:ln>
            <a:noFill/>
          </a:ln>
        </p:spPr>
      </p:pic>
    </p:spTree>
    <p:extLst>
      <p:ext uri="{BB962C8B-B14F-4D97-AF65-F5344CB8AC3E}">
        <p14:creationId xmlns:p14="http://schemas.microsoft.com/office/powerpoint/2010/main" val="5062623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BD96E561-956A-AFFA-9C0F-B18FAA21D94A}"/>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2D6A767A-206B-3E30-F921-37655B634D6F}"/>
              </a:ext>
            </a:extLst>
          </p:cNvPr>
          <p:cNvSpPr>
            <a:spLocks noGrp="1"/>
          </p:cNvSpPr>
          <p:nvPr>
            <p:ph type="sldNum" sz="quarter" idx="11"/>
          </p:nvPr>
        </p:nvSpPr>
        <p:spPr/>
        <p:txBody>
          <a:bodyPr/>
          <a:lstStyle/>
          <a:p>
            <a:fld id="{0970407D-EE58-4A0B-824B-1D3AE42DD9CF}" type="slidenum">
              <a:rPr lang="cs-CZ" altLang="cs-CZ" smtClean="0"/>
              <a:pPr/>
              <a:t>31</a:t>
            </a:fld>
            <a:endParaRPr lang="cs-CZ" altLang="cs-CZ" dirty="0"/>
          </a:p>
        </p:txBody>
      </p:sp>
      <p:sp>
        <p:nvSpPr>
          <p:cNvPr id="4" name="Nadpis 3">
            <a:extLst>
              <a:ext uri="{FF2B5EF4-FFF2-40B4-BE49-F238E27FC236}">
                <a16:creationId xmlns:a16="http://schemas.microsoft.com/office/drawing/2014/main" id="{7E384E7A-FD0F-800B-9507-8060F49789E5}"/>
              </a:ext>
            </a:extLst>
          </p:cNvPr>
          <p:cNvSpPr>
            <a:spLocks noGrp="1"/>
          </p:cNvSpPr>
          <p:nvPr>
            <p:ph type="title"/>
          </p:nvPr>
        </p:nvSpPr>
        <p:spPr/>
        <p:txBody>
          <a:bodyPr/>
          <a:lstStyle/>
          <a:p>
            <a:r>
              <a:rPr lang="cs-CZ" b="1" dirty="0"/>
              <a:t>Dodržování zásad právního státu v EU</a:t>
            </a:r>
            <a:br>
              <a:rPr lang="cs-CZ" b="1" dirty="0"/>
            </a:br>
            <a:endParaRPr lang="cs-CZ" dirty="0"/>
          </a:p>
        </p:txBody>
      </p:sp>
      <p:sp>
        <p:nvSpPr>
          <p:cNvPr id="5" name="Zástupný obsah 4">
            <a:extLst>
              <a:ext uri="{FF2B5EF4-FFF2-40B4-BE49-F238E27FC236}">
                <a16:creationId xmlns:a16="http://schemas.microsoft.com/office/drawing/2014/main" id="{BFEA7BFA-38DE-F4E8-9370-1C639CC7D530}"/>
              </a:ext>
            </a:extLst>
          </p:cNvPr>
          <p:cNvSpPr>
            <a:spLocks noGrp="1"/>
          </p:cNvSpPr>
          <p:nvPr>
            <p:ph idx="1"/>
          </p:nvPr>
        </p:nvSpPr>
        <p:spPr/>
        <p:txBody>
          <a:bodyPr/>
          <a:lstStyle/>
          <a:p>
            <a:r>
              <a:rPr lang="cs-CZ" sz="2400" dirty="0">
                <a:hlinkClick r:id="rId2"/>
              </a:rPr>
              <a:t>https://www.youtube.com/watch?v=oJXn6BLeRa4&amp;ab_channel=CourtofJusticeoftheEuropeanUnion</a:t>
            </a:r>
            <a:endParaRPr lang="cs-CZ" sz="2400" dirty="0"/>
          </a:p>
          <a:p>
            <a:r>
              <a:rPr lang="cs-CZ" sz="2400" dirty="0"/>
              <a:t>Vide 1:58 min</a:t>
            </a:r>
          </a:p>
        </p:txBody>
      </p:sp>
    </p:spTree>
    <p:extLst>
      <p:ext uri="{BB962C8B-B14F-4D97-AF65-F5344CB8AC3E}">
        <p14:creationId xmlns:p14="http://schemas.microsoft.com/office/powerpoint/2010/main" val="10652531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23A5D786-94B4-AAEB-0036-84879A8F5470}"/>
              </a:ext>
            </a:extLst>
          </p:cNvPr>
          <p:cNvSpPr>
            <a:spLocks noGrp="1"/>
          </p:cNvSpPr>
          <p:nvPr>
            <p:ph type="sldNum" sz="quarter" idx="11"/>
          </p:nvPr>
        </p:nvSpPr>
        <p:spPr/>
        <p:txBody>
          <a:bodyPr/>
          <a:lstStyle/>
          <a:p>
            <a:fld id="{0970407D-EE58-4A0B-824B-1D3AE42DD9CF}" type="slidenum">
              <a:rPr lang="cs-CZ" altLang="cs-CZ" smtClean="0"/>
              <a:pPr/>
              <a:t>32</a:t>
            </a:fld>
            <a:endParaRPr lang="cs-CZ" altLang="cs-CZ" dirty="0"/>
          </a:p>
        </p:txBody>
      </p:sp>
      <p:sp>
        <p:nvSpPr>
          <p:cNvPr id="4" name="Nadpis 3">
            <a:extLst>
              <a:ext uri="{FF2B5EF4-FFF2-40B4-BE49-F238E27FC236}">
                <a16:creationId xmlns:a16="http://schemas.microsoft.com/office/drawing/2014/main" id="{438A3126-B5D4-30BA-8A4D-9627B58DA7F7}"/>
              </a:ext>
            </a:extLst>
          </p:cNvPr>
          <p:cNvSpPr>
            <a:spLocks noGrp="1"/>
          </p:cNvSpPr>
          <p:nvPr>
            <p:ph type="title"/>
          </p:nvPr>
        </p:nvSpPr>
        <p:spPr/>
        <p:txBody>
          <a:bodyPr/>
          <a:lstStyle/>
          <a:p>
            <a:r>
              <a:rPr lang="cs-CZ" dirty="0"/>
              <a:t>5) Mezinárodní dohody</a:t>
            </a:r>
          </a:p>
        </p:txBody>
      </p:sp>
      <p:sp>
        <p:nvSpPr>
          <p:cNvPr id="5" name="Zástupný obsah 4">
            <a:extLst>
              <a:ext uri="{FF2B5EF4-FFF2-40B4-BE49-F238E27FC236}">
                <a16:creationId xmlns:a16="http://schemas.microsoft.com/office/drawing/2014/main" id="{5373853C-C557-EA50-3492-9189DA03B0BD}"/>
              </a:ext>
            </a:extLst>
          </p:cNvPr>
          <p:cNvSpPr>
            <a:spLocks noGrp="1"/>
          </p:cNvSpPr>
          <p:nvPr>
            <p:ph idx="1"/>
          </p:nvPr>
        </p:nvSpPr>
        <p:spPr>
          <a:xfrm>
            <a:off x="720000" y="1532204"/>
            <a:ext cx="10753200" cy="4139998"/>
          </a:xfrm>
        </p:spPr>
        <p:txBody>
          <a:bodyPr/>
          <a:lstStyle/>
          <a:p>
            <a:pPr lvl="1"/>
            <a:r>
              <a:rPr lang="cs-CZ" sz="2400" dirty="0"/>
              <a:t>Unie může uzavírat (dle č.216 </a:t>
            </a:r>
            <a:r>
              <a:rPr lang="cs-CZ" sz="2400" dirty="0" err="1"/>
              <a:t>ods</a:t>
            </a:r>
            <a:r>
              <a:rPr lang="cs-CZ" sz="2400" dirty="0"/>
              <a:t>. 1 SFEU) se </a:t>
            </a:r>
            <a:r>
              <a:rPr lang="cs-CZ" sz="2400" b="1" dirty="0"/>
              <a:t>zeměmi mimo EU </a:t>
            </a:r>
            <a:r>
              <a:rPr lang="cs-CZ" sz="2400" dirty="0"/>
              <a:t>a s </a:t>
            </a:r>
            <a:r>
              <a:rPr lang="cs-CZ" sz="2400" b="1" dirty="0"/>
              <a:t>mezinárodními organizacemi</a:t>
            </a:r>
          </a:p>
          <a:p>
            <a:pPr lvl="1"/>
            <a:endParaRPr lang="cs-CZ" sz="2400" b="1" dirty="0"/>
          </a:p>
          <a:p>
            <a:pPr lvl="1"/>
            <a:r>
              <a:rPr lang="cs-CZ" sz="2400" dirty="0"/>
              <a:t>Mezinárodní dohody uzavřené EU jsou pro její orgány závazné</a:t>
            </a:r>
          </a:p>
          <a:p>
            <a:pPr lvl="1"/>
            <a:r>
              <a:rPr lang="cs-CZ" sz="2400" dirty="0"/>
              <a:t>Jsou </a:t>
            </a:r>
            <a:r>
              <a:rPr lang="cs-CZ" sz="2400" b="1" dirty="0"/>
              <a:t>oddělené od primárního a sekundárního práva</a:t>
            </a:r>
          </a:p>
          <a:p>
            <a:pPr lvl="1"/>
            <a:endParaRPr lang="cs-CZ" sz="2400" b="1" dirty="0"/>
          </a:p>
          <a:p>
            <a:pPr lvl="1"/>
            <a:r>
              <a:rPr lang="cs-CZ" sz="2800" b="1" dirty="0"/>
              <a:t>3 formy smluv:</a:t>
            </a:r>
          </a:p>
          <a:p>
            <a:pPr marL="586350" indent="-514350">
              <a:buFont typeface="+mj-lt"/>
              <a:buAutoNum type="alphaLcParenR"/>
            </a:pPr>
            <a:r>
              <a:rPr lang="cs-CZ" sz="2400" b="1" dirty="0">
                <a:solidFill>
                  <a:schemeClr val="tx2"/>
                </a:solidFill>
              </a:rPr>
              <a:t>Dohody o přidružení </a:t>
            </a:r>
            <a:r>
              <a:rPr lang="cs-CZ" sz="2400" dirty="0"/>
              <a:t>– uzavírány mezi EU a vnějším státem, skupinou států nebo mezinárodní organizací. </a:t>
            </a:r>
          </a:p>
          <a:p>
            <a:pPr marL="586350" indent="-514350">
              <a:buFont typeface="+mj-lt"/>
              <a:buAutoNum type="alphaLcParenR"/>
            </a:pPr>
            <a:r>
              <a:rPr lang="cs-CZ" sz="2400" dirty="0"/>
              <a:t>Obsahem přidružení je </a:t>
            </a:r>
            <a:r>
              <a:rPr lang="cs-CZ" sz="2400" b="1" dirty="0"/>
              <a:t>vytvoření zóny volného obchodu s průmyslovým zbožím</a:t>
            </a:r>
            <a:r>
              <a:rPr lang="cs-CZ" sz="2400" dirty="0"/>
              <a:t> (zavedení dalších svobod - pohyb zaměstnanců, kapitálu, svobodu podnikání…), </a:t>
            </a:r>
            <a:r>
              <a:rPr lang="cs-CZ" sz="2400" b="1" dirty="0"/>
              <a:t>např. s Tureckem, Tuniskem, Makedonií</a:t>
            </a:r>
          </a:p>
        </p:txBody>
      </p:sp>
    </p:spTree>
    <p:extLst>
      <p:ext uri="{BB962C8B-B14F-4D97-AF65-F5344CB8AC3E}">
        <p14:creationId xmlns:p14="http://schemas.microsoft.com/office/powerpoint/2010/main" val="34984326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185CD11A-DDC8-3918-56CA-4720776B0219}"/>
              </a:ext>
            </a:extLst>
          </p:cNvPr>
          <p:cNvSpPr>
            <a:spLocks noGrp="1"/>
          </p:cNvSpPr>
          <p:nvPr>
            <p:ph type="sldNum" sz="quarter" idx="11"/>
          </p:nvPr>
        </p:nvSpPr>
        <p:spPr/>
        <p:txBody>
          <a:bodyPr/>
          <a:lstStyle/>
          <a:p>
            <a:fld id="{0970407D-EE58-4A0B-824B-1D3AE42DD9CF}" type="slidenum">
              <a:rPr lang="cs-CZ" altLang="cs-CZ" smtClean="0"/>
              <a:pPr/>
              <a:t>33</a:t>
            </a:fld>
            <a:endParaRPr lang="cs-CZ" altLang="cs-CZ" dirty="0"/>
          </a:p>
        </p:txBody>
      </p:sp>
      <p:sp>
        <p:nvSpPr>
          <p:cNvPr id="4" name="Nadpis 3">
            <a:extLst>
              <a:ext uri="{FF2B5EF4-FFF2-40B4-BE49-F238E27FC236}">
                <a16:creationId xmlns:a16="http://schemas.microsoft.com/office/drawing/2014/main" id="{B9DC2BA7-A596-2086-D607-DA2D7BDB6F35}"/>
              </a:ext>
            </a:extLst>
          </p:cNvPr>
          <p:cNvSpPr>
            <a:spLocks noGrp="1"/>
          </p:cNvSpPr>
          <p:nvPr>
            <p:ph type="title"/>
          </p:nvPr>
        </p:nvSpPr>
        <p:spPr/>
        <p:txBody>
          <a:bodyPr/>
          <a:lstStyle/>
          <a:p>
            <a:r>
              <a:rPr lang="cs-CZ" dirty="0"/>
              <a:t>5) Mezinárodní dohody</a:t>
            </a:r>
          </a:p>
        </p:txBody>
      </p:sp>
      <p:sp>
        <p:nvSpPr>
          <p:cNvPr id="5" name="Zástupný obsah 4">
            <a:extLst>
              <a:ext uri="{FF2B5EF4-FFF2-40B4-BE49-F238E27FC236}">
                <a16:creationId xmlns:a16="http://schemas.microsoft.com/office/drawing/2014/main" id="{5BA32ADA-EEF4-2058-DF35-162C0E8EDA35}"/>
              </a:ext>
            </a:extLst>
          </p:cNvPr>
          <p:cNvSpPr>
            <a:spLocks noGrp="1"/>
          </p:cNvSpPr>
          <p:nvPr>
            <p:ph idx="1"/>
          </p:nvPr>
        </p:nvSpPr>
        <p:spPr>
          <a:xfrm>
            <a:off x="666000" y="1594348"/>
            <a:ext cx="10753200" cy="5263652"/>
          </a:xfrm>
        </p:spPr>
        <p:txBody>
          <a:bodyPr/>
          <a:lstStyle/>
          <a:p>
            <a:pPr marL="72000" indent="0">
              <a:buNone/>
            </a:pPr>
            <a:r>
              <a:rPr lang="cs-CZ" sz="2400" b="1" dirty="0">
                <a:solidFill>
                  <a:schemeClr val="tx2"/>
                </a:solidFill>
              </a:rPr>
              <a:t>b) Dohody o partnerství a spolupráci </a:t>
            </a:r>
            <a:r>
              <a:rPr lang="cs-CZ" sz="2400" b="1" dirty="0"/>
              <a:t>– Rusko, jižní Kavkaz, Střední Asie  </a:t>
            </a:r>
          </a:p>
          <a:p>
            <a:r>
              <a:rPr lang="cs-CZ" sz="2400" b="1" dirty="0"/>
              <a:t>Cíl: posílení demokracie, rozvoj hospodářství </a:t>
            </a:r>
            <a:r>
              <a:rPr lang="cs-CZ" sz="2400" dirty="0"/>
              <a:t>partnerských zemí prostřednictvím spolupráce v řadě oblastí a prostřednictvím </a:t>
            </a:r>
            <a:r>
              <a:rPr lang="cs-CZ" sz="2400" b="1" dirty="0"/>
              <a:t>politického dialogu</a:t>
            </a:r>
          </a:p>
          <a:p>
            <a:pPr lvl="1"/>
            <a:r>
              <a:rPr lang="cs-CZ" sz="2200" dirty="0"/>
              <a:t>Např. potírání korupce, boj proti přeshraniční organizované trestné činnosti a terorismu, volný průjezd zboží přes svá území, jsou stanovený podmínky zaměstnávání, zakládání a provozování podniků…</a:t>
            </a:r>
          </a:p>
          <a:p>
            <a:pPr marL="72000" indent="0">
              <a:buNone/>
            </a:pPr>
            <a:r>
              <a:rPr lang="cs-CZ" sz="2400" b="1" dirty="0">
                <a:solidFill>
                  <a:schemeClr val="tx2"/>
                </a:solidFill>
              </a:rPr>
              <a:t>c) Obchodní dohody - se Švýcarskem </a:t>
            </a:r>
            <a:r>
              <a:rPr lang="cs-CZ" sz="2200" dirty="0"/>
              <a:t>není členem EHP…bilaterální dohody v sedmi sektorech </a:t>
            </a:r>
          </a:p>
          <a:p>
            <a:pPr lvl="1"/>
            <a:r>
              <a:rPr lang="cs-CZ" sz="2200" dirty="0"/>
              <a:t>o volném pohybu osob, o letecké dopravě, o přepravě zboží a cestujících po železnici a silnici, o obchodu se zemědělskými výrobky, o vědecké a technické spolupráci…..</a:t>
            </a:r>
          </a:p>
          <a:p>
            <a:pPr lvl="1"/>
            <a:endParaRPr lang="cs-CZ" sz="2200" dirty="0"/>
          </a:p>
        </p:txBody>
      </p:sp>
    </p:spTree>
    <p:extLst>
      <p:ext uri="{BB962C8B-B14F-4D97-AF65-F5344CB8AC3E}">
        <p14:creationId xmlns:p14="http://schemas.microsoft.com/office/powerpoint/2010/main" val="7100080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9C09304A-B24B-D6FE-878F-F832ADF622BC}"/>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9488FDDE-4D3C-E279-3740-87761CDF03F2}"/>
              </a:ext>
            </a:extLst>
          </p:cNvPr>
          <p:cNvSpPr>
            <a:spLocks noGrp="1"/>
          </p:cNvSpPr>
          <p:nvPr>
            <p:ph type="sldNum" sz="quarter" idx="11"/>
          </p:nvPr>
        </p:nvSpPr>
        <p:spPr/>
        <p:txBody>
          <a:bodyPr/>
          <a:lstStyle/>
          <a:p>
            <a:fld id="{0970407D-EE58-4A0B-824B-1D3AE42DD9CF}" type="slidenum">
              <a:rPr lang="cs-CZ" altLang="cs-CZ" smtClean="0"/>
              <a:pPr/>
              <a:t>34</a:t>
            </a:fld>
            <a:endParaRPr lang="cs-CZ" altLang="cs-CZ" dirty="0"/>
          </a:p>
        </p:txBody>
      </p:sp>
      <p:sp>
        <p:nvSpPr>
          <p:cNvPr id="4" name="Nadpis 3">
            <a:extLst>
              <a:ext uri="{FF2B5EF4-FFF2-40B4-BE49-F238E27FC236}">
                <a16:creationId xmlns:a16="http://schemas.microsoft.com/office/drawing/2014/main" id="{26A5DE94-70CF-D173-0EC2-05B84FF660A1}"/>
              </a:ext>
            </a:extLst>
          </p:cNvPr>
          <p:cNvSpPr>
            <a:spLocks noGrp="1"/>
          </p:cNvSpPr>
          <p:nvPr>
            <p:ph type="title"/>
          </p:nvPr>
        </p:nvSpPr>
        <p:spPr/>
        <p:txBody>
          <a:bodyPr/>
          <a:lstStyle/>
          <a:p>
            <a:r>
              <a:rPr lang="pt-BR" b="1" dirty="0"/>
              <a:t>Co se stane, když se poruší právo EU?</a:t>
            </a:r>
            <a:br>
              <a:rPr lang="pt-BR" b="1" dirty="0"/>
            </a:br>
            <a:endParaRPr lang="cs-CZ" dirty="0"/>
          </a:p>
        </p:txBody>
      </p:sp>
      <p:sp>
        <p:nvSpPr>
          <p:cNvPr id="5" name="Zástupný obsah 4">
            <a:extLst>
              <a:ext uri="{FF2B5EF4-FFF2-40B4-BE49-F238E27FC236}">
                <a16:creationId xmlns:a16="http://schemas.microsoft.com/office/drawing/2014/main" id="{6617C19A-3280-E013-5D70-D291B842E232}"/>
              </a:ext>
            </a:extLst>
          </p:cNvPr>
          <p:cNvSpPr>
            <a:spLocks noGrp="1"/>
          </p:cNvSpPr>
          <p:nvPr>
            <p:ph idx="1"/>
          </p:nvPr>
        </p:nvSpPr>
        <p:spPr/>
        <p:txBody>
          <a:bodyPr/>
          <a:lstStyle/>
          <a:p>
            <a:r>
              <a:rPr lang="cs-CZ" sz="2400" dirty="0">
                <a:hlinkClick r:id="rId2"/>
              </a:rPr>
              <a:t>https://www.youtube.com/watch?v=T4GHv2-q4EU&amp;ab_channel=Kancel%C3%A1%C5%99Evropsk%C3%A9hoparlamentuv%C4%8CR</a:t>
            </a:r>
            <a:endParaRPr lang="cs-CZ" sz="2400" dirty="0"/>
          </a:p>
          <a:p>
            <a:r>
              <a:rPr lang="cs-CZ" sz="2400" dirty="0"/>
              <a:t>Video 57 sec</a:t>
            </a:r>
          </a:p>
          <a:p>
            <a:endParaRPr lang="cs-CZ" sz="2400" dirty="0"/>
          </a:p>
          <a:p>
            <a:endParaRPr lang="cs-CZ" sz="2400" dirty="0"/>
          </a:p>
          <a:p>
            <a:r>
              <a:rPr lang="cs-CZ" sz="2400" dirty="0">
                <a:hlinkClick r:id="rId3"/>
              </a:rPr>
              <a:t>https://www.youtube.com/watch?v=WpwCCZ9VTXs&amp;ab_channel=CourtofJusticeoftheEuropeanUnion</a:t>
            </a:r>
            <a:endParaRPr lang="cs-CZ" sz="2400" dirty="0"/>
          </a:p>
          <a:p>
            <a:r>
              <a:rPr lang="cs-CZ" sz="2400" dirty="0"/>
              <a:t>Video 2:27 min</a:t>
            </a:r>
          </a:p>
        </p:txBody>
      </p:sp>
      <p:sp>
        <p:nvSpPr>
          <p:cNvPr id="6" name="Nadpis 3">
            <a:extLst>
              <a:ext uri="{FF2B5EF4-FFF2-40B4-BE49-F238E27FC236}">
                <a16:creationId xmlns:a16="http://schemas.microsoft.com/office/drawing/2014/main" id="{B3286B27-0E33-C9D1-D76C-F94A4DBA4D5D}"/>
              </a:ext>
            </a:extLst>
          </p:cNvPr>
          <p:cNvSpPr txBox="1">
            <a:spLocks/>
          </p:cNvSpPr>
          <p:nvPr/>
        </p:nvSpPr>
        <p:spPr>
          <a:xfrm>
            <a:off x="719400" y="3935196"/>
            <a:ext cx="10753200" cy="451576"/>
          </a:xfrm>
          <a:prstGeom prst="rect">
            <a:avLst/>
          </a:prstGeom>
        </p:spPr>
        <p:txBody>
          <a:bodyPr vert="horz" lIns="0" tIns="0" rIns="0" bIns="0" rtlCol="0" anchor="t" anchorCtr="0">
            <a:noAutofit/>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cs-CZ" b="1" dirty="0"/>
              <a:t>Vícejazyčnost na Soudním dvoře EU</a:t>
            </a:r>
          </a:p>
          <a:p>
            <a:br>
              <a:rPr lang="cs-CZ" kern="0" dirty="0"/>
            </a:br>
            <a:endParaRPr lang="cs-CZ" kern="0" dirty="0"/>
          </a:p>
        </p:txBody>
      </p:sp>
    </p:spTree>
    <p:extLst>
      <p:ext uri="{BB962C8B-B14F-4D97-AF65-F5344CB8AC3E}">
        <p14:creationId xmlns:p14="http://schemas.microsoft.com/office/powerpoint/2010/main" val="14459580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4C3B15EE-7B90-70C2-1DCF-B6F2FBF5A9C5}"/>
              </a:ext>
            </a:extLst>
          </p:cNvPr>
          <p:cNvSpPr>
            <a:spLocks noGrp="1"/>
          </p:cNvSpPr>
          <p:nvPr>
            <p:ph type="ftr" sz="quarter" idx="10"/>
          </p:nvPr>
        </p:nvSpPr>
        <p:spPr/>
        <p:txBody>
          <a:bodyPr/>
          <a:lstStyle/>
          <a:p>
            <a:r>
              <a:rPr lang="cs-CZ" dirty="0"/>
              <a:t>Zápatí prezentace</a:t>
            </a:r>
          </a:p>
        </p:txBody>
      </p:sp>
      <p:sp>
        <p:nvSpPr>
          <p:cNvPr id="3" name="Zástupný symbol pro číslo snímku 2">
            <a:extLst>
              <a:ext uri="{FF2B5EF4-FFF2-40B4-BE49-F238E27FC236}">
                <a16:creationId xmlns:a16="http://schemas.microsoft.com/office/drawing/2014/main" id="{D26DAFE0-DAB3-3D9A-EC1B-8D3776A392BB}"/>
              </a:ext>
            </a:extLst>
          </p:cNvPr>
          <p:cNvSpPr>
            <a:spLocks noGrp="1"/>
          </p:cNvSpPr>
          <p:nvPr>
            <p:ph type="sldNum" sz="quarter" idx="11"/>
          </p:nvPr>
        </p:nvSpPr>
        <p:spPr/>
        <p:txBody>
          <a:bodyPr/>
          <a:lstStyle/>
          <a:p>
            <a:fld id="{0DE708CC-0C3F-4567-9698-B54C0F35BD31}" type="slidenum">
              <a:rPr lang="cs-CZ" altLang="cs-CZ" noProof="0" smtClean="0"/>
              <a:pPr/>
              <a:t>35</a:t>
            </a:fld>
            <a:endParaRPr lang="cs-CZ" altLang="cs-CZ" noProof="0" dirty="0"/>
          </a:p>
        </p:txBody>
      </p:sp>
      <p:sp>
        <p:nvSpPr>
          <p:cNvPr id="4" name="Nadpis 3">
            <a:extLst>
              <a:ext uri="{FF2B5EF4-FFF2-40B4-BE49-F238E27FC236}">
                <a16:creationId xmlns:a16="http://schemas.microsoft.com/office/drawing/2014/main" id="{6418631B-1605-D442-20C5-BED2772AF0FB}"/>
              </a:ext>
            </a:extLst>
          </p:cNvPr>
          <p:cNvSpPr>
            <a:spLocks noGrp="1"/>
          </p:cNvSpPr>
          <p:nvPr>
            <p:ph type="title"/>
          </p:nvPr>
        </p:nvSpPr>
        <p:spPr>
          <a:xfrm>
            <a:off x="398502" y="1840832"/>
            <a:ext cx="11361600" cy="698497"/>
          </a:xfrm>
        </p:spPr>
        <p:txBody>
          <a:bodyPr/>
          <a:lstStyle/>
          <a:p>
            <a:r>
              <a:rPr lang="cs-CZ" dirty="0"/>
              <a:t>Jak se rozhoduje o politice EU</a:t>
            </a:r>
          </a:p>
        </p:txBody>
      </p:sp>
      <p:sp>
        <p:nvSpPr>
          <p:cNvPr id="5" name="Podnadpis 4">
            <a:extLst>
              <a:ext uri="{FF2B5EF4-FFF2-40B4-BE49-F238E27FC236}">
                <a16:creationId xmlns:a16="http://schemas.microsoft.com/office/drawing/2014/main" id="{0226EDEF-98D3-4746-689B-45E3784E9B2B}"/>
              </a:ext>
            </a:extLst>
          </p:cNvPr>
          <p:cNvSpPr>
            <a:spLocks noGrp="1"/>
          </p:cNvSpPr>
          <p:nvPr>
            <p:ph type="subTitle" idx="1"/>
          </p:nvPr>
        </p:nvSpPr>
        <p:spPr>
          <a:xfrm>
            <a:off x="398502" y="3140242"/>
            <a:ext cx="11361600" cy="1674657"/>
          </a:xfrm>
        </p:spPr>
        <p:txBody>
          <a:bodyPr/>
          <a:lstStyle/>
          <a:p>
            <a:pPr algn="l"/>
            <a:r>
              <a:rPr lang="cs-CZ" b="0" i="0" dirty="0">
                <a:solidFill>
                  <a:srgbClr val="040C28"/>
                </a:solidFill>
                <a:effectLst/>
                <a:latin typeface="Google Sans"/>
              </a:rPr>
              <a:t>Pomocí řádného legislativního postupu</a:t>
            </a:r>
            <a:r>
              <a:rPr lang="cs-CZ" b="0" i="0" dirty="0">
                <a:solidFill>
                  <a:srgbClr val="1F1F1F"/>
                </a:solidFill>
                <a:effectLst/>
                <a:latin typeface="Google Sans"/>
              </a:rPr>
              <a:t> (dříve označovaného jako postup „spolurozhodování“). Jde o postup, kdy se na právním předpisu dohodnou tři hlavní orgány </a:t>
            </a:r>
          </a:p>
          <a:p>
            <a:pPr algn="l"/>
            <a:endParaRPr lang="cs-CZ" dirty="0">
              <a:solidFill>
                <a:srgbClr val="1F1F1F"/>
              </a:solidFill>
              <a:latin typeface="Google Sans"/>
            </a:endParaRPr>
          </a:p>
          <a:p>
            <a:pPr algn="l"/>
            <a:r>
              <a:rPr lang="cs-CZ" b="0" i="0" dirty="0">
                <a:effectLst/>
                <a:latin typeface="arial" panose="020B0604020202020204" pitchFamily="34" charset="0"/>
              </a:rPr>
              <a:t>Evropský parlament - zastupuje občany EU </a:t>
            </a:r>
          </a:p>
          <a:p>
            <a:pPr algn="l"/>
            <a:r>
              <a:rPr lang="cs-CZ" b="0" i="0" dirty="0">
                <a:effectLst/>
                <a:latin typeface="arial" panose="020B0604020202020204" pitchFamily="34" charset="0"/>
              </a:rPr>
              <a:t>Rada Evropské unie - zastupuje vlády členských států EU</a:t>
            </a:r>
          </a:p>
          <a:p>
            <a:pPr algn="l"/>
            <a:r>
              <a:rPr lang="cs-CZ" b="0" i="0" dirty="0">
                <a:effectLst/>
                <a:latin typeface="arial" panose="020B0604020202020204" pitchFamily="34" charset="0"/>
              </a:rPr>
              <a:t>Evropská komise - zastupuje obecné zájmy EU</a:t>
            </a:r>
          </a:p>
          <a:p>
            <a:endParaRPr lang="cs-CZ" b="1" dirty="0"/>
          </a:p>
        </p:txBody>
      </p:sp>
    </p:spTree>
    <p:extLst>
      <p:ext uri="{BB962C8B-B14F-4D97-AF65-F5344CB8AC3E}">
        <p14:creationId xmlns:p14="http://schemas.microsoft.com/office/powerpoint/2010/main" val="13818222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a:extLst>
              <a:ext uri="{FF2B5EF4-FFF2-40B4-BE49-F238E27FC236}">
                <a16:creationId xmlns:a16="http://schemas.microsoft.com/office/drawing/2014/main" id="{B46FDE03-B1AA-411D-BFA0-D52AE66DFD84}"/>
              </a:ext>
            </a:extLst>
          </p:cNvPr>
          <p:cNvSpPr>
            <a:spLocks noGrp="1"/>
          </p:cNvSpPr>
          <p:nvPr>
            <p:ph type="title"/>
          </p:nvPr>
        </p:nvSpPr>
        <p:spPr>
          <a:xfrm>
            <a:off x="2135188" y="257970"/>
            <a:ext cx="7886700" cy="723900"/>
          </a:xfrm>
        </p:spPr>
        <p:txBody>
          <a:bodyPr/>
          <a:lstStyle/>
          <a:p>
            <a:pPr eaLnBrk="1" hangingPunct="1"/>
            <a:r>
              <a:rPr lang="cs-CZ" altLang="nl-BE" dirty="0">
                <a:ea typeface="Verdana" panose="020B0604030504040204" pitchFamily="34" charset="0"/>
                <a:cs typeface="Verdana" panose="020B0604030504040204" pitchFamily="34" charset="0"/>
              </a:rPr>
              <a:t>Jak vznikají právní předpisy EU</a:t>
            </a:r>
          </a:p>
        </p:txBody>
      </p:sp>
      <p:sp>
        <p:nvSpPr>
          <p:cNvPr id="17" name="Rectangle 15">
            <a:extLst>
              <a:ext uri="{FF2B5EF4-FFF2-40B4-BE49-F238E27FC236}">
                <a16:creationId xmlns:a16="http://schemas.microsoft.com/office/drawing/2014/main" id="{96CD2B8E-C97F-4463-9DD4-BF6774D59412}"/>
              </a:ext>
            </a:extLst>
          </p:cNvPr>
          <p:cNvSpPr>
            <a:spLocks noChangeArrowheads="1"/>
          </p:cNvSpPr>
          <p:nvPr/>
        </p:nvSpPr>
        <p:spPr bwMode="auto">
          <a:xfrm>
            <a:off x="3079751" y="1928813"/>
            <a:ext cx="5997575" cy="444500"/>
          </a:xfrm>
          <a:prstGeom prst="rect">
            <a:avLst/>
          </a:prstGeom>
          <a:solidFill>
            <a:schemeClr val="bg1"/>
          </a:solidFill>
          <a:ln w="28575">
            <a:solidFill>
              <a:schemeClr val="bg1">
                <a:lumMod val="85000"/>
              </a:schemeClr>
            </a:solidFill>
            <a:miter lim="800000"/>
            <a:headEnd/>
            <a:tailEnd/>
          </a:ln>
        </p:spPr>
        <p:txBody>
          <a:bodyPr anchor="ct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r" eaLnBrk="0" fontAlgn="base" hangingPunct="0">
              <a:spcBef>
                <a:spcPct val="0"/>
              </a:spcBef>
              <a:spcAft>
                <a:spcPct val="0"/>
              </a:spcAft>
              <a:defRPr sz="1600">
                <a:solidFill>
                  <a:schemeClr val="tx1"/>
                </a:solidFill>
                <a:latin typeface="Arial" panose="020B0604020202020204" pitchFamily="34" charset="0"/>
              </a:defRPr>
            </a:lvl6pPr>
            <a:lvl7pPr marL="2971800" indent="-228600" algn="r" eaLnBrk="0" fontAlgn="base" hangingPunct="0">
              <a:spcBef>
                <a:spcPct val="0"/>
              </a:spcBef>
              <a:spcAft>
                <a:spcPct val="0"/>
              </a:spcAft>
              <a:defRPr sz="1600">
                <a:solidFill>
                  <a:schemeClr val="tx1"/>
                </a:solidFill>
                <a:latin typeface="Arial" panose="020B0604020202020204" pitchFamily="34" charset="0"/>
              </a:defRPr>
            </a:lvl7pPr>
            <a:lvl8pPr marL="3429000" indent="-228600" algn="r" eaLnBrk="0" fontAlgn="base" hangingPunct="0">
              <a:spcBef>
                <a:spcPct val="0"/>
              </a:spcBef>
              <a:spcAft>
                <a:spcPct val="0"/>
              </a:spcAft>
              <a:defRPr sz="1600">
                <a:solidFill>
                  <a:schemeClr val="tx1"/>
                </a:solidFill>
                <a:latin typeface="Arial" panose="020B0604020202020204" pitchFamily="34" charset="0"/>
              </a:defRPr>
            </a:lvl8pPr>
            <a:lvl9pPr marL="3886200" indent="-228600" algn="r" eaLnBrk="0" fontAlgn="base" hangingPunct="0">
              <a:spcBef>
                <a:spcPct val="0"/>
              </a:spcBef>
              <a:spcAft>
                <a:spcPct val="0"/>
              </a:spcAft>
              <a:defRPr sz="1600">
                <a:solidFill>
                  <a:schemeClr val="tx1"/>
                </a:solidFill>
                <a:latin typeface="Arial" panose="020B0604020202020204" pitchFamily="34" charset="0"/>
              </a:defRPr>
            </a:lvl9pPr>
          </a:lstStyle>
          <a:p>
            <a:pPr algn="ctr" eaLnBrk="1" fontAlgn="auto" hangingPunct="1">
              <a:spcBef>
                <a:spcPct val="20000"/>
              </a:spcBef>
              <a:spcAft>
                <a:spcPts val="0"/>
              </a:spcAft>
              <a:defRPr/>
            </a:pPr>
            <a:r>
              <a:rPr lang="fr-FR" sz="1400" dirty="0" err="1">
                <a:solidFill>
                  <a:prstClr val="black">
                    <a:lumMod val="65000"/>
                    <a:lumOff val="35000"/>
                  </a:prstClr>
                </a:solidFill>
                <a:latin typeface="Verdana" panose="020B0604030504040204" pitchFamily="34" charset="0"/>
              </a:rPr>
              <a:t>Občané</a:t>
            </a:r>
            <a:r>
              <a:rPr lang="fr-FR" sz="1400" dirty="0">
                <a:solidFill>
                  <a:prstClr val="black">
                    <a:lumMod val="65000"/>
                    <a:lumOff val="35000"/>
                  </a:prstClr>
                </a:solidFill>
                <a:latin typeface="Verdana" panose="020B0604030504040204" pitchFamily="34" charset="0"/>
              </a:rPr>
              <a:t>, </a:t>
            </a:r>
            <a:r>
              <a:rPr lang="fr-FR" sz="1400" dirty="0" err="1">
                <a:solidFill>
                  <a:prstClr val="black">
                    <a:lumMod val="65000"/>
                    <a:lumOff val="35000"/>
                  </a:prstClr>
                </a:solidFill>
                <a:latin typeface="Verdana" panose="020B0604030504040204" pitchFamily="34" charset="0"/>
              </a:rPr>
              <a:t>zájmové</a:t>
            </a:r>
            <a:r>
              <a:rPr lang="fr-FR" sz="1400" dirty="0">
                <a:solidFill>
                  <a:prstClr val="black">
                    <a:lumMod val="65000"/>
                    <a:lumOff val="35000"/>
                  </a:prstClr>
                </a:solidFill>
                <a:latin typeface="Verdana" panose="020B0604030504040204" pitchFamily="34" charset="0"/>
              </a:rPr>
              <a:t> </a:t>
            </a:r>
            <a:r>
              <a:rPr lang="fr-FR" sz="1400" dirty="0" err="1">
                <a:solidFill>
                  <a:prstClr val="black">
                    <a:lumMod val="65000"/>
                    <a:lumOff val="35000"/>
                  </a:prstClr>
                </a:solidFill>
                <a:latin typeface="Verdana" panose="020B0604030504040204" pitchFamily="34" charset="0"/>
              </a:rPr>
              <a:t>skupiny</a:t>
            </a:r>
            <a:r>
              <a:rPr lang="fr-FR" sz="1400" dirty="0">
                <a:solidFill>
                  <a:prstClr val="black">
                    <a:lumMod val="65000"/>
                    <a:lumOff val="35000"/>
                  </a:prstClr>
                </a:solidFill>
                <a:latin typeface="Verdana" panose="020B0604030504040204" pitchFamily="34" charset="0"/>
              </a:rPr>
              <a:t>, </a:t>
            </a:r>
            <a:r>
              <a:rPr lang="fr-FR" sz="1400" dirty="0" err="1">
                <a:solidFill>
                  <a:prstClr val="black">
                    <a:lumMod val="65000"/>
                    <a:lumOff val="35000"/>
                  </a:prstClr>
                </a:solidFill>
                <a:latin typeface="Verdana" panose="020B0604030504040204" pitchFamily="34" charset="0"/>
              </a:rPr>
              <a:t>experti</a:t>
            </a:r>
            <a:r>
              <a:rPr lang="fr-FR" sz="1400" dirty="0">
                <a:solidFill>
                  <a:prstClr val="black">
                    <a:lumMod val="65000"/>
                    <a:lumOff val="35000"/>
                  </a:prstClr>
                </a:solidFill>
                <a:latin typeface="Verdana" panose="020B0604030504040204" pitchFamily="34" charset="0"/>
              </a:rPr>
              <a:t>: </a:t>
            </a:r>
            <a:r>
              <a:rPr lang="fr-FR" sz="1400" dirty="0" err="1">
                <a:solidFill>
                  <a:prstClr val="black">
                    <a:lumMod val="65000"/>
                    <a:lumOff val="35000"/>
                  </a:prstClr>
                </a:solidFill>
                <a:latin typeface="Verdana" panose="020B0604030504040204" pitchFamily="34" charset="0"/>
              </a:rPr>
              <a:t>diskuze</a:t>
            </a:r>
            <a:r>
              <a:rPr lang="fr-FR" sz="1400" dirty="0">
                <a:solidFill>
                  <a:prstClr val="black">
                    <a:lumMod val="65000"/>
                    <a:lumOff val="35000"/>
                  </a:prstClr>
                </a:solidFill>
                <a:latin typeface="Verdana" panose="020B0604030504040204" pitchFamily="34" charset="0"/>
              </a:rPr>
              <a:t>, </a:t>
            </a:r>
            <a:r>
              <a:rPr lang="fr-FR" sz="1400" dirty="0" err="1">
                <a:solidFill>
                  <a:prstClr val="black">
                    <a:lumMod val="65000"/>
                    <a:lumOff val="35000"/>
                  </a:prstClr>
                </a:solidFill>
                <a:latin typeface="Verdana" panose="020B0604030504040204" pitchFamily="34" charset="0"/>
              </a:rPr>
              <a:t>konzultace</a:t>
            </a:r>
            <a:endParaRPr lang="fr-FR" sz="1400" dirty="0">
              <a:solidFill>
                <a:prstClr val="black">
                  <a:lumMod val="65000"/>
                  <a:lumOff val="35000"/>
                </a:prstClr>
              </a:solidFill>
              <a:latin typeface="Verdana" panose="020B0604030504040204" pitchFamily="34" charset="0"/>
            </a:endParaRPr>
          </a:p>
        </p:txBody>
      </p:sp>
      <p:sp>
        <p:nvSpPr>
          <p:cNvPr id="18" name="Rectangle 15">
            <a:extLst>
              <a:ext uri="{FF2B5EF4-FFF2-40B4-BE49-F238E27FC236}">
                <a16:creationId xmlns:a16="http://schemas.microsoft.com/office/drawing/2014/main" id="{D8FCB301-3A67-4968-A5F9-E7B84BA6CCFA}"/>
              </a:ext>
            </a:extLst>
          </p:cNvPr>
          <p:cNvSpPr>
            <a:spLocks noChangeArrowheads="1"/>
          </p:cNvSpPr>
          <p:nvPr/>
        </p:nvSpPr>
        <p:spPr bwMode="auto">
          <a:xfrm>
            <a:off x="3079751" y="2732088"/>
            <a:ext cx="5997575" cy="444500"/>
          </a:xfrm>
          <a:prstGeom prst="rect">
            <a:avLst/>
          </a:prstGeom>
          <a:solidFill>
            <a:schemeClr val="bg1"/>
          </a:solidFill>
          <a:ln w="28575">
            <a:solidFill>
              <a:schemeClr val="bg1">
                <a:lumMod val="85000"/>
              </a:schemeClr>
            </a:solidFill>
            <a:miter lim="800000"/>
            <a:headEnd/>
            <a:tailEnd/>
          </a:ln>
        </p:spPr>
        <p:txBody>
          <a:bodyPr anchor="ct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r" eaLnBrk="0" fontAlgn="base" hangingPunct="0">
              <a:spcBef>
                <a:spcPct val="0"/>
              </a:spcBef>
              <a:spcAft>
                <a:spcPct val="0"/>
              </a:spcAft>
              <a:defRPr sz="1600">
                <a:solidFill>
                  <a:schemeClr val="tx1"/>
                </a:solidFill>
                <a:latin typeface="Arial" panose="020B0604020202020204" pitchFamily="34" charset="0"/>
              </a:defRPr>
            </a:lvl6pPr>
            <a:lvl7pPr marL="2971800" indent="-228600" algn="r" eaLnBrk="0" fontAlgn="base" hangingPunct="0">
              <a:spcBef>
                <a:spcPct val="0"/>
              </a:spcBef>
              <a:spcAft>
                <a:spcPct val="0"/>
              </a:spcAft>
              <a:defRPr sz="1600">
                <a:solidFill>
                  <a:schemeClr val="tx1"/>
                </a:solidFill>
                <a:latin typeface="Arial" panose="020B0604020202020204" pitchFamily="34" charset="0"/>
              </a:defRPr>
            </a:lvl7pPr>
            <a:lvl8pPr marL="3429000" indent="-228600" algn="r" eaLnBrk="0" fontAlgn="base" hangingPunct="0">
              <a:spcBef>
                <a:spcPct val="0"/>
              </a:spcBef>
              <a:spcAft>
                <a:spcPct val="0"/>
              </a:spcAft>
              <a:defRPr sz="1600">
                <a:solidFill>
                  <a:schemeClr val="tx1"/>
                </a:solidFill>
                <a:latin typeface="Arial" panose="020B0604020202020204" pitchFamily="34" charset="0"/>
              </a:defRPr>
            </a:lvl8pPr>
            <a:lvl9pPr marL="3886200" indent="-228600" algn="r" eaLnBrk="0" fontAlgn="base" hangingPunct="0">
              <a:spcBef>
                <a:spcPct val="0"/>
              </a:spcBef>
              <a:spcAft>
                <a:spcPct val="0"/>
              </a:spcAft>
              <a:defRPr sz="1600">
                <a:solidFill>
                  <a:schemeClr val="tx1"/>
                </a:solidFill>
                <a:latin typeface="Arial" panose="020B0604020202020204" pitchFamily="34" charset="0"/>
              </a:defRPr>
            </a:lvl9pPr>
          </a:lstStyle>
          <a:p>
            <a:pPr algn="ctr" eaLnBrk="1" hangingPunct="1">
              <a:spcBef>
                <a:spcPct val="20000"/>
              </a:spcBef>
              <a:defRPr/>
            </a:pPr>
            <a:r>
              <a:rPr lang="fr-FR" sz="1400" dirty="0" err="1">
                <a:solidFill>
                  <a:prstClr val="black">
                    <a:lumMod val="65000"/>
                    <a:lumOff val="35000"/>
                  </a:prstClr>
                </a:solidFill>
                <a:latin typeface="Verdana" panose="020B0604030504040204" pitchFamily="34" charset="0"/>
              </a:rPr>
              <a:t>Komise</a:t>
            </a:r>
            <a:r>
              <a:rPr lang="fr-FR" sz="1400" dirty="0">
                <a:solidFill>
                  <a:prstClr val="black">
                    <a:lumMod val="65000"/>
                    <a:lumOff val="35000"/>
                  </a:prstClr>
                </a:solidFill>
                <a:latin typeface="Verdana" panose="020B0604030504040204" pitchFamily="34" charset="0"/>
              </a:rPr>
              <a:t>: </a:t>
            </a:r>
            <a:r>
              <a:rPr lang="fr-FR" sz="1400" dirty="0" err="1">
                <a:solidFill>
                  <a:prstClr val="black">
                    <a:lumMod val="65000"/>
                    <a:lumOff val="35000"/>
                  </a:prstClr>
                </a:solidFill>
                <a:latin typeface="Verdana" panose="020B0604030504040204" pitchFamily="34" charset="0"/>
              </a:rPr>
              <a:t>formální</a:t>
            </a:r>
            <a:r>
              <a:rPr lang="fr-FR" sz="1400" dirty="0">
                <a:solidFill>
                  <a:prstClr val="black">
                    <a:lumMod val="65000"/>
                    <a:lumOff val="35000"/>
                  </a:prstClr>
                </a:solidFill>
                <a:latin typeface="Verdana" panose="020B0604030504040204" pitchFamily="34" charset="0"/>
              </a:rPr>
              <a:t> </a:t>
            </a:r>
            <a:r>
              <a:rPr lang="fr-FR" sz="1400" dirty="0" err="1">
                <a:solidFill>
                  <a:prstClr val="black">
                    <a:lumMod val="65000"/>
                    <a:lumOff val="35000"/>
                  </a:prstClr>
                </a:solidFill>
                <a:latin typeface="Verdana" panose="020B0604030504040204" pitchFamily="34" charset="0"/>
              </a:rPr>
              <a:t>návrh</a:t>
            </a:r>
            <a:r>
              <a:rPr lang="fr-FR" sz="1400" dirty="0">
                <a:solidFill>
                  <a:prstClr val="black">
                    <a:lumMod val="65000"/>
                    <a:lumOff val="35000"/>
                  </a:prstClr>
                </a:solidFill>
                <a:latin typeface="Verdana" panose="020B0604030504040204" pitchFamily="34" charset="0"/>
              </a:rPr>
              <a:t> </a:t>
            </a:r>
          </a:p>
        </p:txBody>
      </p:sp>
      <p:sp>
        <p:nvSpPr>
          <p:cNvPr id="19" name="Rectangle 15">
            <a:extLst>
              <a:ext uri="{FF2B5EF4-FFF2-40B4-BE49-F238E27FC236}">
                <a16:creationId xmlns:a16="http://schemas.microsoft.com/office/drawing/2014/main" id="{94B04688-C06C-4229-A085-4C0346E68603}"/>
              </a:ext>
            </a:extLst>
          </p:cNvPr>
          <p:cNvSpPr>
            <a:spLocks noChangeArrowheads="1"/>
          </p:cNvSpPr>
          <p:nvPr/>
        </p:nvSpPr>
        <p:spPr bwMode="auto">
          <a:xfrm>
            <a:off x="3092450" y="3543300"/>
            <a:ext cx="5995988" cy="446088"/>
          </a:xfrm>
          <a:prstGeom prst="rect">
            <a:avLst/>
          </a:prstGeom>
          <a:solidFill>
            <a:schemeClr val="bg1"/>
          </a:solidFill>
          <a:ln w="28575">
            <a:solidFill>
              <a:schemeClr val="bg1">
                <a:lumMod val="85000"/>
              </a:schemeClr>
            </a:solidFill>
            <a:miter lim="800000"/>
            <a:headEnd/>
            <a:tailEnd/>
          </a:ln>
        </p:spPr>
        <p:txBody>
          <a:bodyPr anchor="ct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r" eaLnBrk="0" fontAlgn="base" hangingPunct="0">
              <a:spcBef>
                <a:spcPct val="0"/>
              </a:spcBef>
              <a:spcAft>
                <a:spcPct val="0"/>
              </a:spcAft>
              <a:defRPr sz="1600">
                <a:solidFill>
                  <a:schemeClr val="tx1"/>
                </a:solidFill>
                <a:latin typeface="Arial" panose="020B0604020202020204" pitchFamily="34" charset="0"/>
              </a:defRPr>
            </a:lvl6pPr>
            <a:lvl7pPr marL="2971800" indent="-228600" algn="r" eaLnBrk="0" fontAlgn="base" hangingPunct="0">
              <a:spcBef>
                <a:spcPct val="0"/>
              </a:spcBef>
              <a:spcAft>
                <a:spcPct val="0"/>
              </a:spcAft>
              <a:defRPr sz="1600">
                <a:solidFill>
                  <a:schemeClr val="tx1"/>
                </a:solidFill>
                <a:latin typeface="Arial" panose="020B0604020202020204" pitchFamily="34" charset="0"/>
              </a:defRPr>
            </a:lvl7pPr>
            <a:lvl8pPr marL="3429000" indent="-228600" algn="r" eaLnBrk="0" fontAlgn="base" hangingPunct="0">
              <a:spcBef>
                <a:spcPct val="0"/>
              </a:spcBef>
              <a:spcAft>
                <a:spcPct val="0"/>
              </a:spcAft>
              <a:defRPr sz="1600">
                <a:solidFill>
                  <a:schemeClr val="tx1"/>
                </a:solidFill>
                <a:latin typeface="Arial" panose="020B0604020202020204" pitchFamily="34" charset="0"/>
              </a:defRPr>
            </a:lvl8pPr>
            <a:lvl9pPr marL="3886200" indent="-228600" algn="r" eaLnBrk="0" fontAlgn="base" hangingPunct="0">
              <a:spcBef>
                <a:spcPct val="0"/>
              </a:spcBef>
              <a:spcAft>
                <a:spcPct val="0"/>
              </a:spcAft>
              <a:defRPr sz="1600">
                <a:solidFill>
                  <a:schemeClr val="tx1"/>
                </a:solidFill>
                <a:latin typeface="Arial" panose="020B0604020202020204" pitchFamily="34" charset="0"/>
              </a:defRPr>
            </a:lvl9pPr>
          </a:lstStyle>
          <a:p>
            <a:pPr algn="ctr" eaLnBrk="1" hangingPunct="1">
              <a:spcBef>
                <a:spcPct val="20000"/>
              </a:spcBef>
              <a:defRPr/>
            </a:pPr>
            <a:r>
              <a:rPr lang="fr-FR" sz="1400" dirty="0" err="1">
                <a:solidFill>
                  <a:prstClr val="black">
                    <a:lumMod val="65000"/>
                    <a:lumOff val="35000"/>
                  </a:prstClr>
                </a:solidFill>
                <a:latin typeface="Verdana" panose="020B0604030504040204" pitchFamily="34" charset="0"/>
              </a:rPr>
              <a:t>Parlament</a:t>
            </a:r>
            <a:r>
              <a:rPr lang="fr-FR" sz="1400" dirty="0">
                <a:solidFill>
                  <a:prstClr val="black">
                    <a:lumMod val="65000"/>
                    <a:lumOff val="35000"/>
                  </a:prstClr>
                </a:solidFill>
                <a:latin typeface="Verdana" panose="020B0604030504040204" pitchFamily="34" charset="0"/>
              </a:rPr>
              <a:t> a Rada </a:t>
            </a:r>
            <a:r>
              <a:rPr lang="fr-FR" sz="1400" dirty="0" err="1">
                <a:solidFill>
                  <a:prstClr val="black">
                    <a:lumMod val="65000"/>
                    <a:lumOff val="35000"/>
                  </a:prstClr>
                </a:solidFill>
                <a:latin typeface="Verdana" panose="020B0604030504040204" pitchFamily="34" charset="0"/>
              </a:rPr>
              <a:t>ministrů</a:t>
            </a:r>
            <a:r>
              <a:rPr lang="fr-FR" sz="1400" dirty="0">
                <a:solidFill>
                  <a:prstClr val="black">
                    <a:lumMod val="65000"/>
                    <a:lumOff val="35000"/>
                  </a:prstClr>
                </a:solidFill>
                <a:latin typeface="Verdana" panose="020B0604030504040204" pitchFamily="34" charset="0"/>
              </a:rPr>
              <a:t>: </a:t>
            </a:r>
            <a:r>
              <a:rPr lang="fr-FR" sz="1400" dirty="0" err="1">
                <a:solidFill>
                  <a:prstClr val="black">
                    <a:lumMod val="65000"/>
                    <a:lumOff val="35000"/>
                  </a:prstClr>
                </a:solidFill>
                <a:latin typeface="Verdana" panose="020B0604030504040204" pitchFamily="34" charset="0"/>
              </a:rPr>
              <a:t>společné</a:t>
            </a:r>
            <a:r>
              <a:rPr lang="fr-FR" sz="1400" dirty="0">
                <a:solidFill>
                  <a:prstClr val="black">
                    <a:lumMod val="65000"/>
                    <a:lumOff val="35000"/>
                  </a:prstClr>
                </a:solidFill>
                <a:latin typeface="Verdana" panose="020B0604030504040204" pitchFamily="34" charset="0"/>
              </a:rPr>
              <a:t> </a:t>
            </a:r>
            <a:r>
              <a:rPr lang="fr-FR" sz="1400" dirty="0" err="1">
                <a:solidFill>
                  <a:prstClr val="black">
                    <a:lumMod val="65000"/>
                    <a:lumOff val="35000"/>
                  </a:prstClr>
                </a:solidFill>
                <a:latin typeface="Verdana" panose="020B0604030504040204" pitchFamily="34" charset="0"/>
              </a:rPr>
              <a:t>rozhodnutí</a:t>
            </a:r>
            <a:r>
              <a:rPr lang="fr-FR" sz="1400" dirty="0">
                <a:solidFill>
                  <a:prstClr val="black">
                    <a:lumMod val="65000"/>
                    <a:lumOff val="35000"/>
                  </a:prstClr>
                </a:solidFill>
                <a:latin typeface="Verdana" panose="020B0604030504040204" pitchFamily="34" charset="0"/>
              </a:rPr>
              <a:t> </a:t>
            </a:r>
          </a:p>
        </p:txBody>
      </p:sp>
      <p:sp>
        <p:nvSpPr>
          <p:cNvPr id="20" name="Rectangle 15">
            <a:extLst>
              <a:ext uri="{FF2B5EF4-FFF2-40B4-BE49-F238E27FC236}">
                <a16:creationId xmlns:a16="http://schemas.microsoft.com/office/drawing/2014/main" id="{C4C9D50A-FCBF-431D-B85F-82D5F4B41E4E}"/>
              </a:ext>
            </a:extLst>
          </p:cNvPr>
          <p:cNvSpPr>
            <a:spLocks noChangeArrowheads="1"/>
          </p:cNvSpPr>
          <p:nvPr/>
        </p:nvSpPr>
        <p:spPr bwMode="auto">
          <a:xfrm>
            <a:off x="3095625" y="4381500"/>
            <a:ext cx="5995988" cy="446088"/>
          </a:xfrm>
          <a:prstGeom prst="rect">
            <a:avLst/>
          </a:prstGeom>
          <a:solidFill>
            <a:schemeClr val="bg1"/>
          </a:solidFill>
          <a:ln w="28575">
            <a:solidFill>
              <a:schemeClr val="bg1">
                <a:lumMod val="85000"/>
              </a:schemeClr>
            </a:solidFill>
            <a:miter lim="800000"/>
            <a:headEnd/>
            <a:tailEnd/>
          </a:ln>
        </p:spPr>
        <p:txBody>
          <a:bodyPr anchor="ct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r" eaLnBrk="0" fontAlgn="base" hangingPunct="0">
              <a:spcBef>
                <a:spcPct val="0"/>
              </a:spcBef>
              <a:spcAft>
                <a:spcPct val="0"/>
              </a:spcAft>
              <a:defRPr sz="1600">
                <a:solidFill>
                  <a:schemeClr val="tx1"/>
                </a:solidFill>
                <a:latin typeface="Arial" panose="020B0604020202020204" pitchFamily="34" charset="0"/>
              </a:defRPr>
            </a:lvl6pPr>
            <a:lvl7pPr marL="2971800" indent="-228600" algn="r" eaLnBrk="0" fontAlgn="base" hangingPunct="0">
              <a:spcBef>
                <a:spcPct val="0"/>
              </a:spcBef>
              <a:spcAft>
                <a:spcPct val="0"/>
              </a:spcAft>
              <a:defRPr sz="1600">
                <a:solidFill>
                  <a:schemeClr val="tx1"/>
                </a:solidFill>
                <a:latin typeface="Arial" panose="020B0604020202020204" pitchFamily="34" charset="0"/>
              </a:defRPr>
            </a:lvl7pPr>
            <a:lvl8pPr marL="3429000" indent="-228600" algn="r" eaLnBrk="0" fontAlgn="base" hangingPunct="0">
              <a:spcBef>
                <a:spcPct val="0"/>
              </a:spcBef>
              <a:spcAft>
                <a:spcPct val="0"/>
              </a:spcAft>
              <a:defRPr sz="1600">
                <a:solidFill>
                  <a:schemeClr val="tx1"/>
                </a:solidFill>
                <a:latin typeface="Arial" panose="020B0604020202020204" pitchFamily="34" charset="0"/>
              </a:defRPr>
            </a:lvl8pPr>
            <a:lvl9pPr marL="3886200" indent="-228600" algn="r" eaLnBrk="0" fontAlgn="base" hangingPunct="0">
              <a:spcBef>
                <a:spcPct val="0"/>
              </a:spcBef>
              <a:spcAft>
                <a:spcPct val="0"/>
              </a:spcAft>
              <a:defRPr sz="1600">
                <a:solidFill>
                  <a:schemeClr val="tx1"/>
                </a:solidFill>
                <a:latin typeface="Arial" panose="020B0604020202020204" pitchFamily="34" charset="0"/>
              </a:defRPr>
            </a:lvl9pPr>
          </a:lstStyle>
          <a:p>
            <a:pPr algn="ctr" eaLnBrk="1" hangingPunct="1">
              <a:spcBef>
                <a:spcPct val="20000"/>
              </a:spcBef>
              <a:defRPr/>
            </a:pPr>
            <a:r>
              <a:rPr lang="fr-FR" sz="1400" dirty="0" err="1">
                <a:solidFill>
                  <a:prstClr val="black">
                    <a:lumMod val="65000"/>
                    <a:lumOff val="35000"/>
                  </a:prstClr>
                </a:solidFill>
                <a:latin typeface="Verdana" panose="020B0604030504040204" pitchFamily="34" charset="0"/>
              </a:rPr>
              <a:t>Vnitrostátní</a:t>
            </a:r>
            <a:r>
              <a:rPr lang="fr-FR" sz="1400" dirty="0">
                <a:solidFill>
                  <a:prstClr val="black">
                    <a:lumMod val="65000"/>
                    <a:lumOff val="35000"/>
                  </a:prstClr>
                </a:solidFill>
                <a:latin typeface="Verdana" panose="020B0604030504040204" pitchFamily="34" charset="0"/>
              </a:rPr>
              <a:t> </a:t>
            </a:r>
            <a:r>
              <a:rPr lang="fr-FR" sz="1400" dirty="0" err="1">
                <a:solidFill>
                  <a:prstClr val="black">
                    <a:lumMod val="65000"/>
                    <a:lumOff val="35000"/>
                  </a:prstClr>
                </a:solidFill>
                <a:latin typeface="Verdana" panose="020B0604030504040204" pitchFamily="34" charset="0"/>
              </a:rPr>
              <a:t>nebo</a:t>
            </a:r>
            <a:r>
              <a:rPr lang="fr-FR" sz="1400" dirty="0">
                <a:solidFill>
                  <a:prstClr val="black">
                    <a:lumMod val="65000"/>
                    <a:lumOff val="35000"/>
                  </a:prstClr>
                </a:solidFill>
                <a:latin typeface="Verdana" panose="020B0604030504040204" pitchFamily="34" charset="0"/>
              </a:rPr>
              <a:t> </a:t>
            </a:r>
            <a:r>
              <a:rPr lang="fr-FR" sz="1400" dirty="0" err="1">
                <a:solidFill>
                  <a:prstClr val="black">
                    <a:lumMod val="65000"/>
                    <a:lumOff val="35000"/>
                  </a:prstClr>
                </a:solidFill>
                <a:latin typeface="Verdana" panose="020B0604030504040204" pitchFamily="34" charset="0"/>
              </a:rPr>
              <a:t>místní</a:t>
            </a:r>
            <a:r>
              <a:rPr lang="fr-FR" sz="1400" dirty="0">
                <a:solidFill>
                  <a:prstClr val="black">
                    <a:lumMod val="65000"/>
                    <a:lumOff val="35000"/>
                  </a:prstClr>
                </a:solidFill>
                <a:latin typeface="Verdana" panose="020B0604030504040204" pitchFamily="34" charset="0"/>
              </a:rPr>
              <a:t> </a:t>
            </a:r>
            <a:r>
              <a:rPr lang="fr-FR" sz="1400" dirty="0" err="1">
                <a:solidFill>
                  <a:prstClr val="black">
                    <a:lumMod val="65000"/>
                    <a:lumOff val="35000"/>
                  </a:prstClr>
                </a:solidFill>
                <a:latin typeface="Verdana" panose="020B0604030504040204" pitchFamily="34" charset="0"/>
              </a:rPr>
              <a:t>orgány</a:t>
            </a:r>
            <a:r>
              <a:rPr lang="fr-FR" sz="1400" dirty="0">
                <a:solidFill>
                  <a:prstClr val="black">
                    <a:lumMod val="65000"/>
                    <a:lumOff val="35000"/>
                  </a:prstClr>
                </a:solidFill>
                <a:latin typeface="Verdana" panose="020B0604030504040204" pitchFamily="34" charset="0"/>
              </a:rPr>
              <a:t>: </a:t>
            </a:r>
            <a:r>
              <a:rPr lang="fr-FR" sz="1400" dirty="0" err="1">
                <a:solidFill>
                  <a:prstClr val="black">
                    <a:lumMod val="65000"/>
                    <a:lumOff val="35000"/>
                  </a:prstClr>
                </a:solidFill>
                <a:latin typeface="Verdana" panose="020B0604030504040204" pitchFamily="34" charset="0"/>
              </a:rPr>
              <a:t>provádění</a:t>
            </a:r>
            <a:endParaRPr lang="fr-FR" sz="1400" dirty="0">
              <a:solidFill>
                <a:prstClr val="black">
                  <a:lumMod val="65000"/>
                  <a:lumOff val="35000"/>
                </a:prstClr>
              </a:solidFill>
              <a:latin typeface="Verdana" panose="020B0604030504040204" pitchFamily="34" charset="0"/>
            </a:endParaRPr>
          </a:p>
        </p:txBody>
      </p:sp>
      <p:sp>
        <p:nvSpPr>
          <p:cNvPr id="21" name="Rectangle 15">
            <a:extLst>
              <a:ext uri="{FF2B5EF4-FFF2-40B4-BE49-F238E27FC236}">
                <a16:creationId xmlns:a16="http://schemas.microsoft.com/office/drawing/2014/main" id="{214FBD42-A611-424D-B903-84717068902E}"/>
              </a:ext>
            </a:extLst>
          </p:cNvPr>
          <p:cNvSpPr>
            <a:spLocks noChangeArrowheads="1"/>
          </p:cNvSpPr>
          <p:nvPr/>
        </p:nvSpPr>
        <p:spPr bwMode="auto">
          <a:xfrm>
            <a:off x="3111500" y="5213350"/>
            <a:ext cx="5995988" cy="444500"/>
          </a:xfrm>
          <a:prstGeom prst="rect">
            <a:avLst/>
          </a:prstGeom>
          <a:solidFill>
            <a:schemeClr val="bg1"/>
          </a:solidFill>
          <a:ln w="28575">
            <a:solidFill>
              <a:schemeClr val="bg1">
                <a:lumMod val="85000"/>
              </a:schemeClr>
            </a:solidFill>
            <a:miter lim="800000"/>
            <a:headEnd/>
            <a:tailEnd/>
          </a:ln>
        </p:spPr>
        <p:txBody>
          <a:bodyPr anchor="ct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r" eaLnBrk="0" fontAlgn="base" hangingPunct="0">
              <a:spcBef>
                <a:spcPct val="0"/>
              </a:spcBef>
              <a:spcAft>
                <a:spcPct val="0"/>
              </a:spcAft>
              <a:defRPr sz="1600">
                <a:solidFill>
                  <a:schemeClr val="tx1"/>
                </a:solidFill>
                <a:latin typeface="Arial" panose="020B0604020202020204" pitchFamily="34" charset="0"/>
              </a:defRPr>
            </a:lvl6pPr>
            <a:lvl7pPr marL="2971800" indent="-228600" algn="r" eaLnBrk="0" fontAlgn="base" hangingPunct="0">
              <a:spcBef>
                <a:spcPct val="0"/>
              </a:spcBef>
              <a:spcAft>
                <a:spcPct val="0"/>
              </a:spcAft>
              <a:defRPr sz="1600">
                <a:solidFill>
                  <a:schemeClr val="tx1"/>
                </a:solidFill>
                <a:latin typeface="Arial" panose="020B0604020202020204" pitchFamily="34" charset="0"/>
              </a:defRPr>
            </a:lvl7pPr>
            <a:lvl8pPr marL="3429000" indent="-228600" algn="r" eaLnBrk="0" fontAlgn="base" hangingPunct="0">
              <a:spcBef>
                <a:spcPct val="0"/>
              </a:spcBef>
              <a:spcAft>
                <a:spcPct val="0"/>
              </a:spcAft>
              <a:defRPr sz="1600">
                <a:solidFill>
                  <a:schemeClr val="tx1"/>
                </a:solidFill>
                <a:latin typeface="Arial" panose="020B0604020202020204" pitchFamily="34" charset="0"/>
              </a:defRPr>
            </a:lvl8pPr>
            <a:lvl9pPr marL="3886200" indent="-228600" algn="r" eaLnBrk="0" fontAlgn="base" hangingPunct="0">
              <a:spcBef>
                <a:spcPct val="0"/>
              </a:spcBef>
              <a:spcAft>
                <a:spcPct val="0"/>
              </a:spcAft>
              <a:defRPr sz="1600">
                <a:solidFill>
                  <a:schemeClr val="tx1"/>
                </a:solidFill>
                <a:latin typeface="Arial" panose="020B0604020202020204" pitchFamily="34" charset="0"/>
              </a:defRPr>
            </a:lvl9pPr>
          </a:lstStyle>
          <a:p>
            <a:pPr algn="ctr" eaLnBrk="1" hangingPunct="1">
              <a:spcBef>
                <a:spcPct val="20000"/>
              </a:spcBef>
              <a:defRPr/>
            </a:pPr>
            <a:r>
              <a:rPr lang="pt-BR" sz="1400" dirty="0">
                <a:solidFill>
                  <a:prstClr val="black">
                    <a:lumMod val="65000"/>
                    <a:lumOff val="35000"/>
                  </a:prstClr>
                </a:solidFill>
                <a:latin typeface="Verdana" panose="020B0604030504040204" pitchFamily="34" charset="0"/>
              </a:rPr>
              <a:t>Komise a Soudní dvůr: kontrola provádění</a:t>
            </a:r>
          </a:p>
        </p:txBody>
      </p:sp>
      <p:sp>
        <p:nvSpPr>
          <p:cNvPr id="2" name="Down Arrow 1">
            <a:extLst>
              <a:ext uri="{FF2B5EF4-FFF2-40B4-BE49-F238E27FC236}">
                <a16:creationId xmlns:a16="http://schemas.microsoft.com/office/drawing/2014/main" id="{1FC8D7A1-E364-449E-B7D0-B3C0E6D92E35}"/>
              </a:ext>
            </a:extLst>
          </p:cNvPr>
          <p:cNvSpPr/>
          <p:nvPr/>
        </p:nvSpPr>
        <p:spPr>
          <a:xfrm>
            <a:off x="5888038" y="2471738"/>
            <a:ext cx="107950" cy="190500"/>
          </a:xfrm>
          <a:prstGeom prst="down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solidFill>
                <a:srgbClr val="00B0F0"/>
              </a:solidFill>
            </a:endParaRPr>
          </a:p>
        </p:txBody>
      </p:sp>
      <p:sp>
        <p:nvSpPr>
          <p:cNvPr id="22" name="Down Arrow 21">
            <a:extLst>
              <a:ext uri="{FF2B5EF4-FFF2-40B4-BE49-F238E27FC236}">
                <a16:creationId xmlns:a16="http://schemas.microsoft.com/office/drawing/2014/main" id="{23A30812-915D-4747-803C-3A51F3F06657}"/>
              </a:ext>
            </a:extLst>
          </p:cNvPr>
          <p:cNvSpPr/>
          <p:nvPr/>
        </p:nvSpPr>
        <p:spPr>
          <a:xfrm>
            <a:off x="5886450" y="3276601"/>
            <a:ext cx="107950" cy="188913"/>
          </a:xfrm>
          <a:prstGeom prst="down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solidFill>
                <a:srgbClr val="00B0F0"/>
              </a:solidFill>
            </a:endParaRPr>
          </a:p>
        </p:txBody>
      </p:sp>
      <p:sp>
        <p:nvSpPr>
          <p:cNvPr id="23" name="Down Arrow 22">
            <a:extLst>
              <a:ext uri="{FF2B5EF4-FFF2-40B4-BE49-F238E27FC236}">
                <a16:creationId xmlns:a16="http://schemas.microsoft.com/office/drawing/2014/main" id="{DDD608FC-4BD4-43BD-B4E8-538A048AA30C}"/>
              </a:ext>
            </a:extLst>
          </p:cNvPr>
          <p:cNvSpPr/>
          <p:nvPr/>
        </p:nvSpPr>
        <p:spPr>
          <a:xfrm>
            <a:off x="5884863" y="4116388"/>
            <a:ext cx="107950" cy="190500"/>
          </a:xfrm>
          <a:prstGeom prst="down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solidFill>
                <a:srgbClr val="00B0F0"/>
              </a:solidFill>
            </a:endParaRPr>
          </a:p>
        </p:txBody>
      </p:sp>
      <p:sp>
        <p:nvSpPr>
          <p:cNvPr id="24" name="Down Arrow 23">
            <a:extLst>
              <a:ext uri="{FF2B5EF4-FFF2-40B4-BE49-F238E27FC236}">
                <a16:creationId xmlns:a16="http://schemas.microsoft.com/office/drawing/2014/main" id="{D8B1EA03-2860-479C-A73A-096AB24DB158}"/>
              </a:ext>
            </a:extLst>
          </p:cNvPr>
          <p:cNvSpPr/>
          <p:nvPr/>
        </p:nvSpPr>
        <p:spPr>
          <a:xfrm>
            <a:off x="5883275" y="4938713"/>
            <a:ext cx="107950" cy="190500"/>
          </a:xfrm>
          <a:prstGeom prst="down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solidFill>
                <a:srgbClr val="00B0F0"/>
              </a:solidFill>
            </a:endParaRPr>
          </a:p>
        </p:txBody>
      </p:sp>
      <p:pic>
        <p:nvPicPr>
          <p:cNvPr id="74764" name="Picture 17">
            <a:extLst>
              <a:ext uri="{FF2B5EF4-FFF2-40B4-BE49-F238E27FC236}">
                <a16:creationId xmlns:a16="http://schemas.microsoft.com/office/drawing/2014/main" id="{64EA73BA-5C7F-42D1-9D0F-222BA01DDC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0500" y="2470150"/>
            <a:ext cx="762000"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4765" name="Picture 2">
            <a:extLst>
              <a:ext uri="{FF2B5EF4-FFF2-40B4-BE49-F238E27FC236}">
                <a16:creationId xmlns:a16="http://schemas.microsoft.com/office/drawing/2014/main" id="{A9924549-DB69-49A2-BEF8-5223CEE1FA2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08276" y="3511550"/>
            <a:ext cx="881063"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6" name="Picture 17">
            <a:extLst>
              <a:ext uri="{FF2B5EF4-FFF2-40B4-BE49-F238E27FC236}">
                <a16:creationId xmlns:a16="http://schemas.microsoft.com/office/drawing/2014/main" id="{DA4628E8-7102-4EBF-91F5-7E19B9AD1F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0500" y="5187950"/>
            <a:ext cx="762000"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4767" name="Picture 12">
            <a:extLst>
              <a:ext uri="{FF2B5EF4-FFF2-40B4-BE49-F238E27FC236}">
                <a16:creationId xmlns:a16="http://schemas.microsoft.com/office/drawing/2014/main" id="{BA05E6FA-66F8-46AB-8808-5CB60F44D6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2188" y="4983163"/>
            <a:ext cx="690562" cy="69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142867AE-A9D4-80A9-B965-3EF6F9207EB5}"/>
              </a:ext>
            </a:extLst>
          </p:cNvPr>
          <p:cNvSpPr>
            <a:spLocks noGrp="1"/>
          </p:cNvSpPr>
          <p:nvPr>
            <p:ph type="sldNum" sz="quarter" idx="11"/>
          </p:nvPr>
        </p:nvSpPr>
        <p:spPr/>
        <p:txBody>
          <a:bodyPr/>
          <a:lstStyle/>
          <a:p>
            <a:fld id="{0970407D-EE58-4A0B-824B-1D3AE42DD9CF}" type="slidenum">
              <a:rPr lang="cs-CZ" altLang="cs-CZ" smtClean="0"/>
              <a:pPr/>
              <a:t>37</a:t>
            </a:fld>
            <a:endParaRPr lang="cs-CZ" altLang="cs-CZ" dirty="0"/>
          </a:p>
        </p:txBody>
      </p:sp>
      <p:sp>
        <p:nvSpPr>
          <p:cNvPr id="4" name="Nadpis 3">
            <a:extLst>
              <a:ext uri="{FF2B5EF4-FFF2-40B4-BE49-F238E27FC236}">
                <a16:creationId xmlns:a16="http://schemas.microsoft.com/office/drawing/2014/main" id="{82295E7C-ECB5-6707-2D7B-839E2F0E16B3}"/>
              </a:ext>
            </a:extLst>
          </p:cNvPr>
          <p:cNvSpPr>
            <a:spLocks noGrp="1"/>
          </p:cNvSpPr>
          <p:nvPr>
            <p:ph type="title"/>
          </p:nvPr>
        </p:nvSpPr>
        <p:spPr>
          <a:xfrm>
            <a:off x="799899" y="409282"/>
            <a:ext cx="10753200" cy="451576"/>
          </a:xfrm>
        </p:spPr>
        <p:txBody>
          <a:bodyPr/>
          <a:lstStyle/>
          <a:p>
            <a:r>
              <a:rPr lang="cs-CZ" dirty="0"/>
              <a:t>Tvorba práva EU</a:t>
            </a:r>
          </a:p>
        </p:txBody>
      </p:sp>
      <p:sp>
        <p:nvSpPr>
          <p:cNvPr id="5" name="Zástupný obsah 4">
            <a:extLst>
              <a:ext uri="{FF2B5EF4-FFF2-40B4-BE49-F238E27FC236}">
                <a16:creationId xmlns:a16="http://schemas.microsoft.com/office/drawing/2014/main" id="{63A649E2-13BE-A7C8-1368-A581B0201802}"/>
              </a:ext>
            </a:extLst>
          </p:cNvPr>
          <p:cNvSpPr>
            <a:spLocks noGrp="1"/>
          </p:cNvSpPr>
          <p:nvPr>
            <p:ph idx="1"/>
          </p:nvPr>
        </p:nvSpPr>
        <p:spPr>
          <a:xfrm>
            <a:off x="364584" y="1074915"/>
            <a:ext cx="11188515" cy="4139998"/>
          </a:xfrm>
        </p:spPr>
        <p:txBody>
          <a:bodyPr/>
          <a:lstStyle/>
          <a:p>
            <a:pPr>
              <a:lnSpc>
                <a:spcPct val="100000"/>
              </a:lnSpc>
            </a:pPr>
            <a:r>
              <a:rPr lang="cs-CZ" sz="2400" dirty="0"/>
              <a:t>Postup při přijímaní aktů Unie upraven v SFEU</a:t>
            </a:r>
          </a:p>
          <a:p>
            <a:pPr>
              <a:lnSpc>
                <a:spcPct val="100000"/>
              </a:lnSpc>
            </a:pPr>
            <a:endParaRPr lang="cs-CZ" sz="2400" dirty="0"/>
          </a:p>
          <a:p>
            <a:pPr>
              <a:lnSpc>
                <a:spcPct val="100000"/>
              </a:lnSpc>
            </a:pPr>
            <a:r>
              <a:rPr lang="cs-CZ" sz="2400" dirty="0"/>
              <a:t>Vymezena role </a:t>
            </a:r>
            <a:r>
              <a:rPr lang="cs-CZ" sz="2400" b="1" dirty="0"/>
              <a:t>institucionálního trojúhelníku </a:t>
            </a:r>
            <a:r>
              <a:rPr lang="cs-CZ" sz="2400" dirty="0"/>
              <a:t>(do rozhodovacího procesu jsou zapojen 3 orgány):</a:t>
            </a:r>
          </a:p>
          <a:p>
            <a:pPr marL="666900" lvl="1" indent="-342900">
              <a:buFont typeface="+mj-lt"/>
              <a:buAutoNum type="arabicPeriod"/>
            </a:pPr>
            <a:r>
              <a:rPr lang="cs-CZ" sz="2200" b="1" dirty="0"/>
              <a:t>Evropský parlament</a:t>
            </a:r>
          </a:p>
          <a:p>
            <a:pPr marL="666900" lvl="1" indent="-342900">
              <a:buFont typeface="+mj-lt"/>
              <a:buAutoNum type="arabicPeriod"/>
            </a:pPr>
            <a:r>
              <a:rPr lang="cs-CZ" sz="2200" b="1" dirty="0"/>
              <a:t>Rada Evropské unie</a:t>
            </a:r>
          </a:p>
          <a:p>
            <a:pPr marL="666900" lvl="1" indent="-342900">
              <a:buFont typeface="+mj-lt"/>
              <a:buAutoNum type="arabicPeriod"/>
            </a:pPr>
            <a:r>
              <a:rPr lang="cs-CZ" sz="2200" b="1" dirty="0"/>
              <a:t>Evropská komise</a:t>
            </a:r>
          </a:p>
          <a:p>
            <a:pPr>
              <a:lnSpc>
                <a:spcPct val="100000"/>
              </a:lnSpc>
            </a:pPr>
            <a:endParaRPr lang="cs-CZ" sz="2200" dirty="0"/>
          </a:p>
          <a:p>
            <a:pPr>
              <a:lnSpc>
                <a:spcPct val="100000"/>
              </a:lnSpc>
            </a:pPr>
            <a:r>
              <a:rPr lang="cs-CZ" sz="2200" dirty="0"/>
              <a:t>Komunikace mezi všemi navzájem je podmínkou úspěšného završení legislativního procesu, tzv. </a:t>
            </a:r>
            <a:r>
              <a:rPr lang="cs-CZ" sz="2200" b="1" dirty="0"/>
              <a:t>trialog </a:t>
            </a:r>
            <a:r>
              <a:rPr lang="cs-CZ" sz="2200" dirty="0"/>
              <a:t>(výsledná dohoda je neformální, každý z orgánů ji musí schválit v souladu se svým jednacím řádem)</a:t>
            </a:r>
          </a:p>
          <a:p>
            <a:pPr>
              <a:lnSpc>
                <a:spcPct val="100000"/>
              </a:lnSpc>
            </a:pPr>
            <a:endParaRPr lang="cs-CZ" sz="2000" b="1" dirty="0"/>
          </a:p>
          <a:p>
            <a:pPr algn="l">
              <a:lnSpc>
                <a:spcPct val="100000"/>
              </a:lnSpc>
            </a:pPr>
            <a:r>
              <a:rPr lang="cs-CZ" sz="2000" b="1" dirty="0"/>
              <a:t>Čl. 295 SFEU: </a:t>
            </a:r>
            <a:r>
              <a:rPr lang="cs-CZ" sz="2000" b="1" i="1" u="none" strike="noStrike" baseline="0" dirty="0"/>
              <a:t>Evropský parlament, Rada a Komise se navzájem konzultují a vzájemnou dohodou upravují způsoby své spolupráce. </a:t>
            </a:r>
            <a:r>
              <a:rPr lang="cs-CZ" sz="2000" b="0" i="1" u="none" strike="noStrike" baseline="0" dirty="0"/>
              <a:t>Za tímto účelem mohou v souladu se Smlouvami uzavírat interinstitucionální dohody, které mohou mít závaznou povahu.</a:t>
            </a:r>
            <a:endParaRPr lang="cs-CZ" sz="2000" b="1" i="1" dirty="0"/>
          </a:p>
        </p:txBody>
      </p:sp>
    </p:spTree>
    <p:extLst>
      <p:ext uri="{BB962C8B-B14F-4D97-AF65-F5344CB8AC3E}">
        <p14:creationId xmlns:p14="http://schemas.microsoft.com/office/powerpoint/2010/main" val="5608065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AF39B06F-EEE2-06DC-98D9-BD9959F94F0B}"/>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65EAEF23-428C-5CAF-D872-98B39DDA56C7}"/>
              </a:ext>
            </a:extLst>
          </p:cNvPr>
          <p:cNvSpPr>
            <a:spLocks noGrp="1"/>
          </p:cNvSpPr>
          <p:nvPr>
            <p:ph type="sldNum" sz="quarter" idx="11"/>
          </p:nvPr>
        </p:nvSpPr>
        <p:spPr/>
        <p:txBody>
          <a:bodyPr/>
          <a:lstStyle/>
          <a:p>
            <a:fld id="{0970407D-EE58-4A0B-824B-1D3AE42DD9CF}" type="slidenum">
              <a:rPr lang="cs-CZ" altLang="cs-CZ" smtClean="0"/>
              <a:pPr/>
              <a:t>38</a:t>
            </a:fld>
            <a:endParaRPr lang="cs-CZ" altLang="cs-CZ" dirty="0"/>
          </a:p>
        </p:txBody>
      </p:sp>
      <p:sp>
        <p:nvSpPr>
          <p:cNvPr id="4" name="Nadpis 3">
            <a:extLst>
              <a:ext uri="{FF2B5EF4-FFF2-40B4-BE49-F238E27FC236}">
                <a16:creationId xmlns:a16="http://schemas.microsoft.com/office/drawing/2014/main" id="{80B4218F-89D9-B00C-DD9D-A55EDA23A6BE}"/>
              </a:ext>
            </a:extLst>
          </p:cNvPr>
          <p:cNvSpPr>
            <a:spLocks noGrp="1"/>
          </p:cNvSpPr>
          <p:nvPr>
            <p:ph type="title"/>
          </p:nvPr>
        </p:nvSpPr>
        <p:spPr>
          <a:xfrm>
            <a:off x="346229" y="693367"/>
            <a:ext cx="11046513" cy="451576"/>
          </a:xfrm>
        </p:spPr>
        <p:txBody>
          <a:bodyPr/>
          <a:lstStyle/>
          <a:p>
            <a:r>
              <a:rPr lang="cs-CZ" dirty="0"/>
              <a:t>Hlavní postup – přehled tvorby legislativy EU </a:t>
            </a:r>
          </a:p>
        </p:txBody>
      </p:sp>
      <p:sp>
        <p:nvSpPr>
          <p:cNvPr id="5" name="Zástupný obsah 4">
            <a:extLst>
              <a:ext uri="{FF2B5EF4-FFF2-40B4-BE49-F238E27FC236}">
                <a16:creationId xmlns:a16="http://schemas.microsoft.com/office/drawing/2014/main" id="{86E4D96B-2D84-AFF4-5D9F-710264848756}"/>
              </a:ext>
            </a:extLst>
          </p:cNvPr>
          <p:cNvSpPr>
            <a:spLocks noGrp="1"/>
          </p:cNvSpPr>
          <p:nvPr>
            <p:ph idx="1"/>
          </p:nvPr>
        </p:nvSpPr>
        <p:spPr/>
        <p:txBody>
          <a:bodyPr/>
          <a:lstStyle/>
          <a:p>
            <a:pPr marL="586350" indent="-514350">
              <a:buFont typeface="+mj-lt"/>
              <a:buAutoNum type="arabicPeriod"/>
            </a:pPr>
            <a:r>
              <a:rPr lang="cs-CZ" sz="2400" b="1" dirty="0">
                <a:solidFill>
                  <a:schemeClr val="tx2"/>
                </a:solidFill>
              </a:rPr>
              <a:t>Legislativní návrh </a:t>
            </a:r>
            <a:r>
              <a:rPr lang="cs-CZ" sz="2400" dirty="0"/>
              <a:t>– zahájen, když </a:t>
            </a:r>
            <a:r>
              <a:rPr lang="cs-CZ" sz="2400" b="1" dirty="0"/>
              <a:t>Evropská komise předloží</a:t>
            </a:r>
            <a:r>
              <a:rPr lang="cs-CZ" sz="2400" dirty="0"/>
              <a:t> legislativní návrh Radě a Evropskému parlamentu</a:t>
            </a:r>
          </a:p>
          <a:p>
            <a:pPr marL="586350" indent="-514350">
              <a:buFont typeface="+mj-lt"/>
              <a:buAutoNum type="arabicPeriod"/>
            </a:pPr>
            <a:endParaRPr lang="cs-CZ" sz="2400" dirty="0"/>
          </a:p>
          <a:p>
            <a:pPr marL="586350" indent="-514350">
              <a:buFont typeface="+mj-lt"/>
              <a:buAutoNum type="arabicPeriod"/>
            </a:pPr>
            <a:r>
              <a:rPr lang="cs-CZ" sz="2400" b="1" dirty="0">
                <a:solidFill>
                  <a:schemeClr val="tx2"/>
                </a:solidFill>
              </a:rPr>
              <a:t>1. čtení </a:t>
            </a:r>
            <a:r>
              <a:rPr lang="cs-CZ" sz="2400" b="1" dirty="0"/>
              <a:t>– </a:t>
            </a:r>
            <a:r>
              <a:rPr lang="cs-CZ" sz="2400" dirty="0"/>
              <a:t>Evropský parlament může návrh Komise přijmout nebo pozměnit. </a:t>
            </a:r>
            <a:r>
              <a:rPr lang="cs-CZ" sz="2400" b="1" dirty="0"/>
              <a:t>Pokud Rada schválí postoj Parlamentu, návrh je přijat</a:t>
            </a:r>
            <a:r>
              <a:rPr lang="cs-CZ" sz="2400" dirty="0"/>
              <a:t>. Pokud ne 2. čtení.</a:t>
            </a:r>
          </a:p>
          <a:p>
            <a:pPr marL="586350" indent="-514350">
              <a:buFont typeface="+mj-lt"/>
              <a:buAutoNum type="arabicPeriod"/>
            </a:pPr>
            <a:endParaRPr lang="cs-CZ" sz="2400" dirty="0"/>
          </a:p>
          <a:p>
            <a:pPr marL="586350" indent="-514350">
              <a:buFont typeface="+mj-lt"/>
              <a:buAutoNum type="arabicPeriod"/>
            </a:pPr>
            <a:r>
              <a:rPr lang="cs-CZ" sz="2400" b="1" dirty="0">
                <a:solidFill>
                  <a:schemeClr val="tx2"/>
                </a:solidFill>
              </a:rPr>
              <a:t>2. čtení </a:t>
            </a:r>
            <a:r>
              <a:rPr lang="cs-CZ" sz="2400" b="1" dirty="0"/>
              <a:t>– Evropský parlament posoudí změny v návrhu od Rady</a:t>
            </a:r>
            <a:r>
              <a:rPr lang="cs-CZ" sz="2400" dirty="0"/>
              <a:t>, pokud je </a:t>
            </a:r>
            <a:r>
              <a:rPr lang="cs-CZ" sz="2400" b="1" dirty="0"/>
              <a:t>schválí, návrh je přijat.</a:t>
            </a:r>
            <a:r>
              <a:rPr lang="cs-CZ" sz="2400" dirty="0"/>
              <a:t> Pokud je odmítne – celý postup je ukončen, anebo předloží změny a předá Radě k 2. čtení.</a:t>
            </a:r>
          </a:p>
          <a:p>
            <a:pPr marL="586350" indent="-514350">
              <a:buFont typeface="+mj-lt"/>
              <a:buAutoNum type="arabicPeriod"/>
            </a:pPr>
            <a:endParaRPr lang="cs-CZ" sz="2400" dirty="0"/>
          </a:p>
        </p:txBody>
      </p:sp>
    </p:spTree>
    <p:extLst>
      <p:ext uri="{BB962C8B-B14F-4D97-AF65-F5344CB8AC3E}">
        <p14:creationId xmlns:p14="http://schemas.microsoft.com/office/powerpoint/2010/main" val="38395442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DBCFF7FF-EABD-6578-9A34-5420BD44551E}"/>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3909E8A1-F947-B755-D5C2-8E1988BF7A61}"/>
              </a:ext>
            </a:extLst>
          </p:cNvPr>
          <p:cNvSpPr>
            <a:spLocks noGrp="1"/>
          </p:cNvSpPr>
          <p:nvPr>
            <p:ph type="sldNum" sz="quarter" idx="11"/>
          </p:nvPr>
        </p:nvSpPr>
        <p:spPr/>
        <p:txBody>
          <a:bodyPr/>
          <a:lstStyle/>
          <a:p>
            <a:fld id="{0970407D-EE58-4A0B-824B-1D3AE42DD9CF}" type="slidenum">
              <a:rPr lang="cs-CZ" altLang="cs-CZ" smtClean="0"/>
              <a:pPr/>
              <a:t>39</a:t>
            </a:fld>
            <a:endParaRPr lang="cs-CZ" altLang="cs-CZ" dirty="0"/>
          </a:p>
        </p:txBody>
      </p:sp>
      <p:sp>
        <p:nvSpPr>
          <p:cNvPr id="4" name="Nadpis 3">
            <a:extLst>
              <a:ext uri="{FF2B5EF4-FFF2-40B4-BE49-F238E27FC236}">
                <a16:creationId xmlns:a16="http://schemas.microsoft.com/office/drawing/2014/main" id="{2D16A525-5198-708F-E83C-AB370747F1E5}"/>
              </a:ext>
            </a:extLst>
          </p:cNvPr>
          <p:cNvSpPr>
            <a:spLocks noGrp="1"/>
          </p:cNvSpPr>
          <p:nvPr>
            <p:ph type="title"/>
          </p:nvPr>
        </p:nvSpPr>
        <p:spPr>
          <a:xfrm>
            <a:off x="479394" y="720000"/>
            <a:ext cx="10993806" cy="451576"/>
          </a:xfrm>
        </p:spPr>
        <p:txBody>
          <a:bodyPr/>
          <a:lstStyle/>
          <a:p>
            <a:r>
              <a:rPr lang="cs-CZ" dirty="0"/>
              <a:t>Hlavní postup – přehled tvorby legislativy EU </a:t>
            </a:r>
          </a:p>
        </p:txBody>
      </p:sp>
      <p:sp>
        <p:nvSpPr>
          <p:cNvPr id="5" name="Zástupný obsah 4">
            <a:extLst>
              <a:ext uri="{FF2B5EF4-FFF2-40B4-BE49-F238E27FC236}">
                <a16:creationId xmlns:a16="http://schemas.microsoft.com/office/drawing/2014/main" id="{B2093285-91AD-74B5-5064-2EA0D48CB070}"/>
              </a:ext>
            </a:extLst>
          </p:cNvPr>
          <p:cNvSpPr>
            <a:spLocks noGrp="1"/>
          </p:cNvSpPr>
          <p:nvPr>
            <p:ph idx="1"/>
          </p:nvPr>
        </p:nvSpPr>
        <p:spPr>
          <a:xfrm>
            <a:off x="666000" y="1692002"/>
            <a:ext cx="10807200" cy="4139998"/>
          </a:xfrm>
        </p:spPr>
        <p:txBody>
          <a:bodyPr/>
          <a:lstStyle/>
          <a:p>
            <a:pPr marL="586350" indent="-514350">
              <a:buAutoNum type="arabicPeriod" startAt="4"/>
            </a:pPr>
            <a:r>
              <a:rPr lang="cs-CZ" sz="2400" b="1" dirty="0">
                <a:solidFill>
                  <a:schemeClr val="tx2"/>
                </a:solidFill>
              </a:rPr>
              <a:t>Dohodovací výbor </a:t>
            </a:r>
            <a:r>
              <a:rPr lang="cs-CZ" sz="2400" dirty="0"/>
              <a:t>– </a:t>
            </a:r>
            <a:r>
              <a:rPr lang="cs-CZ" sz="2400" b="1" dirty="0"/>
              <a:t>Rada a Parlament nedosáhnout dohody po 2. čtení </a:t>
            </a:r>
            <a:r>
              <a:rPr lang="cs-CZ" sz="2400" dirty="0"/>
              <a:t>(je svolán, když Rada ve 2. čtení neschválí všechny pozměňovací návrhy Parlamentu)</a:t>
            </a:r>
          </a:p>
          <a:p>
            <a:pPr lvl="1"/>
            <a:r>
              <a:rPr lang="cs-CZ" sz="2200" dirty="0"/>
              <a:t>Složen ze zástupců z Parlamentu a z Rady</a:t>
            </a:r>
          </a:p>
          <a:p>
            <a:pPr lvl="1"/>
            <a:r>
              <a:rPr lang="cs-CZ" sz="2200" dirty="0"/>
              <a:t>Pokud se nedohodnou – legislativní návrh není přijat</a:t>
            </a:r>
          </a:p>
          <a:p>
            <a:pPr lvl="1"/>
            <a:r>
              <a:rPr lang="cs-CZ" sz="2200" dirty="0"/>
              <a:t>Pokud dohoda na společném návrhu – 3. čtení</a:t>
            </a:r>
          </a:p>
          <a:p>
            <a:pPr marL="586350" indent="-514350">
              <a:buAutoNum type="arabicPeriod" startAt="4"/>
            </a:pPr>
            <a:endParaRPr lang="cs-CZ" sz="2400" dirty="0"/>
          </a:p>
          <a:p>
            <a:pPr marL="72000" indent="0">
              <a:buNone/>
            </a:pPr>
            <a:r>
              <a:rPr lang="cs-CZ" sz="2400" b="1" dirty="0">
                <a:solidFill>
                  <a:schemeClr val="tx2"/>
                </a:solidFill>
              </a:rPr>
              <a:t>5.    3. čtení </a:t>
            </a:r>
            <a:r>
              <a:rPr lang="cs-CZ" sz="2400" dirty="0"/>
              <a:t>– </a:t>
            </a:r>
            <a:r>
              <a:rPr lang="cs-CZ" sz="2400" b="1" dirty="0"/>
              <a:t>společný návrh z Dohodovacího výboru </a:t>
            </a:r>
            <a:r>
              <a:rPr lang="cs-CZ" sz="2400" dirty="0"/>
              <a:t>musí být do 6 týdnů </a:t>
            </a:r>
            <a:r>
              <a:rPr lang="cs-CZ" sz="2400" b="1" dirty="0"/>
              <a:t>schválen</a:t>
            </a:r>
            <a:r>
              <a:rPr lang="cs-CZ" sz="2400" dirty="0"/>
              <a:t> oběma institucemi (</a:t>
            </a:r>
            <a:r>
              <a:rPr lang="cs-CZ" sz="2400" b="1" dirty="0"/>
              <a:t>Parlamentem a Radou</a:t>
            </a:r>
            <a:r>
              <a:rPr lang="cs-CZ" sz="2400" dirty="0"/>
              <a:t>)</a:t>
            </a:r>
          </a:p>
          <a:p>
            <a:pPr lvl="1"/>
            <a:r>
              <a:rPr lang="cs-CZ" sz="2200" dirty="0"/>
              <a:t>Pokud jedna z nich legislativní návrh neschválí – akt není přijat</a:t>
            </a:r>
          </a:p>
        </p:txBody>
      </p:sp>
    </p:spTree>
    <p:extLst>
      <p:ext uri="{BB962C8B-B14F-4D97-AF65-F5344CB8AC3E}">
        <p14:creationId xmlns:p14="http://schemas.microsoft.com/office/powerpoint/2010/main" val="36324739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68C410B5-3CE0-DDB8-303F-F29A36829258}"/>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FF45442E-2230-D777-FB26-574BB233C09D}"/>
              </a:ext>
            </a:extLst>
          </p:cNvPr>
          <p:cNvSpPr>
            <a:spLocks noGrp="1"/>
          </p:cNvSpPr>
          <p:nvPr>
            <p:ph type="sldNum" sz="quarter" idx="11"/>
          </p:nvPr>
        </p:nvSpPr>
        <p:spPr/>
        <p:txBody>
          <a:bodyPr/>
          <a:lstStyle/>
          <a:p>
            <a:fld id="{0970407D-EE58-4A0B-824B-1D3AE42DD9CF}" type="slidenum">
              <a:rPr lang="cs-CZ" altLang="cs-CZ" smtClean="0"/>
              <a:pPr/>
              <a:t>4</a:t>
            </a:fld>
            <a:endParaRPr lang="cs-CZ" altLang="cs-CZ" dirty="0"/>
          </a:p>
        </p:txBody>
      </p:sp>
      <p:sp>
        <p:nvSpPr>
          <p:cNvPr id="4" name="Nadpis 3">
            <a:extLst>
              <a:ext uri="{FF2B5EF4-FFF2-40B4-BE49-F238E27FC236}">
                <a16:creationId xmlns:a16="http://schemas.microsoft.com/office/drawing/2014/main" id="{0457A5B8-2FD5-B8E6-13D3-1DFA7AF9F0E8}"/>
              </a:ext>
            </a:extLst>
          </p:cNvPr>
          <p:cNvSpPr>
            <a:spLocks noGrp="1"/>
          </p:cNvSpPr>
          <p:nvPr>
            <p:ph type="title"/>
          </p:nvPr>
        </p:nvSpPr>
        <p:spPr/>
        <p:txBody>
          <a:bodyPr/>
          <a:lstStyle/>
          <a:p>
            <a:r>
              <a:rPr lang="cs-CZ" dirty="0"/>
              <a:t>Členění práva EU - přehled</a:t>
            </a:r>
          </a:p>
        </p:txBody>
      </p:sp>
      <p:sp>
        <p:nvSpPr>
          <p:cNvPr id="5" name="Zástupný obsah 4">
            <a:extLst>
              <a:ext uri="{FF2B5EF4-FFF2-40B4-BE49-F238E27FC236}">
                <a16:creationId xmlns:a16="http://schemas.microsoft.com/office/drawing/2014/main" id="{0D18545C-CF9B-EE34-41F3-95C09F344D22}"/>
              </a:ext>
            </a:extLst>
          </p:cNvPr>
          <p:cNvSpPr>
            <a:spLocks noGrp="1"/>
          </p:cNvSpPr>
          <p:nvPr>
            <p:ph idx="1"/>
          </p:nvPr>
        </p:nvSpPr>
        <p:spPr>
          <a:xfrm>
            <a:off x="720000" y="1692002"/>
            <a:ext cx="10753200" cy="4787998"/>
          </a:xfrm>
        </p:spPr>
        <p:txBody>
          <a:bodyPr/>
          <a:lstStyle/>
          <a:p>
            <a:pPr marL="586350" indent="-514350">
              <a:buFont typeface="+mj-lt"/>
              <a:buAutoNum type="arabicParenR"/>
            </a:pPr>
            <a:r>
              <a:rPr lang="cs-CZ" b="1" dirty="0"/>
              <a:t>Primární právo EU </a:t>
            </a:r>
            <a:r>
              <a:rPr lang="cs-CZ" dirty="0"/>
              <a:t>(akty členských států)</a:t>
            </a:r>
          </a:p>
          <a:p>
            <a:pPr marL="586350" indent="-514350">
              <a:buFont typeface="+mj-lt"/>
              <a:buAutoNum type="arabicParenR"/>
            </a:pPr>
            <a:r>
              <a:rPr lang="cs-CZ" b="1" dirty="0"/>
              <a:t>Sekundární právo EU </a:t>
            </a:r>
            <a:r>
              <a:rPr lang="cs-CZ" dirty="0"/>
              <a:t>(akty přijímané orgány EU)</a:t>
            </a:r>
          </a:p>
          <a:p>
            <a:pPr lvl="2">
              <a:buFont typeface="Wingdings" panose="05000000000000000000" pitchFamily="2" charset="2"/>
              <a:buChar char="§"/>
            </a:pPr>
            <a:r>
              <a:rPr lang="cs-CZ" sz="2400" dirty="0"/>
              <a:t>Nařízení</a:t>
            </a:r>
          </a:p>
          <a:p>
            <a:pPr lvl="2">
              <a:buFont typeface="Wingdings" panose="05000000000000000000" pitchFamily="2" charset="2"/>
              <a:buChar char="§"/>
            </a:pPr>
            <a:r>
              <a:rPr lang="cs-CZ" sz="2400" dirty="0"/>
              <a:t>Směrnice</a:t>
            </a:r>
          </a:p>
          <a:p>
            <a:pPr lvl="2">
              <a:buFont typeface="Wingdings" panose="05000000000000000000" pitchFamily="2" charset="2"/>
              <a:buChar char="§"/>
            </a:pPr>
            <a:r>
              <a:rPr lang="cs-CZ" sz="2400" dirty="0"/>
              <a:t>Rozhodnutí</a:t>
            </a:r>
          </a:p>
          <a:p>
            <a:pPr lvl="2">
              <a:buFont typeface="Wingdings" panose="05000000000000000000" pitchFamily="2" charset="2"/>
              <a:buChar char="§"/>
            </a:pPr>
            <a:r>
              <a:rPr lang="cs-CZ" sz="2400" dirty="0"/>
              <a:t>Doporučení a stanoviska</a:t>
            </a:r>
          </a:p>
          <a:p>
            <a:pPr lvl="2">
              <a:buFont typeface="Wingdings" panose="05000000000000000000" pitchFamily="2" charset="2"/>
              <a:buChar char="§"/>
            </a:pPr>
            <a:r>
              <a:rPr lang="cs-CZ" sz="2400" dirty="0"/>
              <a:t>a tzv. </a:t>
            </a:r>
            <a:r>
              <a:rPr lang="cs-CZ" sz="2400" b="1" dirty="0"/>
              <a:t>Soft </a:t>
            </a:r>
            <a:r>
              <a:rPr lang="cs-CZ" sz="2400" b="1" dirty="0" err="1"/>
              <a:t>law</a:t>
            </a:r>
            <a:r>
              <a:rPr lang="cs-CZ" sz="2400" b="1" dirty="0"/>
              <a:t> </a:t>
            </a:r>
            <a:r>
              <a:rPr lang="cs-CZ" sz="2400" dirty="0"/>
              <a:t>(opatření, která nejsou závazná viz výše) </a:t>
            </a:r>
          </a:p>
          <a:p>
            <a:pPr marL="586350" indent="-514350">
              <a:buFont typeface="+mj-lt"/>
              <a:buAutoNum type="arabicParenR"/>
            </a:pPr>
            <a:endParaRPr lang="cs-CZ" dirty="0"/>
          </a:p>
          <a:p>
            <a:pPr marL="72000" indent="0">
              <a:buNone/>
            </a:pPr>
            <a:r>
              <a:rPr lang="cs-CZ" b="1" dirty="0">
                <a:solidFill>
                  <a:schemeClr val="tx2"/>
                </a:solidFill>
              </a:rPr>
              <a:t>3)  </a:t>
            </a:r>
            <a:r>
              <a:rPr lang="cs-CZ" b="1" dirty="0"/>
              <a:t>Judikatura</a:t>
            </a:r>
            <a:r>
              <a:rPr lang="cs-CZ" dirty="0"/>
              <a:t> </a:t>
            </a:r>
          </a:p>
          <a:p>
            <a:pPr marL="586350" indent="-514350">
              <a:buAutoNum type="arabicParenR" startAt="4"/>
            </a:pPr>
            <a:r>
              <a:rPr lang="cs-CZ" b="1" dirty="0"/>
              <a:t>Obecné zásady právní </a:t>
            </a:r>
            <a:r>
              <a:rPr lang="cs-CZ" dirty="0"/>
              <a:t>(nepsané právo EU)</a:t>
            </a:r>
          </a:p>
          <a:p>
            <a:pPr marL="586350" indent="-514350">
              <a:buAutoNum type="arabicParenR" startAt="4"/>
            </a:pPr>
            <a:r>
              <a:rPr lang="cs-CZ" b="1" dirty="0"/>
              <a:t>Mezinárodní dohody</a:t>
            </a:r>
          </a:p>
        </p:txBody>
      </p:sp>
    </p:spTree>
    <p:extLst>
      <p:ext uri="{BB962C8B-B14F-4D97-AF65-F5344CB8AC3E}">
        <p14:creationId xmlns:p14="http://schemas.microsoft.com/office/powerpoint/2010/main" val="23045487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2D4C5BCA-383F-B9BB-0CFC-E47586DFDF36}"/>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0C0FF8A5-ECC9-62CA-C2D8-7A52C6F502F5}"/>
              </a:ext>
            </a:extLst>
          </p:cNvPr>
          <p:cNvSpPr>
            <a:spLocks noGrp="1"/>
          </p:cNvSpPr>
          <p:nvPr>
            <p:ph type="sldNum" sz="quarter" idx="11"/>
          </p:nvPr>
        </p:nvSpPr>
        <p:spPr/>
        <p:txBody>
          <a:bodyPr/>
          <a:lstStyle/>
          <a:p>
            <a:fld id="{0970407D-EE58-4A0B-824B-1D3AE42DD9CF}" type="slidenum">
              <a:rPr lang="cs-CZ" altLang="cs-CZ" smtClean="0"/>
              <a:pPr/>
              <a:t>40</a:t>
            </a:fld>
            <a:endParaRPr lang="cs-CZ" altLang="cs-CZ" dirty="0"/>
          </a:p>
        </p:txBody>
      </p:sp>
      <p:sp>
        <p:nvSpPr>
          <p:cNvPr id="4" name="Nadpis 3">
            <a:extLst>
              <a:ext uri="{FF2B5EF4-FFF2-40B4-BE49-F238E27FC236}">
                <a16:creationId xmlns:a16="http://schemas.microsoft.com/office/drawing/2014/main" id="{7E03EE08-3B65-20D2-9C1D-F36004F951A8}"/>
              </a:ext>
            </a:extLst>
          </p:cNvPr>
          <p:cNvSpPr>
            <a:spLocks noGrp="1"/>
          </p:cNvSpPr>
          <p:nvPr>
            <p:ph type="title"/>
          </p:nvPr>
        </p:nvSpPr>
        <p:spPr/>
        <p:txBody>
          <a:bodyPr/>
          <a:lstStyle/>
          <a:p>
            <a:r>
              <a:rPr lang="cs-CZ" dirty="0"/>
              <a:t>Výsledek přijetí legislativního návrhu</a:t>
            </a:r>
          </a:p>
        </p:txBody>
      </p:sp>
      <p:sp>
        <p:nvSpPr>
          <p:cNvPr id="5" name="Zástupný obsah 4">
            <a:extLst>
              <a:ext uri="{FF2B5EF4-FFF2-40B4-BE49-F238E27FC236}">
                <a16:creationId xmlns:a16="http://schemas.microsoft.com/office/drawing/2014/main" id="{27196264-2A3F-9E84-2866-51A1D3684B73}"/>
              </a:ext>
            </a:extLst>
          </p:cNvPr>
          <p:cNvSpPr>
            <a:spLocks noGrp="1"/>
          </p:cNvSpPr>
          <p:nvPr>
            <p:ph idx="1"/>
          </p:nvPr>
        </p:nvSpPr>
        <p:spPr/>
        <p:txBody>
          <a:bodyPr/>
          <a:lstStyle/>
          <a:p>
            <a:r>
              <a:rPr lang="cs-CZ" sz="2400" dirty="0"/>
              <a:t>Schválený právní předpis je vyhlášen jako </a:t>
            </a:r>
            <a:r>
              <a:rPr lang="cs-CZ" sz="2400" b="1" dirty="0"/>
              <a:t>směrnice, nařízení nebo rozhodnutí</a:t>
            </a:r>
            <a:r>
              <a:rPr lang="cs-CZ" sz="2400" dirty="0"/>
              <a:t> Parlamentu a Rady</a:t>
            </a:r>
          </a:p>
          <a:p>
            <a:endParaRPr lang="cs-CZ" sz="2400" dirty="0"/>
          </a:p>
          <a:p>
            <a:endParaRPr lang="cs-CZ" sz="2400" dirty="0"/>
          </a:p>
          <a:p>
            <a:r>
              <a:rPr lang="cs-CZ" sz="2400" b="1" dirty="0">
                <a:solidFill>
                  <a:schemeClr val="tx2"/>
                </a:solidFill>
              </a:rPr>
              <a:t>Odmítnutí návrhu</a:t>
            </a:r>
            <a:r>
              <a:rPr lang="cs-CZ" sz="2400" dirty="0">
                <a:solidFill>
                  <a:schemeClr val="tx2"/>
                </a:solidFill>
              </a:rPr>
              <a:t>: </a:t>
            </a:r>
            <a:r>
              <a:rPr lang="cs-CZ" sz="2400" dirty="0"/>
              <a:t>v kterékoliv fázi postupu = </a:t>
            </a:r>
            <a:r>
              <a:rPr lang="cs-CZ" sz="2400" b="1" dirty="0"/>
              <a:t>řádný legislativní postup je ukončen </a:t>
            </a:r>
          </a:p>
          <a:p>
            <a:endParaRPr lang="cs-CZ" sz="2400" b="1" dirty="0"/>
          </a:p>
          <a:p>
            <a:r>
              <a:rPr lang="cs-CZ" sz="2400" b="1" dirty="0"/>
              <a:t>Nový postup může být zahájen až poté, co Komise předloží nový návrh</a:t>
            </a:r>
          </a:p>
        </p:txBody>
      </p:sp>
    </p:spTree>
    <p:extLst>
      <p:ext uri="{BB962C8B-B14F-4D97-AF65-F5344CB8AC3E}">
        <p14:creationId xmlns:p14="http://schemas.microsoft.com/office/powerpoint/2010/main" val="7014876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4AFADF81-7C85-2BA1-E502-5016EA77524E}"/>
              </a:ext>
            </a:extLst>
          </p:cNvPr>
          <p:cNvSpPr>
            <a:spLocks noGrp="1"/>
          </p:cNvSpPr>
          <p:nvPr>
            <p:ph type="ftr" sz="quarter" idx="10"/>
          </p:nvPr>
        </p:nvSpPr>
        <p:spPr/>
        <p:txBody>
          <a:bodyPr/>
          <a:lstStyle/>
          <a:p>
            <a:r>
              <a:rPr lang="cs-CZ" dirty="0"/>
              <a:t>Zápatí prezentace</a:t>
            </a:r>
          </a:p>
        </p:txBody>
      </p:sp>
      <p:sp>
        <p:nvSpPr>
          <p:cNvPr id="3" name="Zástupný symbol pro číslo snímku 2">
            <a:extLst>
              <a:ext uri="{FF2B5EF4-FFF2-40B4-BE49-F238E27FC236}">
                <a16:creationId xmlns:a16="http://schemas.microsoft.com/office/drawing/2014/main" id="{A1DB3B24-890E-C844-3B4E-5FA8B614A016}"/>
              </a:ext>
            </a:extLst>
          </p:cNvPr>
          <p:cNvSpPr>
            <a:spLocks noGrp="1"/>
          </p:cNvSpPr>
          <p:nvPr>
            <p:ph type="sldNum" sz="quarter" idx="11"/>
          </p:nvPr>
        </p:nvSpPr>
        <p:spPr/>
        <p:txBody>
          <a:bodyPr/>
          <a:lstStyle/>
          <a:p>
            <a:fld id="{0DE708CC-0C3F-4567-9698-B54C0F35BD31}" type="slidenum">
              <a:rPr lang="cs-CZ" altLang="cs-CZ" noProof="0" smtClean="0"/>
              <a:pPr/>
              <a:t>41</a:t>
            </a:fld>
            <a:endParaRPr lang="cs-CZ" altLang="cs-CZ" noProof="0" dirty="0"/>
          </a:p>
        </p:txBody>
      </p:sp>
      <p:sp>
        <p:nvSpPr>
          <p:cNvPr id="4" name="Nadpis 3">
            <a:extLst>
              <a:ext uri="{FF2B5EF4-FFF2-40B4-BE49-F238E27FC236}">
                <a16:creationId xmlns:a16="http://schemas.microsoft.com/office/drawing/2014/main" id="{B8B2E9E7-ED2A-21A2-05D2-A56BBA4910C3}"/>
              </a:ext>
            </a:extLst>
          </p:cNvPr>
          <p:cNvSpPr>
            <a:spLocks noGrp="1"/>
          </p:cNvSpPr>
          <p:nvPr>
            <p:ph type="title"/>
          </p:nvPr>
        </p:nvSpPr>
        <p:spPr/>
        <p:txBody>
          <a:bodyPr/>
          <a:lstStyle/>
          <a:p>
            <a:r>
              <a:rPr lang="cs-CZ" dirty="0"/>
              <a:t>ČR vs. EU – soudní spory</a:t>
            </a:r>
          </a:p>
        </p:txBody>
      </p:sp>
      <p:sp>
        <p:nvSpPr>
          <p:cNvPr id="5" name="Podnadpis 4">
            <a:extLst>
              <a:ext uri="{FF2B5EF4-FFF2-40B4-BE49-F238E27FC236}">
                <a16:creationId xmlns:a16="http://schemas.microsoft.com/office/drawing/2014/main" id="{959B02B4-626F-1BD0-7D37-DE79103FA418}"/>
              </a:ext>
            </a:extLst>
          </p:cNvPr>
          <p:cNvSpPr>
            <a:spLocks noGrp="1"/>
          </p:cNvSpPr>
          <p:nvPr>
            <p:ph type="subTitle" idx="1"/>
          </p:nvPr>
        </p:nvSpPr>
        <p:spPr/>
        <p:txBody>
          <a:bodyPr/>
          <a:lstStyle/>
          <a:p>
            <a:r>
              <a:rPr lang="cs-CZ" b="1" kern="0" dirty="0">
                <a:effectLst/>
                <a:ea typeface="Times New Roman" panose="02020603050405020304" pitchFamily="18" charset="0"/>
                <a:cs typeface="Times New Roman" panose="02020603050405020304" pitchFamily="18" charset="0"/>
              </a:rPr>
              <a:t>Výběr rozsudků Soudního dvora EU ve sporech Komise a Česka</a:t>
            </a:r>
          </a:p>
          <a:p>
            <a:endParaRPr lang="cs-CZ" dirty="0"/>
          </a:p>
        </p:txBody>
      </p:sp>
    </p:spTree>
    <p:extLst>
      <p:ext uri="{BB962C8B-B14F-4D97-AF65-F5344CB8AC3E}">
        <p14:creationId xmlns:p14="http://schemas.microsoft.com/office/powerpoint/2010/main" val="17160523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819CD49E-BAD1-F7DF-890C-AB7F85C2DD75}"/>
              </a:ext>
            </a:extLst>
          </p:cNvPr>
          <p:cNvSpPr>
            <a:spLocks noGrp="1"/>
          </p:cNvSpPr>
          <p:nvPr>
            <p:ph type="sldNum" sz="quarter" idx="11"/>
          </p:nvPr>
        </p:nvSpPr>
        <p:spPr/>
        <p:txBody>
          <a:bodyPr/>
          <a:lstStyle/>
          <a:p>
            <a:fld id="{0970407D-EE58-4A0B-824B-1D3AE42DD9CF}" type="slidenum">
              <a:rPr lang="cs-CZ" altLang="cs-CZ" smtClean="0"/>
              <a:pPr/>
              <a:t>42</a:t>
            </a:fld>
            <a:endParaRPr lang="cs-CZ" altLang="cs-CZ" dirty="0"/>
          </a:p>
        </p:txBody>
      </p:sp>
      <p:sp>
        <p:nvSpPr>
          <p:cNvPr id="4" name="Nadpis 3">
            <a:extLst>
              <a:ext uri="{FF2B5EF4-FFF2-40B4-BE49-F238E27FC236}">
                <a16:creationId xmlns:a16="http://schemas.microsoft.com/office/drawing/2014/main" id="{1AEBFA80-852B-10EF-F02E-32C3AA42880B}"/>
              </a:ext>
            </a:extLst>
          </p:cNvPr>
          <p:cNvSpPr>
            <a:spLocks noGrp="1"/>
          </p:cNvSpPr>
          <p:nvPr>
            <p:ph type="title"/>
          </p:nvPr>
        </p:nvSpPr>
        <p:spPr>
          <a:xfrm>
            <a:off x="719400" y="311627"/>
            <a:ext cx="10753200" cy="451576"/>
          </a:xfrm>
        </p:spPr>
        <p:txBody>
          <a:bodyPr/>
          <a:lstStyle/>
          <a:p>
            <a:r>
              <a:rPr lang="cs-CZ" dirty="0"/>
              <a:t>Výběr rozsudků </a:t>
            </a:r>
          </a:p>
        </p:txBody>
      </p:sp>
      <p:sp>
        <p:nvSpPr>
          <p:cNvPr id="5" name="Zástupný obsah 4">
            <a:extLst>
              <a:ext uri="{FF2B5EF4-FFF2-40B4-BE49-F238E27FC236}">
                <a16:creationId xmlns:a16="http://schemas.microsoft.com/office/drawing/2014/main" id="{3FED66BA-7496-5EA4-354D-A4C257322067}"/>
              </a:ext>
            </a:extLst>
          </p:cNvPr>
          <p:cNvSpPr>
            <a:spLocks noGrp="1"/>
          </p:cNvSpPr>
          <p:nvPr>
            <p:ph idx="1"/>
          </p:nvPr>
        </p:nvSpPr>
        <p:spPr>
          <a:xfrm>
            <a:off x="414000" y="941941"/>
            <a:ext cx="11638626" cy="4139998"/>
          </a:xfrm>
        </p:spPr>
        <p:txBody>
          <a:bodyPr/>
          <a:lstStyle/>
          <a:p>
            <a:r>
              <a:rPr lang="cs-CZ" sz="2000" b="1" dirty="0">
                <a:effectLst/>
                <a:ea typeface="Times New Roman" panose="02020603050405020304" pitchFamily="18" charset="0"/>
              </a:rPr>
              <a:t>11. července 2013</a:t>
            </a:r>
            <a:r>
              <a:rPr lang="cs-CZ" sz="2000" dirty="0">
                <a:effectLst/>
                <a:ea typeface="Times New Roman" panose="02020603050405020304" pitchFamily="18" charset="0"/>
              </a:rPr>
              <a:t> – Soudní dvůr Evropské unie rozhodl o tom, že Česká republika dostatečně neplní povinnosti vyplývající ze směrnice EU pro fungování železniční dopravy. </a:t>
            </a:r>
            <a:r>
              <a:rPr lang="cs-CZ" sz="2000" b="1" dirty="0">
                <a:effectLst/>
                <a:ea typeface="Times New Roman" panose="02020603050405020304" pitchFamily="18" charset="0"/>
              </a:rPr>
              <a:t>Soud</a:t>
            </a:r>
            <a:r>
              <a:rPr lang="cs-CZ" sz="2000" dirty="0">
                <a:effectLst/>
                <a:ea typeface="Times New Roman" panose="02020603050405020304" pitchFamily="18" charset="0"/>
              </a:rPr>
              <a:t> </a:t>
            </a:r>
            <a:r>
              <a:rPr lang="cs-CZ" sz="2000" b="1" dirty="0">
                <a:effectLst/>
                <a:ea typeface="Times New Roman" panose="02020603050405020304" pitchFamily="18" charset="0"/>
              </a:rPr>
              <a:t>kritizoval maximální cenu za používání železniční infrastruktury</a:t>
            </a:r>
            <a:r>
              <a:rPr lang="cs-CZ" sz="2000" dirty="0">
                <a:effectLst/>
                <a:ea typeface="Times New Roman" panose="02020603050405020304" pitchFamily="18" charset="0"/>
              </a:rPr>
              <a:t>, kterou stanovuje ministerstvo financí, nebo nedostatečné podněty pro provozovatele infrastruktury, aby snižoval náklady. </a:t>
            </a:r>
            <a:r>
              <a:rPr lang="cs-CZ" sz="2000" b="1" dirty="0">
                <a:effectLst/>
                <a:ea typeface="Times New Roman" panose="02020603050405020304" pitchFamily="18" charset="0"/>
              </a:rPr>
              <a:t>Česko poté muselo vyhovět rozsudku v co nejkratší lhůtě.</a:t>
            </a:r>
          </a:p>
          <a:p>
            <a:endParaRPr lang="cs-CZ" sz="3200" dirty="0"/>
          </a:p>
          <a:p>
            <a:r>
              <a:rPr lang="cs-CZ" sz="2000" b="1" dirty="0">
                <a:effectLst/>
                <a:ea typeface="Times New Roman" panose="02020603050405020304" pitchFamily="18" charset="0"/>
              </a:rPr>
              <a:t>25. ledna 2018</a:t>
            </a:r>
            <a:r>
              <a:rPr lang="cs-CZ" sz="2000" dirty="0">
                <a:effectLst/>
                <a:ea typeface="Times New Roman" panose="02020603050405020304" pitchFamily="18" charset="0"/>
              </a:rPr>
              <a:t> – Soudní dvůr Evropské unie potvrdil názor EK, že </a:t>
            </a:r>
            <a:r>
              <a:rPr lang="cs-CZ" sz="2000" b="1" dirty="0">
                <a:effectLst/>
                <a:ea typeface="Times New Roman" panose="02020603050405020304" pitchFamily="18" charset="0"/>
              </a:rPr>
              <a:t>Česká republika svými pravidly </a:t>
            </a:r>
            <a:r>
              <a:rPr lang="cs-CZ" sz="2000" dirty="0">
                <a:effectLst/>
                <a:ea typeface="Times New Roman" panose="02020603050405020304" pitchFamily="18" charset="0"/>
              </a:rPr>
              <a:t>pro řidičské průkazy kategorií C/C1 a D/D1, tedy </a:t>
            </a:r>
            <a:r>
              <a:rPr lang="cs-CZ" sz="2000" b="1" dirty="0">
                <a:effectLst/>
                <a:ea typeface="Times New Roman" panose="02020603050405020304" pitchFamily="18" charset="0"/>
              </a:rPr>
              <a:t>pro mikrobusy a nákladní vozidla, porušuje příslušnou unijní směrnici.</a:t>
            </a:r>
            <a:r>
              <a:rPr lang="cs-CZ" sz="2000" dirty="0">
                <a:effectLst/>
                <a:ea typeface="Times New Roman" panose="02020603050405020304" pitchFamily="18" charset="0"/>
              </a:rPr>
              <a:t> České ministerstvo dopravy reagovalo připomínkou, že unijní pravidla upravuje novela zákona, který bude platit od července. Na potřebu příslušné úpravy české legislativy upozorňovala EK ČR od léta 2014, o rok později česká strana slíbila, že změny udělá. Ale nestalo se tak a komise se proto po uplynutí příslušné lhůty obrátila na unijní soud.</a:t>
            </a:r>
          </a:p>
          <a:p>
            <a:endParaRPr lang="cs-CZ" dirty="0"/>
          </a:p>
        </p:txBody>
      </p:sp>
    </p:spTree>
    <p:extLst>
      <p:ext uri="{BB962C8B-B14F-4D97-AF65-F5344CB8AC3E}">
        <p14:creationId xmlns:p14="http://schemas.microsoft.com/office/powerpoint/2010/main" val="1412348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984773CE-407A-3570-F059-734499BDE2B4}"/>
              </a:ext>
            </a:extLst>
          </p:cNvPr>
          <p:cNvSpPr>
            <a:spLocks noGrp="1"/>
          </p:cNvSpPr>
          <p:nvPr>
            <p:ph type="ftr" sz="quarter" idx="10"/>
          </p:nvPr>
        </p:nvSpPr>
        <p:spPr/>
        <p:txBody>
          <a:bodyPr/>
          <a:lstStyle/>
          <a:p>
            <a:r>
              <a:rPr lang="cs-CZ" sz="600" dirty="0"/>
              <a:t>Zdroj: Euroskop.cz</a:t>
            </a:r>
          </a:p>
        </p:txBody>
      </p:sp>
      <p:sp>
        <p:nvSpPr>
          <p:cNvPr id="3" name="Zástupný symbol pro číslo snímku 2">
            <a:extLst>
              <a:ext uri="{FF2B5EF4-FFF2-40B4-BE49-F238E27FC236}">
                <a16:creationId xmlns:a16="http://schemas.microsoft.com/office/drawing/2014/main" id="{E6CD7004-2948-629E-ABC6-7319E1750E33}"/>
              </a:ext>
            </a:extLst>
          </p:cNvPr>
          <p:cNvSpPr>
            <a:spLocks noGrp="1"/>
          </p:cNvSpPr>
          <p:nvPr>
            <p:ph type="sldNum" sz="quarter" idx="11"/>
          </p:nvPr>
        </p:nvSpPr>
        <p:spPr/>
        <p:txBody>
          <a:bodyPr/>
          <a:lstStyle/>
          <a:p>
            <a:fld id="{0970407D-EE58-4A0B-824B-1D3AE42DD9CF}" type="slidenum">
              <a:rPr lang="cs-CZ" altLang="cs-CZ" smtClean="0"/>
              <a:pPr/>
              <a:t>43</a:t>
            </a:fld>
            <a:endParaRPr lang="cs-CZ" altLang="cs-CZ" dirty="0"/>
          </a:p>
        </p:txBody>
      </p:sp>
      <p:sp>
        <p:nvSpPr>
          <p:cNvPr id="4" name="Nadpis 3">
            <a:extLst>
              <a:ext uri="{FF2B5EF4-FFF2-40B4-BE49-F238E27FC236}">
                <a16:creationId xmlns:a16="http://schemas.microsoft.com/office/drawing/2014/main" id="{DB2EA2C1-603C-1D14-17EA-EAAD2BA59938}"/>
              </a:ext>
            </a:extLst>
          </p:cNvPr>
          <p:cNvSpPr>
            <a:spLocks noGrp="1"/>
          </p:cNvSpPr>
          <p:nvPr>
            <p:ph type="title"/>
          </p:nvPr>
        </p:nvSpPr>
        <p:spPr>
          <a:xfrm>
            <a:off x="791021" y="378000"/>
            <a:ext cx="10753200" cy="451576"/>
          </a:xfrm>
        </p:spPr>
        <p:txBody>
          <a:bodyPr/>
          <a:lstStyle/>
          <a:p>
            <a:r>
              <a:rPr lang="cs-CZ" dirty="0"/>
              <a:t>Výběr rozsudků </a:t>
            </a:r>
          </a:p>
        </p:txBody>
      </p:sp>
      <p:sp>
        <p:nvSpPr>
          <p:cNvPr id="5" name="Zástupný obsah 4">
            <a:extLst>
              <a:ext uri="{FF2B5EF4-FFF2-40B4-BE49-F238E27FC236}">
                <a16:creationId xmlns:a16="http://schemas.microsoft.com/office/drawing/2014/main" id="{E8B28DD1-E68C-E20A-0D28-25DE93F5CD4D}"/>
              </a:ext>
            </a:extLst>
          </p:cNvPr>
          <p:cNvSpPr>
            <a:spLocks noGrp="1"/>
          </p:cNvSpPr>
          <p:nvPr>
            <p:ph idx="1"/>
          </p:nvPr>
        </p:nvSpPr>
        <p:spPr>
          <a:xfrm>
            <a:off x="540000" y="1359001"/>
            <a:ext cx="10753200" cy="4139998"/>
          </a:xfrm>
        </p:spPr>
        <p:txBody>
          <a:bodyPr/>
          <a:lstStyle/>
          <a:p>
            <a:r>
              <a:rPr lang="cs-CZ" sz="2000" b="1" dirty="0">
                <a:effectLst/>
                <a:ea typeface="Times New Roman" panose="02020603050405020304" pitchFamily="18" charset="0"/>
              </a:rPr>
              <a:t>15. března 2018</a:t>
            </a:r>
            <a:r>
              <a:rPr lang="cs-CZ" sz="2000" dirty="0">
                <a:effectLst/>
                <a:ea typeface="Times New Roman" panose="02020603050405020304" pitchFamily="18" charset="0"/>
              </a:rPr>
              <a:t> – Omezením notářské profese jen na české občany porušila Česká republika princip svobody usazování plynoucí z unijních smluv, rozhodl Soudní dvůr EU. </a:t>
            </a:r>
            <a:r>
              <a:rPr lang="cs-CZ" sz="2000" b="1" dirty="0">
                <a:effectLst/>
                <a:ea typeface="Times New Roman" panose="02020603050405020304" pitchFamily="18" charset="0"/>
              </a:rPr>
              <a:t>Podmínku české národnosti u notářů označil za diskriminační.</a:t>
            </a:r>
            <a:r>
              <a:rPr lang="cs-CZ" sz="2000" dirty="0">
                <a:effectLst/>
                <a:ea typeface="Times New Roman" panose="02020603050405020304" pitchFamily="18" charset="0"/>
              </a:rPr>
              <a:t> Soud připomněl, že už v roce 2011 rozhodl stejným způsobem vůči podobné praxi v několika jiných zemích unie. Evropská komise poslala ČR kvůli věci k unijnímu soudu v únoru 2016.</a:t>
            </a:r>
          </a:p>
          <a:p>
            <a:endParaRPr lang="cs-CZ" sz="2000" dirty="0">
              <a:ea typeface="Times New Roman" panose="02020603050405020304" pitchFamily="18" charset="0"/>
            </a:endParaRPr>
          </a:p>
          <a:p>
            <a:r>
              <a:rPr lang="cs-CZ" sz="2000" b="1" dirty="0">
                <a:effectLst/>
                <a:ea typeface="Times New Roman" panose="02020603050405020304" pitchFamily="18" charset="0"/>
              </a:rPr>
              <a:t>6. září 2018</a:t>
            </a:r>
            <a:r>
              <a:rPr lang="cs-CZ" sz="2000" dirty="0">
                <a:effectLst/>
                <a:ea typeface="Times New Roman" panose="02020603050405020304" pitchFamily="18" charset="0"/>
              </a:rPr>
              <a:t> – </a:t>
            </a:r>
            <a:r>
              <a:rPr lang="cs-CZ" sz="2000" b="1" dirty="0">
                <a:effectLst/>
                <a:ea typeface="Times New Roman" panose="02020603050405020304" pitchFamily="18" charset="0"/>
              </a:rPr>
              <a:t>Česká republika uspěla v řízení před Soudním dvorem EU ve sporu o zhruba 55 milionů korun</a:t>
            </a:r>
            <a:r>
              <a:rPr lang="cs-CZ" sz="2000" dirty="0">
                <a:effectLst/>
                <a:ea typeface="Times New Roman" panose="02020603050405020304" pitchFamily="18" charset="0"/>
              </a:rPr>
              <a:t>. Soud zrušil rozhodnutí EK z roku 2015, podle kterého muselo Česko vrátit dotaci 2,123.199 eur (cca 55 milionů Kč). Důvodem vrácení dotace bylo údajně chybné vyplacení peněz vinařům ze zemědělských fondů na ochranu vinic před zvěří a ptactvem.</a:t>
            </a:r>
          </a:p>
          <a:p>
            <a:endParaRPr lang="cs-CZ" sz="2800" dirty="0">
              <a:effectLst/>
              <a:ea typeface="Times New Roman" panose="02020603050405020304" pitchFamily="18" charset="0"/>
            </a:endParaRPr>
          </a:p>
          <a:p>
            <a:endParaRPr lang="cs-CZ" dirty="0"/>
          </a:p>
        </p:txBody>
      </p:sp>
    </p:spTree>
    <p:extLst>
      <p:ext uri="{BB962C8B-B14F-4D97-AF65-F5344CB8AC3E}">
        <p14:creationId xmlns:p14="http://schemas.microsoft.com/office/powerpoint/2010/main" val="37577986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A59EFF09-0CEA-FC5E-DF0C-90509137793D}"/>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B74CA1B2-877D-FFC0-80A6-FC4745717240}"/>
              </a:ext>
            </a:extLst>
          </p:cNvPr>
          <p:cNvSpPr>
            <a:spLocks noGrp="1"/>
          </p:cNvSpPr>
          <p:nvPr>
            <p:ph type="sldNum" sz="quarter" idx="11"/>
          </p:nvPr>
        </p:nvSpPr>
        <p:spPr/>
        <p:txBody>
          <a:bodyPr/>
          <a:lstStyle/>
          <a:p>
            <a:fld id="{0970407D-EE58-4A0B-824B-1D3AE42DD9CF}" type="slidenum">
              <a:rPr lang="cs-CZ" altLang="cs-CZ" smtClean="0"/>
              <a:pPr/>
              <a:t>44</a:t>
            </a:fld>
            <a:endParaRPr lang="cs-CZ" altLang="cs-CZ" dirty="0"/>
          </a:p>
        </p:txBody>
      </p:sp>
      <p:sp>
        <p:nvSpPr>
          <p:cNvPr id="4" name="Nadpis 3">
            <a:extLst>
              <a:ext uri="{FF2B5EF4-FFF2-40B4-BE49-F238E27FC236}">
                <a16:creationId xmlns:a16="http://schemas.microsoft.com/office/drawing/2014/main" id="{87E5739B-2588-A4AA-9B7E-0339B75A9042}"/>
              </a:ext>
            </a:extLst>
          </p:cNvPr>
          <p:cNvSpPr>
            <a:spLocks noGrp="1"/>
          </p:cNvSpPr>
          <p:nvPr>
            <p:ph type="title"/>
          </p:nvPr>
        </p:nvSpPr>
        <p:spPr/>
        <p:txBody>
          <a:bodyPr/>
          <a:lstStyle/>
          <a:p>
            <a:r>
              <a:rPr lang="cs-CZ" dirty="0"/>
              <a:t>Výběr rozsudků </a:t>
            </a:r>
          </a:p>
        </p:txBody>
      </p:sp>
      <p:sp>
        <p:nvSpPr>
          <p:cNvPr id="5" name="Zástupný obsah 4">
            <a:extLst>
              <a:ext uri="{FF2B5EF4-FFF2-40B4-BE49-F238E27FC236}">
                <a16:creationId xmlns:a16="http://schemas.microsoft.com/office/drawing/2014/main" id="{87E94FE0-FFB4-AC80-B75B-176E83B75379}"/>
              </a:ext>
            </a:extLst>
          </p:cNvPr>
          <p:cNvSpPr>
            <a:spLocks noGrp="1"/>
          </p:cNvSpPr>
          <p:nvPr>
            <p:ph idx="1"/>
          </p:nvPr>
        </p:nvSpPr>
        <p:spPr/>
        <p:txBody>
          <a:bodyPr/>
          <a:lstStyle/>
          <a:p>
            <a:r>
              <a:rPr lang="cs-CZ" sz="2000" b="1" dirty="0">
                <a:effectLst/>
                <a:ea typeface="Times New Roman" panose="02020603050405020304" pitchFamily="18" charset="0"/>
              </a:rPr>
              <a:t>3. prosince 2019</a:t>
            </a:r>
            <a:r>
              <a:rPr lang="cs-CZ" sz="2000" dirty="0">
                <a:effectLst/>
                <a:ea typeface="Times New Roman" panose="02020603050405020304" pitchFamily="18" charset="0"/>
              </a:rPr>
              <a:t> – </a:t>
            </a:r>
            <a:r>
              <a:rPr lang="cs-CZ" sz="2000" b="1" dirty="0">
                <a:effectLst/>
                <a:ea typeface="Times New Roman" panose="02020603050405020304" pitchFamily="18" charset="0"/>
              </a:rPr>
              <a:t>Soud EU zamítl českou žalobu proti směrnici omezující držení zbraní</a:t>
            </a:r>
            <a:r>
              <a:rPr lang="cs-CZ" sz="2000" dirty="0">
                <a:effectLst/>
                <a:ea typeface="Times New Roman" panose="02020603050405020304" pitchFamily="18" charset="0"/>
              </a:rPr>
              <a:t>. Unijní norma podle soudu neporušuje vlastnické právo, jak namítala Česká republika.</a:t>
            </a:r>
          </a:p>
          <a:p>
            <a:endParaRPr lang="cs-CZ" dirty="0"/>
          </a:p>
          <a:p>
            <a:endParaRPr lang="cs-CZ" dirty="0"/>
          </a:p>
        </p:txBody>
      </p:sp>
      <p:pic>
        <p:nvPicPr>
          <p:cNvPr id="7" name="Obrázek 6" descr="Obsah obrázku zbraň, střelná zbraň, Střelná zbraň, Hlaveň zbraně&#10;&#10;Popis byl vytvořen automaticky">
            <a:extLst>
              <a:ext uri="{FF2B5EF4-FFF2-40B4-BE49-F238E27FC236}">
                <a16:creationId xmlns:a16="http://schemas.microsoft.com/office/drawing/2014/main" id="{97DC84B3-0E2C-EC39-CB70-2D9867C8F1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5922" y="2976468"/>
            <a:ext cx="3189997" cy="2970942"/>
          </a:xfrm>
          <a:prstGeom prst="rect">
            <a:avLst/>
          </a:prstGeom>
        </p:spPr>
      </p:pic>
    </p:spTree>
    <p:extLst>
      <p:ext uri="{BB962C8B-B14F-4D97-AF65-F5344CB8AC3E}">
        <p14:creationId xmlns:p14="http://schemas.microsoft.com/office/powerpoint/2010/main" val="3785898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6FA306A6-2150-775D-4C57-176495DEEFA6}"/>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C7F9624D-3B16-0A85-7EC8-22B46F164438}"/>
              </a:ext>
            </a:extLst>
          </p:cNvPr>
          <p:cNvSpPr>
            <a:spLocks noGrp="1"/>
          </p:cNvSpPr>
          <p:nvPr>
            <p:ph type="sldNum" sz="quarter" idx="11"/>
          </p:nvPr>
        </p:nvSpPr>
        <p:spPr/>
        <p:txBody>
          <a:bodyPr/>
          <a:lstStyle/>
          <a:p>
            <a:fld id="{0DE708CC-0C3F-4567-9698-B54C0F35BD31}" type="slidenum">
              <a:rPr lang="cs-CZ" altLang="cs-CZ" noProof="0" smtClean="0"/>
              <a:pPr/>
              <a:t>45</a:t>
            </a:fld>
            <a:endParaRPr lang="cs-CZ" altLang="cs-CZ" noProof="0" dirty="0"/>
          </a:p>
        </p:txBody>
      </p:sp>
      <p:sp>
        <p:nvSpPr>
          <p:cNvPr id="4" name="Nadpis 3">
            <a:extLst>
              <a:ext uri="{FF2B5EF4-FFF2-40B4-BE49-F238E27FC236}">
                <a16:creationId xmlns:a16="http://schemas.microsoft.com/office/drawing/2014/main" id="{E778807E-BDAE-D41E-95D8-FC5DC9647A15}"/>
              </a:ext>
            </a:extLst>
          </p:cNvPr>
          <p:cNvSpPr>
            <a:spLocks noGrp="1"/>
          </p:cNvSpPr>
          <p:nvPr>
            <p:ph type="title"/>
          </p:nvPr>
        </p:nvSpPr>
        <p:spPr/>
        <p:txBody>
          <a:bodyPr/>
          <a:lstStyle/>
          <a:p>
            <a:r>
              <a:rPr lang="pt-BR" b="1" dirty="0"/>
              <a:t>Soudní dvůr a práva studentů</a:t>
            </a:r>
            <a:br>
              <a:rPr lang="pt-BR" b="1" dirty="0"/>
            </a:br>
            <a:endParaRPr lang="cs-CZ" dirty="0"/>
          </a:p>
        </p:txBody>
      </p:sp>
      <p:sp>
        <p:nvSpPr>
          <p:cNvPr id="5" name="Podnadpis 4">
            <a:extLst>
              <a:ext uri="{FF2B5EF4-FFF2-40B4-BE49-F238E27FC236}">
                <a16:creationId xmlns:a16="http://schemas.microsoft.com/office/drawing/2014/main" id="{DA6CA8B1-91DA-3895-91C9-0B69BD2C0FD0}"/>
              </a:ext>
            </a:extLst>
          </p:cNvPr>
          <p:cNvSpPr>
            <a:spLocks noGrp="1"/>
          </p:cNvSpPr>
          <p:nvPr>
            <p:ph type="subTitle" idx="1"/>
          </p:nvPr>
        </p:nvSpPr>
        <p:spPr/>
        <p:txBody>
          <a:bodyPr/>
          <a:lstStyle/>
          <a:p>
            <a:r>
              <a:rPr lang="cs-CZ" dirty="0">
                <a:hlinkClick r:id="rId2"/>
              </a:rPr>
              <a:t>https://www.youtube.com/watch?v=_FEptVS7zNI&amp;ab_channel=CourtofJusticeoftheEuropeanUnion</a:t>
            </a:r>
            <a:endParaRPr lang="cs-CZ" dirty="0"/>
          </a:p>
          <a:p>
            <a:r>
              <a:rPr lang="cs-CZ" dirty="0"/>
              <a:t>Video 2 min</a:t>
            </a:r>
          </a:p>
        </p:txBody>
      </p:sp>
    </p:spTree>
    <p:extLst>
      <p:ext uri="{BB962C8B-B14F-4D97-AF65-F5344CB8AC3E}">
        <p14:creationId xmlns:p14="http://schemas.microsoft.com/office/powerpoint/2010/main" val="21204396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2736A107-9A37-0344-ACA0-257E2771DAA8}"/>
              </a:ext>
            </a:extLst>
          </p:cNvPr>
          <p:cNvSpPr>
            <a:spLocks noGrp="1"/>
          </p:cNvSpPr>
          <p:nvPr>
            <p:ph type="sldNum" sz="quarter" idx="11"/>
          </p:nvPr>
        </p:nvSpPr>
        <p:spPr/>
        <p:txBody>
          <a:bodyPr/>
          <a:lstStyle/>
          <a:p>
            <a:fld id="{0970407D-EE58-4A0B-824B-1D3AE42DD9CF}" type="slidenum">
              <a:rPr lang="cs-CZ" altLang="cs-CZ" smtClean="0"/>
              <a:pPr/>
              <a:t>46</a:t>
            </a:fld>
            <a:endParaRPr lang="cs-CZ" altLang="cs-CZ" dirty="0"/>
          </a:p>
        </p:txBody>
      </p:sp>
      <p:sp>
        <p:nvSpPr>
          <p:cNvPr id="4" name="Nadpis 3">
            <a:extLst>
              <a:ext uri="{FF2B5EF4-FFF2-40B4-BE49-F238E27FC236}">
                <a16:creationId xmlns:a16="http://schemas.microsoft.com/office/drawing/2014/main" id="{BC1B6B6E-6B5B-4DD6-A7F6-2349F9ED9292}"/>
              </a:ext>
            </a:extLst>
          </p:cNvPr>
          <p:cNvSpPr>
            <a:spLocks noGrp="1"/>
          </p:cNvSpPr>
          <p:nvPr>
            <p:ph type="title"/>
          </p:nvPr>
        </p:nvSpPr>
        <p:spPr/>
        <p:txBody>
          <a:bodyPr/>
          <a:lstStyle/>
          <a:p>
            <a:r>
              <a:rPr lang="cs-CZ" dirty="0"/>
              <a:t>Zdroje</a:t>
            </a:r>
          </a:p>
        </p:txBody>
      </p:sp>
      <p:sp>
        <p:nvSpPr>
          <p:cNvPr id="5" name="Zástupný obsah 4">
            <a:extLst>
              <a:ext uri="{FF2B5EF4-FFF2-40B4-BE49-F238E27FC236}">
                <a16:creationId xmlns:a16="http://schemas.microsoft.com/office/drawing/2014/main" id="{10D38F56-0E83-B97E-78ED-A16F83BE7A51}"/>
              </a:ext>
            </a:extLst>
          </p:cNvPr>
          <p:cNvSpPr>
            <a:spLocks noGrp="1"/>
          </p:cNvSpPr>
          <p:nvPr>
            <p:ph idx="1"/>
          </p:nvPr>
        </p:nvSpPr>
        <p:spPr>
          <a:xfrm>
            <a:off x="719400" y="1359001"/>
            <a:ext cx="10753200" cy="4139998"/>
          </a:xfrm>
        </p:spPr>
        <p:txBody>
          <a:bodyPr/>
          <a:lstStyle/>
          <a:p>
            <a:r>
              <a:rPr lang="cs-CZ" sz="2400" dirty="0" err="1">
                <a:hlinkClick r:id="rId2">
                  <a:extLst>
                    <a:ext uri="{A12FA001-AC4F-418D-AE19-62706E023703}">
                      <ahyp:hlinkClr xmlns:ahyp="http://schemas.microsoft.com/office/drawing/2018/hyperlinkcolor" val="tx"/>
                    </a:ext>
                  </a:extLst>
                </a:hlinkClick>
              </a:rPr>
              <a:t>European</a:t>
            </a:r>
            <a:r>
              <a:rPr lang="cs-CZ" sz="2400" dirty="0">
                <a:hlinkClick r:id="rId2">
                  <a:extLst>
                    <a:ext uri="{A12FA001-AC4F-418D-AE19-62706E023703}">
                      <ahyp:hlinkClr xmlns:ahyp="http://schemas.microsoft.com/office/drawing/2018/hyperlinkcolor" val="tx"/>
                    </a:ext>
                  </a:extLst>
                </a:hlinkClick>
              </a:rPr>
              <a:t> Union: </a:t>
            </a:r>
            <a:r>
              <a:rPr lang="cs-CZ" sz="2400" dirty="0">
                <a:solidFill>
                  <a:schemeClr val="tx2"/>
                </a:solidFill>
                <a:hlinkClick r:id="rId2">
                  <a:extLst>
                    <a:ext uri="{A12FA001-AC4F-418D-AE19-62706E023703}">
                      <ahyp:hlinkClr xmlns:ahyp="http://schemas.microsoft.com/office/drawing/2018/hyperlinkcolor" val="tx"/>
                    </a:ext>
                  </a:extLst>
                </a:hlinkClick>
              </a:rPr>
              <a:t>www.europa.eu</a:t>
            </a:r>
          </a:p>
          <a:p>
            <a:pPr lvl="1"/>
            <a:r>
              <a:rPr lang="cs-CZ" sz="1200" dirty="0">
                <a:hlinkClick r:id="rId3"/>
              </a:rPr>
              <a:t>https://www.europarl.europa.eu/factsheets/cs/sheet/6/prameny-a-pusobnost-prava-evropske-unie</a:t>
            </a:r>
            <a:endParaRPr lang="cs-CZ" sz="1200" dirty="0"/>
          </a:p>
          <a:p>
            <a:pPr lvl="1"/>
            <a:r>
              <a:rPr lang="cs-CZ" sz="1200" dirty="0">
                <a:hlinkClick r:id="rId4"/>
              </a:rPr>
              <a:t>https://european-union.europa.eu/institutions-law-budget/law_cs</a:t>
            </a:r>
            <a:endParaRPr lang="cs-CZ" sz="1200" dirty="0"/>
          </a:p>
          <a:p>
            <a:pPr lvl="1"/>
            <a:r>
              <a:rPr lang="cs-CZ" sz="1200" dirty="0"/>
              <a:t>….</a:t>
            </a:r>
          </a:p>
          <a:p>
            <a:pPr lvl="1"/>
            <a:endParaRPr lang="cs-CZ" sz="2000" dirty="0"/>
          </a:p>
          <a:p>
            <a:r>
              <a:rPr lang="cs-CZ" sz="2000" dirty="0"/>
              <a:t>Janků, M., &amp; Janků, L. (2012). </a:t>
            </a:r>
            <a:r>
              <a:rPr lang="cs-CZ" sz="2000" i="1" dirty="0"/>
              <a:t>Právo EU po Lisabonské smlouvě. </a:t>
            </a:r>
            <a:r>
              <a:rPr lang="cs-CZ" sz="2000" dirty="0"/>
              <a:t>Ostrava: </a:t>
            </a:r>
            <a:r>
              <a:rPr lang="cs-CZ" sz="2000" dirty="0" err="1"/>
              <a:t>KeyPublishing</a:t>
            </a:r>
            <a:endParaRPr lang="cs-CZ" sz="2000" dirty="0"/>
          </a:p>
          <a:p>
            <a:r>
              <a:rPr lang="cs-CZ" sz="2000" dirty="0"/>
              <a:t>Tvrdoň, M. (2014). </a:t>
            </a:r>
            <a:r>
              <a:rPr lang="cs-CZ" sz="2000" i="1" dirty="0"/>
              <a:t>Evropská unie. </a:t>
            </a:r>
            <a:r>
              <a:rPr lang="cs-CZ" sz="2000" dirty="0"/>
              <a:t>Slezská univerzita v Opavě – Projekt OP.</a:t>
            </a:r>
          </a:p>
          <a:p>
            <a:r>
              <a:rPr lang="cs-CZ" sz="2000" dirty="0"/>
              <a:t>Fiala, P., </a:t>
            </a:r>
            <a:r>
              <a:rPr lang="cs-CZ" sz="2000" dirty="0" err="1"/>
              <a:t>Krutílek</a:t>
            </a:r>
            <a:r>
              <a:rPr lang="cs-CZ" sz="2000" dirty="0"/>
              <a:t>, O., &amp; Pitrová, M. (2018). </a:t>
            </a:r>
            <a:r>
              <a:rPr lang="cs-CZ" sz="2000" i="1" dirty="0"/>
              <a:t>Evropská unie. </a:t>
            </a:r>
            <a:r>
              <a:rPr lang="cs-CZ" sz="2000" dirty="0"/>
              <a:t>Brno: Centrum pro studium demokracie a kultury</a:t>
            </a:r>
          </a:p>
          <a:p>
            <a:endParaRPr lang="cs-CZ" sz="2000" dirty="0"/>
          </a:p>
          <a:p>
            <a:r>
              <a:rPr lang="cs-CZ" sz="1800" b="1" dirty="0"/>
              <a:t>Nejnovější dokumenty z judikatury</a:t>
            </a:r>
            <a:r>
              <a:rPr lang="cs-CZ" sz="1800" dirty="0"/>
              <a:t>: </a:t>
            </a:r>
            <a:r>
              <a:rPr lang="cs-CZ" sz="1800" dirty="0">
                <a:hlinkClick r:id="rId5"/>
              </a:rPr>
              <a:t>https://eur-lex.europa.eu/search.html?qid=1395932669976&amp;name=collection%3Aeu-law-case-law&amp;type=named&amp;locale=cs</a:t>
            </a:r>
            <a:endParaRPr lang="cs-CZ" sz="1800" dirty="0"/>
          </a:p>
          <a:p>
            <a:endParaRPr lang="cs-CZ" sz="2000" dirty="0"/>
          </a:p>
          <a:p>
            <a:endParaRPr lang="cs-CZ" sz="2000" dirty="0"/>
          </a:p>
          <a:p>
            <a:endParaRPr lang="cs-CZ" sz="2000" dirty="0"/>
          </a:p>
          <a:p>
            <a:endParaRPr lang="cs-CZ" sz="2000" dirty="0"/>
          </a:p>
          <a:p>
            <a:endParaRPr lang="cs-CZ" dirty="0"/>
          </a:p>
          <a:p>
            <a:endParaRPr lang="cs-CZ" dirty="0"/>
          </a:p>
          <a:p>
            <a:endParaRPr lang="cs-CZ" dirty="0"/>
          </a:p>
        </p:txBody>
      </p:sp>
    </p:spTree>
    <p:extLst>
      <p:ext uri="{BB962C8B-B14F-4D97-AF65-F5344CB8AC3E}">
        <p14:creationId xmlns:p14="http://schemas.microsoft.com/office/powerpoint/2010/main" val="873261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BF1464FF-225B-540A-9674-6940E7F0499B}"/>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588CDA74-E51B-62D1-94D3-76D86DF1B64E}"/>
              </a:ext>
            </a:extLst>
          </p:cNvPr>
          <p:cNvSpPr>
            <a:spLocks noGrp="1"/>
          </p:cNvSpPr>
          <p:nvPr>
            <p:ph type="sldNum" sz="quarter" idx="11"/>
          </p:nvPr>
        </p:nvSpPr>
        <p:spPr/>
        <p:txBody>
          <a:bodyPr/>
          <a:lstStyle/>
          <a:p>
            <a:fld id="{0DE708CC-0C3F-4567-9698-B54C0F35BD31}" type="slidenum">
              <a:rPr lang="cs-CZ" altLang="cs-CZ" noProof="0" smtClean="0"/>
              <a:pPr/>
              <a:t>5</a:t>
            </a:fld>
            <a:endParaRPr lang="cs-CZ" altLang="cs-CZ" noProof="0" dirty="0"/>
          </a:p>
        </p:txBody>
      </p:sp>
      <p:sp>
        <p:nvSpPr>
          <p:cNvPr id="4" name="Nadpis 3">
            <a:extLst>
              <a:ext uri="{FF2B5EF4-FFF2-40B4-BE49-F238E27FC236}">
                <a16:creationId xmlns:a16="http://schemas.microsoft.com/office/drawing/2014/main" id="{B58FA7DD-F6C7-BCAD-8B73-D94C0C27957C}"/>
              </a:ext>
            </a:extLst>
          </p:cNvPr>
          <p:cNvSpPr>
            <a:spLocks noGrp="1"/>
          </p:cNvSpPr>
          <p:nvPr>
            <p:ph type="title"/>
          </p:nvPr>
        </p:nvSpPr>
        <p:spPr/>
        <p:txBody>
          <a:bodyPr/>
          <a:lstStyle/>
          <a:p>
            <a:r>
              <a:rPr lang="cs-CZ" dirty="0"/>
              <a:t>1) Primární právo EU</a:t>
            </a:r>
          </a:p>
        </p:txBody>
      </p:sp>
      <p:sp>
        <p:nvSpPr>
          <p:cNvPr id="5" name="Podnadpis 4">
            <a:extLst>
              <a:ext uri="{FF2B5EF4-FFF2-40B4-BE49-F238E27FC236}">
                <a16:creationId xmlns:a16="http://schemas.microsoft.com/office/drawing/2014/main" id="{98FC5E5A-C0F8-C0CF-4038-5C05F7275FC4}"/>
              </a:ext>
            </a:extLst>
          </p:cNvPr>
          <p:cNvSpPr>
            <a:spLocks noGrp="1"/>
          </p:cNvSpPr>
          <p:nvPr>
            <p:ph type="subTitle" idx="1"/>
          </p:nvPr>
        </p:nvSpPr>
        <p:spPr/>
        <p:txBody>
          <a:bodyPr/>
          <a:lstStyle/>
          <a:p>
            <a:endParaRPr lang="cs-CZ"/>
          </a:p>
        </p:txBody>
      </p:sp>
    </p:spTree>
    <p:extLst>
      <p:ext uri="{BB962C8B-B14F-4D97-AF65-F5344CB8AC3E}">
        <p14:creationId xmlns:p14="http://schemas.microsoft.com/office/powerpoint/2010/main" val="32632611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7DFDA55E-2947-7F6A-26D4-B88BC20D8E0E}"/>
              </a:ext>
            </a:extLst>
          </p:cNvPr>
          <p:cNvSpPr>
            <a:spLocks noGrp="1"/>
          </p:cNvSpPr>
          <p:nvPr>
            <p:ph type="sldNum" sz="quarter" idx="11"/>
          </p:nvPr>
        </p:nvSpPr>
        <p:spPr/>
        <p:txBody>
          <a:bodyPr/>
          <a:lstStyle/>
          <a:p>
            <a:fld id="{0970407D-EE58-4A0B-824B-1D3AE42DD9CF}" type="slidenum">
              <a:rPr lang="cs-CZ" altLang="cs-CZ" smtClean="0"/>
              <a:pPr/>
              <a:t>6</a:t>
            </a:fld>
            <a:endParaRPr lang="cs-CZ" altLang="cs-CZ" dirty="0"/>
          </a:p>
        </p:txBody>
      </p:sp>
      <p:sp>
        <p:nvSpPr>
          <p:cNvPr id="4" name="Nadpis 3">
            <a:extLst>
              <a:ext uri="{FF2B5EF4-FFF2-40B4-BE49-F238E27FC236}">
                <a16:creationId xmlns:a16="http://schemas.microsoft.com/office/drawing/2014/main" id="{E6B6430A-9239-5829-2B25-D26C873E4039}"/>
              </a:ext>
            </a:extLst>
          </p:cNvPr>
          <p:cNvSpPr>
            <a:spLocks noGrp="1"/>
          </p:cNvSpPr>
          <p:nvPr>
            <p:ph type="title"/>
          </p:nvPr>
        </p:nvSpPr>
        <p:spPr/>
        <p:txBody>
          <a:bodyPr/>
          <a:lstStyle/>
          <a:p>
            <a:r>
              <a:rPr lang="cs-CZ" dirty="0"/>
              <a:t>1) Primární právo</a:t>
            </a:r>
          </a:p>
        </p:txBody>
      </p:sp>
      <p:sp>
        <p:nvSpPr>
          <p:cNvPr id="5" name="Zástupný obsah 4">
            <a:extLst>
              <a:ext uri="{FF2B5EF4-FFF2-40B4-BE49-F238E27FC236}">
                <a16:creationId xmlns:a16="http://schemas.microsoft.com/office/drawing/2014/main" id="{A9BA6E90-8AE0-C19D-D678-71364EAD3373}"/>
              </a:ext>
            </a:extLst>
          </p:cNvPr>
          <p:cNvSpPr>
            <a:spLocks noGrp="1"/>
          </p:cNvSpPr>
          <p:nvPr>
            <p:ph idx="1"/>
          </p:nvPr>
        </p:nvSpPr>
        <p:spPr>
          <a:xfrm>
            <a:off x="666000" y="1501044"/>
            <a:ext cx="10753200" cy="4139998"/>
          </a:xfrm>
        </p:spPr>
        <p:txBody>
          <a:bodyPr/>
          <a:lstStyle/>
          <a:p>
            <a:r>
              <a:rPr lang="cs-CZ" sz="2400" b="1" dirty="0"/>
              <a:t>Základní pramen práva EU</a:t>
            </a:r>
          </a:p>
          <a:p>
            <a:r>
              <a:rPr lang="cs-CZ" sz="2400" b="1" dirty="0"/>
              <a:t>Nejvyšší zdroj právo v EU </a:t>
            </a:r>
            <a:r>
              <a:rPr lang="cs-CZ" sz="2400" dirty="0"/>
              <a:t>(„ústavní právo EU“)</a:t>
            </a:r>
          </a:p>
          <a:p>
            <a:endParaRPr lang="cs-CZ" sz="2400" dirty="0"/>
          </a:p>
          <a:p>
            <a:r>
              <a:rPr lang="cs-CZ" sz="2400" b="1" dirty="0"/>
              <a:t>Vychází (skládá se) ze zakládajících smluv</a:t>
            </a:r>
            <a:r>
              <a:rPr lang="cs-CZ" sz="2400" dirty="0"/>
              <a:t>:</a:t>
            </a:r>
          </a:p>
          <a:p>
            <a:pPr lvl="1"/>
            <a:r>
              <a:rPr lang="cs-CZ" sz="2200" b="1" dirty="0"/>
              <a:t>Smlouva o založení Evropského společenství pro atomovou energii</a:t>
            </a:r>
          </a:p>
          <a:p>
            <a:pPr lvl="1"/>
            <a:r>
              <a:rPr lang="cs-CZ" sz="2200" b="1" dirty="0"/>
              <a:t>Římské smlouvy </a:t>
            </a:r>
            <a:r>
              <a:rPr lang="cs-CZ" sz="2200" dirty="0"/>
              <a:t>(z ní postupně vznikla </a:t>
            </a:r>
            <a:r>
              <a:rPr lang="cs-CZ" sz="2200" b="1" dirty="0"/>
              <a:t>Smlouva o fungování Evropské unie</a:t>
            </a:r>
            <a:r>
              <a:rPr lang="cs-CZ" sz="2200" dirty="0"/>
              <a:t>)</a:t>
            </a:r>
          </a:p>
          <a:p>
            <a:pPr lvl="1"/>
            <a:r>
              <a:rPr lang="cs-CZ" sz="2200" b="1" dirty="0"/>
              <a:t>Maastrichtské smlouvy </a:t>
            </a:r>
            <a:r>
              <a:rPr lang="cs-CZ" sz="2200" dirty="0"/>
              <a:t>(také zvané </a:t>
            </a:r>
            <a:r>
              <a:rPr lang="cs-CZ" sz="2200" b="1" dirty="0"/>
              <a:t>Smlouva o Evropské unii</a:t>
            </a:r>
            <a:r>
              <a:rPr lang="cs-CZ" sz="2200" dirty="0"/>
              <a:t>)</a:t>
            </a:r>
          </a:p>
          <a:p>
            <a:endParaRPr lang="cs-CZ" sz="2400" dirty="0"/>
          </a:p>
          <a:p>
            <a:r>
              <a:rPr lang="cs-CZ" sz="2400" dirty="0"/>
              <a:t>Stanovuje </a:t>
            </a:r>
            <a:r>
              <a:rPr lang="cs-CZ" sz="2400" b="1" dirty="0"/>
              <a:t>rozdělení pravomocí </a:t>
            </a:r>
            <a:r>
              <a:rPr lang="cs-CZ" sz="2400" dirty="0"/>
              <a:t>(mezi EU a členské státy)</a:t>
            </a:r>
          </a:p>
          <a:p>
            <a:endParaRPr lang="cs-CZ" sz="2400" dirty="0"/>
          </a:p>
          <a:p>
            <a:r>
              <a:rPr lang="cs-CZ" sz="2400" b="1" dirty="0"/>
              <a:t>Primární právo: </a:t>
            </a:r>
            <a:r>
              <a:rPr lang="cs-CZ" sz="2400" dirty="0"/>
              <a:t>určuje základní principy EU, poslání institucí EU, formuluje hlavní oblasti spolupráce, míru přenesení pravomocí na EU…</a:t>
            </a:r>
          </a:p>
          <a:p>
            <a:endParaRPr lang="cs-CZ" sz="2400" dirty="0"/>
          </a:p>
        </p:txBody>
      </p:sp>
    </p:spTree>
    <p:extLst>
      <p:ext uri="{BB962C8B-B14F-4D97-AF65-F5344CB8AC3E}">
        <p14:creationId xmlns:p14="http://schemas.microsoft.com/office/powerpoint/2010/main" val="13472734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397CC527-CF4C-897E-8619-6309F804EF0D}"/>
              </a:ext>
            </a:extLst>
          </p:cNvPr>
          <p:cNvSpPr>
            <a:spLocks noGrp="1"/>
          </p:cNvSpPr>
          <p:nvPr>
            <p:ph type="sldNum" sz="quarter" idx="11"/>
          </p:nvPr>
        </p:nvSpPr>
        <p:spPr/>
        <p:txBody>
          <a:bodyPr/>
          <a:lstStyle/>
          <a:p>
            <a:fld id="{0970407D-EE58-4A0B-824B-1D3AE42DD9CF}" type="slidenum">
              <a:rPr lang="cs-CZ" altLang="cs-CZ" smtClean="0"/>
              <a:pPr/>
              <a:t>7</a:t>
            </a:fld>
            <a:endParaRPr lang="cs-CZ" altLang="cs-CZ" dirty="0"/>
          </a:p>
        </p:txBody>
      </p:sp>
      <p:sp>
        <p:nvSpPr>
          <p:cNvPr id="4" name="Nadpis 3">
            <a:extLst>
              <a:ext uri="{FF2B5EF4-FFF2-40B4-BE49-F238E27FC236}">
                <a16:creationId xmlns:a16="http://schemas.microsoft.com/office/drawing/2014/main" id="{0A48E910-F067-A8F7-01EE-E56D48C60469}"/>
              </a:ext>
            </a:extLst>
          </p:cNvPr>
          <p:cNvSpPr>
            <a:spLocks noGrp="1"/>
          </p:cNvSpPr>
          <p:nvPr>
            <p:ph type="title"/>
          </p:nvPr>
        </p:nvSpPr>
        <p:spPr/>
        <p:txBody>
          <a:bodyPr/>
          <a:lstStyle/>
          <a:p>
            <a:r>
              <a:rPr lang="cs-CZ" dirty="0"/>
              <a:t>1) Primární právo</a:t>
            </a:r>
          </a:p>
        </p:txBody>
      </p:sp>
      <p:sp>
        <p:nvSpPr>
          <p:cNvPr id="5" name="Zástupný obsah 4">
            <a:extLst>
              <a:ext uri="{FF2B5EF4-FFF2-40B4-BE49-F238E27FC236}">
                <a16:creationId xmlns:a16="http://schemas.microsoft.com/office/drawing/2014/main" id="{30C6C1BE-2BD5-AB16-A24B-FC8AA82DB36E}"/>
              </a:ext>
            </a:extLst>
          </p:cNvPr>
          <p:cNvSpPr>
            <a:spLocks noGrp="1"/>
          </p:cNvSpPr>
          <p:nvPr>
            <p:ph idx="1"/>
          </p:nvPr>
        </p:nvSpPr>
        <p:spPr>
          <a:xfrm>
            <a:off x="666000" y="1465532"/>
            <a:ext cx="10753200" cy="5087667"/>
          </a:xfrm>
        </p:spPr>
        <p:txBody>
          <a:bodyPr/>
          <a:lstStyle/>
          <a:p>
            <a:r>
              <a:rPr lang="cs-CZ" b="1" dirty="0"/>
              <a:t>Vychází také: </a:t>
            </a:r>
          </a:p>
          <a:p>
            <a:pPr lvl="1"/>
            <a:r>
              <a:rPr lang="cs-CZ" sz="2400" b="1" dirty="0"/>
              <a:t>Pozměňujících smluv – </a:t>
            </a:r>
            <a:r>
              <a:rPr lang="cs-CZ" sz="2400" dirty="0"/>
              <a:t>např. Jednotný evropský akt, Lisabonská smlouva</a:t>
            </a:r>
          </a:p>
          <a:p>
            <a:pPr lvl="1"/>
            <a:r>
              <a:rPr lang="cs-CZ" sz="2400" b="1" dirty="0"/>
              <a:t>Smluv o přistoupení členských států </a:t>
            </a:r>
            <a:r>
              <a:rPr lang="cs-CZ" sz="2400" dirty="0"/>
              <a:t>– např. Dánsko (1972), Řecko (1979)</a:t>
            </a:r>
          </a:p>
          <a:p>
            <a:pPr lvl="1"/>
            <a:r>
              <a:rPr lang="cs-CZ" sz="2400" b="1" dirty="0"/>
              <a:t>Dodatkových dohod </a:t>
            </a:r>
            <a:r>
              <a:rPr lang="cs-CZ" sz="2400" dirty="0"/>
              <a:t>– např. Bruselská smlouva (o jednotných orgánech)</a:t>
            </a:r>
          </a:p>
          <a:p>
            <a:endParaRPr lang="cs-CZ" sz="3200" dirty="0">
              <a:solidFill>
                <a:schemeClr val="tx2"/>
              </a:solidFill>
            </a:endParaRPr>
          </a:p>
          <a:p>
            <a:r>
              <a:rPr lang="cs-CZ" b="1" dirty="0">
                <a:solidFill>
                  <a:schemeClr val="tx2"/>
                </a:solidFill>
              </a:rPr>
              <a:t>Listina základních práv EU</a:t>
            </a:r>
          </a:p>
          <a:p>
            <a:pPr lvl="1"/>
            <a:r>
              <a:rPr lang="cs-CZ" sz="2400" dirty="0"/>
              <a:t>Vznik v roce 2000 v Nice – chrání základní práva, jež požívají lidé v EU </a:t>
            </a:r>
          </a:p>
          <a:p>
            <a:pPr lvl="1"/>
            <a:r>
              <a:rPr lang="cs-CZ" sz="2400" dirty="0"/>
              <a:t>Změna: 2009 – se vstupem v platnost Lisabonské smlouvy - má Listina </a:t>
            </a:r>
            <a:r>
              <a:rPr lang="cs-CZ" sz="2400" b="1" dirty="0"/>
              <a:t>stejnou právní hodnotu </a:t>
            </a:r>
            <a:r>
              <a:rPr lang="cs-CZ" sz="2400" dirty="0"/>
              <a:t>jako smlouvy EU</a:t>
            </a:r>
          </a:p>
          <a:p>
            <a:pPr lvl="1"/>
            <a:endParaRPr lang="cs-CZ" sz="2400" dirty="0"/>
          </a:p>
          <a:p>
            <a:pPr lvl="1"/>
            <a:r>
              <a:rPr lang="cs-CZ" dirty="0">
                <a:hlinkClick r:id="rId2"/>
              </a:rPr>
              <a:t>https://www.youtube.com/watch?v=NH-GUbue8Rw&amp;ab_channel=CourtofJusticeoftheEuropeanUnion</a:t>
            </a:r>
            <a:r>
              <a:rPr lang="cs-CZ" dirty="0"/>
              <a:t>   video 1:27 min</a:t>
            </a:r>
          </a:p>
          <a:p>
            <a:pPr lvl="1"/>
            <a:endParaRPr lang="cs-CZ" sz="2400" dirty="0"/>
          </a:p>
          <a:p>
            <a:endParaRPr lang="cs-CZ" dirty="0"/>
          </a:p>
        </p:txBody>
      </p:sp>
    </p:spTree>
    <p:extLst>
      <p:ext uri="{BB962C8B-B14F-4D97-AF65-F5344CB8AC3E}">
        <p14:creationId xmlns:p14="http://schemas.microsoft.com/office/powerpoint/2010/main" val="25274487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BF1464FF-225B-540A-9674-6940E7F0499B}"/>
              </a:ext>
            </a:extLst>
          </p:cNvPr>
          <p:cNvSpPr>
            <a:spLocks noGrp="1"/>
          </p:cNvSpPr>
          <p:nvPr>
            <p:ph type="ftr" sz="quarter" idx="10"/>
          </p:nvPr>
        </p:nvSpPr>
        <p:spPr/>
        <p:txBody>
          <a:bodyPr/>
          <a:lstStyle/>
          <a:p>
            <a:r>
              <a:rPr lang="cs-CZ" dirty="0"/>
              <a:t>Zápatí prezentace</a:t>
            </a:r>
          </a:p>
        </p:txBody>
      </p:sp>
      <p:sp>
        <p:nvSpPr>
          <p:cNvPr id="3" name="Zástupný symbol pro číslo snímku 2">
            <a:extLst>
              <a:ext uri="{FF2B5EF4-FFF2-40B4-BE49-F238E27FC236}">
                <a16:creationId xmlns:a16="http://schemas.microsoft.com/office/drawing/2014/main" id="{588CDA74-E51B-62D1-94D3-76D86DF1B64E}"/>
              </a:ext>
            </a:extLst>
          </p:cNvPr>
          <p:cNvSpPr>
            <a:spLocks noGrp="1"/>
          </p:cNvSpPr>
          <p:nvPr>
            <p:ph type="sldNum" sz="quarter" idx="11"/>
          </p:nvPr>
        </p:nvSpPr>
        <p:spPr/>
        <p:txBody>
          <a:bodyPr/>
          <a:lstStyle/>
          <a:p>
            <a:fld id="{0DE708CC-0C3F-4567-9698-B54C0F35BD31}" type="slidenum">
              <a:rPr lang="cs-CZ" altLang="cs-CZ" noProof="0" smtClean="0"/>
              <a:pPr/>
              <a:t>8</a:t>
            </a:fld>
            <a:endParaRPr lang="cs-CZ" altLang="cs-CZ" noProof="0" dirty="0"/>
          </a:p>
        </p:txBody>
      </p:sp>
      <p:sp>
        <p:nvSpPr>
          <p:cNvPr id="4" name="Nadpis 3">
            <a:extLst>
              <a:ext uri="{FF2B5EF4-FFF2-40B4-BE49-F238E27FC236}">
                <a16:creationId xmlns:a16="http://schemas.microsoft.com/office/drawing/2014/main" id="{B58FA7DD-F6C7-BCAD-8B73-D94C0C27957C}"/>
              </a:ext>
            </a:extLst>
          </p:cNvPr>
          <p:cNvSpPr>
            <a:spLocks noGrp="1"/>
          </p:cNvSpPr>
          <p:nvPr>
            <p:ph type="title"/>
          </p:nvPr>
        </p:nvSpPr>
        <p:spPr/>
        <p:txBody>
          <a:bodyPr/>
          <a:lstStyle/>
          <a:p>
            <a:r>
              <a:rPr lang="cs-CZ" dirty="0"/>
              <a:t>2) Sekundární právo EU</a:t>
            </a:r>
          </a:p>
        </p:txBody>
      </p:sp>
      <p:sp>
        <p:nvSpPr>
          <p:cNvPr id="5" name="Podnadpis 4">
            <a:extLst>
              <a:ext uri="{FF2B5EF4-FFF2-40B4-BE49-F238E27FC236}">
                <a16:creationId xmlns:a16="http://schemas.microsoft.com/office/drawing/2014/main" id="{98FC5E5A-C0F8-C0CF-4038-5C05F7275FC4}"/>
              </a:ext>
            </a:extLst>
          </p:cNvPr>
          <p:cNvSpPr>
            <a:spLocks noGrp="1"/>
          </p:cNvSpPr>
          <p:nvPr>
            <p:ph type="subTitle" idx="1"/>
          </p:nvPr>
        </p:nvSpPr>
        <p:spPr/>
        <p:txBody>
          <a:bodyPr/>
          <a:lstStyle/>
          <a:p>
            <a:endParaRPr lang="cs-CZ"/>
          </a:p>
        </p:txBody>
      </p:sp>
    </p:spTree>
    <p:extLst>
      <p:ext uri="{BB962C8B-B14F-4D97-AF65-F5344CB8AC3E}">
        <p14:creationId xmlns:p14="http://schemas.microsoft.com/office/powerpoint/2010/main" val="23768993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15818449-F5DD-AE5D-556D-CBDE9FCD1D72}"/>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02BECDC5-92FC-7F8A-C86A-FDFEC2F8A4AD}"/>
              </a:ext>
            </a:extLst>
          </p:cNvPr>
          <p:cNvSpPr>
            <a:spLocks noGrp="1"/>
          </p:cNvSpPr>
          <p:nvPr>
            <p:ph type="sldNum" sz="quarter" idx="11"/>
          </p:nvPr>
        </p:nvSpPr>
        <p:spPr/>
        <p:txBody>
          <a:bodyPr/>
          <a:lstStyle/>
          <a:p>
            <a:fld id="{0970407D-EE58-4A0B-824B-1D3AE42DD9CF}" type="slidenum">
              <a:rPr lang="cs-CZ" altLang="cs-CZ" smtClean="0"/>
              <a:pPr/>
              <a:t>9</a:t>
            </a:fld>
            <a:endParaRPr lang="cs-CZ" altLang="cs-CZ" dirty="0"/>
          </a:p>
        </p:txBody>
      </p:sp>
      <p:sp>
        <p:nvSpPr>
          <p:cNvPr id="4" name="Nadpis 3">
            <a:extLst>
              <a:ext uri="{FF2B5EF4-FFF2-40B4-BE49-F238E27FC236}">
                <a16:creationId xmlns:a16="http://schemas.microsoft.com/office/drawing/2014/main" id="{E5CED2AF-F034-96FD-8501-AE1D38AAAEF4}"/>
              </a:ext>
            </a:extLst>
          </p:cNvPr>
          <p:cNvSpPr>
            <a:spLocks noGrp="1"/>
          </p:cNvSpPr>
          <p:nvPr>
            <p:ph type="title"/>
          </p:nvPr>
        </p:nvSpPr>
        <p:spPr/>
        <p:txBody>
          <a:bodyPr/>
          <a:lstStyle/>
          <a:p>
            <a:r>
              <a:rPr lang="cs-CZ" dirty="0"/>
              <a:t>2) Sekundární právo</a:t>
            </a:r>
          </a:p>
        </p:txBody>
      </p:sp>
      <p:sp>
        <p:nvSpPr>
          <p:cNvPr id="5" name="Zástupný obsah 4">
            <a:extLst>
              <a:ext uri="{FF2B5EF4-FFF2-40B4-BE49-F238E27FC236}">
                <a16:creationId xmlns:a16="http://schemas.microsoft.com/office/drawing/2014/main" id="{14D73DF4-F5D2-CEA8-7BAB-6AA46F6E3896}"/>
              </a:ext>
            </a:extLst>
          </p:cNvPr>
          <p:cNvSpPr>
            <a:spLocks noGrp="1"/>
          </p:cNvSpPr>
          <p:nvPr>
            <p:ph idx="1"/>
          </p:nvPr>
        </p:nvSpPr>
        <p:spPr/>
        <p:txBody>
          <a:bodyPr/>
          <a:lstStyle/>
          <a:p>
            <a:r>
              <a:rPr lang="cs-CZ" sz="2400" dirty="0"/>
              <a:t>= </a:t>
            </a:r>
            <a:r>
              <a:rPr lang="cs-CZ" sz="2400" b="1" dirty="0"/>
              <a:t>soubor právních předpisů</a:t>
            </a:r>
            <a:r>
              <a:rPr lang="cs-CZ" sz="2400" dirty="0"/>
              <a:t>, které </a:t>
            </a:r>
            <a:r>
              <a:rPr lang="cs-CZ" sz="2400" b="1" dirty="0"/>
              <a:t>jsou založeny </a:t>
            </a:r>
            <a:r>
              <a:rPr lang="cs-CZ" sz="2400" dirty="0"/>
              <a:t>na smlouvách EU („standardní zákony“)</a:t>
            </a:r>
          </a:p>
          <a:p>
            <a:endParaRPr lang="cs-CZ" sz="2400" dirty="0"/>
          </a:p>
          <a:p>
            <a:r>
              <a:rPr lang="cs-CZ" sz="2400" dirty="0"/>
              <a:t>Je výsledkem činnosti institucí EU (akty orgánů EU)</a:t>
            </a:r>
          </a:p>
          <a:p>
            <a:r>
              <a:rPr lang="cs-CZ" sz="2400" dirty="0"/>
              <a:t>Podřízené primárnímu právu</a:t>
            </a:r>
          </a:p>
          <a:p>
            <a:r>
              <a:rPr lang="cs-CZ" sz="2400" dirty="0"/>
              <a:t>Evropské orgány mohou přijmout </a:t>
            </a:r>
            <a:r>
              <a:rPr lang="cs-CZ" sz="2400" b="1" dirty="0"/>
              <a:t>5 druhů právních aktů </a:t>
            </a:r>
            <a:r>
              <a:rPr lang="cs-CZ" sz="2400" dirty="0"/>
              <a:t>(Lisabonská smlouva)</a:t>
            </a:r>
          </a:p>
          <a:p>
            <a:pPr marL="324000" lvl="1" indent="0">
              <a:buNone/>
            </a:pPr>
            <a:r>
              <a:rPr lang="cs-CZ" b="1" dirty="0"/>
              <a:t>a)   Závazné: </a:t>
            </a:r>
            <a:r>
              <a:rPr lang="cs-CZ" dirty="0"/>
              <a:t>nařízení, směrnice, rozhodnutí</a:t>
            </a:r>
          </a:p>
          <a:p>
            <a:pPr marL="324000" lvl="1" indent="0">
              <a:buNone/>
            </a:pPr>
            <a:r>
              <a:rPr lang="cs-CZ" b="1" dirty="0"/>
              <a:t>b)   Nezávazné:</a:t>
            </a:r>
            <a:r>
              <a:rPr lang="cs-CZ" dirty="0"/>
              <a:t> doporučení, stanoviska</a:t>
            </a:r>
          </a:p>
          <a:p>
            <a:endParaRPr lang="cs-CZ" sz="2400" dirty="0"/>
          </a:p>
        </p:txBody>
      </p:sp>
    </p:spTree>
    <p:extLst>
      <p:ext uri="{BB962C8B-B14F-4D97-AF65-F5344CB8AC3E}">
        <p14:creationId xmlns:p14="http://schemas.microsoft.com/office/powerpoint/2010/main" val="1162714414"/>
      </p:ext>
    </p:extLst>
  </p:cSld>
  <p:clrMapOvr>
    <a:masterClrMapping/>
  </p:clrMapOvr>
</p:sld>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800" b="0"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lgn="l">
          <a:defRPr sz="2800" dirty="0" err="1" smtClean="0">
            <a:latin typeface="+mn-lt"/>
          </a:defRPr>
        </a:defPPr>
      </a:lstStyle>
    </a:tx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ni-sport-prezentace-16-9-cz-v11.potx" id="{68C0F6E9-3E3D-43EF-AA8F-59803821B974}" vid="{5DFD00D7-A41E-477F-8575-56E3B6857AA0}"/>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ŠABLONA muni-sport-prezentace-16-9-cz-v11</Template>
  <TotalTime>8911</TotalTime>
  <Words>3169</Words>
  <Application>Microsoft Office PowerPoint</Application>
  <PresentationFormat>Širokoúhlá obrazovka</PresentationFormat>
  <Paragraphs>370</Paragraphs>
  <Slides>46</Slides>
  <Notes>0</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46</vt:i4>
      </vt:variant>
    </vt:vector>
  </HeadingPairs>
  <TitlesOfParts>
    <vt:vector size="53" baseType="lpstr">
      <vt:lpstr>Arial</vt:lpstr>
      <vt:lpstr>Arial</vt:lpstr>
      <vt:lpstr>Google Sans</vt:lpstr>
      <vt:lpstr>Tahoma</vt:lpstr>
      <vt:lpstr>Verdana</vt:lpstr>
      <vt:lpstr>Wingdings</vt:lpstr>
      <vt:lpstr>Prezentace_MU_CZ</vt:lpstr>
      <vt:lpstr>EU a právo </vt:lpstr>
      <vt:lpstr>Právo EU - úvod</vt:lpstr>
      <vt:lpstr>Členění práva EU – prameny práva EU</vt:lpstr>
      <vt:lpstr>Členění práva EU - přehled</vt:lpstr>
      <vt:lpstr>1) Primární právo EU</vt:lpstr>
      <vt:lpstr>1) Primární právo</vt:lpstr>
      <vt:lpstr>1) Primární právo</vt:lpstr>
      <vt:lpstr>2) Sekundární právo EU</vt:lpstr>
      <vt:lpstr>2) Sekundární právo</vt:lpstr>
      <vt:lpstr>2a) Nařízení</vt:lpstr>
      <vt:lpstr>2b) Směrnice</vt:lpstr>
      <vt:lpstr>2b) Směrnice</vt:lpstr>
      <vt:lpstr>Ukázka směrnice</vt:lpstr>
      <vt:lpstr>2c) Rozhodnutí</vt:lpstr>
      <vt:lpstr>Ukázka z Rozhodnutí – Chorvatsko </vt:lpstr>
      <vt:lpstr>2d) Doporučení a stanoviska</vt:lpstr>
      <vt:lpstr>Ukázka Stanoviska</vt:lpstr>
      <vt:lpstr>Soft law (měkké právo EU)</vt:lpstr>
      <vt:lpstr>3) Judikatura soudního dvora EU</vt:lpstr>
      <vt:lpstr>Judikatura soudního dvora EU</vt:lpstr>
      <vt:lpstr>Judikatura soudního dvora EU</vt:lpstr>
      <vt:lpstr>Zásadní judikatury Soudního dvora  </vt:lpstr>
      <vt:lpstr>Příklad 1: Van Gend  en Loos</vt:lpstr>
      <vt:lpstr>Příklad 2: Bosman – 1. část</vt:lpstr>
      <vt:lpstr>Příklad 2: Bosman – 2. část</vt:lpstr>
      <vt:lpstr>Prezentace aplikace PowerPoint</vt:lpstr>
      <vt:lpstr>4)  Obecné zásady právní</vt:lpstr>
      <vt:lpstr>4)  Obecné zásady právní</vt:lpstr>
      <vt:lpstr>Obecné zásady právní - pokračování</vt:lpstr>
      <vt:lpstr>Obecné zásady právní - pokračování</vt:lpstr>
      <vt:lpstr>Dodržování zásad právního státu v EU </vt:lpstr>
      <vt:lpstr>5) Mezinárodní dohody</vt:lpstr>
      <vt:lpstr>5) Mezinárodní dohody</vt:lpstr>
      <vt:lpstr>Co se stane, když se poruší právo EU? </vt:lpstr>
      <vt:lpstr>Jak se rozhoduje o politice EU</vt:lpstr>
      <vt:lpstr>Jak vznikají právní předpisy EU</vt:lpstr>
      <vt:lpstr>Tvorba práva EU</vt:lpstr>
      <vt:lpstr>Hlavní postup – přehled tvorby legislativy EU </vt:lpstr>
      <vt:lpstr>Hlavní postup – přehled tvorby legislativy EU </vt:lpstr>
      <vt:lpstr>Výsledek přijetí legislativního návrhu</vt:lpstr>
      <vt:lpstr>ČR vs. EU – soudní spory</vt:lpstr>
      <vt:lpstr>Výběr rozsudků </vt:lpstr>
      <vt:lpstr>Výběr rozsudků </vt:lpstr>
      <vt:lpstr>Výběr rozsudků </vt:lpstr>
      <vt:lpstr>Soudní dvůr a práva studentů </vt:lpstr>
      <vt:lpstr>Zdroje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Úvod do projektového managementu</dc:title>
  <dc:creator>Kampasová Jitka</dc:creator>
  <cp:lastModifiedBy>Milena Strachová</cp:lastModifiedBy>
  <cp:revision>364</cp:revision>
  <cp:lastPrinted>2023-10-23T09:29:59Z</cp:lastPrinted>
  <dcterms:created xsi:type="dcterms:W3CDTF">2022-12-17T14:15:55Z</dcterms:created>
  <dcterms:modified xsi:type="dcterms:W3CDTF">2024-11-03T22:12:25Z</dcterms:modified>
</cp:coreProperties>
</file>