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256" r:id="rId2"/>
    <p:sldId id="258" r:id="rId3"/>
    <p:sldId id="259" r:id="rId4"/>
    <p:sldId id="282" r:id="rId5"/>
    <p:sldId id="269" r:id="rId6"/>
    <p:sldId id="274" r:id="rId7"/>
    <p:sldId id="287" r:id="rId8"/>
    <p:sldId id="261" r:id="rId9"/>
    <p:sldId id="297" r:id="rId10"/>
    <p:sldId id="272" r:id="rId11"/>
    <p:sldId id="286" r:id="rId12"/>
    <p:sldId id="271" r:id="rId13"/>
    <p:sldId id="284" r:id="rId14"/>
    <p:sldId id="288" r:id="rId15"/>
    <p:sldId id="262" r:id="rId16"/>
    <p:sldId id="273" r:id="rId17"/>
    <p:sldId id="298" r:id="rId18"/>
    <p:sldId id="276" r:id="rId19"/>
    <p:sldId id="278" r:id="rId20"/>
    <p:sldId id="281" r:id="rId21"/>
    <p:sldId id="291" r:id="rId22"/>
    <p:sldId id="294" r:id="rId23"/>
    <p:sldId id="290" r:id="rId24"/>
    <p:sldId id="292" r:id="rId25"/>
    <p:sldId id="293" r:id="rId26"/>
    <p:sldId id="295" r:id="rId27"/>
    <p:sldId id="296" r:id="rId28"/>
    <p:sldId id="289" r:id="rId29"/>
    <p:sldId id="266" r:id="rId30"/>
    <p:sldId id="299" r:id="rId31"/>
    <p:sldId id="267" r:id="rId32"/>
    <p:sldId id="268" r:id="rId33"/>
    <p:sldId id="263" r:id="rId34"/>
    <p:sldId id="264" r:id="rId35"/>
    <p:sldId id="265" r:id="rId36"/>
    <p:sldId id="260" r:id="rId37"/>
    <p:sldId id="283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lena Strachová" initials="MS" lastIdx="1" clrIdx="0">
    <p:extLst>
      <p:ext uri="{19B8F6BF-5375-455C-9EA6-DF929625EA0E}">
        <p15:presenceInfo xmlns:p15="http://schemas.microsoft.com/office/powerpoint/2012/main" userId="Milena Strach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>
      <p:cViewPr varScale="1">
        <p:scale>
          <a:sx n="114" d="100"/>
          <a:sy n="114" d="100"/>
        </p:scale>
        <p:origin x="139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50B91-4233-4D0E-89DF-635F3B8E9A33}" type="datetimeFigureOut">
              <a:rPr lang="cs-CZ" smtClean="0"/>
              <a:t>11.11.2024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1D754-B13C-45B6-B540-B9A9C11FC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877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1D754-B13C-45B6-B540-B9A9C11FCB8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2384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1D754-B13C-45B6-B540-B9A9C11FCB81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61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PHDr. Peřinová, Ph.D.©doc. Ing. Jiří Novotný, CSc.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03.12.2020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PHDr. Peřinová, Ph.D.©doc. Ing. Jiří Novotný, CSc.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unesco.org/sites/default/files/sport_e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tidoping.cz/dokumenty_umluva_unesco.php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gaisf.org/about/statut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ca-web.org/files/United%20Nations/UNESCO%20Activities%20for%20sport%20peace%20and%20developemnt.pdf" TargetMode="External"/><Relationship Id="rId2" Type="http://schemas.openxmlformats.org/officeDocument/2006/relationships/hyperlink" Target="https://www.olympijskytym.cz/files/docs/O%20%C4%8COV/Olympijska%CC%81%20charta_17-7-2020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1&amp;v=LCtyhfv_3UA" TargetMode="External"/><Relationship Id="rId2" Type="http://schemas.openxmlformats.org/officeDocument/2006/relationships/hyperlink" Target="https://gaisf.sport/about/history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4587715"/>
            <a:ext cx="8280920" cy="1296144"/>
          </a:xfrm>
        </p:spPr>
        <p:txBody>
          <a:bodyPr>
            <a:normAutofit/>
          </a:bodyPr>
          <a:lstStyle/>
          <a:p>
            <a:r>
              <a:rPr lang="cs-CZ" dirty="0"/>
              <a:t>Mezinárodní sportovní organizace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75962" y="5883859"/>
            <a:ext cx="2734072" cy="720080"/>
          </a:xfrm>
        </p:spPr>
        <p:txBody>
          <a:bodyPr/>
          <a:lstStyle/>
          <a:p>
            <a:pPr algn="r"/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88640"/>
            <a:ext cx="7920880" cy="420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129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8B11F2-0727-4B8E-9298-151A4E84A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700187"/>
          </a:xfrm>
        </p:spPr>
        <p:txBody>
          <a:bodyPr>
            <a:noAutofit/>
          </a:bodyPr>
          <a:lstStyle/>
          <a:p>
            <a:r>
              <a:rPr lang="cs-CZ" sz="4000" dirty="0">
                <a:solidFill>
                  <a:srgbClr val="0000FF"/>
                </a:solidFill>
              </a:rPr>
              <a:t>Činnost ASOIF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9F39F3-691D-41AC-BDC6-5FBDAE2CD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735" y="836712"/>
            <a:ext cx="8229600" cy="55916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/>
              <a:t>Příklady činnosti:</a:t>
            </a:r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r>
              <a:rPr lang="cs-CZ" sz="2400" dirty="0">
                <a:solidFill>
                  <a:srgbClr val="0000FF"/>
                </a:solidFill>
              </a:rPr>
              <a:t>MOV - Olympijská agenda 2020: </a:t>
            </a:r>
            <a:r>
              <a:rPr lang="cs-CZ" sz="2400" dirty="0">
                <a:solidFill>
                  <a:srgbClr val="7030A0"/>
                </a:solidFill>
              </a:rPr>
              <a:t>https://olympics.com/ioc/olympic-agenda-2020</a:t>
            </a:r>
          </a:p>
          <a:p>
            <a:r>
              <a:rPr lang="cs-CZ" sz="2400" dirty="0"/>
              <a:t>dává hostitelským městům možnost navrhnout nové sporty (přidružení členové)</a:t>
            </a:r>
          </a:p>
          <a:p>
            <a:r>
              <a:rPr lang="cs-CZ" sz="2400" dirty="0"/>
              <a:t>př. do olympijského programu her v Tokiu 2020 byly přidány  přidružené sporty - karate, skateboarding, sportovní lezení, surfování a baseball/softball</a:t>
            </a:r>
          </a:p>
          <a:p>
            <a:endParaRPr lang="cs-CZ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400" dirty="0">
                <a:solidFill>
                  <a:srgbClr val="0000FF"/>
                </a:solidFill>
              </a:rPr>
              <a:t>Jaké přidružené sporty nabízely OH v Paříži? 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FF"/>
                </a:solidFill>
              </a:rPr>
              <a:t>Jaké přidružené sporty budou v LA 28? 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2A5A69-4C26-424B-9750-428271717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CBFCCE-8E73-4EC1-A383-E5F114C04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  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0957D6-1AF5-44D4-B5A0-37235E50F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8552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4C92C3-07AB-4DAD-B3D9-7F18899CD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00FF"/>
                </a:solidFill>
              </a:rPr>
              <a:t>Obavy - ASOIF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2F7460-0BCC-4B58-BF82-F6997F6B6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rmAutofit fontScale="25000" lnSpcReduction="20000"/>
          </a:bodyPr>
          <a:lstStyle/>
          <a:p>
            <a:endParaRPr lang="cs-CZ" sz="3400" dirty="0"/>
          </a:p>
          <a:p>
            <a:r>
              <a:rPr lang="cs-CZ" sz="9600" dirty="0">
                <a:solidFill>
                  <a:srgbClr val="0000FF"/>
                </a:solidFill>
              </a:rPr>
              <a:t>LA 2028  </a:t>
            </a:r>
            <a:r>
              <a:rPr lang="cs-CZ" sz="9600" dirty="0"/>
              <a:t>- baseball/softbal, kriket, flag fotbal, lakros a squash</a:t>
            </a:r>
          </a:p>
          <a:p>
            <a:r>
              <a:rPr lang="cs-CZ" sz="9600" dirty="0"/>
              <a:t>Nárůst sportů a sportovců…</a:t>
            </a:r>
            <a:r>
              <a:rPr lang="cs-CZ" sz="9600" dirty="0">
                <a:solidFill>
                  <a:srgbClr val="0000FF"/>
                </a:solidFill>
              </a:rPr>
              <a:t>co to vyvolává? Jaké obavy má ASOIF? </a:t>
            </a:r>
          </a:p>
          <a:p>
            <a:pPr marL="0" indent="0">
              <a:buFont typeface="Arial" pitchFamily="34" charset="0"/>
              <a:buNone/>
            </a:pPr>
            <a:r>
              <a:rPr lang="cs-CZ" sz="9600" dirty="0"/>
              <a:t>Ukázka flag fotbal</a:t>
            </a:r>
          </a:p>
          <a:p>
            <a:pPr marL="0" indent="0">
              <a:buFont typeface="Arial" pitchFamily="34" charset="0"/>
              <a:buNone/>
            </a:pPr>
            <a:r>
              <a:rPr lang="cs-CZ" sz="9600" dirty="0"/>
              <a:t>https://www.youtube.com/watch?v=p-ulHUZxGEI&amp;t=34s</a:t>
            </a:r>
          </a:p>
          <a:p>
            <a:endParaRPr lang="cs-CZ" sz="9600" dirty="0"/>
          </a:p>
          <a:p>
            <a:pPr marL="0" indent="0">
              <a:buFont typeface="Arial" pitchFamily="34" charset="0"/>
              <a:buNone/>
            </a:pPr>
            <a:r>
              <a:rPr lang="cs-CZ" sz="9600" dirty="0"/>
              <a:t>R. </a:t>
            </a:r>
            <a:r>
              <a:rPr lang="cs-CZ" sz="9600" dirty="0" err="1"/>
              <a:t>Bitti</a:t>
            </a:r>
            <a:r>
              <a:rPr lang="cs-CZ" sz="9600" dirty="0"/>
              <a:t>: „</a:t>
            </a:r>
            <a:r>
              <a:rPr lang="cs-CZ" sz="9600" i="1" dirty="0"/>
              <a:t>Během posledních let se povaha olympijského programu změnila, takže je dynamičtější než kdy jindy. K adekvátnímu řešení tohoto vývoje a důležitých záležitostí, jako je podíl z příjmů IF, kvóty pro sportovce, systémy olympijských kvalifikací a optimalizace her, jsou zapotřebí nové principy, procesy a rámce. To jsou problémy, které mají obrovský dopad na operace IF a mají dalekosáhlé dopady na celé olympijské hnutí.“</a:t>
            </a:r>
          </a:p>
          <a:p>
            <a:endParaRPr lang="cs-CZ" sz="9600" i="1" dirty="0"/>
          </a:p>
          <a:p>
            <a:pPr marL="0" indent="0">
              <a:buFont typeface="Arial" pitchFamily="34" charset="0"/>
              <a:buNone/>
            </a:pPr>
            <a:r>
              <a:rPr lang="cs-CZ" sz="9600" dirty="0">
                <a:solidFill>
                  <a:srgbClr val="0000FF"/>
                </a:solidFill>
              </a:rPr>
              <a:t>https://www.asoif.com/news/asoif-council-looks-implications-expanded-la28-sports-programme</a:t>
            </a:r>
          </a:p>
          <a:p>
            <a:endParaRPr lang="cs-CZ" sz="7400" i="1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C9465A-3C92-4736-AC9D-D279296F5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458959-259E-40B2-B5CE-8AC886E74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C435A5-D5C7-4317-8E86-1FDBF8F66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11</a:t>
            </a:fld>
            <a:endParaRPr lang="cs-CZ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50D0C5B-EFAE-4052-8925-474E1E9CC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079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239665-B35F-4950-B601-B04346C4B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00FF"/>
                </a:solidFill>
              </a:rPr>
              <a:t>Činnost ASOIF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184686-A5FA-4C02-94E9-11D408CD3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Autofit/>
          </a:bodyPr>
          <a:lstStyle/>
          <a:p>
            <a:r>
              <a:rPr lang="cs-CZ" sz="2400" dirty="0"/>
              <a:t>Červen 2023 - MOV </a:t>
            </a:r>
            <a:r>
              <a:rPr lang="cs-CZ" sz="2400" dirty="0">
                <a:solidFill>
                  <a:srgbClr val="0000FF"/>
                </a:solidFill>
              </a:rPr>
              <a:t>odňal </a:t>
            </a:r>
            <a:r>
              <a:rPr lang="cs-CZ" sz="2400" dirty="0"/>
              <a:t>uznání Mezinárodní boxerské asociaci (IBA) v souladu s pravidlem 3.7 olympijské charty, ačkoli box bude i nadále olympijským sportem pro letní olympijské hry v roce 2028.</a:t>
            </a:r>
          </a:p>
          <a:p>
            <a:pPr marL="0" indent="0">
              <a:buNone/>
            </a:pPr>
            <a:r>
              <a:rPr lang="cs-CZ" sz="2000" i="1" dirty="0"/>
              <a:t>„Uznání M.O.V. může být buď přechodné, nebo plné. O přechodném uznání, popřípadě o jeho odnětí, rozhoduje výkonný výbor M.O.V., a to buď na dobu určitou, nebo neurčitou. Výkonný výbor M.O.V. může určit podmínky případného vypršení přechodného uznání. O plném uznání nebo jeho zrušení rozhoduje zasedání M.O.V. Veškeré podrobnosti postupů při udělování či rušení uznání určuje výkonný výbor M.O.V. </a:t>
            </a:r>
          </a:p>
          <a:p>
            <a:pPr marL="0" indent="0">
              <a:buNone/>
            </a:pPr>
            <a:endParaRPr lang="cs-CZ" sz="2000" i="1" dirty="0"/>
          </a:p>
          <a:p>
            <a:pPr marL="0" indent="0">
              <a:buNone/>
            </a:pPr>
            <a:r>
              <a:rPr lang="cs-CZ" sz="2400" dirty="0">
                <a:solidFill>
                  <a:srgbClr val="0000FF"/>
                </a:solidFill>
              </a:rPr>
              <a:t>Jedná se vůbec o první mezinárodní federaci, 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FF"/>
                </a:solidFill>
              </a:rPr>
              <a:t>kterou MOV odstranil z olympijského hnutí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615523-C1F5-4635-8B04-143988538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7CC1A2-A462-4F80-A092-4DD7B50F4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702FED-E695-44A8-B573-087AEC508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12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C4E6C3D-704D-4834-B276-61A796264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4354105"/>
            <a:ext cx="1743075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17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2DF16-E2BC-4277-998B-B9AA31F38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>
                <a:solidFill>
                  <a:srgbClr val="0000FF"/>
                </a:solidFill>
              </a:rPr>
              <a:t>Činnost ASOIF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791839-A745-4DC0-BAD4-35B989024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cs-CZ" sz="2400" dirty="0"/>
              <a:t>Podle stanov ASOIF, aktualizovaných v červnu 2023, může Rada ASOIF dočasně pozastavit práva jakéhokoli řádného člena stanovená v článku 3.4, pokud je pozastaveno její uznání MOV, ale umožnit jí ponechat si práva svého člena stanovená v článku 3.5. </a:t>
            </a:r>
          </a:p>
          <a:p>
            <a:endParaRPr lang="cs-CZ" sz="2400" dirty="0"/>
          </a:p>
          <a:p>
            <a:r>
              <a:rPr lang="cs-CZ" sz="2400" dirty="0"/>
              <a:t>Rada může pozastavení zrušit, jakmile bude uznání takového řádného člena MOV obnoveno (článek 3.13). Pro IBA zatím žádné takové rozhodnutí oznámeno nebylo.</a:t>
            </a:r>
          </a:p>
          <a:p>
            <a:endParaRPr lang="cs-CZ" sz="3200" dirty="0"/>
          </a:p>
          <a:p>
            <a:pPr marL="0" indent="0">
              <a:buNone/>
            </a:pPr>
            <a:r>
              <a:rPr lang="cs-CZ" dirty="0">
                <a:solidFill>
                  <a:srgbClr val="0000FF"/>
                </a:solidFill>
              </a:rPr>
              <a:t>Znáte některé jiné případy činnosti ASOIF?</a:t>
            </a:r>
            <a:endParaRPr lang="cs-CZ" sz="3200" dirty="0">
              <a:solidFill>
                <a:srgbClr val="0000FF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743E40-CF90-4B79-89C0-B63D5A89C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DBD546-0DF7-494A-935C-13FEE5B65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B75EFD-7519-4111-B00F-1F470351D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615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C6B0D0-6663-4D10-92EA-9F157B7E5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FF"/>
                </a:solidFill>
              </a:rPr>
              <a:t>ASOIF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D44AC9-005B-4E13-99F2-B91A9345F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5. březen 2024 -  zasedání Rady ASOIF</a:t>
            </a:r>
          </a:p>
          <a:p>
            <a:endParaRPr lang="cs-CZ" sz="2400" dirty="0"/>
          </a:p>
          <a:p>
            <a:r>
              <a:rPr lang="cs-CZ" sz="2400" dirty="0"/>
              <a:t>9. duben 2024 -  valná hromada ASOIF v Birminghamu ve Spojeném království během Světového sportovního a obchodního summitu </a:t>
            </a:r>
            <a:r>
              <a:rPr lang="cs-CZ" sz="2400" dirty="0" err="1"/>
              <a:t>SportAccord</a:t>
            </a:r>
            <a:r>
              <a:rPr lang="cs-CZ" sz="2400" dirty="0"/>
              <a:t> </a:t>
            </a:r>
          </a:p>
          <a:p>
            <a:endParaRPr lang="cs-CZ" sz="2400" dirty="0"/>
          </a:p>
          <a:p>
            <a:r>
              <a:rPr lang="cs-CZ" sz="2400" dirty="0"/>
              <a:t>Summit </a:t>
            </a:r>
            <a:r>
              <a:rPr lang="cs-CZ" sz="2400" dirty="0" err="1"/>
              <a:t>SportAccord</a:t>
            </a:r>
            <a:r>
              <a:rPr lang="cs-CZ" sz="2400" dirty="0"/>
              <a:t> - 1 500 lídrů a klíčových osob z více než 120 mezinárodních organizací, MOV a sportovních podniků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4C0EAD-6E11-45A9-968D-9D077A1D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88BE4C-BEC3-4A4D-8ECD-B50FFD6CC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D0EECE-2CE0-4342-8D67-39EEBD618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416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3528392" cy="1440160"/>
          </a:xfrm>
        </p:spPr>
        <p:txBody>
          <a:bodyPr>
            <a:noAutofit/>
          </a:bodyPr>
          <a:lstStyle/>
          <a:p>
            <a:pPr algn="l"/>
            <a:r>
              <a:rPr lang="cs-CZ" sz="3200" dirty="0">
                <a:solidFill>
                  <a:srgbClr val="0000FF"/>
                </a:solidFill>
              </a:rPr>
              <a:t>AIOWF – 1976 (</a:t>
            </a:r>
            <a:r>
              <a:rPr lang="cs-CZ" sz="3200" dirty="0" err="1">
                <a:solidFill>
                  <a:srgbClr val="0000FF"/>
                </a:solidFill>
              </a:rPr>
              <a:t>Insbruck</a:t>
            </a:r>
            <a:r>
              <a:rPr lang="cs-CZ" sz="3200" dirty="0">
                <a:solidFill>
                  <a:srgbClr val="0000FF"/>
                </a:solidFill>
              </a:rPr>
              <a:t>)</a:t>
            </a:r>
            <a:br>
              <a:rPr lang="cs-CZ" sz="3200" b="1" dirty="0"/>
            </a:b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77695"/>
            <a:ext cx="8229600" cy="54803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rgbClr val="0000FF"/>
                </a:solidFill>
              </a:rPr>
              <a:t>Asociace mezinárodních olympijských zimních sportovních federací 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7030A0"/>
                </a:solidFill>
              </a:rPr>
              <a:t>https://olympics.com/ioc/international-federations/aiowf</a:t>
            </a:r>
          </a:p>
          <a:p>
            <a:pPr marL="0" indent="0">
              <a:buNone/>
            </a:pPr>
            <a:r>
              <a:rPr lang="cs-CZ" sz="2400" dirty="0"/>
              <a:t>Sídlo – </a:t>
            </a:r>
            <a:r>
              <a:rPr lang="cs-CZ" sz="2400" dirty="0" err="1"/>
              <a:t>Zurich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r>
              <a:rPr lang="cs-CZ" sz="2400" dirty="0"/>
              <a:t>Prezident Ivo </a:t>
            </a:r>
            <a:r>
              <a:rPr lang="cs-CZ" sz="2400" dirty="0" err="1"/>
              <a:t>Ferriani</a:t>
            </a:r>
            <a:r>
              <a:rPr lang="cs-CZ" sz="2400" dirty="0"/>
              <a:t> (Mezinárodní federace bobů a skeletonu) 2020,potvrzen 2022…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Hlavní cíle:</a:t>
            </a:r>
          </a:p>
          <a:p>
            <a:pPr marL="0" indent="0">
              <a:buNone/>
            </a:pPr>
            <a:r>
              <a:rPr lang="cs-CZ" sz="2400" i="1" dirty="0"/>
              <a:t>Podpora spolupráce mezi jednotlivými federacemi</a:t>
            </a:r>
            <a:r>
              <a:rPr lang="cs-CZ" sz="2400" dirty="0"/>
              <a:t>!!!</a:t>
            </a:r>
          </a:p>
          <a:p>
            <a:pPr marL="0" indent="0">
              <a:buNone/>
            </a:pPr>
            <a:r>
              <a:rPr lang="cs-CZ" sz="2400" i="1" dirty="0"/>
              <a:t>Reprezentace zájmů </a:t>
            </a:r>
            <a:r>
              <a:rPr lang="cs-CZ" sz="2400" dirty="0"/>
              <a:t>– zastupuje v jednáních s MOV apod. </a:t>
            </a:r>
          </a:p>
          <a:p>
            <a:pPr marL="0" indent="0">
              <a:buNone/>
            </a:pPr>
            <a:r>
              <a:rPr lang="cs-CZ" sz="2400" i="1" dirty="0"/>
              <a:t>Koordinace kalendáře </a:t>
            </a:r>
            <a:r>
              <a:rPr lang="cs-CZ" sz="2400" dirty="0"/>
              <a:t>– z důvodu předcházení kolizí termínů </a:t>
            </a:r>
          </a:p>
          <a:p>
            <a:pPr marL="0" indent="0">
              <a:buNone/>
            </a:pPr>
            <a:r>
              <a:rPr lang="cs-CZ" sz="2400" i="1" dirty="0"/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260648"/>
            <a:ext cx="5220071" cy="1083419"/>
          </a:xfrm>
          <a:prstGeom prst="rect">
            <a:avLst/>
          </a:prstGeom>
        </p:spPr>
      </p:pic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A894D082-B90F-404A-B3A5-143560261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E9937D78-B29A-4A6C-84A5-74B1F7E60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7A57A34B-8BCB-45BB-A2A4-C64DB42B6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052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92B444-0F58-4BB4-8031-9BE4E6340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>
                <a:solidFill>
                  <a:srgbClr val="0000FF"/>
                </a:solidFill>
              </a:rPr>
              <a:t>Činnost AIOWF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4F58BE-8217-4DD2-AE3D-1A279537B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AIOWF je kvalifikovaným mluvčím zabývajícím se specifickými otázkami souvisejícími se zimními sporty obecně a olympijskými hrami zvláště. </a:t>
            </a:r>
          </a:p>
          <a:p>
            <a:endParaRPr lang="cs-CZ" sz="2400" dirty="0"/>
          </a:p>
          <a:p>
            <a:r>
              <a:rPr lang="cs-CZ" sz="2400" dirty="0"/>
              <a:t>Jmenuje zástupce zimních sportů do komisí MOV a dalších mezinárodních organizací 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4CC660A-7943-48D0-84B9-2F1C1B888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562205-C57A-440E-BBD2-2BDB98025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050389-03D5-46EE-ACEB-C8C101CEE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16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8A4A7FE-9130-4E54-873E-064B0A77B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227013"/>
            <a:ext cx="159452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46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777A09-B68B-4169-A75F-D179BD520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685801"/>
          </a:xfrm>
        </p:spPr>
        <p:txBody>
          <a:bodyPr>
            <a:normAutofit fontScale="90000"/>
          </a:bodyPr>
          <a:lstStyle/>
          <a:p>
            <a:r>
              <a:rPr lang="cs-CZ" sz="4400" dirty="0">
                <a:solidFill>
                  <a:srgbClr val="0000FF"/>
                </a:solidFill>
              </a:rPr>
              <a:t>Asociace mezinárodních federací zimních olympiád</a:t>
            </a:r>
            <a:br>
              <a:rPr lang="cs-CZ" sz="4400" dirty="0">
                <a:solidFill>
                  <a:srgbClr val="0000FF"/>
                </a:solidFill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00C816-0E0C-44FC-8B94-7F28A14DE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Sdružuje sedm mezinárodních sportovních federací, které zastupují následující sporty: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IBU (biatlon); IBSF (boby a skeleton); </a:t>
            </a:r>
          </a:p>
          <a:p>
            <a:pPr marL="0" indent="0">
              <a:buNone/>
            </a:pPr>
            <a:r>
              <a:rPr lang="cs-CZ" sz="2400" dirty="0"/>
              <a:t>ISU (bruslení); </a:t>
            </a:r>
          </a:p>
          <a:p>
            <a:pPr marL="0" indent="0">
              <a:buNone/>
            </a:pPr>
            <a:r>
              <a:rPr lang="cs-CZ" sz="2400" dirty="0"/>
              <a:t>WCF (curling);</a:t>
            </a:r>
          </a:p>
          <a:p>
            <a:pPr marL="0" indent="0">
              <a:buNone/>
            </a:pPr>
            <a:r>
              <a:rPr lang="cs-CZ" sz="2400" dirty="0"/>
              <a:t>IIHF (lední hokej);</a:t>
            </a:r>
          </a:p>
          <a:p>
            <a:pPr marL="0" indent="0">
              <a:buNone/>
            </a:pPr>
            <a:r>
              <a:rPr lang="cs-CZ" sz="2400" dirty="0"/>
              <a:t>FIS (lyžařské sporty, </a:t>
            </a:r>
          </a:p>
          <a:p>
            <a:pPr marL="0" indent="0">
              <a:buNone/>
            </a:pPr>
            <a:r>
              <a:rPr lang="cs-CZ" sz="2400" dirty="0"/>
              <a:t>snowboarding);</a:t>
            </a:r>
          </a:p>
          <a:p>
            <a:pPr marL="0" indent="0">
              <a:buNone/>
            </a:pPr>
            <a:r>
              <a:rPr lang="cs-CZ" sz="2400" dirty="0"/>
              <a:t>FIL (sáňkařský sport)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98B5E8-067D-47E8-9FB6-787B358DA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A4BE10-A55B-4DB8-8724-5FF693AF8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7CC0DC-718F-4259-AF73-ECF42C0E7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17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EBF29E3-6089-4CEA-8958-C144F7F72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3429000"/>
            <a:ext cx="4596782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21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6DFBFFC-FA40-49A8-AEDA-F82C5A702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0DEE89B-A8AD-40D6-96E9-96592EDB1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5733256"/>
            <a:ext cx="2895600" cy="988219"/>
          </a:xfrm>
        </p:spPr>
        <p:txBody>
          <a:bodyPr/>
          <a:lstStyle/>
          <a:p>
            <a:r>
              <a:rPr lang="cs-CZ" sz="4400" dirty="0">
                <a:solidFill>
                  <a:schemeClr val="tx1"/>
                </a:solidFill>
              </a:rPr>
              <a:t>UNESCO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E0DEE09-2B5C-496F-828A-4FB4D19C2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18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6A8F104-DFE2-4DEE-B00F-85445B2BC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440" y="1124744"/>
            <a:ext cx="663911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38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7F76B2-3497-4B94-8E39-B5779450E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8" y="112072"/>
            <a:ext cx="8229600" cy="1228696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00FF"/>
                </a:solidFill>
              </a:rPr>
              <a:t>UNESCO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18C4AA-9617-4EA8-A3D5-578DC93F3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856" y="1268760"/>
            <a:ext cx="8229600" cy="518457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sz="4400" dirty="0">
                <a:solidFill>
                  <a:srgbClr val="0000FF"/>
                </a:solidFill>
              </a:rPr>
              <a:t>Organizace spojených národů pro výchovu, vědu a kulturu </a:t>
            </a:r>
          </a:p>
          <a:p>
            <a:pPr marL="0" indent="0">
              <a:buNone/>
            </a:pPr>
            <a:endParaRPr lang="cs-CZ" sz="4400" dirty="0"/>
          </a:p>
          <a:p>
            <a:pPr marL="0" indent="0">
              <a:buNone/>
            </a:pPr>
            <a:r>
              <a:rPr lang="cs-CZ" sz="4400" dirty="0"/>
              <a:t>UNESCO se zaměřuje na ochranu světového kulturního dědictví, rozvoj vzdělávání, podporu vědeckého výzkumu a ochranu svobody projevu a přístupu k informacím.</a:t>
            </a:r>
          </a:p>
          <a:p>
            <a:pPr marL="0" indent="0">
              <a:buNone/>
            </a:pPr>
            <a:endParaRPr lang="cs-CZ" sz="4400" dirty="0"/>
          </a:p>
          <a:p>
            <a:r>
              <a:rPr lang="cs-CZ" sz="4400" dirty="0"/>
              <a:t>16. listopad 1945 vznikla Organizace OSN známá pod značkou UNESCO – rozvoj spolupráce ve výchově, vědě, kultuře a komunikaci </a:t>
            </a:r>
          </a:p>
          <a:p>
            <a:r>
              <a:rPr lang="cs-CZ" sz="4400" dirty="0"/>
              <a:t>Sídlo – </a:t>
            </a:r>
            <a:r>
              <a:rPr lang="cs-CZ" sz="4400" i="1" dirty="0"/>
              <a:t>Paříž </a:t>
            </a:r>
          </a:p>
          <a:p>
            <a:endParaRPr lang="cs-CZ" sz="4400" i="1" dirty="0"/>
          </a:p>
          <a:p>
            <a:pPr marL="0" indent="0">
              <a:buNone/>
            </a:pPr>
            <a:r>
              <a:rPr lang="cs-CZ" sz="4400" dirty="0"/>
              <a:t>Mandát pro vznik mezinárodní spolupráce v západní Evropě lze vystopovat v organizacích: </a:t>
            </a:r>
          </a:p>
          <a:p>
            <a:r>
              <a:rPr lang="cs-CZ" sz="4400" dirty="0"/>
              <a:t>1921 – </a:t>
            </a:r>
            <a:r>
              <a:rPr lang="cs-CZ" sz="4400" dirty="0">
                <a:solidFill>
                  <a:srgbClr val="0000FF"/>
                </a:solidFill>
              </a:rPr>
              <a:t>Mezinárodní výbor pro intelektuální spolupráci (ICIC) členy -</a:t>
            </a:r>
            <a:r>
              <a:rPr lang="cs-CZ" sz="4400" dirty="0">
                <a:solidFill>
                  <a:srgbClr val="FF0000"/>
                </a:solidFill>
              </a:rPr>
              <a:t> </a:t>
            </a:r>
            <a:r>
              <a:rPr lang="cs-CZ" sz="4400" dirty="0"/>
              <a:t>Albert </a:t>
            </a:r>
            <a:r>
              <a:rPr lang="cs-CZ" sz="4400" dirty="0" err="1"/>
              <a:t>Ainstein</a:t>
            </a:r>
            <a:r>
              <a:rPr lang="cs-CZ" sz="4400" dirty="0"/>
              <a:t>, Marie Curie, Henri Bergson…</a:t>
            </a:r>
          </a:p>
          <a:p>
            <a:r>
              <a:rPr lang="cs-CZ" sz="4400" dirty="0"/>
              <a:t>1924 – </a:t>
            </a:r>
            <a:r>
              <a:rPr lang="cs-CZ" sz="4400" dirty="0">
                <a:solidFill>
                  <a:srgbClr val="0000FF"/>
                </a:solidFill>
              </a:rPr>
              <a:t>Mezinárodní institut pro intelektuální spolupráci (IIIC) jako výkonný orgán ICIC </a:t>
            </a:r>
          </a:p>
          <a:p>
            <a:endParaRPr lang="cs-CZ" sz="4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4400" dirty="0"/>
              <a:t>Druhá světová válka částečně přerušila jejich práci….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9310EF-C6FD-4AF3-AF99-B81AAF1FC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B0730A-553C-477F-A72B-6CF8A1CFC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BC5CED-5F29-4452-806F-06107C2E2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19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A212CF0-FA85-4AF3-B68C-3C0E5819F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441" y="136525"/>
            <a:ext cx="2317248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90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98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00FF"/>
                </a:solidFill>
              </a:rPr>
              <a:t>Mezinárodní sportovní 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18185"/>
            <a:ext cx="8229600" cy="2410816"/>
          </a:xfrm>
        </p:spPr>
        <p:txBody>
          <a:bodyPr>
            <a:normAutofit/>
          </a:bodyPr>
          <a:lstStyle/>
          <a:p>
            <a:r>
              <a:rPr lang="cs-CZ" dirty="0"/>
              <a:t>univerzální (</a:t>
            </a:r>
            <a:r>
              <a:rPr lang="cs-CZ" dirty="0" err="1"/>
              <a:t>SportAccord</a:t>
            </a:r>
            <a:r>
              <a:rPr lang="cs-CZ" dirty="0"/>
              <a:t>, UNESCO)</a:t>
            </a:r>
          </a:p>
          <a:p>
            <a:r>
              <a:rPr lang="cs-CZ" dirty="0"/>
              <a:t>specializované (IFAPA, ICSPPE, IWGA)</a:t>
            </a:r>
          </a:p>
          <a:p>
            <a:r>
              <a:rPr lang="cs-CZ" dirty="0"/>
              <a:t>celosvětové  (FIFA, IAAF, ICHPER-SD)</a:t>
            </a:r>
          </a:p>
          <a:p>
            <a:r>
              <a:rPr lang="cs-CZ" dirty="0"/>
              <a:t>regionální (ENGSO, AAHPERD)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5" y="5162922"/>
            <a:ext cx="3143250" cy="14573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4640" t="37401" r="2121" b="34880"/>
          <a:stretch/>
        </p:blipFill>
        <p:spPr>
          <a:xfrm>
            <a:off x="4142340" y="5589240"/>
            <a:ext cx="2856616" cy="84926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304" y="4330823"/>
            <a:ext cx="1620604" cy="228942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0984" y="874089"/>
            <a:ext cx="1962150" cy="154305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6"/>
          <a:srcRect t="24805" r="-2505" b="25065"/>
          <a:stretch/>
        </p:blipFill>
        <p:spPr>
          <a:xfrm>
            <a:off x="457200" y="3545989"/>
            <a:ext cx="4221639" cy="120618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2302" y="3642988"/>
            <a:ext cx="2101157" cy="17550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8"/>
          <a:srcRect l="583" t="9227" r="9227" b="8098"/>
          <a:stretch/>
        </p:blipFill>
        <p:spPr>
          <a:xfrm>
            <a:off x="7207963" y="2561235"/>
            <a:ext cx="1728192" cy="15841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Zástupný symbol pro datum 10">
            <a:extLst>
              <a:ext uri="{FF2B5EF4-FFF2-40B4-BE49-F238E27FC236}">
                <a16:creationId xmlns:a16="http://schemas.microsoft.com/office/drawing/2014/main" id="{5064BD46-3A2F-4967-A2EF-B6835738F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12" name="Zástupný symbol pro zápatí 11">
            <a:extLst>
              <a:ext uri="{FF2B5EF4-FFF2-40B4-BE49-F238E27FC236}">
                <a16:creationId xmlns:a16="http://schemas.microsoft.com/office/drawing/2014/main" id="{634A6BD4-2F25-43A7-A429-9BAEDBB35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B7E5BCE7-A9BF-4F4B-B55A-00A3EBCA0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64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C3B084-8A74-4E2E-A4C9-AB4AE7149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00FF"/>
                </a:solidFill>
              </a:rPr>
              <a:t>UNESCO</a:t>
            </a:r>
            <a:r>
              <a:rPr lang="cs-CZ" sz="4000" b="1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1AB50B-F412-4E3B-8FB2-839A6FB95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84" y="980728"/>
            <a:ext cx="8229600" cy="5375622"/>
          </a:xfrm>
        </p:spPr>
        <p:txBody>
          <a:bodyPr>
            <a:normAutofit fontScale="55000" lnSpcReduction="20000"/>
          </a:bodyPr>
          <a:lstStyle/>
          <a:p>
            <a:endParaRPr lang="cs-CZ" sz="3800" dirty="0"/>
          </a:p>
          <a:p>
            <a:r>
              <a:rPr lang="cs-CZ" sz="3800" dirty="0"/>
              <a:t>Zakládajícím posláním UNESCO, které bylo formováno druhou světovou válkou a s hrůznými činy s ní spojené.  Úlohou je prosazovat mír, udržitelný rozvoj a lidská práva usnadněním spolupráce a dialogu mezi národy. </a:t>
            </a:r>
          </a:p>
          <a:p>
            <a:r>
              <a:rPr lang="cs-CZ" sz="3800" dirty="0"/>
              <a:t>Ochrana památek…</a:t>
            </a:r>
          </a:p>
          <a:p>
            <a:r>
              <a:rPr lang="cs-CZ" sz="3800" dirty="0"/>
              <a:t>Jedna ze 14 mezistátních odborných agentur OSN</a:t>
            </a:r>
          </a:p>
          <a:p>
            <a:r>
              <a:rPr lang="cs-CZ" sz="3800" dirty="0"/>
              <a:t>Podpora světového míru a bezpečnosti prostřednictvím mezinárodní spolupráce v oblasti vzdělávání, umění, vědy, kultury a komunikace</a:t>
            </a:r>
            <a:endParaRPr lang="cs-CZ" sz="3800" i="1" dirty="0"/>
          </a:p>
          <a:p>
            <a:endParaRPr lang="cs-CZ" sz="3800" i="1" dirty="0"/>
          </a:p>
          <a:p>
            <a:r>
              <a:rPr lang="cs-CZ" sz="3800" i="1" dirty="0"/>
              <a:t>Generální ředitelka </a:t>
            </a:r>
            <a:r>
              <a:rPr lang="cs-CZ" sz="3800" b="0" i="1" dirty="0" err="1">
                <a:solidFill>
                  <a:srgbClr val="0000FF"/>
                </a:solidFill>
                <a:effectLst/>
                <a:latin typeface="Google Sans"/>
              </a:rPr>
              <a:t>Audrey</a:t>
            </a:r>
            <a:r>
              <a:rPr lang="cs-CZ" sz="3800" b="0" i="1" dirty="0">
                <a:solidFill>
                  <a:srgbClr val="0000FF"/>
                </a:solidFill>
                <a:effectLst/>
                <a:latin typeface="Google Sans"/>
              </a:rPr>
              <a:t> </a:t>
            </a:r>
            <a:r>
              <a:rPr lang="cs-CZ" sz="3800" b="0" i="1" dirty="0" err="1">
                <a:solidFill>
                  <a:srgbClr val="0000FF"/>
                </a:solidFill>
                <a:effectLst/>
                <a:latin typeface="Google Sans"/>
              </a:rPr>
              <a:t>Azoulayová</a:t>
            </a:r>
            <a:endParaRPr lang="cs-CZ" sz="3800" i="1" dirty="0">
              <a:solidFill>
                <a:srgbClr val="0000FF"/>
              </a:solidFill>
            </a:endParaRPr>
          </a:p>
          <a:p>
            <a:endParaRPr lang="cs-CZ" sz="3800" dirty="0"/>
          </a:p>
          <a:p>
            <a:r>
              <a:rPr lang="cs-CZ" sz="3800" dirty="0"/>
              <a:t>195 členských států </a:t>
            </a:r>
          </a:p>
          <a:p>
            <a:r>
              <a:rPr lang="cs-CZ" sz="3800" dirty="0"/>
              <a:t>8 přidružených členů </a:t>
            </a:r>
          </a:p>
          <a:p>
            <a:r>
              <a:rPr lang="cs-CZ" sz="3800" dirty="0"/>
              <a:t>partneři v nevládním, mezivládním </a:t>
            </a:r>
          </a:p>
          <a:p>
            <a:pPr marL="0" indent="0">
              <a:buNone/>
            </a:pPr>
            <a:r>
              <a:rPr lang="cs-CZ" sz="3800" dirty="0"/>
              <a:t>     a soukromém sektoru 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911873-36DA-4FF5-B0A0-96998CCEE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60A17E-36D5-42FF-B5C5-6C2FDB3F6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2AE628-E37B-4CA7-9D11-CCC15B5AC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20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3EC4CA2-EEED-4B01-B7FE-690F69253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267" y="3696289"/>
            <a:ext cx="1938696" cy="236545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191C642-5EC1-4BEF-8635-85DEA09C1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53866"/>
            <a:ext cx="1512168" cy="135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59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E544A1-F0DD-4609-909C-97DC16C0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1060227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00FF"/>
                </a:solidFill>
              </a:rPr>
              <a:t>UNESCO V OBLASTI SPORTU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E81618-6A90-4760-A9D7-19A7DEBCA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24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Významné dokumenty přijaté UNESCO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FF"/>
                </a:solidFill>
              </a:rPr>
              <a:t>Mezinárodní charta tělesné výchovy a sportu </a:t>
            </a:r>
            <a:r>
              <a:rPr lang="cs-CZ" sz="2400" dirty="0"/>
              <a:t>1978 (aktualizace 2015)</a:t>
            </a:r>
          </a:p>
          <a:p>
            <a:pPr marL="0" indent="0">
              <a:buNone/>
            </a:pPr>
            <a:r>
              <a:rPr lang="cs-CZ" sz="2400" dirty="0"/>
              <a:t>1975 – 160 členských států UNESCO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7030A0"/>
                </a:solidFill>
              </a:rPr>
              <a:t>https://en.unesco.org/sites/default/files/sport_e.pdf</a:t>
            </a:r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r>
              <a:rPr lang="cs-CZ" sz="2400" i="1" dirty="0"/>
              <a:t>Definici sportu neobsahuje, nicméně stanovuje právo každého člověka na přístup k tělesné  výchově </a:t>
            </a:r>
            <a:r>
              <a:rPr lang="cs-CZ" sz="2400" i="1" dirty="0">
                <a:highlight>
                  <a:srgbClr val="FFFF00"/>
                </a:highlight>
              </a:rPr>
              <a:t>a sportu</a:t>
            </a:r>
            <a:r>
              <a:rPr lang="cs-CZ" sz="2400" i="1" dirty="0"/>
              <a:t>, které jsou nezbytné pro plný rozvoj jeho osobnosti. Charta hovoří také o tom, že tělesná výchova </a:t>
            </a:r>
            <a:r>
              <a:rPr lang="cs-CZ" sz="2400" i="1" dirty="0">
                <a:highlight>
                  <a:srgbClr val="FFFF00"/>
                </a:highlight>
              </a:rPr>
              <a:t>a sport </a:t>
            </a:r>
            <a:r>
              <a:rPr lang="cs-CZ" sz="2400" i="1" dirty="0"/>
              <a:t>představují základní prvek celoživotní výchovy a vzdělání v celkovém vzdělávacím systému. Konstatuje, že národní instituce hrají významnou roli v oblasti tělesné výchovy a sportu. 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9A7A9E-8A89-4998-B2AE-D41958FFA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DC16A4-6635-43AE-9982-6CA672771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DDBA4B-EA62-442B-B6A0-1CCFE870C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163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AD532A-6EBF-477E-876F-AC51EC9DD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7809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00FF"/>
                </a:solidFill>
              </a:rPr>
              <a:t>Mezinárodní charta TV a sportu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AABD36-9DF4-43F6-8383-557D329BE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68739"/>
          </a:xfrm>
        </p:spPr>
        <p:txBody>
          <a:bodyPr>
            <a:normAutofit/>
          </a:bodyPr>
          <a:lstStyle/>
          <a:p>
            <a:r>
              <a:rPr lang="cs-CZ" sz="2400" b="1" dirty="0"/>
              <a:t>11 článků </a:t>
            </a:r>
            <a:r>
              <a:rPr lang="cs-CZ" sz="2400" dirty="0"/>
              <a:t>– odkazy na etické a kvalitativní normy TV, fyzické aktivity a sportu</a:t>
            </a:r>
          </a:p>
          <a:p>
            <a:r>
              <a:rPr lang="cs-CZ" sz="2400" dirty="0"/>
              <a:t>provozování tělesné výchovy a sportu je základním právem pro všechny</a:t>
            </a:r>
          </a:p>
          <a:p>
            <a:r>
              <a:rPr lang="cs-CZ" sz="2400" dirty="0"/>
              <a:t>tělesná výchova a sport jsou nezbytnou součástí života vzdělávání v celkovém vzdělávacím systému </a:t>
            </a:r>
          </a:p>
          <a:p>
            <a:r>
              <a:rPr lang="cs-CZ" sz="2400" dirty="0"/>
              <a:t>programy tělesné výchovy a sportu musí splňovat individuální a sociální potřeby</a:t>
            </a:r>
          </a:p>
          <a:p>
            <a:r>
              <a:rPr lang="cs-CZ" sz="2400" dirty="0"/>
              <a:t>výuka, trénování a administrace tělesné výchovy a sport by měl provádět kvalifikovaný personál</a:t>
            </a:r>
          </a:p>
          <a:p>
            <a:r>
              <a:rPr lang="cs-CZ" sz="2400" dirty="0"/>
              <a:t>pro tělesnou výchovu je nezbytné dostatečné vybavení …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7030A0"/>
                </a:solidFill>
                <a:hlinkClick r:id="rId2"/>
              </a:rPr>
              <a:t>https://en.unesco.org/sites/default/files/sport_e.pdf</a:t>
            </a:r>
            <a:endParaRPr lang="cs-CZ" sz="24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cs-CZ" sz="2400" dirty="0">
                <a:solidFill>
                  <a:srgbClr val="7030A0"/>
                </a:solidFill>
              </a:rPr>
              <a:t>Doplnění článků v úkolech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E273AE-1D29-4381-82BE-F70578669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EDD9E1-C430-4601-95F1-5A0245ECA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7646F1-ACD3-4581-9316-2353BA00D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22</a:t>
            </a:fld>
            <a:endParaRPr lang="cs-CZ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FFFC22E-A16D-425E-8906-115C1CC1F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115416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č</a:t>
            </a:r>
          </a:p>
        </p:txBody>
      </p:sp>
    </p:spTree>
    <p:extLst>
      <p:ext uri="{BB962C8B-B14F-4D97-AF65-F5344CB8AC3E}">
        <p14:creationId xmlns:p14="http://schemas.microsoft.com/office/powerpoint/2010/main" val="1496557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7D3687-FD6A-4FC2-AAFF-736E94E61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50106"/>
          </a:xfrm>
        </p:spPr>
        <p:txBody>
          <a:bodyPr>
            <a:normAutofit fontScale="90000"/>
          </a:bodyPr>
          <a:lstStyle/>
          <a:p>
            <a:pPr algn="r"/>
            <a:br>
              <a:rPr lang="cs-CZ" sz="4900" dirty="0"/>
            </a:br>
            <a:r>
              <a:rPr lang="cs-CZ" dirty="0">
                <a:solidFill>
                  <a:srgbClr val="0000FF"/>
                </a:solidFill>
              </a:rPr>
              <a:t>Významné dokumenty přijaté UNESCO</a:t>
            </a:r>
            <a:br>
              <a:rPr lang="cs-CZ" dirty="0"/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D5AA51-A997-4EAB-BE95-C61480E7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052736"/>
            <a:ext cx="807524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>
                <a:solidFill>
                  <a:srgbClr val="0000FF"/>
                </a:solidFill>
              </a:rPr>
              <a:t>Evropský manifest o mladých lidech a sportu z roku 1995</a:t>
            </a:r>
          </a:p>
          <a:p>
            <a:pPr marL="0" indent="0">
              <a:buNone/>
            </a:pPr>
            <a:endParaRPr lang="pl-PL" sz="2400" dirty="0">
              <a:solidFill>
                <a:srgbClr val="0000FF"/>
              </a:solidFill>
            </a:endParaRPr>
          </a:p>
          <a:p>
            <a:r>
              <a:rPr lang="cs-CZ" sz="2400" dirty="0"/>
              <a:t>Navazuje na Evropskou chartu sportu a Evropský kodex etiky</a:t>
            </a:r>
          </a:p>
          <a:p>
            <a:r>
              <a:rPr lang="cs-CZ" sz="2400" i="1" dirty="0"/>
              <a:t>Pojem </a:t>
            </a:r>
            <a:r>
              <a:rPr lang="cs-CZ" sz="2400" i="1" dirty="0">
                <a:highlight>
                  <a:srgbClr val="FFFF00"/>
                </a:highlight>
              </a:rPr>
              <a:t>sport</a:t>
            </a:r>
            <a:r>
              <a:rPr lang="cs-CZ" sz="2400" i="1" dirty="0"/>
              <a:t> zde stojí na </a:t>
            </a:r>
            <a:r>
              <a:rPr lang="cs-CZ" sz="2400" i="1" dirty="0">
                <a:highlight>
                  <a:srgbClr val="FFFF00"/>
                </a:highlight>
              </a:rPr>
              <a:t>ideálech humanismu a toleranci,</a:t>
            </a:r>
            <a:r>
              <a:rPr lang="cs-CZ" sz="2400" i="1" dirty="0"/>
              <a:t> na jejichž základech je vystavěno fungování Rady Evropy. „Pro mladé lidi, je fyzická aktivita přirozená forma pohybu zahrnující výzvu a potěšení založené na hře“. </a:t>
            </a:r>
          </a:p>
          <a:p>
            <a:endParaRPr lang="cs-CZ" sz="2400" i="1" dirty="0"/>
          </a:p>
          <a:p>
            <a:r>
              <a:rPr lang="cs-CZ" sz="2400" dirty="0"/>
              <a:t>Najdeme zde zakotvenou </a:t>
            </a:r>
            <a:r>
              <a:rPr lang="cs-CZ" sz="2400" dirty="0">
                <a:solidFill>
                  <a:srgbClr val="0000FF"/>
                </a:solidFill>
              </a:rPr>
              <a:t>odpovědnost orgánů veřejné moci </a:t>
            </a:r>
            <a:r>
              <a:rPr lang="cs-CZ" sz="2400" dirty="0"/>
              <a:t>spolu s příslušnými </a:t>
            </a:r>
            <a:r>
              <a:rPr lang="cs-CZ" sz="2400" dirty="0">
                <a:solidFill>
                  <a:srgbClr val="0000FF"/>
                </a:solidFill>
              </a:rPr>
              <a:t>sportovními organizacemi </a:t>
            </a:r>
            <a:r>
              <a:rPr lang="cs-CZ" sz="2400" dirty="0"/>
              <a:t>za poskytování potřeb při rozvoji a podpoře sportovní politiky pro mladé lidi. 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0D67D7-DB5B-456A-869E-C5B3669D6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2AA8DD6-86C8-4555-9FA5-EE0D71442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614DFA-CD06-4AFD-A7F7-62EB874D2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809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2C2CC0-E7C6-46CD-A84A-8112A645E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00FF"/>
                </a:solidFill>
              </a:rPr>
              <a:t>Významné dokumenty přijaté UNESCO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669BC0-C1D5-4518-A4DB-59100EA64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86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solidFill>
                  <a:srgbClr val="0000FF"/>
                </a:solidFill>
              </a:rPr>
              <a:t>Evropská antidopingová úmluva 1989</a:t>
            </a:r>
          </a:p>
          <a:p>
            <a:pPr marL="0" indent="0">
              <a:buNone/>
            </a:pPr>
            <a:endParaRPr lang="cs-CZ" sz="2400" dirty="0">
              <a:solidFill>
                <a:srgbClr val="0000FF"/>
              </a:solidFill>
            </a:endParaRPr>
          </a:p>
          <a:p>
            <a:r>
              <a:rPr lang="cs-CZ" sz="2400" dirty="0"/>
              <a:t>Úmluva je prvním právně závazným dokumentem tohoto obsahového zaměření s celosvětovou působností. Tato úmluva </a:t>
            </a:r>
            <a:r>
              <a:rPr lang="cs-CZ" sz="2400" dirty="0">
                <a:highlight>
                  <a:srgbClr val="FFFF00"/>
                </a:highlight>
              </a:rPr>
              <a:t>definuje sport z hlediska jeho významu</a:t>
            </a:r>
            <a:r>
              <a:rPr lang="cs-CZ" sz="2400" dirty="0"/>
              <a:t>, jako podstatný činitel </a:t>
            </a:r>
            <a:r>
              <a:rPr lang="cs-CZ" sz="2400" dirty="0">
                <a:highlight>
                  <a:srgbClr val="FFFF00"/>
                </a:highlight>
              </a:rPr>
              <a:t>při ochraně zdraví v morální a fyzické výchově</a:t>
            </a:r>
            <a:r>
              <a:rPr lang="cs-CZ" sz="2400" dirty="0"/>
              <a:t> a při rozšiřování </a:t>
            </a:r>
            <a:r>
              <a:rPr lang="cs-CZ" sz="2400" dirty="0">
                <a:highlight>
                  <a:srgbClr val="FFFF00"/>
                </a:highlight>
              </a:rPr>
              <a:t>mezinárodního porozumění</a:t>
            </a:r>
          </a:p>
          <a:p>
            <a:endParaRPr lang="cs-CZ" sz="2400" dirty="0">
              <a:highlight>
                <a:srgbClr val="FFFF00"/>
              </a:highlight>
            </a:endParaRPr>
          </a:p>
          <a:p>
            <a:endParaRPr lang="cs-CZ" sz="24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cs-CZ" sz="2400" dirty="0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http://www.antidoping.cz/dokumenty_umluva_unesco.php</a:t>
            </a:r>
            <a:r>
              <a:rPr lang="cs-CZ" sz="2400" dirty="0">
                <a:solidFill>
                  <a:srgbClr val="7030A0"/>
                </a:solidFill>
              </a:rPr>
              <a:t> </a:t>
            </a:r>
          </a:p>
          <a:p>
            <a:pPr marL="0" indent="0">
              <a:buNone/>
            </a:pPr>
            <a:endParaRPr lang="cs-CZ" dirty="0">
              <a:solidFill>
                <a:srgbClr val="7030A0"/>
              </a:solidFill>
            </a:endParaRPr>
          </a:p>
          <a:p>
            <a:endParaRPr lang="cs-CZ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EE95B6-F948-4561-BA2D-9AF22F607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027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7785DA-0F99-4DEA-B1CB-26262C15C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00FF"/>
                </a:solidFill>
              </a:rPr>
              <a:t>Významné dokumenty přijaté UNESCO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E58E5E-5B47-49FE-BCD9-49E922A68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1596"/>
            <a:ext cx="8229600" cy="50657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600" dirty="0">
                <a:solidFill>
                  <a:srgbClr val="0000FF"/>
                </a:solidFill>
              </a:rPr>
              <a:t>Bílá kniha o sportu vydaná v roce 2007</a:t>
            </a:r>
          </a:p>
          <a:p>
            <a:pPr marL="0" indent="0">
              <a:buNone/>
            </a:pPr>
            <a:r>
              <a:rPr lang="cs-CZ" sz="2600" dirty="0"/>
              <a:t>První souborný dokument týkající se sportu, který stanovuje dílčí cíle EU ve sportovním prostředí</a:t>
            </a:r>
          </a:p>
          <a:p>
            <a:pPr marL="0" indent="0">
              <a:buNone/>
            </a:pPr>
            <a:endParaRPr lang="cs-CZ" sz="2600" dirty="0"/>
          </a:p>
          <a:p>
            <a:pPr marL="0" indent="0">
              <a:buNone/>
            </a:pPr>
            <a:r>
              <a:rPr lang="cs-CZ" sz="2600" dirty="0">
                <a:solidFill>
                  <a:srgbClr val="0000FF"/>
                </a:solidFill>
              </a:rPr>
              <a:t>Kodex sportovní etiky</a:t>
            </a:r>
          </a:p>
          <a:p>
            <a:pPr marL="0" indent="0">
              <a:buNone/>
            </a:pPr>
            <a:r>
              <a:rPr lang="cs-CZ" sz="2600" dirty="0"/>
              <a:t>Popisuje sport jako společensko-kulturní činnost, která je přínosem pro společnost a přátelství mezi národy za podmínky, že je provozována čestně</a:t>
            </a:r>
          </a:p>
          <a:p>
            <a:pPr marL="0" indent="0">
              <a:buNone/>
            </a:pPr>
            <a:endParaRPr lang="cs-CZ" sz="2600" dirty="0"/>
          </a:p>
          <a:p>
            <a:pPr marL="0" indent="0">
              <a:buNone/>
            </a:pPr>
            <a:r>
              <a:rPr lang="pl-PL" sz="2600" dirty="0">
                <a:solidFill>
                  <a:srgbClr val="0000FF"/>
                </a:solidFill>
              </a:rPr>
              <a:t>Deklarace o významu sportu pro všechny 1995</a:t>
            </a:r>
          </a:p>
          <a:p>
            <a:pPr marL="0" indent="0">
              <a:buNone/>
            </a:pPr>
            <a:r>
              <a:rPr lang="cs-CZ" sz="2600" dirty="0"/>
              <a:t>Dokument charakterizuje sport jakožto tělesnou aktivitu prospěšnou pro zdraví.</a:t>
            </a:r>
            <a:r>
              <a:rPr lang="cs-CZ" sz="2600" dirty="0">
                <a:solidFill>
                  <a:srgbClr val="FF0000"/>
                </a:solidFill>
              </a:rPr>
              <a:t>  </a:t>
            </a:r>
            <a:endParaRPr lang="pl-PL" sz="2600" dirty="0">
              <a:solidFill>
                <a:srgbClr val="FF0000"/>
              </a:solidFill>
            </a:endParaRPr>
          </a:p>
          <a:p>
            <a:endParaRPr lang="pl-PL" dirty="0">
              <a:solidFill>
                <a:srgbClr val="FF0000"/>
              </a:solidFill>
            </a:endParaRPr>
          </a:p>
          <a:p>
            <a:endParaRPr lang="pl-PL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AE74FF-68F9-4F1E-9D45-C533B1F3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176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0647C1-179A-44D1-BCA5-50F7EFA42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6"/>
            <a:ext cx="8229600" cy="1348258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00FF"/>
                </a:solidFill>
              </a:rPr>
              <a:t>UNESCO </a:t>
            </a:r>
            <a:br>
              <a:rPr lang="cs-CZ" dirty="0">
                <a:solidFill>
                  <a:srgbClr val="0000FF"/>
                </a:solidFill>
              </a:rPr>
            </a:br>
            <a:r>
              <a:rPr lang="cs-CZ" dirty="0" err="1">
                <a:solidFill>
                  <a:srgbClr val="0000FF"/>
                </a:solidFill>
              </a:rPr>
              <a:t>Physical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Education</a:t>
            </a:r>
            <a:r>
              <a:rPr lang="cs-CZ" dirty="0">
                <a:solidFill>
                  <a:srgbClr val="0000FF"/>
                </a:solidFill>
              </a:rPr>
              <a:t> and Sport (PES)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45C97E-77A8-4C12-A7FD-4D674CFDF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43574"/>
          </a:xfrm>
        </p:spPr>
        <p:txBody>
          <a:bodyPr>
            <a:noAutofit/>
          </a:bodyPr>
          <a:lstStyle/>
          <a:p>
            <a:endParaRPr lang="cs-CZ" sz="2400" dirty="0"/>
          </a:p>
          <a:p>
            <a:r>
              <a:rPr lang="cs-CZ" sz="2400" dirty="0"/>
              <a:t>K dosažení cíle kvalitní </a:t>
            </a:r>
            <a:r>
              <a:rPr lang="cs-CZ" sz="2400" dirty="0">
                <a:highlight>
                  <a:srgbClr val="FFFF00"/>
                </a:highlight>
              </a:rPr>
              <a:t>tělesné výchovy pro všechny</a:t>
            </a:r>
            <a:r>
              <a:rPr lang="cs-CZ" sz="2400" dirty="0"/>
              <a:t> spolupracuje UNESCO s mezinárodními odborníky na </a:t>
            </a:r>
            <a:r>
              <a:rPr lang="cs-CZ" sz="2400" dirty="0">
                <a:highlight>
                  <a:srgbClr val="FFFF00"/>
                </a:highlight>
              </a:rPr>
              <a:t>TV a sport, </a:t>
            </a:r>
            <a:r>
              <a:rPr lang="cs-CZ" sz="2400" dirty="0"/>
              <a:t>nevládními a mezivládními organizacemi, aby vytvořili mezinárodní měřítka a standardy kvality výuky TV (PES)</a:t>
            </a:r>
          </a:p>
          <a:p>
            <a:endParaRPr lang="cs-CZ" sz="2400" dirty="0"/>
          </a:p>
          <a:p>
            <a:r>
              <a:rPr lang="cs-CZ" sz="2400" dirty="0"/>
              <a:t>Poskytuje asistenční a poradenské služby</a:t>
            </a:r>
          </a:p>
          <a:p>
            <a:endParaRPr lang="cs-CZ" sz="2400" dirty="0"/>
          </a:p>
          <a:p>
            <a:r>
              <a:rPr lang="cs-CZ" sz="2400" dirty="0"/>
              <a:t>Umožňuje diskutovat o vyvíjejících se výzvách TVS</a:t>
            </a:r>
          </a:p>
          <a:p>
            <a:endParaRPr lang="cs-CZ" sz="2400" dirty="0"/>
          </a:p>
          <a:p>
            <a:r>
              <a:rPr lang="cs-CZ" sz="2400" dirty="0"/>
              <a:t>Pomáhá a radí členským státům, které mají zájem vypracovat nebo posílit svůj systém odborné přípravy v oblasti TV…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9CA4C6-A870-4DFA-A818-D3C706F79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6CE2A4-E24E-4D2F-9FCD-056111051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F17E73-22AB-4F4D-AF56-2ECB18D8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4766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588653-893A-4BA9-A507-358506E83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00FF"/>
                </a:solidFill>
              </a:rPr>
              <a:t>Mezivládní výbor pro tělesnou výchovu a sport (1978)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D33425-B45D-4326-BAC7-1D294BA73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/>
          </a:bodyPr>
          <a:lstStyle/>
          <a:p>
            <a:r>
              <a:rPr lang="cs-CZ" sz="2600" dirty="0"/>
              <a:t>UNESCO má také funkci sekretariátu pro </a:t>
            </a:r>
            <a:r>
              <a:rPr lang="cs-CZ" sz="2600" dirty="0">
                <a:solidFill>
                  <a:srgbClr val="0000FF"/>
                </a:solidFill>
              </a:rPr>
              <a:t>Mezivládní komise pro tělesnou výchovu a sport</a:t>
            </a:r>
            <a:r>
              <a:rPr lang="cs-CZ" sz="2600" dirty="0">
                <a:solidFill>
                  <a:srgbClr val="FF0000"/>
                </a:solidFill>
              </a:rPr>
              <a:t> </a:t>
            </a:r>
            <a:r>
              <a:rPr lang="cs-CZ" sz="2600" dirty="0"/>
              <a:t>CIGEPS (</a:t>
            </a:r>
            <a:r>
              <a:rPr lang="cs-CZ" sz="2600" dirty="0" err="1"/>
              <a:t>Committee</a:t>
            </a:r>
            <a:r>
              <a:rPr lang="cs-CZ" sz="2600" dirty="0"/>
              <a:t> </a:t>
            </a:r>
            <a:r>
              <a:rPr lang="cs-CZ" sz="2600" dirty="0" err="1"/>
              <a:t>for</a:t>
            </a:r>
            <a:r>
              <a:rPr lang="cs-CZ" sz="2600" dirty="0"/>
              <a:t> </a:t>
            </a:r>
            <a:r>
              <a:rPr lang="cs-CZ" sz="2600" dirty="0" err="1"/>
              <a:t>Physical</a:t>
            </a:r>
            <a:r>
              <a:rPr lang="cs-CZ" sz="2600" dirty="0"/>
              <a:t> </a:t>
            </a:r>
            <a:r>
              <a:rPr lang="cs-CZ" sz="2600" dirty="0" err="1"/>
              <a:t>Education</a:t>
            </a:r>
            <a:r>
              <a:rPr lang="cs-CZ" sz="2600" dirty="0"/>
              <a:t> and Sport) </a:t>
            </a:r>
          </a:p>
          <a:p>
            <a:endParaRPr lang="cs-CZ" sz="2600" dirty="0"/>
          </a:p>
          <a:p>
            <a:r>
              <a:rPr lang="cs-CZ" sz="2600" dirty="0"/>
              <a:t>Díky mezivládní povaze výboru - CIGEPS může UNESCO řídit vládní akce v oblasti sportu a tělesné výchovy  </a:t>
            </a:r>
          </a:p>
          <a:p>
            <a:endParaRPr lang="cs-CZ" sz="2600" dirty="0"/>
          </a:p>
          <a:p>
            <a:r>
              <a:rPr lang="cs-CZ" sz="2600" dirty="0"/>
              <a:t>CIGEPS </a:t>
            </a:r>
            <a:r>
              <a:rPr lang="cs-CZ" sz="2600" dirty="0">
                <a:solidFill>
                  <a:srgbClr val="0000FF"/>
                </a:solidFill>
              </a:rPr>
              <a:t>má potenciál spojit členské státy</a:t>
            </a:r>
            <a:r>
              <a:rPr lang="cs-CZ" sz="2600" dirty="0"/>
              <a:t> a zapojit vlády do koordinovaného mezinárodního úsilí o </a:t>
            </a:r>
            <a:r>
              <a:rPr lang="cs-CZ" sz="2600" dirty="0">
                <a:solidFill>
                  <a:srgbClr val="0000FF"/>
                </a:solidFill>
              </a:rPr>
              <a:t>přínos programů tělesné výchovy a sportu </a:t>
            </a:r>
            <a:r>
              <a:rPr lang="cs-CZ" sz="2600" dirty="0"/>
              <a:t>a jejich potenciálu zajistit vysokou návratnost investic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B85CA7-CC7D-4413-8CC4-2B7C368D5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F4DB71-20BD-4868-9F03-1889C1841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EF14B7-A079-4078-9342-D36672E01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25084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031FAF-1352-4D3F-9913-B3FB983AB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00FF"/>
                </a:solidFill>
              </a:rPr>
              <a:t>Česká republika / UNESCO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359B58-C46F-4796-8B8F-A3EAF73C6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Československá republika  </a:t>
            </a:r>
          </a:p>
          <a:p>
            <a:r>
              <a:rPr lang="cs-CZ" sz="24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spolu s 37 zakládajícími členy přijali na konferenci v Londýně dne 16. listopadu 1945 Ústavu UNESCO</a:t>
            </a:r>
          </a:p>
          <a:p>
            <a:r>
              <a:rPr lang="cs-CZ" sz="2400" i="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Česká republika </a:t>
            </a:r>
            <a:r>
              <a:rPr lang="cs-CZ" sz="24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vstoupila do UNESCO dne 22. února 1993</a:t>
            </a:r>
          </a:p>
          <a:p>
            <a:r>
              <a:rPr lang="cs-CZ" sz="2400" dirty="0"/>
              <a:t>ČR je při mezinárodní organizaci UNESCO zastoupena prostřednictvím </a:t>
            </a:r>
            <a:r>
              <a:rPr lang="cs-CZ" sz="2400" b="1" dirty="0">
                <a:solidFill>
                  <a:srgbClr val="0000FF"/>
                </a:solidFill>
              </a:rPr>
              <a:t>Stálé delegace ČR při UNESCO</a:t>
            </a:r>
            <a:r>
              <a:rPr lang="cs-CZ" sz="2400" dirty="0"/>
              <a:t>, která je podřízena Velvyslanectví České republiky v Paříži </a:t>
            </a:r>
          </a:p>
          <a:p>
            <a:endParaRPr lang="cs-CZ" sz="2400" dirty="0"/>
          </a:p>
          <a:p>
            <a:r>
              <a:rPr lang="cs-CZ" sz="2400" dirty="0">
                <a:solidFill>
                  <a:srgbClr val="0000FF"/>
                </a:solidFill>
              </a:rPr>
              <a:t>Aktuálně: </a:t>
            </a:r>
            <a:r>
              <a:rPr lang="cs-CZ" sz="2400" dirty="0"/>
              <a:t>ČR byla v Paříži zvolena do Výkonné rady Organizace OSN pro výchovu, vědu a kulturu (UNESCO). </a:t>
            </a:r>
          </a:p>
          <a:p>
            <a:r>
              <a:rPr lang="cs-CZ" sz="2400" dirty="0"/>
              <a:t>funkci bude vykonávat v letech 2023 až 2027</a:t>
            </a:r>
          </a:p>
          <a:p>
            <a:r>
              <a:rPr lang="cs-CZ" sz="2400" dirty="0"/>
              <a:t>naposledy měla tuto funkci v letech 2012 až 2015 ale i dříve</a:t>
            </a: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DDF40B-9922-47F8-8B6F-CE025B8E1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5DC903-831F-4091-B5B0-92F106DE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140893-EF9F-4E88-8969-1A5594B2E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3159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7344B4-4EAF-4644-9BCC-06A22B23F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i="0" dirty="0">
                <a:solidFill>
                  <a:srgbClr val="0000FF"/>
                </a:solidFill>
                <a:effectLst/>
                <a:latin typeface="Google Sans"/>
              </a:rPr>
              <a:t>Mezinárodní federace aplikovaných pohybových aktivit 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D2681D-94AA-4E6A-BE3A-4458DBA59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481139"/>
          </a:xfrm>
        </p:spPr>
        <p:txBody>
          <a:bodyPr>
            <a:normAutofit/>
          </a:bodyPr>
          <a:lstStyle/>
          <a:p>
            <a:r>
              <a:rPr lang="cs-CZ" sz="2400" b="0" i="0" dirty="0">
                <a:solidFill>
                  <a:srgbClr val="040C28"/>
                </a:solidFill>
                <a:effectLst/>
                <a:latin typeface="Google Sans"/>
              </a:rPr>
              <a:t>sdružuje profesionály v oblasti APA</a:t>
            </a:r>
          </a:p>
          <a:p>
            <a:endParaRPr lang="cs-CZ" sz="2400" b="0" i="0" dirty="0">
              <a:solidFill>
                <a:srgbClr val="040C28"/>
              </a:solidFill>
              <a:effectLst/>
              <a:latin typeface="Google Sans"/>
            </a:endParaRPr>
          </a:p>
          <a:p>
            <a:r>
              <a:rPr lang="cs-CZ" sz="2400" b="0" i="0" dirty="0">
                <a:solidFill>
                  <a:srgbClr val="202124"/>
                </a:solidFill>
                <a:effectLst/>
                <a:latin typeface="Google Sans"/>
              </a:rPr>
              <a:t>založena 1977 v Kanadě a Evropská federace aplikovaných pohybových aktivit </a:t>
            </a:r>
            <a:endParaRPr lang="cs-CZ" sz="24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A8CDDC-0869-4C39-9378-9788046C9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F25678-7273-4912-B8CD-13E926F8B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555C42-854C-442F-83CD-44E46A5C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29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8D379DA-8AFF-49C9-B36F-59034BD1F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802796"/>
            <a:ext cx="2994153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99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11430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0515"/>
            <a:ext cx="4405360" cy="239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4638"/>
            <a:ext cx="4104456" cy="239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65302" y="4337720"/>
            <a:ext cx="8147248" cy="2259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20130" y="2596629"/>
            <a:ext cx="8568952" cy="418720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sz="3200" dirty="0">
                <a:solidFill>
                  <a:prstClr val="white"/>
                </a:solidFill>
              </a:rPr>
              <a:t>GAISF/</a:t>
            </a:r>
            <a:r>
              <a:rPr lang="cs-CZ" sz="3200" b="1" dirty="0" err="1">
                <a:solidFill>
                  <a:prstClr val="white"/>
                </a:solidFill>
              </a:rPr>
              <a:t>SportAccord</a:t>
            </a:r>
            <a:r>
              <a:rPr lang="cs-CZ" sz="3200" b="1" dirty="0">
                <a:solidFill>
                  <a:prstClr val="white"/>
                </a:solidFill>
              </a:rPr>
              <a:t> </a:t>
            </a:r>
            <a:r>
              <a:rPr lang="cs-CZ" sz="3200" dirty="0">
                <a:solidFill>
                  <a:prstClr val="white"/>
                </a:solidFill>
              </a:rPr>
              <a:t>je zastřešující organizací pro všechny (olympijské a neolympijské) mezinárodní sportovní federace, je organizátorem </a:t>
            </a:r>
            <a:r>
              <a:rPr lang="cs-CZ" sz="3200" dirty="0" err="1">
                <a:solidFill>
                  <a:prstClr val="white"/>
                </a:solidFill>
              </a:rPr>
              <a:t>multi</a:t>
            </a:r>
            <a:r>
              <a:rPr lang="cs-CZ" sz="3200" dirty="0">
                <a:solidFill>
                  <a:prstClr val="white"/>
                </a:solidFill>
              </a:rPr>
              <a:t>-sportovních her a se sportem souvisejících mezinárodních asociací. </a:t>
            </a:r>
          </a:p>
        </p:txBody>
      </p:sp>
      <p:sp>
        <p:nvSpPr>
          <p:cNvPr id="5" name="Obdélník 4"/>
          <p:cNvSpPr/>
          <p:nvPr/>
        </p:nvSpPr>
        <p:spPr>
          <a:xfrm>
            <a:off x="285114" y="3545632"/>
            <a:ext cx="3672408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209718" y="3617640"/>
            <a:ext cx="4610754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4F3EBD7-F0AF-4E5D-BCA5-2EEA0C434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92B2896-CABE-443A-94D1-658527A7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34618F8-41C5-4F34-A0E7-8B875F901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10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C5B0B9-4512-4FF7-AF06-536B0C215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00FF"/>
                </a:solidFill>
              </a:rPr>
              <a:t>Role UNESCO v oblasti sportu a jeho rozvojové aktivity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FAD8BF-FA0A-44D7-8098-ABFC7119B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endParaRPr lang="cs-CZ" sz="2400" dirty="0">
              <a:solidFill>
                <a:srgbClr val="0000FF"/>
              </a:solidFill>
            </a:endParaRPr>
          </a:p>
          <a:p>
            <a:r>
              <a:rPr lang="cs-CZ" sz="2400" dirty="0">
                <a:solidFill>
                  <a:srgbClr val="0000FF"/>
                </a:solidFill>
              </a:rPr>
              <a:t>Podpora inkluzivního sportu a fyzické aktivity</a:t>
            </a:r>
            <a:r>
              <a:rPr lang="cs-CZ" sz="2400" dirty="0"/>
              <a:t>: (rovnost a integrace různých skupin, zejména znevýhodněných komunit; sport přístupný všem, včetně žen, dětí, osob se zdravotním postižením a menšin)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7FDB50-833C-4E5F-99B5-D3FE8CDDE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1EB447-B9E6-400F-A6A0-0AC9FF1DD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635664-64B7-4ED2-935D-5283E1608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3443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84B452-472D-4293-B862-AA3BA1431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Mezinárodní rada sportovních věd a tělesné výchovy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11D2C4-DFF2-44DE-8EDC-8F74B1752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924943"/>
            <a:ext cx="8229600" cy="3201219"/>
          </a:xfrm>
        </p:spPr>
        <p:txBody>
          <a:bodyPr>
            <a:normAutofit/>
          </a:bodyPr>
          <a:lstStyle/>
          <a:p>
            <a:r>
              <a:rPr lang="cs-CZ" sz="2400" b="0" i="0" dirty="0">
                <a:effectLst/>
                <a:latin typeface="arial" panose="020B0604020202020204" pitchFamily="34" charset="0"/>
              </a:rPr>
              <a:t>Mezinárodní zastřešující organizace pro sport, vědu, sport a tělesnou výchovu </a:t>
            </a:r>
          </a:p>
          <a:p>
            <a:endParaRPr lang="cs-CZ" sz="2400" b="0" i="0" dirty="0">
              <a:effectLst/>
              <a:latin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</a:rPr>
              <a:t>Právní sídlo i ústředí - Berlín  </a:t>
            </a:r>
          </a:p>
          <a:p>
            <a:endParaRPr lang="cs-CZ" sz="2400" dirty="0">
              <a:latin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</a:rPr>
              <a:t>Po</a:t>
            </a:r>
            <a:r>
              <a:rPr lang="cs-CZ" sz="2400" b="0" i="0" dirty="0">
                <a:effectLst/>
                <a:latin typeface="arial" panose="020B0604020202020204" pitchFamily="34" charset="0"/>
              </a:rPr>
              <a:t>slání - integrovat výzkum s cílem zvýšit fyzickou aktivitu a sport</a:t>
            </a:r>
            <a:endParaRPr lang="cs-CZ" sz="24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FD47CC-E331-400A-B198-6C2CE5CB7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907765-185D-420B-BD27-06ECD9F4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7216D0-B7A2-447D-8084-427B34C28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31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E3B1DAA-F15A-4315-BA91-B32DE2B1F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747582"/>
            <a:ext cx="2853175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331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39547C-B1B8-46B3-A50D-1DA61D551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Mezinárodní asociace </a:t>
            </a:r>
            <a:br>
              <a:rPr lang="cs-CZ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</a:br>
            <a:r>
              <a:rPr lang="cs-CZ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Světových her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04C92A-5203-4DCD-88AE-F99FBD09F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r>
              <a:rPr lang="cs-CZ" sz="24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Mezinárodní asociace, která sdružuje mezinárodní federace neolympijských sportů a pořádá Světové hry</a:t>
            </a:r>
            <a:endParaRPr lang="cs-CZ" sz="24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C95BC3-C503-4284-BF2F-3C8B5B2AC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925FBB-9208-47B2-A5C9-2979D8AB0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FA6FAC-A9F2-4F63-8D35-D65A5368D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32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6978F44-9558-46D4-B22A-1543C81C9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3284984"/>
            <a:ext cx="1670449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375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36525"/>
            <a:ext cx="5688632" cy="1354560"/>
          </a:xfrm>
        </p:spPr>
        <p:txBody>
          <a:bodyPr>
            <a:noAutofit/>
          </a:bodyPr>
          <a:lstStyle/>
          <a:p>
            <a:pPr algn="l"/>
            <a:r>
              <a:rPr lang="cs-CZ" sz="2400" b="1" dirty="0">
                <a:solidFill>
                  <a:srgbClr val="0000FF"/>
                </a:solidFill>
              </a:rPr>
              <a:t>ARISF - </a:t>
            </a:r>
            <a:r>
              <a:rPr lang="en-US" sz="2400" b="0" i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Association of IOC </a:t>
            </a:r>
            <a:r>
              <a:rPr lang="en-US" sz="2400" b="0" i="1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Recognised</a:t>
            </a:r>
            <a:r>
              <a:rPr lang="en-US" sz="2400" b="0" i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International Sports Federations</a:t>
            </a:r>
            <a:r>
              <a:rPr lang="cs-CZ" sz="2400" b="1" dirty="0">
                <a:solidFill>
                  <a:srgbClr val="0000FF"/>
                </a:solidFill>
              </a:rPr>
              <a:t> (37) dalších federací uznaných MOV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09245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Snaha o začlenění sportu na OH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FAF (americký fotbal); FIA (automobilový sport); FIB (bandy);</a:t>
            </a:r>
          </a:p>
          <a:p>
            <a:pPr marL="0" indent="0">
              <a:buNone/>
            </a:pPr>
            <a:r>
              <a:rPr lang="cs-CZ" dirty="0"/>
              <a:t>WBSC (baseball a softball); WB (bowling); WBF (bridž);</a:t>
            </a:r>
          </a:p>
          <a:p>
            <a:pPr marL="0" indent="0">
              <a:buNone/>
            </a:pPr>
            <a:r>
              <a:rPr lang="cs-CZ" dirty="0"/>
              <a:t>IFF (florbal); UIAA (horolezectví;) ICU (</a:t>
            </a:r>
            <a:r>
              <a:rPr lang="cs-CZ" dirty="0" err="1"/>
              <a:t>cheerleading</a:t>
            </a:r>
            <a:r>
              <a:rPr lang="cs-CZ" dirty="0"/>
              <a:t>);</a:t>
            </a:r>
          </a:p>
          <a:p>
            <a:pPr marL="0" indent="0">
              <a:buNone/>
            </a:pPr>
            <a:r>
              <a:rPr lang="cs-CZ" dirty="0"/>
              <a:t>WKF (karate); ICC (kriket); FIRS (kolečkové sporty);</a:t>
            </a:r>
          </a:p>
          <a:p>
            <a:pPr marL="0" indent="0">
              <a:buNone/>
            </a:pPr>
            <a:r>
              <a:rPr lang="cs-CZ" dirty="0"/>
              <a:t>IKF (korfbal); CMSB (koulové sporty); WCBS (kulečník);</a:t>
            </a:r>
          </a:p>
          <a:p>
            <a:pPr marL="0" indent="0">
              <a:buNone/>
            </a:pPr>
            <a:r>
              <a:rPr lang="cs-CZ" dirty="0"/>
              <a:t>FAI (letecký sport); FIM (motocyklový sport); IFMA (</a:t>
            </a:r>
            <a:r>
              <a:rPr lang="cs-CZ" dirty="0" err="1"/>
              <a:t>muay</a:t>
            </a:r>
            <a:r>
              <a:rPr lang="cs-CZ" dirty="0"/>
              <a:t> </a:t>
            </a:r>
            <a:r>
              <a:rPr lang="cs-CZ" dirty="0" err="1"/>
              <a:t>thai</a:t>
            </a:r>
            <a:r>
              <a:rPr lang="cs-CZ" dirty="0"/>
              <a:t>); IFNA (</a:t>
            </a:r>
            <a:r>
              <a:rPr lang="cs-CZ" dirty="0" err="1"/>
              <a:t>netball</a:t>
            </a:r>
            <a:r>
              <a:rPr lang="cs-CZ" dirty="0"/>
              <a:t>); IOF (orientační běh); FIPV (pelota);</a:t>
            </a:r>
          </a:p>
          <a:p>
            <a:pPr marL="0" indent="0">
              <a:buNone/>
            </a:pPr>
            <a:r>
              <a:rPr lang="cs-CZ" dirty="0"/>
              <a:t>CMAS (podvodní sporty); FIP (pólo); TWIF (přetahování lanem);</a:t>
            </a:r>
          </a:p>
          <a:p>
            <a:pPr marL="0" indent="0">
              <a:buNone/>
            </a:pPr>
            <a:r>
              <a:rPr lang="cs-CZ" dirty="0"/>
              <a:t>IRF (raketbal); ISMF (skialpinismus); IFSC (sportovní lezení); </a:t>
            </a:r>
          </a:p>
          <a:p>
            <a:pPr marL="0" indent="0">
              <a:buNone/>
            </a:pPr>
            <a:r>
              <a:rPr lang="cs-CZ" dirty="0"/>
              <a:t>WSF (squash); IFS (sumo); ISA (surfing); FIDE (šachy); </a:t>
            </a:r>
          </a:p>
          <a:p>
            <a:pPr marL="0" indent="0">
              <a:buNone/>
            </a:pPr>
            <a:r>
              <a:rPr lang="cs-CZ" dirty="0"/>
              <a:t>WDSF (taneční sport); WFDF (</a:t>
            </a:r>
            <a:r>
              <a:rPr lang="cs-CZ" dirty="0" err="1"/>
              <a:t>ultimate</a:t>
            </a:r>
            <a:r>
              <a:rPr lang="cs-CZ" dirty="0"/>
              <a:t> </a:t>
            </a:r>
            <a:r>
              <a:rPr lang="cs-CZ" dirty="0" err="1"/>
              <a:t>frisbee</a:t>
            </a:r>
            <a:r>
              <a:rPr lang="cs-CZ" dirty="0"/>
              <a:t>); </a:t>
            </a:r>
          </a:p>
          <a:p>
            <a:pPr marL="0" indent="0">
              <a:buNone/>
            </a:pPr>
            <a:r>
              <a:rPr lang="cs-CZ" dirty="0"/>
              <a:t>IWWF (vodní lyžování a </a:t>
            </a:r>
            <a:r>
              <a:rPr lang="cs-CZ" dirty="0" err="1"/>
              <a:t>wakeboarding</a:t>
            </a:r>
            <a:r>
              <a:rPr lang="cs-CZ" dirty="0"/>
              <a:t>); UIM (vodní motorismus;)</a:t>
            </a:r>
          </a:p>
          <a:p>
            <a:pPr marL="0" indent="0">
              <a:buNone/>
            </a:pPr>
            <a:r>
              <a:rPr lang="cs-CZ" dirty="0"/>
              <a:t>IWUF (</a:t>
            </a:r>
            <a:r>
              <a:rPr lang="cs-CZ" dirty="0" err="1"/>
              <a:t>wu-šu</a:t>
            </a:r>
            <a:r>
              <a:rPr lang="cs-CZ" dirty="0"/>
              <a:t>); ILSF (záchranářský sport)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159" y="63079"/>
            <a:ext cx="1803075" cy="135456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AC8344E-A97A-4ACC-9408-8277E2123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F80069A-B3B2-49A8-9973-42BC586D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14C45D2-0C0A-4B82-A647-1B7018A8E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80194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4402832" cy="490066"/>
          </a:xfrm>
        </p:spPr>
        <p:txBody>
          <a:bodyPr>
            <a:noAutofit/>
          </a:bodyPr>
          <a:lstStyle/>
          <a:p>
            <a:pPr algn="l"/>
            <a:r>
              <a:rPr lang="cs-CZ" sz="3600" b="1" dirty="0">
                <a:solidFill>
                  <a:srgbClr val="0000FF"/>
                </a:solidFill>
              </a:rPr>
              <a:t>AIMS</a:t>
            </a:r>
            <a:br>
              <a:rPr lang="cs-CZ" sz="3600" b="1" dirty="0">
                <a:solidFill>
                  <a:srgbClr val="0000FF"/>
                </a:solidFill>
              </a:rPr>
            </a:br>
            <a:r>
              <a:rPr lang="cs-CZ" sz="3600" b="1" dirty="0">
                <a:solidFill>
                  <a:srgbClr val="0000FF"/>
                </a:solidFill>
              </a:rPr>
              <a:t>ostatní federace (21)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2816"/>
            <a:ext cx="8568952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IAF (aikido); FMJD (dáma); IDBF (dračí lodě())</a:t>
            </a:r>
          </a:p>
          <a:p>
            <a:pPr marL="0" indent="0">
              <a:buNone/>
            </a:pPr>
            <a:r>
              <a:rPr lang="cs-CZ" sz="2400" dirty="0"/>
              <a:t>JJIF (</a:t>
            </a:r>
            <a:r>
              <a:rPr lang="cs-CZ" sz="2400" dirty="0" err="1"/>
              <a:t>džú-džucu</a:t>
            </a:r>
            <a:r>
              <a:rPr lang="cs-CZ" sz="2400" dirty="0"/>
              <a:t>); IFA (</a:t>
            </a:r>
            <a:r>
              <a:rPr lang="cs-CZ" sz="2400" dirty="0" err="1"/>
              <a:t>faustball</a:t>
            </a:r>
            <a:r>
              <a:rPr lang="cs-CZ" sz="2400" dirty="0"/>
              <a:t>); IGF (go);</a:t>
            </a:r>
          </a:p>
          <a:p>
            <a:pPr marL="0" indent="0">
              <a:buNone/>
            </a:pPr>
            <a:r>
              <a:rPr lang="cs-CZ" sz="2400" dirty="0"/>
              <a:t>IFI (</a:t>
            </a:r>
            <a:r>
              <a:rPr lang="cs-CZ" sz="2400" dirty="0" err="1"/>
              <a:t>ice</a:t>
            </a:r>
            <a:r>
              <a:rPr lang="cs-CZ" sz="2400" dirty="0"/>
              <a:t> </a:t>
            </a:r>
            <a:r>
              <a:rPr lang="cs-CZ" sz="2400" dirty="0" err="1"/>
              <a:t>stock</a:t>
            </a:r>
            <a:r>
              <a:rPr lang="cs-CZ" sz="2400" dirty="0"/>
              <a:t> sport); FIK (</a:t>
            </a:r>
            <a:r>
              <a:rPr lang="cs-CZ" sz="2400" dirty="0" err="1"/>
              <a:t>kendó</a:t>
            </a:r>
            <a:r>
              <a:rPr lang="cs-CZ" sz="2400" dirty="0"/>
              <a:t>);</a:t>
            </a:r>
          </a:p>
          <a:p>
            <a:pPr marL="0" indent="0">
              <a:buNone/>
            </a:pPr>
            <a:r>
              <a:rPr lang="cs-CZ" sz="2400" dirty="0"/>
              <a:t>WAKO (</a:t>
            </a:r>
            <a:r>
              <a:rPr lang="cs-CZ" sz="2400" dirty="0" err="1"/>
              <a:t>kickboxing</a:t>
            </a:r>
            <a:r>
              <a:rPr lang="cs-CZ" sz="2400" dirty="0"/>
              <a:t>); IFBB (kulturistika a fitness);</a:t>
            </a:r>
          </a:p>
          <a:p>
            <a:pPr marL="0" indent="0">
              <a:buNone/>
            </a:pPr>
            <a:r>
              <a:rPr lang="cs-CZ" sz="2400" dirty="0"/>
              <a:t>FIL (lakros); WMF (minigolf);</a:t>
            </a:r>
          </a:p>
          <a:p>
            <a:pPr marL="0" indent="0">
              <a:buNone/>
            </a:pPr>
            <a:r>
              <a:rPr lang="cs-CZ" sz="2400" dirty="0"/>
              <a:t>ISFF (psí spřežení); ICSF (rybolovná technika);</a:t>
            </a:r>
          </a:p>
          <a:p>
            <a:pPr marL="0" indent="0">
              <a:buNone/>
            </a:pPr>
            <a:r>
              <a:rPr lang="cs-CZ" sz="2400" dirty="0"/>
              <a:t>FIAS (sambo); </a:t>
            </a:r>
            <a:r>
              <a:rPr lang="cs-CZ" sz="2400" dirty="0" err="1"/>
              <a:t>FISav</a:t>
            </a:r>
            <a:r>
              <a:rPr lang="cs-CZ" sz="2400" dirty="0"/>
              <a:t> (</a:t>
            </a:r>
            <a:r>
              <a:rPr lang="cs-CZ" sz="2400" dirty="0" err="1"/>
              <a:t>savate</a:t>
            </a:r>
            <a:r>
              <a:rPr lang="cs-CZ" sz="2400" dirty="0"/>
              <a:t>); ISTAF (</a:t>
            </a:r>
            <a:r>
              <a:rPr lang="cs-CZ" sz="2400" dirty="0" err="1"/>
              <a:t>sepak</a:t>
            </a:r>
            <a:r>
              <a:rPr lang="cs-CZ" sz="2400" dirty="0"/>
              <a:t> </a:t>
            </a:r>
            <a:r>
              <a:rPr lang="cs-CZ" sz="2400" dirty="0" err="1"/>
              <a:t>takraw</a:t>
            </a:r>
            <a:r>
              <a:rPr lang="cs-CZ" sz="2400" dirty="0"/>
              <a:t>); </a:t>
            </a:r>
          </a:p>
          <a:p>
            <a:pPr marL="0" indent="0">
              <a:buNone/>
            </a:pPr>
            <a:r>
              <a:rPr lang="cs-CZ" sz="2400" dirty="0"/>
              <a:t>IPF (silový trojboj); ISTF (soft tenis);</a:t>
            </a:r>
          </a:p>
          <a:p>
            <a:pPr marL="0" indent="0">
              <a:buNone/>
            </a:pPr>
            <a:r>
              <a:rPr lang="cs-CZ" sz="2400" dirty="0"/>
              <a:t>CIPS (sportovní rybolov); WDF (šipky)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458" y="80758"/>
            <a:ext cx="1595527" cy="198009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894621E-3CD2-4193-A01C-55F6FD692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7F79F0F-E8C2-47BD-A31B-DBC5C278D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079A7A0-21EF-48F8-8D4B-DCE7F8079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4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6813" y="188640"/>
            <a:ext cx="8229600" cy="1440160"/>
          </a:xfrm>
        </p:spPr>
        <p:txBody>
          <a:bodyPr>
            <a:noAutofit/>
          </a:bodyPr>
          <a:lstStyle/>
          <a:p>
            <a:pPr algn="l"/>
            <a:r>
              <a:rPr lang="cs-CZ" sz="2800" b="1" dirty="0">
                <a:solidFill>
                  <a:srgbClr val="0000FF"/>
                </a:solidFill>
              </a:rPr>
              <a:t>Mimořádní  členové:</a:t>
            </a:r>
            <a:br>
              <a:rPr lang="cs-CZ" sz="2800" b="1" dirty="0">
                <a:solidFill>
                  <a:srgbClr val="0000FF"/>
                </a:solidFill>
              </a:rPr>
            </a:br>
            <a:r>
              <a:rPr lang="cs-CZ" sz="2800" dirty="0"/>
              <a:t>(tj. organizace, které vykonávají činnosti úzce související s mezinárodními sportovními federacemi)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752528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0000FF"/>
                </a:solidFill>
              </a:rPr>
              <a:t>Hry </a:t>
            </a:r>
            <a:r>
              <a:rPr lang="cs-CZ" sz="2400" dirty="0" err="1">
                <a:solidFill>
                  <a:srgbClr val="0000FF"/>
                </a:solidFill>
              </a:rPr>
              <a:t>Commonwealthu</a:t>
            </a:r>
            <a:r>
              <a:rPr lang="cs-CZ" sz="2400" dirty="0">
                <a:solidFill>
                  <a:srgbClr val="0000FF"/>
                </a:solidFill>
              </a:rPr>
              <a:t> </a:t>
            </a:r>
            <a:r>
              <a:rPr lang="cs-CZ" sz="2400" dirty="0"/>
              <a:t>- </a:t>
            </a:r>
            <a:r>
              <a:rPr lang="cs-CZ" sz="2400" dirty="0" err="1"/>
              <a:t>Commonwealth</a:t>
            </a:r>
            <a:r>
              <a:rPr lang="cs-CZ" sz="2400" dirty="0"/>
              <a:t> </a:t>
            </a:r>
            <a:r>
              <a:rPr lang="cs-CZ" sz="2400" dirty="0" err="1"/>
              <a:t>Games</a:t>
            </a:r>
            <a:r>
              <a:rPr lang="cs-CZ" sz="2400" dirty="0"/>
              <a:t> </a:t>
            </a:r>
            <a:r>
              <a:rPr lang="cs-CZ" sz="2400" dirty="0" err="1"/>
              <a:t>Federation</a:t>
            </a:r>
            <a:r>
              <a:rPr lang="cs-CZ" sz="2400" dirty="0"/>
              <a:t> (CGF)</a:t>
            </a:r>
          </a:p>
          <a:p>
            <a:r>
              <a:rPr lang="cs-CZ" sz="2400" dirty="0">
                <a:solidFill>
                  <a:srgbClr val="0000FF"/>
                </a:solidFill>
              </a:rPr>
              <a:t>Paralympijské hry - </a:t>
            </a:r>
            <a:r>
              <a:rPr lang="cs-CZ" sz="2400" dirty="0"/>
              <a:t>Mezinárodní paralympijský výbor /International </a:t>
            </a:r>
            <a:r>
              <a:rPr lang="cs-CZ" sz="2400" dirty="0" err="1"/>
              <a:t>Paralympic</a:t>
            </a:r>
            <a:r>
              <a:rPr lang="cs-CZ" sz="2400" dirty="0"/>
              <a:t> </a:t>
            </a:r>
            <a:r>
              <a:rPr lang="cs-CZ" sz="2400" dirty="0" err="1"/>
              <a:t>Committee</a:t>
            </a:r>
            <a:r>
              <a:rPr lang="cs-CZ" sz="2400" dirty="0"/>
              <a:t> (IPC)</a:t>
            </a:r>
          </a:p>
          <a:p>
            <a:r>
              <a:rPr lang="cs-CZ" sz="2400" dirty="0" err="1">
                <a:solidFill>
                  <a:srgbClr val="0000FF"/>
                </a:solidFill>
              </a:rPr>
              <a:t>Gymnasiády</a:t>
            </a:r>
            <a:r>
              <a:rPr lang="cs-CZ" sz="2400" dirty="0"/>
              <a:t> - Mezinárodní federace školního sportu /International </a:t>
            </a:r>
            <a:r>
              <a:rPr lang="cs-CZ" sz="2400" dirty="0" err="1"/>
              <a:t>School</a:t>
            </a:r>
            <a:r>
              <a:rPr lang="cs-CZ" sz="2400" dirty="0"/>
              <a:t> Sport </a:t>
            </a:r>
            <a:r>
              <a:rPr lang="cs-CZ" sz="2400" dirty="0" err="1"/>
              <a:t>Federation</a:t>
            </a:r>
            <a:r>
              <a:rPr lang="cs-CZ" sz="2400" dirty="0"/>
              <a:t> (ISF)</a:t>
            </a:r>
          </a:p>
          <a:p>
            <a:r>
              <a:rPr lang="en-US" sz="2400" dirty="0" err="1">
                <a:solidFill>
                  <a:srgbClr val="0000FF"/>
                </a:solidFill>
              </a:rPr>
              <a:t>Světové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hry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cs-CZ" sz="2400" dirty="0"/>
              <a:t>- </a:t>
            </a:r>
            <a:r>
              <a:rPr lang="en-US" sz="2400" dirty="0" err="1"/>
              <a:t>Mezinárodní</a:t>
            </a:r>
            <a:r>
              <a:rPr lang="en-US" sz="2400" dirty="0"/>
              <a:t> </a:t>
            </a:r>
            <a:r>
              <a:rPr lang="en-US" sz="2400" dirty="0" err="1"/>
              <a:t>asociace</a:t>
            </a:r>
            <a:r>
              <a:rPr lang="en-US" sz="2400" dirty="0"/>
              <a:t> </a:t>
            </a:r>
            <a:r>
              <a:rPr lang="en-US" sz="2400" dirty="0" err="1"/>
              <a:t>Světových</a:t>
            </a:r>
            <a:r>
              <a:rPr lang="en-US" sz="2400" dirty="0"/>
              <a:t> her</a:t>
            </a:r>
            <a:r>
              <a:rPr lang="cs-CZ" sz="2400" dirty="0"/>
              <a:t> /</a:t>
            </a:r>
            <a:r>
              <a:rPr lang="en-US" sz="2400" dirty="0"/>
              <a:t>International World Games Association (IWGA)</a:t>
            </a:r>
            <a:endParaRPr lang="cs-CZ" sz="2400" dirty="0"/>
          </a:p>
          <a:p>
            <a:r>
              <a:rPr lang="cs-CZ" sz="2400" dirty="0">
                <a:solidFill>
                  <a:srgbClr val="0000FF"/>
                </a:solidFill>
              </a:rPr>
              <a:t>Univerziády</a:t>
            </a:r>
            <a:r>
              <a:rPr lang="cs-CZ" sz="2400" dirty="0"/>
              <a:t>  - Mezinárodní federace vysokoškolského sportu /</a:t>
            </a:r>
            <a:r>
              <a:rPr lang="cs-CZ" sz="2400" dirty="0" err="1"/>
              <a:t>Federation</a:t>
            </a:r>
            <a:r>
              <a:rPr lang="cs-CZ" sz="2400" dirty="0"/>
              <a:t> </a:t>
            </a:r>
            <a:r>
              <a:rPr lang="cs-CZ" sz="2400" dirty="0" err="1"/>
              <a:t>Internationale</a:t>
            </a:r>
            <a:r>
              <a:rPr lang="cs-CZ" sz="2400" dirty="0"/>
              <a:t> </a:t>
            </a:r>
            <a:r>
              <a:rPr lang="cs-CZ" sz="2400" dirty="0" err="1"/>
              <a:t>du</a:t>
            </a:r>
            <a:r>
              <a:rPr lang="cs-CZ" sz="2400" dirty="0"/>
              <a:t> Sport </a:t>
            </a:r>
            <a:r>
              <a:rPr lang="cs-CZ" sz="2400" dirty="0" err="1"/>
              <a:t>Universitaire</a:t>
            </a:r>
            <a:r>
              <a:rPr lang="cs-CZ" sz="2400" dirty="0"/>
              <a:t> (FISU)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BDF7C1-0243-497C-856C-ECC395584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13B7CC-02DA-4DD0-9656-C917D135A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58BFAD-45BD-48E4-AB16-C232BA2A7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5916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778098"/>
          </a:xfrm>
        </p:spPr>
        <p:txBody>
          <a:bodyPr>
            <a:normAutofit/>
          </a:bodyPr>
          <a:lstStyle/>
          <a:p>
            <a:pPr algn="l"/>
            <a:r>
              <a:rPr lang="cs-CZ" sz="2400" dirty="0">
                <a:hlinkClick r:id="rId2"/>
              </a:rPr>
              <a:t>https://gaisf.org/about/statutes/</a:t>
            </a:r>
            <a:r>
              <a:rPr lang="cs-CZ" sz="2400" dirty="0"/>
              <a:t> 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536" y="3501008"/>
            <a:ext cx="4248472" cy="320332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116632"/>
            <a:ext cx="4120715" cy="310904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7152" y="3522215"/>
            <a:ext cx="4058179" cy="3071729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611560" y="1772816"/>
            <a:ext cx="3888432" cy="86409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Díky za pozornost.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23AD7D2-7DC5-4FBD-997A-DEBA723AF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CDD1DCF-0220-4A24-AD6A-E75A8991D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1116EBD-8A04-4758-B1AC-B24C955E9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022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4A28C-3625-4FD5-B5AB-87418F245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Odkazy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1D5098-3A5D-4383-87B2-FF2EDDB85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hlinkClick r:id="rId2"/>
              </a:rPr>
              <a:t>https://www.olympijskytym.cz/files/docs/O%20%C4%8COV/Olympijska%CC%81%20charta_17-7-2020.pdf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>
                <a:hlinkClick r:id="rId3"/>
              </a:rPr>
              <a:t>https://www.isca-web.org/files/United%20Nations/UNESCO%20Activities%20for%20sport%20peace%20and%20developemnt.pdf</a:t>
            </a:r>
            <a:endParaRPr lang="cs-CZ" sz="2400" dirty="0"/>
          </a:p>
          <a:p>
            <a:endParaRPr lang="cs-CZ" sz="3200" dirty="0"/>
          </a:p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5B8C028-F4DE-448F-BD15-EBD33FBD7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DCB57C-955F-4C51-B96E-752EEC7E6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7818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2B889-3146-494F-9CA2-0A55A2D8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9F70BA-53E6-447F-B606-8A9ED59B5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cs-CZ" sz="32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1921 - MOV - „Memorandum o vytvoření unie mezinárodních sportovních federací“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  <a:hlinkClick r:id="rId2"/>
              </a:rPr>
              <a:t>https://gaisf.sport/about/history/</a:t>
            </a:r>
            <a:endParaRPr lang="cs-CZ" sz="2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800" dirty="0">
              <a:solidFill>
                <a:schemeClr val="tx1"/>
              </a:solidFill>
            </a:endParaRPr>
          </a:p>
          <a:p>
            <a:r>
              <a:rPr lang="cs-CZ" sz="2800" dirty="0">
                <a:solidFill>
                  <a:schemeClr val="tx1"/>
                </a:solidFill>
                <a:hlinkClick r:id="rId3"/>
              </a:rPr>
              <a:t>https://www.youtube.com/watch?time_continue=1&amp;v=LCtyhfv_3UA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3200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3F7137-27A3-4C36-87A7-CD8EE15AD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E95B8C-D2F7-4416-8BA5-206CC6CCC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9D46C8-FFDD-4924-9411-F0BAFDED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</a:t>
            </a:fld>
            <a:endParaRPr lang="cs-CZ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F83A67D1-96AA-4960-9D0D-767368B55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0526"/>
            <a:ext cx="4104456" cy="116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201B710-BB5E-4D32-8FB8-355FF3F572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9388"/>
            <a:ext cx="4405360" cy="1248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03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2D749E-BCFA-414D-9F79-C2FC286B6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927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00FF"/>
                </a:solidFill>
              </a:rPr>
              <a:t>GAISF x </a:t>
            </a:r>
            <a:r>
              <a:rPr lang="cs-CZ" dirty="0" err="1">
                <a:solidFill>
                  <a:srgbClr val="0000FF"/>
                </a:solidFill>
              </a:rPr>
              <a:t>SportAccord</a:t>
            </a:r>
            <a:endParaRPr lang="cs-CZ" dirty="0">
              <a:solidFill>
                <a:srgbClr val="0000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139280-D370-4CFA-8DCD-6AE324EF1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24744"/>
            <a:ext cx="8229600" cy="5184576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0000FF"/>
                </a:solidFill>
              </a:rPr>
              <a:t>Globální asociace mezinárodních sportovních federací </a:t>
            </a:r>
            <a:r>
              <a:rPr lang="cs-CZ" sz="2400" dirty="0"/>
              <a:t>byla zastřešující organizací pro všechny (olympijské i neolympijské) mezinárodní sportovní federace</a:t>
            </a:r>
          </a:p>
          <a:p>
            <a:r>
              <a:rPr lang="cs-CZ" sz="2400" dirty="0"/>
              <a:t>95 řádných členů (mezinárodní sportovní federace řídící specifické sporty po celém světě)</a:t>
            </a:r>
          </a:p>
          <a:p>
            <a:r>
              <a:rPr lang="cs-CZ" sz="2400" dirty="0"/>
              <a:t>20 přidružených členů (organizace, které provozují aktivity úzce související s mezinárodními sportovními federacemi)</a:t>
            </a:r>
          </a:p>
          <a:p>
            <a:r>
              <a:rPr lang="cs-CZ" sz="2400" dirty="0"/>
              <a:t>2009 přejmenování na </a:t>
            </a:r>
            <a:r>
              <a:rPr lang="cs-CZ" sz="2400" dirty="0" err="1"/>
              <a:t>SportAccord</a:t>
            </a:r>
            <a:endParaRPr lang="cs-CZ" sz="2400" dirty="0">
              <a:solidFill>
                <a:srgbClr val="0000FF"/>
              </a:solidFill>
            </a:endParaRPr>
          </a:p>
          <a:p>
            <a:r>
              <a:rPr lang="cs-CZ" sz="2400" dirty="0"/>
              <a:t>2017 – návrat ke svému dřívějšímu názvu </a:t>
            </a:r>
            <a:r>
              <a:rPr lang="cs-CZ" sz="2400" dirty="0">
                <a:solidFill>
                  <a:srgbClr val="0000FF"/>
                </a:solidFill>
              </a:rPr>
              <a:t>GAISF </a:t>
            </a:r>
          </a:p>
          <a:p>
            <a:r>
              <a:rPr lang="cs-CZ" sz="2400" dirty="0">
                <a:solidFill>
                  <a:srgbClr val="0000FF"/>
                </a:solidFill>
              </a:rPr>
              <a:t>V listopadu 2022 </a:t>
            </a:r>
            <a:r>
              <a:rPr lang="cs-CZ" sz="2400" dirty="0"/>
              <a:t>členové GAISF odhlasovali rozpuštění organizace, přičemž mnohé z jejích aktivit převzala restrukturalizovaná </a:t>
            </a:r>
            <a:r>
              <a:rPr lang="cs-CZ" sz="2400" dirty="0" err="1">
                <a:solidFill>
                  <a:srgbClr val="0000FF"/>
                </a:solidFill>
              </a:rPr>
              <a:t>SportAccord</a:t>
            </a:r>
            <a:endParaRPr lang="cs-CZ" sz="2400" dirty="0">
              <a:solidFill>
                <a:srgbClr val="0000FF"/>
              </a:solidFill>
            </a:endParaRPr>
          </a:p>
          <a:p>
            <a:endParaRPr lang="cs-CZ" sz="1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68C324-6AD0-44F6-A47D-F6729D371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28A5C1-298B-433A-BA08-A39BF9EF9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F102AF-28C6-49D8-97F8-B182D2E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6011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4B17C4-0FCA-41AC-B02C-54EF95E9A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cs-CZ" sz="4000" dirty="0" err="1">
                <a:solidFill>
                  <a:srgbClr val="0000FF"/>
                </a:solidFill>
              </a:rPr>
              <a:t>SportAccord</a:t>
            </a:r>
            <a:endParaRPr lang="cs-CZ" sz="4000" dirty="0">
              <a:solidFill>
                <a:srgbClr val="0000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B783FC-BE98-4FF3-B625-12D5A31DC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0000FF"/>
                </a:solidFill>
              </a:rPr>
              <a:t>14. září 2023  - </a:t>
            </a:r>
            <a:r>
              <a:rPr lang="cs-CZ" sz="2400" dirty="0"/>
              <a:t>na mimořádné valné hromadě schválili členové GAISF poslední kroky likvidace organizace </a:t>
            </a:r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dirty="0" err="1"/>
              <a:t>SportAccord</a:t>
            </a:r>
            <a:r>
              <a:rPr lang="cs-CZ" sz="2400" dirty="0"/>
              <a:t> spolupracuje s klíčovými sportovními organizacemi, jako jsou </a:t>
            </a:r>
            <a:r>
              <a:rPr lang="cs-CZ" sz="2400" dirty="0">
                <a:solidFill>
                  <a:srgbClr val="0000FF"/>
                </a:solidFill>
              </a:rPr>
              <a:t>Asociace letních olympijských mezinárodních federací </a:t>
            </a:r>
            <a:r>
              <a:rPr lang="cs-CZ" sz="2400" dirty="0"/>
              <a:t>(ASOIF), </a:t>
            </a:r>
            <a:r>
              <a:rPr lang="cs-CZ" sz="2400" dirty="0">
                <a:solidFill>
                  <a:srgbClr val="0000FF"/>
                </a:solidFill>
              </a:rPr>
              <a:t>Asociace mezinárodních olympijských zimních sportovních federací </a:t>
            </a:r>
            <a:r>
              <a:rPr lang="cs-CZ" sz="2400" dirty="0"/>
              <a:t>(AIOWF), </a:t>
            </a:r>
            <a:r>
              <a:rPr lang="cs-CZ" sz="2400" dirty="0">
                <a:solidFill>
                  <a:srgbClr val="0000FF"/>
                </a:solidFill>
              </a:rPr>
              <a:t>Asociace mezinárodních sportovních federací uznaných MOV</a:t>
            </a:r>
            <a:r>
              <a:rPr lang="cs-CZ" sz="2400" dirty="0"/>
              <a:t> (ARISF) a </a:t>
            </a:r>
            <a:r>
              <a:rPr lang="cs-CZ" sz="2400" dirty="0">
                <a:solidFill>
                  <a:srgbClr val="0000FF"/>
                </a:solidFill>
              </a:rPr>
              <a:t>Aliance nezávislých uznaných členů sportu </a:t>
            </a:r>
            <a:r>
              <a:rPr lang="cs-CZ" sz="2400" dirty="0"/>
              <a:t>(AIMS). Tato spolupráce zajišťuje koordinaci a jednotu v globálním sportovním hnutí.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B75458-886D-4A8F-96B3-CFBFEC013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D7B6ED-AA0F-4688-9B67-2679DD04A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57C4CC-FF13-4487-9F8F-CCB084147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451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33A234-85A8-4F85-94DE-8E7B7DC34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>
                <a:solidFill>
                  <a:srgbClr val="0000FF"/>
                </a:solidFill>
              </a:rPr>
              <a:t>SportAccord</a:t>
            </a:r>
            <a:endParaRPr lang="cs-CZ" sz="4000" dirty="0">
              <a:solidFill>
                <a:srgbClr val="0000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A74AC4-B56A-4A71-AE02-9040B3C5E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8759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800" dirty="0">
                <a:solidFill>
                  <a:srgbClr val="0000FF"/>
                </a:solidFill>
              </a:rPr>
              <a:t>12. 11. 2023 </a:t>
            </a:r>
            <a:r>
              <a:rPr lang="cs-CZ" sz="2800" dirty="0"/>
              <a:t>- nové stanovy </a:t>
            </a:r>
            <a:r>
              <a:rPr lang="cs-CZ" sz="2800" dirty="0" err="1"/>
              <a:t>SportAccord</a:t>
            </a:r>
            <a:r>
              <a:rPr lang="cs-CZ" sz="2800" dirty="0"/>
              <a:t>, které poskytují základ pro silnou strukturu řízení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Nový </a:t>
            </a:r>
            <a:r>
              <a:rPr lang="cs-CZ" sz="2800" dirty="0" err="1">
                <a:solidFill>
                  <a:srgbClr val="0000FF"/>
                </a:solidFill>
              </a:rPr>
              <a:t>SportAccord</a:t>
            </a:r>
            <a:r>
              <a:rPr lang="cs-CZ" sz="2800" dirty="0">
                <a:solidFill>
                  <a:srgbClr val="0000FF"/>
                </a:solidFill>
              </a:rPr>
              <a:t> </a:t>
            </a:r>
            <a:r>
              <a:rPr lang="cs-CZ" sz="2800" dirty="0"/>
              <a:t>je dobře vybaven pro zefektivnění příslušných operací, které dříve prováděl GAISF, a pro eliminaci zbytečných duplicit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 err="1"/>
              <a:t>SportAccord</a:t>
            </a:r>
            <a:r>
              <a:rPr lang="cs-CZ" sz="2800" dirty="0"/>
              <a:t> pořádá každoroční summit známý jako </a:t>
            </a:r>
            <a:r>
              <a:rPr lang="cs-CZ" sz="2800" dirty="0" err="1">
                <a:solidFill>
                  <a:srgbClr val="0000FF"/>
                </a:solidFill>
              </a:rPr>
              <a:t>SportAccord</a:t>
            </a:r>
            <a:r>
              <a:rPr lang="cs-CZ" sz="2800" dirty="0">
                <a:solidFill>
                  <a:srgbClr val="0000FF"/>
                </a:solidFill>
              </a:rPr>
              <a:t> </a:t>
            </a:r>
            <a:r>
              <a:rPr lang="cs-CZ" sz="2800" dirty="0" err="1">
                <a:solidFill>
                  <a:srgbClr val="0000FF"/>
                </a:solidFill>
              </a:rPr>
              <a:t>World</a:t>
            </a:r>
            <a:r>
              <a:rPr lang="cs-CZ" sz="2800" dirty="0">
                <a:solidFill>
                  <a:srgbClr val="0000FF"/>
                </a:solidFill>
              </a:rPr>
              <a:t> Sport &amp; Business Summit</a:t>
            </a:r>
            <a:r>
              <a:rPr lang="cs-CZ" sz="2800" dirty="0"/>
              <a:t>, který sdružuje zástupce mezinárodních sportovních federací, organizátorů sportovních akcí, měst, médií a dalších zainteresovaných stran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Summit poskytuje platformu pro diskusi o aktuálních tématech ve sportovním světě, sdílení osvědčených postupů a navazování nových partnerství</a:t>
            </a:r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C7C841-DA0C-45A1-8C9D-5A3C30F73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D801AF-F836-4F13-968B-047E96CF4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1AD5CB-A4E7-46AE-A0C7-BA663153E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643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4608512" cy="797991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solidFill>
                  <a:srgbClr val="0000FF"/>
                </a:solidFill>
              </a:rPr>
              <a:t>ASOIF–1983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80728"/>
            <a:ext cx="8507288" cy="55446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0000FF"/>
                </a:solidFill>
              </a:rPr>
              <a:t>1983</a:t>
            </a:r>
            <a:r>
              <a:rPr lang="cs-CZ" sz="2400" dirty="0"/>
              <a:t> - 21 mezinárodních federací řídících letní sporty na OH vytvořilo neziskovou - </a:t>
            </a:r>
            <a:r>
              <a:rPr lang="cs-CZ" sz="2400" dirty="0">
                <a:solidFill>
                  <a:srgbClr val="0000FF"/>
                </a:solidFill>
              </a:rPr>
              <a:t>Asociaci mezinárodních federací letních  olympijských sportů</a:t>
            </a:r>
          </a:p>
          <a:p>
            <a:pPr marL="0" indent="0">
              <a:buNone/>
            </a:pPr>
            <a:r>
              <a:rPr lang="cs-CZ" sz="2400" dirty="0"/>
              <a:t>Sídlo - </a:t>
            </a:r>
            <a:r>
              <a:rPr lang="cs-CZ" sz="2400" dirty="0">
                <a:solidFill>
                  <a:srgbClr val="0000FF"/>
                </a:solidFill>
              </a:rPr>
              <a:t>Lausanne</a:t>
            </a:r>
            <a:r>
              <a:rPr lang="cs-CZ" sz="2400" dirty="0"/>
              <a:t> - prezident i výbor voleni na 4 roky </a:t>
            </a:r>
          </a:p>
          <a:p>
            <a:pPr marL="0" indent="0">
              <a:buNone/>
            </a:pPr>
            <a:r>
              <a:rPr lang="cs-CZ" sz="2400" dirty="0"/>
              <a:t>Prezident - </a:t>
            </a:r>
            <a:r>
              <a:rPr lang="cs-CZ" sz="2400" dirty="0">
                <a:solidFill>
                  <a:srgbClr val="0000FF"/>
                </a:solidFill>
              </a:rPr>
              <a:t>Francesco </a:t>
            </a:r>
            <a:r>
              <a:rPr lang="cs-CZ" sz="2400" dirty="0" err="1">
                <a:solidFill>
                  <a:srgbClr val="0000FF"/>
                </a:solidFill>
              </a:rPr>
              <a:t>Ricci</a:t>
            </a:r>
            <a:r>
              <a:rPr lang="cs-CZ" sz="2400" dirty="0">
                <a:solidFill>
                  <a:srgbClr val="0000FF"/>
                </a:solidFill>
              </a:rPr>
              <a:t> </a:t>
            </a:r>
            <a:r>
              <a:rPr lang="cs-CZ" sz="2400" dirty="0" err="1">
                <a:solidFill>
                  <a:srgbClr val="0000FF"/>
                </a:solidFill>
              </a:rPr>
              <a:t>Bitti</a:t>
            </a:r>
            <a:endParaRPr lang="cs-CZ" sz="24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cs-CZ" sz="2400" dirty="0">
                <a:solidFill>
                  <a:srgbClr val="0000FF"/>
                </a:solidFill>
              </a:rPr>
              <a:t>Hlavní činnost:</a:t>
            </a:r>
          </a:p>
          <a:p>
            <a:pPr marL="0" indent="0">
              <a:buNone/>
            </a:pPr>
            <a:r>
              <a:rPr lang="cs-CZ" sz="2400" i="1" dirty="0"/>
              <a:t>Reprezentace a koordinace </a:t>
            </a:r>
            <a:r>
              <a:rPr lang="cs-CZ" sz="2400" dirty="0"/>
              <a:t>– jednání s MOV a dalšími klíčovými sportovními </a:t>
            </a:r>
            <a:r>
              <a:rPr lang="cs-CZ" sz="2400" i="1" dirty="0"/>
              <a:t>organizacemi </a:t>
            </a:r>
            <a:endParaRPr lang="cs-CZ" sz="2400" i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cs-CZ" sz="2400" dirty="0"/>
              <a:t>Podpora dobrého řízení – prostřednictvím své pracovní skupiny</a:t>
            </a:r>
            <a:endParaRPr lang="cs-CZ" sz="24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cs-CZ" sz="2400" i="1" dirty="0"/>
              <a:t>Organizace valné hromady </a:t>
            </a:r>
            <a:r>
              <a:rPr lang="cs-CZ" sz="2400" dirty="0"/>
              <a:t>– každoroční setkání zástupců federací </a:t>
            </a:r>
          </a:p>
          <a:p>
            <a:pPr marL="0" indent="0">
              <a:buNone/>
            </a:pPr>
            <a:r>
              <a:rPr lang="cs-CZ" sz="2400" i="1" dirty="0"/>
              <a:t>Podpora rozvoje sportu </a:t>
            </a:r>
            <a:r>
              <a:rPr lang="cs-CZ" sz="2400" dirty="0"/>
              <a:t>- př. vzdělávání v oblasti integrity sportu a udržitelnosti, </a:t>
            </a:r>
            <a:r>
              <a:rPr lang="cs-CZ" sz="2400" dirty="0" err="1"/>
              <a:t>antidopingu</a:t>
            </a:r>
            <a:r>
              <a:rPr lang="cs-CZ" sz="2400" dirty="0"/>
              <a:t> apod</a:t>
            </a:r>
            <a:r>
              <a:rPr lang="cs-CZ" sz="2400" b="1" dirty="0"/>
              <a:t>. 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FF"/>
                </a:solidFill>
              </a:rPr>
              <a:t>https://www.asoif.com/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666" y="61089"/>
            <a:ext cx="3744416" cy="1065560"/>
          </a:xfrm>
          <a:prstGeom prst="rect">
            <a:avLst/>
          </a:prstGeo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82B9C8D-F731-4AD6-B058-7F834B2DF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7DFBC59-D107-4CB5-A105-05ADE2820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1F9DFD4-AC74-47C5-8D8C-A5F434283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9449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AAC95-8663-4B8C-9571-C65302E24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>
                <a:solidFill>
                  <a:srgbClr val="0000FF"/>
                </a:solidFill>
              </a:rPr>
              <a:t>Asociaci mezinárodních federací letních  olympijských sportů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0DA762-85F1-43A5-A20C-5682B320C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400" b="1" dirty="0">
                <a:solidFill>
                  <a:srgbClr val="0000FF"/>
                </a:solidFill>
              </a:rPr>
              <a:t>2023</a:t>
            </a:r>
            <a:r>
              <a:rPr lang="cs-CZ" sz="3400" b="1" dirty="0"/>
              <a:t> </a:t>
            </a:r>
            <a:r>
              <a:rPr lang="cs-CZ" sz="3400" dirty="0"/>
              <a:t>- 30 řádných členů mezinárodních federací a 2 přidružené členské mezinárodní federace</a:t>
            </a:r>
          </a:p>
          <a:p>
            <a:pPr marL="0" indent="0">
              <a:buNone/>
            </a:pPr>
            <a:endParaRPr lang="cs-CZ" sz="3400" dirty="0"/>
          </a:p>
          <a:p>
            <a:pPr marL="0" indent="0">
              <a:buNone/>
            </a:pPr>
            <a:endParaRPr lang="cs-CZ" sz="3400" dirty="0"/>
          </a:p>
          <a:p>
            <a:pPr marL="0" indent="0">
              <a:buNone/>
            </a:pPr>
            <a:r>
              <a:rPr lang="cs-CZ" sz="3400" dirty="0"/>
              <a:t>WA (atletika); BWF (badminton); FIBA(basketbal); AIBA (box); UCI (cyklistika); FIFA (fotbal); IGF (golf); FIG (gymnastika); IHF (házená); ISAF (jachting); FEI (jezdectví); IJF (judo); ICF (kanoistika); WA (lukostřelba); UIPM (moderní pětiboj); FIH (pozemní hokej) WR (ragby); ISSF (sportovní střelba); ITTF (stolní tenis); FIE (šerm); WTF (</a:t>
            </a:r>
            <a:r>
              <a:rPr lang="cs-CZ" sz="3400" dirty="0" err="1"/>
              <a:t>taekwondo</a:t>
            </a:r>
            <a:r>
              <a:rPr lang="cs-CZ" sz="3400" dirty="0"/>
              <a:t>); ITF (tenis); ITU (triatlon); FISA (veslování); FINA (vodní sporty); FIVB (volejbal); IWF (vzpírání); UWW (zápas)…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35810B-B062-421A-86C8-9739FB4F1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03.12.2020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636ADF-18EC-48DF-906F-48BD1872F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16CF24-9733-4FC5-8802-227BC40A8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630809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2037</TotalTime>
  <Words>2703</Words>
  <Application>Microsoft Office PowerPoint</Application>
  <PresentationFormat>Předvádění na obrazovce (4:3)</PresentationFormat>
  <Paragraphs>310</Paragraphs>
  <Slides>37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2" baseType="lpstr">
      <vt:lpstr>Arial</vt:lpstr>
      <vt:lpstr>Arial</vt:lpstr>
      <vt:lpstr>Calibri</vt:lpstr>
      <vt:lpstr>Google Sans</vt:lpstr>
      <vt:lpstr>Motiv sady Office</vt:lpstr>
      <vt:lpstr>Mezinárodní sportovní organizace</vt:lpstr>
      <vt:lpstr>Mezinárodní sportovní organizace</vt:lpstr>
      <vt:lpstr>Prezentace aplikace PowerPoint</vt:lpstr>
      <vt:lpstr>Prezentace aplikace PowerPoint</vt:lpstr>
      <vt:lpstr>GAISF x SportAccord</vt:lpstr>
      <vt:lpstr>SportAccord</vt:lpstr>
      <vt:lpstr>SportAccord</vt:lpstr>
      <vt:lpstr>ASOIF–1983 </vt:lpstr>
      <vt:lpstr>Asociaci mezinárodních federací letních  olympijských sportů</vt:lpstr>
      <vt:lpstr>Činnost ASOIF  </vt:lpstr>
      <vt:lpstr>Obavy - ASOIF</vt:lpstr>
      <vt:lpstr>Činnost ASOIF </vt:lpstr>
      <vt:lpstr>Činnost ASOIF </vt:lpstr>
      <vt:lpstr>ASOIF</vt:lpstr>
      <vt:lpstr>AIOWF – 1976 (Insbruck) </vt:lpstr>
      <vt:lpstr>Činnost AIOWF</vt:lpstr>
      <vt:lpstr>Asociace mezinárodních federací zimních olympiád </vt:lpstr>
      <vt:lpstr>Prezentace aplikace PowerPoint</vt:lpstr>
      <vt:lpstr>UNESCO </vt:lpstr>
      <vt:lpstr>UNESCO </vt:lpstr>
      <vt:lpstr>UNESCO V OBLASTI SPORTU </vt:lpstr>
      <vt:lpstr>Mezinárodní charta TV a sportu</vt:lpstr>
      <vt:lpstr> Významné dokumenty přijaté UNESCO </vt:lpstr>
      <vt:lpstr>Významné dokumenty přijaté UNESCO</vt:lpstr>
      <vt:lpstr>Významné dokumenty přijaté UNESCO</vt:lpstr>
      <vt:lpstr>UNESCO  Physical Education and Sport (PES) </vt:lpstr>
      <vt:lpstr>Mezivládní výbor pro tělesnou výchovu a sport (1978)</vt:lpstr>
      <vt:lpstr>Česká republika / UNESCO</vt:lpstr>
      <vt:lpstr>Mezinárodní federace aplikovaných pohybových aktivit </vt:lpstr>
      <vt:lpstr>Role UNESCO v oblasti sportu a jeho rozvojové aktivity </vt:lpstr>
      <vt:lpstr>Mezinárodní rada sportovních věd a tělesné výchovy</vt:lpstr>
      <vt:lpstr>Mezinárodní asociace  Světových her</vt:lpstr>
      <vt:lpstr>ARISF - Association of IOC Recognised International Sports Federations (37) dalších federací uznaných MOV</vt:lpstr>
      <vt:lpstr>AIMS ostatní federace (21)</vt:lpstr>
      <vt:lpstr>Mimořádní  členové: (tj. organizace, které vykonávají činnosti úzce související s mezinárodními sportovními federacemi)</vt:lpstr>
      <vt:lpstr>https://gaisf.org/about/statutes/ </vt:lpstr>
      <vt:lpstr>Odkazy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Perinova</dc:creator>
  <cp:lastModifiedBy>Milena Strachová</cp:lastModifiedBy>
  <cp:revision>173</cp:revision>
  <dcterms:created xsi:type="dcterms:W3CDTF">2017-10-30T09:32:23Z</dcterms:created>
  <dcterms:modified xsi:type="dcterms:W3CDTF">2024-11-11T08:54:37Z</dcterms:modified>
</cp:coreProperties>
</file>