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11" r:id="rId1"/>
  </p:sldMasterIdLst>
  <p:sldIdLst>
    <p:sldId id="256" r:id="rId2"/>
    <p:sldId id="257" r:id="rId3"/>
    <p:sldId id="263" r:id="rId4"/>
    <p:sldId id="287" r:id="rId5"/>
    <p:sldId id="292" r:id="rId6"/>
    <p:sldId id="289" r:id="rId7"/>
    <p:sldId id="290" r:id="rId8"/>
    <p:sldId id="291" r:id="rId9"/>
    <p:sldId id="262" r:id="rId10"/>
    <p:sldId id="264" r:id="rId11"/>
    <p:sldId id="261" r:id="rId12"/>
    <p:sldId id="293" r:id="rId13"/>
    <p:sldId id="279" r:id="rId14"/>
    <p:sldId id="280" r:id="rId15"/>
    <p:sldId id="281" r:id="rId16"/>
    <p:sldId id="282" r:id="rId17"/>
    <p:sldId id="284" r:id="rId18"/>
    <p:sldId id="285" r:id="rId19"/>
    <p:sldId id="286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343" autoAdjust="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64028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15446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45362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696385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83030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92186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37523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15997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6/14/2023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42723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40498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19043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49682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6/14/2023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60076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07333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6/14/2023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12312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53762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08500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6/14/2023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148203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  <p:sldLayoutId id="2147483726" r:id="rId15"/>
    <p:sldLayoutId id="2147483727" r:id="rId16"/>
    <p:sldLayoutId id="2147483728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vch_3KYSLcw" TargetMode="External"/><Relationship Id="rId4" Type="http://schemas.openxmlformats.org/officeDocument/2006/relationships/hyperlink" Target="https://www.youtube.com/watch?v=vch_3KYSLcw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g1S5eJkztbk" TargetMode="External"/><Relationship Id="rId4" Type="http://schemas.openxmlformats.org/officeDocument/2006/relationships/hyperlink" Target="https://www.youtube.com/watch?v=g1S5eJkztbk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yt_PcaSq6KE" TargetMode="External"/><Relationship Id="rId4" Type="http://schemas.openxmlformats.org/officeDocument/2006/relationships/hyperlink" Target="https://www.youtube.com/watch?v=yt_PcaSq6KE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cnn5Ep6d2mo" TargetMode="External"/><Relationship Id="rId4" Type="http://schemas.openxmlformats.org/officeDocument/2006/relationships/hyperlink" Target="https://www.youtube.com/watch?v=cnn5Ep6d2mo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hnRSJkSjiOI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hyperlink" Target="https://www.lidl.cz/p/fischer-urazovy-senzor-na-prilbu-findu/p100343894?fbclid=IwAR2AKHQ-lVhhShKZLSToE8U8U-ZShT-z_o-xwVgq9Kq9E5mlUaT3nz-SmG8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B4WpZvBmc4E" TargetMode="External"/><Relationship Id="rId4" Type="http://schemas.openxmlformats.org/officeDocument/2006/relationships/hyperlink" Target="https://www.youtube.com/watch?v=B4WpZvBmc4E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GuEj8AiOzo0" TargetMode="External"/><Relationship Id="rId4" Type="http://schemas.openxmlformats.org/officeDocument/2006/relationships/hyperlink" Target="https://www.youtube.com/watch?v=GuEj8AiOzo0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vicon.com/hardware/blue-trident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eqZgxR6eRjo" TargetMode="External"/><Relationship Id="rId4" Type="http://schemas.openxmlformats.org/officeDocument/2006/relationships/hyperlink" Target="https://www.youtube.com/watch?v=eqZgxR6eRjo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hyperlink" Target="https://simplifaster.com/articles/buyers-guide-imu-sensor-devices/" TargetMode="External"/><Relationship Id="rId7" Type="http://schemas.openxmlformats.org/officeDocument/2006/relationships/hyperlink" Target="https://www.medrxiv.org/content/10.1101/2022.05.20.22275197v1.full" TargetMode="External"/><Relationship Id="rId12" Type="http://schemas.openxmlformats.org/officeDocument/2006/relationships/image" Target="../media/image11.png"/><Relationship Id="rId2" Type="http://schemas.openxmlformats.org/officeDocument/2006/relationships/hyperlink" Target="https://shimmersensing.com/product/shimmer3-imu-unit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medicalexpo.com/prod/exel/product-89795-567661.html" TargetMode="External"/><Relationship Id="rId11" Type="http://schemas.openxmlformats.org/officeDocument/2006/relationships/image" Target="../media/image10.png"/><Relationship Id="rId5" Type="http://schemas.openxmlformats.org/officeDocument/2006/relationships/hyperlink" Target="https://www.researchgate.net/figure/ViMove-wearable-motion-sensor-system-with-IMU-sensors-and-surface-EMG-electrodes-Kent-et_fig4_340798638" TargetMode="External"/><Relationship Id="rId10" Type="http://schemas.openxmlformats.org/officeDocument/2006/relationships/image" Target="../media/image9.png"/><Relationship Id="rId4" Type="http://schemas.openxmlformats.org/officeDocument/2006/relationships/hyperlink" Target="https://imeasureu.com/2017/11/14/imu-step-will-track-bone-load-help-save-athletes-injury/wearables-sensor-imu/" TargetMode="External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cerestag.com/products/ceres-trace-pfi" TargetMode="External"/><Relationship Id="rId7" Type="http://schemas.openxmlformats.org/officeDocument/2006/relationships/image" Target="../media/image16.png"/><Relationship Id="rId2" Type="http://schemas.openxmlformats.org/officeDocument/2006/relationships/hyperlink" Target="https://www.himb.hawaii.edu/ReefPredator/Tools.htm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hyperlink" Target="https://www.researchgate.net/figure/A-schematic-illustration-of-the-new-tracking-system-The-IMU-sensor-is-placed-on-the-head_fig6_305523299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rWI-iOVjkTo" TargetMode="External"/><Relationship Id="rId4" Type="http://schemas.openxmlformats.org/officeDocument/2006/relationships/hyperlink" Target="https://www.youtube.com/watch?v=rWI-iOVjkTo&amp;t=17s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95943" y="2733709"/>
            <a:ext cx="8628513" cy="1373070"/>
          </a:xfrm>
        </p:spPr>
        <p:txBody>
          <a:bodyPr/>
          <a:lstStyle/>
          <a:p>
            <a:r>
              <a:rPr lang="cs-CZ" dirty="0"/>
              <a:t>6.	</a:t>
            </a:r>
            <a:r>
              <a:rPr lang="cs-CZ" dirty="0" smtClean="0"/>
              <a:t>Inerciální senzory </a:t>
            </a:r>
            <a:r>
              <a:rPr lang="cs-CZ" dirty="0" smtClean="0"/>
              <a:t>(IMU)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172627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222" y="2338250"/>
            <a:ext cx="3962400" cy="1933575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7895" y="4382452"/>
            <a:ext cx="3962400" cy="1933575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1004" y="2136724"/>
            <a:ext cx="3962400" cy="1933575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1222" y="4585335"/>
            <a:ext cx="3962400" cy="1933575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 rotWithShape="1">
          <a:blip r:embed="rId6"/>
          <a:srcRect l="35174" t="66518" r="44846" b="22768"/>
          <a:stretch/>
        </p:blipFill>
        <p:spPr>
          <a:xfrm>
            <a:off x="4781004" y="5735138"/>
            <a:ext cx="2599509" cy="783772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 rotWithShape="1">
          <a:blip r:embed="rId7"/>
          <a:srcRect l="4955" t="56518" r="75166" b="32768"/>
          <a:stretch/>
        </p:blipFill>
        <p:spPr>
          <a:xfrm>
            <a:off x="9043849" y="2711625"/>
            <a:ext cx="2586446" cy="783772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 rotWithShape="1">
          <a:blip r:embed="rId8"/>
          <a:srcRect l="35174" t="64018" r="42336" b="24018"/>
          <a:stretch/>
        </p:blipFill>
        <p:spPr>
          <a:xfrm>
            <a:off x="4635135" y="4372858"/>
            <a:ext cx="2926080" cy="875212"/>
          </a:xfrm>
          <a:prstGeom prst="rect">
            <a:avLst/>
          </a:prstGeom>
        </p:spPr>
      </p:pic>
      <p:sp>
        <p:nvSpPr>
          <p:cNvPr id="11" name="Nadpis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6007862" cy="1080938"/>
          </a:xfrm>
        </p:spPr>
        <p:txBody>
          <a:bodyPr/>
          <a:lstStyle/>
          <a:p>
            <a:r>
              <a:rPr lang="cs-CZ" dirty="0" smtClean="0"/>
              <a:t>Aplikace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727610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3930867" cy="1080938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Nositelné IMU v chytrých zařízeních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14463" y="2018557"/>
            <a:ext cx="3565108" cy="3599316"/>
          </a:xfrm>
        </p:spPr>
        <p:txBody>
          <a:bodyPr/>
          <a:lstStyle/>
          <a:p>
            <a:r>
              <a:rPr lang="cs-CZ" sz="2200" dirty="0" err="1" smtClean="0">
                <a:solidFill>
                  <a:schemeClr val="bg1"/>
                </a:solidFill>
              </a:rPr>
              <a:t>Smartwatch</a:t>
            </a:r>
            <a:endParaRPr lang="cs-CZ" sz="2200" dirty="0" smtClean="0">
              <a:solidFill>
                <a:schemeClr val="bg1"/>
              </a:solidFill>
            </a:endParaRPr>
          </a:p>
          <a:p>
            <a:r>
              <a:rPr lang="cs-CZ" sz="2200" dirty="0" smtClean="0">
                <a:solidFill>
                  <a:schemeClr val="bg1"/>
                </a:solidFill>
              </a:rPr>
              <a:t>Smart boxing </a:t>
            </a:r>
            <a:r>
              <a:rPr lang="cs-CZ" sz="2200" dirty="0" err="1" smtClean="0">
                <a:solidFill>
                  <a:schemeClr val="bg1"/>
                </a:solidFill>
              </a:rPr>
              <a:t>gloves</a:t>
            </a:r>
            <a:endParaRPr lang="cs-CZ" sz="2200" dirty="0" smtClean="0">
              <a:solidFill>
                <a:schemeClr val="bg1"/>
              </a:solidFill>
            </a:endParaRPr>
          </a:p>
          <a:p>
            <a:r>
              <a:rPr lang="cs-CZ" sz="2200" dirty="0" smtClean="0">
                <a:solidFill>
                  <a:schemeClr val="bg1"/>
                </a:solidFill>
              </a:rPr>
              <a:t>Smart </a:t>
            </a:r>
            <a:r>
              <a:rPr lang="cs-CZ" sz="2200" dirty="0" err="1" smtClean="0">
                <a:solidFill>
                  <a:schemeClr val="bg1"/>
                </a:solidFill>
              </a:rPr>
              <a:t>tennis</a:t>
            </a:r>
            <a:r>
              <a:rPr lang="cs-CZ" sz="2200" dirty="0" smtClean="0">
                <a:solidFill>
                  <a:schemeClr val="bg1"/>
                </a:solidFill>
              </a:rPr>
              <a:t> sensor</a:t>
            </a:r>
          </a:p>
          <a:p>
            <a:r>
              <a:rPr lang="cs-CZ" sz="2200" dirty="0" smtClean="0">
                <a:solidFill>
                  <a:schemeClr val="bg1"/>
                </a:solidFill>
              </a:rPr>
              <a:t>Smart </a:t>
            </a:r>
            <a:r>
              <a:rPr lang="cs-CZ" sz="2200" dirty="0" err="1" smtClean="0">
                <a:solidFill>
                  <a:schemeClr val="bg1"/>
                </a:solidFill>
              </a:rPr>
              <a:t>ball</a:t>
            </a:r>
            <a:endParaRPr lang="cs-CZ" sz="2200" dirty="0" smtClean="0">
              <a:solidFill>
                <a:schemeClr val="bg1"/>
              </a:solidFill>
            </a:endParaRPr>
          </a:p>
          <a:p>
            <a:r>
              <a:rPr lang="cs-CZ" sz="2200" dirty="0" smtClean="0">
                <a:solidFill>
                  <a:schemeClr val="bg1"/>
                </a:solidFill>
              </a:rPr>
              <a:t>Smart golf </a:t>
            </a:r>
            <a:r>
              <a:rPr lang="cs-CZ" sz="2200" dirty="0" err="1" smtClean="0">
                <a:solidFill>
                  <a:schemeClr val="bg1"/>
                </a:solidFill>
              </a:rPr>
              <a:t>grips</a:t>
            </a:r>
            <a:endParaRPr lang="cs-CZ" sz="2200" dirty="0" smtClean="0">
              <a:solidFill>
                <a:schemeClr val="bg1"/>
              </a:solidFill>
            </a:endParaRPr>
          </a:p>
          <a:p>
            <a:r>
              <a:rPr lang="cs-CZ" sz="2200" dirty="0" smtClean="0">
                <a:solidFill>
                  <a:schemeClr val="bg1"/>
                </a:solidFill>
              </a:rPr>
              <a:t>Smart </a:t>
            </a:r>
            <a:r>
              <a:rPr lang="cs-CZ" sz="2200" dirty="0" err="1" smtClean="0">
                <a:solidFill>
                  <a:schemeClr val="bg1"/>
                </a:solidFill>
              </a:rPr>
              <a:t>swim</a:t>
            </a:r>
            <a:r>
              <a:rPr lang="cs-CZ" sz="2200" dirty="0" smtClean="0">
                <a:solidFill>
                  <a:schemeClr val="bg1"/>
                </a:solidFill>
              </a:rPr>
              <a:t> </a:t>
            </a:r>
            <a:r>
              <a:rPr lang="cs-CZ" sz="2200" dirty="0" err="1" smtClean="0">
                <a:solidFill>
                  <a:schemeClr val="bg1"/>
                </a:solidFill>
              </a:rPr>
              <a:t>goggles</a:t>
            </a:r>
            <a:endParaRPr lang="cs-CZ" sz="2200" dirty="0" smtClean="0">
              <a:solidFill>
                <a:schemeClr val="bg1"/>
              </a:solidFill>
            </a:endParaRPr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4689" y="2370723"/>
            <a:ext cx="3755708" cy="2112586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1482" y="4667700"/>
            <a:ext cx="3663234" cy="2051411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2300" y="58356"/>
            <a:ext cx="3278097" cy="2185398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82308" y="3463247"/>
            <a:ext cx="2504718" cy="3346762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04219" y="196417"/>
            <a:ext cx="3466132" cy="3082360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8790" y="4640871"/>
            <a:ext cx="3334577" cy="2078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2624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Chytré hodinky</a:t>
            </a:r>
            <a:endParaRPr lang="cs-CZ" dirty="0"/>
          </a:p>
        </p:txBody>
      </p:sp>
      <p:pic>
        <p:nvPicPr>
          <p:cNvPr id="4" name="vch_3KYSLcw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745332" y="1680284"/>
            <a:ext cx="7974016" cy="4485384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3025701" y="6309360"/>
            <a:ext cx="54132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hlinkClick r:id="rId4"/>
              </a:rPr>
              <a:t>https://</a:t>
            </a:r>
            <a:r>
              <a:rPr lang="cs-CZ" dirty="0" smtClean="0">
                <a:hlinkClick r:id="rId4"/>
              </a:rPr>
              <a:t>www.youtube.com/watch?v=vch_3KYSLcw</a:t>
            </a: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878190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1S5eJkztbk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188720" y="561702"/>
            <a:ext cx="9679577" cy="5444762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3566160" y="6283234"/>
            <a:ext cx="53074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hlinkClick r:id="rId4"/>
              </a:rPr>
              <a:t>https://</a:t>
            </a:r>
            <a:r>
              <a:rPr lang="cs-CZ" dirty="0" smtClean="0">
                <a:hlinkClick r:id="rId4"/>
              </a:rPr>
              <a:t>www.youtube.com/watch?v=g1S5eJkztbk</a:t>
            </a: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549213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yt_PcaSq6KE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725885" y="679269"/>
            <a:ext cx="8522788" cy="5120640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3314303" y="6087291"/>
            <a:ext cx="53459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hlinkClick r:id="rId4"/>
              </a:rPr>
              <a:t>https://</a:t>
            </a:r>
            <a:r>
              <a:rPr lang="cs-CZ" dirty="0" smtClean="0">
                <a:hlinkClick r:id="rId4"/>
              </a:rPr>
              <a:t>www.youtube.com/watch?v=yt_PcaSq6KE</a:t>
            </a: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774901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nn5Ep6d2mo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653718" y="901337"/>
            <a:ext cx="8220893" cy="4624252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3031076" y="5891348"/>
            <a:ext cx="54661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hlinkClick r:id="rId4"/>
              </a:rPr>
              <a:t>https://</a:t>
            </a:r>
            <a:r>
              <a:rPr lang="cs-CZ" dirty="0" smtClean="0">
                <a:hlinkClick r:id="rId4"/>
              </a:rPr>
              <a:t>www.youtube.com/watch?v=cnn5Ep6d2mo</a:t>
            </a: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762516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nRSJkSjiOI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717176" y="770709"/>
            <a:ext cx="8429896" cy="4741817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3483815" y="5904411"/>
            <a:ext cx="52449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/>
              <a:t>https://www.youtube.com/watch?v=hnRSJkSjiOI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149614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Úrazový senzor na přilbu</a:t>
            </a:r>
            <a:br>
              <a:rPr lang="cs-CZ" b="1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0321" y="2336873"/>
            <a:ext cx="4557885" cy="3599316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chemeClr val="bg1"/>
                </a:solidFill>
              </a:rPr>
              <a:t>Snímač pádu detekuje pád, upozorní nouzové kontakty a odešle GPS data z místa nehody | nabíjení pomocí kabelu | včetně nouzové </a:t>
            </a:r>
            <a:r>
              <a:rPr lang="cs-CZ" dirty="0" smtClean="0">
                <a:solidFill>
                  <a:schemeClr val="bg1"/>
                </a:solidFill>
              </a:rPr>
              <a:t>aplikace</a:t>
            </a:r>
          </a:p>
          <a:p>
            <a:r>
              <a:rPr lang="cs-CZ" sz="1100" dirty="0">
                <a:solidFill>
                  <a:schemeClr val="bg1"/>
                </a:solidFill>
                <a:hlinkClick r:id="rId2"/>
              </a:rPr>
              <a:t>https://</a:t>
            </a:r>
            <a:r>
              <a:rPr lang="cs-CZ" sz="1100" dirty="0" smtClean="0">
                <a:solidFill>
                  <a:schemeClr val="bg1"/>
                </a:solidFill>
                <a:hlinkClick r:id="rId2"/>
              </a:rPr>
              <a:t>www.lidl.cz/p/fischer-urazovy-senzor-na-prilbu-findu/p100343894?fbclid=IwAR2AKHQ-lVhhShKZLSToE8U8U-ZShT-z_o-xwVgq9Kq9E5mlUaT3nz-SmG8</a:t>
            </a:r>
            <a:endParaRPr lang="cs-CZ" sz="1100" dirty="0" smtClean="0">
              <a:solidFill>
                <a:schemeClr val="bg1"/>
              </a:solidFill>
            </a:endParaRPr>
          </a:p>
          <a:p>
            <a:endParaRPr lang="cs-CZ" sz="1100" dirty="0">
              <a:solidFill>
                <a:schemeClr val="bg1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9440" y="546862"/>
            <a:ext cx="3432811" cy="2574608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48075" y="4297679"/>
            <a:ext cx="2971385" cy="2228539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65222" y="3423557"/>
            <a:ext cx="2914747" cy="2186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8213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4WpZvBmc4E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685109" y="404948"/>
            <a:ext cx="8434792" cy="5267084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3134150" y="5930537"/>
            <a:ext cx="55367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hlinkClick r:id="rId4"/>
              </a:rPr>
              <a:t>https://</a:t>
            </a:r>
            <a:r>
              <a:rPr lang="cs-CZ" dirty="0" smtClean="0">
                <a:hlinkClick r:id="rId4"/>
              </a:rPr>
              <a:t>www.youtube.com/watch?v=B4WpZvBmc4E</a:t>
            </a: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337318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uEj8AiOzo0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845949" y="953589"/>
            <a:ext cx="8406674" cy="4728754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3368295" y="5943599"/>
            <a:ext cx="53619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hlinkClick r:id="rId4"/>
              </a:rPr>
              <a:t>https://</a:t>
            </a:r>
            <a:r>
              <a:rPr lang="cs-CZ" dirty="0" smtClean="0">
                <a:hlinkClick r:id="rId4"/>
              </a:rPr>
              <a:t>www.youtube.com/watch?v=GuEj8AiOzo0</a:t>
            </a: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877771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7013702" cy="1080938"/>
          </a:xfrm>
        </p:spPr>
        <p:txBody>
          <a:bodyPr/>
          <a:lstStyle/>
          <a:p>
            <a:r>
              <a:rPr lang="cs-CZ" dirty="0" smtClean="0"/>
              <a:t>Měřicí jednotka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0321" y="2336873"/>
            <a:ext cx="3656547" cy="35993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>
                <a:solidFill>
                  <a:schemeClr val="bg1"/>
                </a:solidFill>
              </a:rPr>
              <a:t>9</a:t>
            </a:r>
            <a:r>
              <a:rPr lang="en-US" dirty="0" smtClean="0">
                <a:solidFill>
                  <a:schemeClr val="bg1"/>
                </a:solidFill>
              </a:rPr>
              <a:t>-</a:t>
            </a:r>
            <a:r>
              <a:rPr lang="cs-CZ" dirty="0" err="1" smtClean="0">
                <a:solidFill>
                  <a:schemeClr val="bg1"/>
                </a:solidFill>
              </a:rPr>
              <a:t>osý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Iner</a:t>
            </a:r>
            <a:r>
              <a:rPr lang="cs-CZ" dirty="0" err="1" smtClean="0">
                <a:solidFill>
                  <a:schemeClr val="bg1"/>
                </a:solidFill>
              </a:rPr>
              <a:t>ciální</a:t>
            </a:r>
            <a:r>
              <a:rPr lang="cs-CZ" dirty="0" smtClean="0">
                <a:solidFill>
                  <a:schemeClr val="bg1"/>
                </a:solidFill>
              </a:rPr>
              <a:t> systém: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cs-CZ" dirty="0" smtClean="0">
                <a:solidFill>
                  <a:schemeClr val="bg1"/>
                </a:solidFill>
              </a:rPr>
              <a:t>3-osý akcelerometr 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3-osý gyroskop</a:t>
            </a:r>
            <a:endParaRPr lang="cs-CZ" dirty="0" smtClean="0">
              <a:solidFill>
                <a:schemeClr val="bg1"/>
              </a:solidFill>
            </a:endParaRPr>
          </a:p>
          <a:p>
            <a:r>
              <a:rPr lang="cs-CZ" dirty="0" smtClean="0">
                <a:solidFill>
                  <a:schemeClr val="bg1"/>
                </a:solidFill>
              </a:rPr>
              <a:t>3-osý magnetometr</a:t>
            </a:r>
            <a:endParaRPr lang="cs-CZ" dirty="0">
              <a:solidFill>
                <a:schemeClr val="bg1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4308" y="281857"/>
            <a:ext cx="3079432" cy="3854674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3"/>
          <a:srcRect l="9473" t="43125" r="10209" b="27768"/>
          <a:stretch/>
        </p:blipFill>
        <p:spPr>
          <a:xfrm>
            <a:off x="680322" y="4264210"/>
            <a:ext cx="11449496" cy="2332835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9521310" y="3213201"/>
            <a:ext cx="231363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>
                <a:hlinkClick r:id="rId4"/>
              </a:rPr>
              <a:t>https://www.vicon.com/hardware/blue-trident</a:t>
            </a:r>
            <a:r>
              <a:rPr lang="cs-CZ" sz="1000" dirty="0" smtClean="0">
                <a:hlinkClick r:id="rId4"/>
              </a:rPr>
              <a:t>/</a:t>
            </a:r>
            <a:endParaRPr lang="cs-CZ" sz="1000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407051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Princip měření</a:t>
            </a:r>
            <a:endParaRPr lang="cs-CZ" dirty="0"/>
          </a:p>
        </p:txBody>
      </p:sp>
      <p:pic>
        <p:nvPicPr>
          <p:cNvPr id="5" name="eqZgxR6eRjo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1984645"/>
            <a:ext cx="8560945" cy="4815532"/>
          </a:xfrm>
          <a:prstGeom prst="rect">
            <a:avLst/>
          </a:prstGeom>
        </p:spPr>
      </p:pic>
      <p:sp>
        <p:nvSpPr>
          <p:cNvPr id="6" name="Obdélník 5"/>
          <p:cNvSpPr/>
          <p:nvPr/>
        </p:nvSpPr>
        <p:spPr>
          <a:xfrm>
            <a:off x="9081430" y="3192082"/>
            <a:ext cx="311057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hlinkClick r:id="rId4"/>
              </a:rPr>
              <a:t>https://</a:t>
            </a:r>
            <a:r>
              <a:rPr lang="cs-CZ" dirty="0" smtClean="0">
                <a:hlinkClick r:id="rId4"/>
              </a:rPr>
              <a:t>www.youtube.com/watch?v=eqZgxR6eRjo</a:t>
            </a:r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029573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2337199" cy="1080938"/>
          </a:xfrm>
        </p:spPr>
        <p:txBody>
          <a:bodyPr/>
          <a:lstStyle/>
          <a:p>
            <a:r>
              <a:rPr lang="cs-CZ" dirty="0" smtClean="0"/>
              <a:t>IMU zařízení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54639" y="3219681"/>
            <a:ext cx="3983119" cy="3189570"/>
          </a:xfrm>
        </p:spPr>
        <p:txBody>
          <a:bodyPr>
            <a:normAutofit fontScale="92500" lnSpcReduction="10000"/>
          </a:bodyPr>
          <a:lstStyle/>
          <a:p>
            <a:r>
              <a:rPr lang="cs-CZ" sz="1400" dirty="0">
                <a:hlinkClick r:id="rId2"/>
              </a:rPr>
              <a:t>https://shimmersensing.com/product/shimmer3-imu-unit</a:t>
            </a:r>
            <a:r>
              <a:rPr lang="cs-CZ" sz="1400" dirty="0" smtClean="0">
                <a:hlinkClick r:id="rId2"/>
              </a:rPr>
              <a:t>/</a:t>
            </a:r>
            <a:endParaRPr lang="cs-CZ" sz="1400" dirty="0" smtClean="0"/>
          </a:p>
          <a:p>
            <a:r>
              <a:rPr lang="cs-CZ" sz="1400" dirty="0">
                <a:hlinkClick r:id="rId3"/>
              </a:rPr>
              <a:t>https://simplifaster.com/articles/buyers-guide-imu-sensor-devices</a:t>
            </a:r>
            <a:r>
              <a:rPr lang="cs-CZ" sz="1400" dirty="0" smtClean="0">
                <a:hlinkClick r:id="rId3"/>
              </a:rPr>
              <a:t>/</a:t>
            </a:r>
            <a:endParaRPr lang="cs-CZ" sz="1400" dirty="0" smtClean="0"/>
          </a:p>
          <a:p>
            <a:r>
              <a:rPr lang="cs-CZ" sz="1400" dirty="0">
                <a:hlinkClick r:id="rId4"/>
              </a:rPr>
              <a:t>https://imeasureu.com/2017/11/14/imu-step-will-track-bone-load-help-save-athletes-injury/wearables-sensor-imu</a:t>
            </a:r>
            <a:r>
              <a:rPr lang="cs-CZ" sz="1400" dirty="0" smtClean="0">
                <a:hlinkClick r:id="rId4"/>
              </a:rPr>
              <a:t>/</a:t>
            </a:r>
            <a:endParaRPr lang="cs-CZ" sz="1400" dirty="0" smtClean="0"/>
          </a:p>
          <a:p>
            <a:r>
              <a:rPr lang="cs-CZ" sz="1400" dirty="0">
                <a:hlinkClick r:id="rId5"/>
              </a:rPr>
              <a:t>https://</a:t>
            </a:r>
            <a:r>
              <a:rPr lang="cs-CZ" sz="1400" dirty="0" smtClean="0">
                <a:hlinkClick r:id="rId5"/>
              </a:rPr>
              <a:t>www.researchgate.net/figure/ViMove-wearable-motion-sensor-system-with-IMU-sensors-and-surface-EMG-electrodes-Kent-et_fig4_340798638</a:t>
            </a:r>
            <a:endParaRPr lang="cs-CZ" sz="1400" dirty="0" smtClean="0"/>
          </a:p>
          <a:p>
            <a:r>
              <a:rPr lang="cs-CZ" sz="1400" dirty="0">
                <a:hlinkClick r:id="rId6"/>
              </a:rPr>
              <a:t>https://</a:t>
            </a:r>
            <a:r>
              <a:rPr lang="cs-CZ" sz="1400" dirty="0" smtClean="0">
                <a:hlinkClick r:id="rId6"/>
              </a:rPr>
              <a:t>www.medicalexpo.com/prod/exel/product-89795-567661.html</a:t>
            </a:r>
            <a:endParaRPr lang="cs-CZ" sz="1400" dirty="0" smtClean="0"/>
          </a:p>
          <a:p>
            <a:r>
              <a:rPr lang="cs-CZ" sz="1400" dirty="0">
                <a:hlinkClick r:id="rId7"/>
              </a:rPr>
              <a:t>https://</a:t>
            </a:r>
            <a:r>
              <a:rPr lang="cs-CZ" sz="1400" dirty="0" smtClean="0">
                <a:hlinkClick r:id="rId7"/>
              </a:rPr>
              <a:t>www.medrxiv.org/content/10.1101/2022.05.20.22275197v1.full</a:t>
            </a:r>
            <a:endParaRPr lang="cs-CZ" sz="1400" dirty="0" smtClean="0"/>
          </a:p>
          <a:p>
            <a:endParaRPr lang="cs-CZ" sz="1400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99430" y="153391"/>
            <a:ext cx="2756913" cy="1963224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56343" y="2243505"/>
            <a:ext cx="3730609" cy="1952352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072698" y="389525"/>
            <a:ext cx="2857500" cy="1600200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11"/>
          <a:srcRect r="41395" b="8471"/>
          <a:stretch/>
        </p:blipFill>
        <p:spPr>
          <a:xfrm>
            <a:off x="9310823" y="4195857"/>
            <a:ext cx="2619375" cy="2391992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278283" y="2339554"/>
            <a:ext cx="2751491" cy="1893026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481864" y="4418681"/>
            <a:ext cx="3320928" cy="2284798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 rotWithShape="1">
          <a:blip r:embed="rId14"/>
          <a:srcRect r="63922"/>
          <a:stretch/>
        </p:blipFill>
        <p:spPr>
          <a:xfrm>
            <a:off x="3632363" y="256086"/>
            <a:ext cx="1512026" cy="260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0681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4179062" cy="1080938"/>
          </a:xfrm>
        </p:spPr>
        <p:txBody>
          <a:bodyPr/>
          <a:lstStyle/>
          <a:p>
            <a:r>
              <a:rPr lang="cs-CZ" dirty="0" smtClean="0"/>
              <a:t>Monitoring zvířat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10950" y="5302142"/>
            <a:ext cx="5798856" cy="1555858"/>
          </a:xfrm>
        </p:spPr>
        <p:txBody>
          <a:bodyPr/>
          <a:lstStyle/>
          <a:p>
            <a:r>
              <a:rPr lang="cs-CZ" sz="1200" dirty="0">
                <a:hlinkClick r:id="rId2"/>
              </a:rPr>
              <a:t>https://</a:t>
            </a:r>
            <a:r>
              <a:rPr lang="cs-CZ" sz="1200" dirty="0" smtClean="0">
                <a:hlinkClick r:id="rId2"/>
              </a:rPr>
              <a:t>www.himb.hawaii.edu/ReefPredator/Tools.htm</a:t>
            </a:r>
            <a:endParaRPr lang="cs-CZ" sz="1200" dirty="0" smtClean="0"/>
          </a:p>
          <a:p>
            <a:r>
              <a:rPr lang="cs-CZ" sz="1200" dirty="0">
                <a:hlinkClick r:id="rId3"/>
              </a:rPr>
              <a:t>https://</a:t>
            </a:r>
            <a:r>
              <a:rPr lang="cs-CZ" sz="1200" dirty="0" smtClean="0">
                <a:hlinkClick r:id="rId3"/>
              </a:rPr>
              <a:t>cerestag.com/products/ceres-trace-pfi</a:t>
            </a:r>
            <a:endParaRPr lang="cs-CZ" sz="1200" dirty="0" smtClean="0"/>
          </a:p>
          <a:p>
            <a:r>
              <a:rPr lang="cs-CZ" sz="1200" dirty="0">
                <a:hlinkClick r:id="rId4"/>
              </a:rPr>
              <a:t>https://</a:t>
            </a:r>
            <a:r>
              <a:rPr lang="cs-CZ" sz="1200" dirty="0" smtClean="0">
                <a:hlinkClick r:id="rId4"/>
              </a:rPr>
              <a:t>www.researchgate.net/figure/A-schematic-illustration-of-the-new-tracking-system-The-IMU-sensor-is-placed-on-the-head_fig6_305523299</a:t>
            </a:r>
            <a:endParaRPr lang="cs-CZ" sz="1200" dirty="0" smtClean="0"/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89402" y="3448594"/>
            <a:ext cx="3222019" cy="2866153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 rotWithShape="1">
          <a:blip r:embed="rId6"/>
          <a:srcRect l="15798" t="13483" r="48360" b="19554"/>
          <a:stretch/>
        </p:blipFill>
        <p:spPr>
          <a:xfrm>
            <a:off x="4923043" y="1110817"/>
            <a:ext cx="3122708" cy="3280156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0950" y="1961422"/>
            <a:ext cx="3529941" cy="3213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8092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IMU systémy</a:t>
            </a:r>
            <a:endParaRPr lang="cs-CZ" dirty="0"/>
          </a:p>
        </p:txBody>
      </p:sp>
      <p:pic>
        <p:nvPicPr>
          <p:cNvPr id="4" name="rWI-iOVjkTo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944337" y="1961288"/>
            <a:ext cx="7278040" cy="4093897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2939143" y="6182307"/>
            <a:ext cx="59760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hlinkClick r:id="rId4"/>
              </a:rPr>
              <a:t>https://</a:t>
            </a:r>
            <a:r>
              <a:rPr lang="cs-CZ" dirty="0" smtClean="0">
                <a:hlinkClick r:id="rId4"/>
              </a:rPr>
              <a:t>www.youtube.com/watch?v=rWI-iOVjkTo&amp;t=17s</a:t>
            </a: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847261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IMU systémy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0322" y="2336873"/>
            <a:ext cx="2284947" cy="4021392"/>
          </a:xfrm>
        </p:spPr>
        <p:txBody>
          <a:bodyPr/>
          <a:lstStyle/>
          <a:p>
            <a:r>
              <a:rPr lang="cs-CZ" dirty="0" err="1" smtClean="0"/>
              <a:t>Movella</a:t>
            </a:r>
            <a:r>
              <a:rPr lang="cs-CZ" dirty="0" smtClean="0"/>
              <a:t>:</a:t>
            </a:r>
          </a:p>
          <a:p>
            <a:r>
              <a:rPr lang="cs-CZ" dirty="0" smtClean="0"/>
              <a:t>DOTS</a:t>
            </a:r>
            <a:endParaRPr lang="cs-CZ" dirty="0"/>
          </a:p>
          <a:p>
            <a:r>
              <a:rPr lang="cs-CZ" dirty="0" smtClean="0"/>
              <a:t>MVN LINK</a:t>
            </a:r>
          </a:p>
          <a:p>
            <a:r>
              <a:rPr lang="cs-CZ" dirty="0" smtClean="0"/>
              <a:t>AVIDA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7463" y="843290"/>
            <a:ext cx="3486150" cy="5514975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3"/>
          <a:srcRect l="37266" r="6975"/>
          <a:stretch/>
        </p:blipFill>
        <p:spPr>
          <a:xfrm>
            <a:off x="3336143" y="2992343"/>
            <a:ext cx="2348923" cy="1865811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5941" y="944206"/>
            <a:ext cx="1941522" cy="5504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7007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APLIKACE IMU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0321" y="2312271"/>
            <a:ext cx="2768273" cy="796689"/>
          </a:xfrm>
        </p:spPr>
        <p:txBody>
          <a:bodyPr/>
          <a:lstStyle/>
          <a:p>
            <a:r>
              <a:rPr lang="cs-CZ" dirty="0" smtClean="0"/>
              <a:t>MOVELLA – </a:t>
            </a:r>
            <a:r>
              <a:rPr lang="cs-CZ" dirty="0" err="1" smtClean="0"/>
              <a:t>Xsens</a:t>
            </a:r>
            <a:endParaRPr lang="cs-CZ" dirty="0" smtClean="0"/>
          </a:p>
          <a:p>
            <a:r>
              <a:rPr lang="cs-CZ" sz="1200" dirty="0"/>
              <a:t>https://www.movella.com/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2291" y="224441"/>
            <a:ext cx="3810000" cy="321945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2291" y="3638548"/>
            <a:ext cx="3810000" cy="3140861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5057" y="224441"/>
            <a:ext cx="3810000" cy="3219450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95056" y="3638549"/>
            <a:ext cx="3810001" cy="3140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9808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IMU </a:t>
            </a:r>
            <a:r>
              <a:rPr lang="cs-CZ" dirty="0" smtClean="0"/>
              <a:t>ve </a:t>
            </a:r>
            <a:r>
              <a:rPr lang="cs-CZ" dirty="0" err="1" smtClean="0"/>
              <a:t>smartphonech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Používá</a:t>
            </a:r>
            <a:r>
              <a:rPr lang="en-US" dirty="0"/>
              <a:t> se v </a:t>
            </a:r>
            <a:r>
              <a:rPr lang="en-US" dirty="0" err="1"/>
              <a:t>chytrých</a:t>
            </a:r>
            <a:r>
              <a:rPr lang="en-US" dirty="0"/>
              <a:t> </a:t>
            </a:r>
            <a:r>
              <a:rPr lang="en-US" dirty="0" err="1"/>
              <a:t>telefonech</a:t>
            </a:r>
            <a:r>
              <a:rPr lang="en-US" dirty="0"/>
              <a:t> a </a:t>
            </a:r>
            <a:r>
              <a:rPr lang="en-US" dirty="0" err="1"/>
              <a:t>tabletech</a:t>
            </a:r>
            <a:r>
              <a:rPr lang="en-US" dirty="0"/>
              <a:t> k </a:t>
            </a:r>
            <a:r>
              <a:rPr lang="en-US" dirty="0" err="1"/>
              <a:t>analýze</a:t>
            </a:r>
            <a:r>
              <a:rPr lang="en-US" dirty="0"/>
              <a:t> </a:t>
            </a:r>
            <a:r>
              <a:rPr lang="en-US" dirty="0" err="1"/>
              <a:t>pohybu</a:t>
            </a:r>
            <a:r>
              <a:rPr lang="en-US" dirty="0"/>
              <a:t> </a:t>
            </a:r>
            <a:r>
              <a:rPr lang="en-US" dirty="0" err="1"/>
              <a:t>uživatele</a:t>
            </a:r>
            <a:r>
              <a:rPr lang="en-US" dirty="0"/>
              <a:t>. IMU </a:t>
            </a:r>
            <a:r>
              <a:rPr lang="en-US" dirty="0" err="1"/>
              <a:t>jsou</a:t>
            </a:r>
            <a:r>
              <a:rPr lang="en-US" dirty="0"/>
              <a:t> </a:t>
            </a:r>
            <a:r>
              <a:rPr lang="en-US" dirty="0" err="1"/>
              <a:t>základním</a:t>
            </a:r>
            <a:r>
              <a:rPr lang="en-US" dirty="0"/>
              <a:t> </a:t>
            </a:r>
            <a:r>
              <a:rPr lang="en-US" dirty="0" err="1"/>
              <a:t>hardwarem</a:t>
            </a:r>
            <a:r>
              <a:rPr lang="en-US" dirty="0"/>
              <a:t> </a:t>
            </a:r>
            <a:r>
              <a:rPr lang="en-US" dirty="0" err="1"/>
              <a:t>chytrých</a:t>
            </a:r>
            <a:r>
              <a:rPr lang="en-US" dirty="0"/>
              <a:t> </a:t>
            </a:r>
            <a:r>
              <a:rPr lang="en-US" dirty="0" err="1"/>
              <a:t>telefonů</a:t>
            </a:r>
            <a:r>
              <a:rPr lang="en-US" dirty="0"/>
              <a:t> a </a:t>
            </a:r>
            <a:r>
              <a:rPr lang="en-US" dirty="0" err="1"/>
              <a:t>umožňují</a:t>
            </a:r>
            <a:r>
              <a:rPr lang="en-US" dirty="0"/>
              <a:t> </a:t>
            </a:r>
            <a:r>
              <a:rPr lang="en-US" dirty="0" err="1"/>
              <a:t>řadu</a:t>
            </a:r>
            <a:r>
              <a:rPr lang="en-US" dirty="0"/>
              <a:t> </a:t>
            </a:r>
            <a:r>
              <a:rPr lang="en-US" dirty="0" err="1"/>
              <a:t>aplikací</a:t>
            </a:r>
            <a:r>
              <a:rPr lang="en-US" dirty="0"/>
              <a:t>, </a:t>
            </a:r>
            <a:r>
              <a:rPr lang="en-US" dirty="0" err="1"/>
              <a:t>jako</a:t>
            </a:r>
            <a:r>
              <a:rPr lang="en-US" dirty="0"/>
              <a:t> </a:t>
            </a:r>
            <a:r>
              <a:rPr lang="en-US" dirty="0" err="1"/>
              <a:t>jsou</a:t>
            </a:r>
            <a:r>
              <a:rPr lang="en-US" dirty="0"/>
              <a:t> </a:t>
            </a:r>
            <a:r>
              <a:rPr lang="en-US" dirty="0" err="1"/>
              <a:t>herní</a:t>
            </a:r>
            <a:r>
              <a:rPr lang="en-US" dirty="0"/>
              <a:t> </a:t>
            </a:r>
            <a:r>
              <a:rPr lang="en-US" dirty="0" err="1"/>
              <a:t>aplikace</a:t>
            </a:r>
            <a:r>
              <a:rPr lang="en-US" dirty="0"/>
              <a:t>, fitness </a:t>
            </a:r>
            <a:r>
              <a:rPr lang="en-US" dirty="0" err="1"/>
              <a:t>aplikace</a:t>
            </a:r>
            <a:r>
              <a:rPr lang="en-US" dirty="0"/>
              <a:t> a </a:t>
            </a:r>
            <a:r>
              <a:rPr lang="en-US" dirty="0" err="1"/>
              <a:t>mnoho</a:t>
            </a:r>
            <a:r>
              <a:rPr lang="en-US" dirty="0"/>
              <a:t> </a:t>
            </a:r>
            <a:r>
              <a:rPr lang="en-US" dirty="0" err="1"/>
              <a:t>dalších</a:t>
            </a:r>
            <a:r>
              <a:rPr lang="en-US" dirty="0"/>
              <a:t>. </a:t>
            </a:r>
            <a:r>
              <a:rPr lang="en-US" dirty="0" err="1"/>
              <a:t>Počítání</a:t>
            </a:r>
            <a:r>
              <a:rPr lang="en-US" dirty="0"/>
              <a:t> </a:t>
            </a:r>
            <a:r>
              <a:rPr lang="en-US" dirty="0" err="1"/>
              <a:t>kroků</a:t>
            </a:r>
            <a:r>
              <a:rPr lang="en-US" dirty="0"/>
              <a:t>, </a:t>
            </a:r>
            <a:r>
              <a:rPr lang="en-US" dirty="0" err="1"/>
              <a:t>rozpoznávání</a:t>
            </a:r>
            <a:r>
              <a:rPr lang="en-US" dirty="0"/>
              <a:t> gest, </a:t>
            </a:r>
            <a:r>
              <a:rPr lang="en-US" dirty="0" err="1"/>
              <a:t>stabilizace</a:t>
            </a:r>
            <a:r>
              <a:rPr lang="en-US" dirty="0"/>
              <a:t> </a:t>
            </a:r>
            <a:r>
              <a:rPr lang="en-US" dirty="0" err="1"/>
              <a:t>obrazu</a:t>
            </a:r>
            <a:r>
              <a:rPr lang="en-US" dirty="0"/>
              <a:t> </a:t>
            </a:r>
            <a:r>
              <a:rPr lang="en-US" dirty="0" err="1"/>
              <a:t>jsou</a:t>
            </a:r>
            <a:r>
              <a:rPr lang="en-US" dirty="0"/>
              <a:t> </a:t>
            </a:r>
            <a:r>
              <a:rPr lang="en-US" dirty="0" err="1"/>
              <a:t>jen</a:t>
            </a:r>
            <a:r>
              <a:rPr lang="en-US" dirty="0"/>
              <a:t> </a:t>
            </a:r>
            <a:r>
              <a:rPr lang="en-US" dirty="0" err="1"/>
              <a:t>některé</a:t>
            </a:r>
            <a:r>
              <a:rPr lang="en-US" dirty="0"/>
              <a:t> </a:t>
            </a:r>
            <a:r>
              <a:rPr lang="en-US" dirty="0" err="1"/>
              <a:t>příklady</a:t>
            </a:r>
            <a:r>
              <a:rPr lang="en-US" dirty="0"/>
              <a:t> </a:t>
            </a:r>
            <a:r>
              <a:rPr lang="en-US" dirty="0" err="1"/>
              <a:t>využití</a:t>
            </a:r>
            <a:r>
              <a:rPr lang="en-US" dirty="0"/>
              <a:t> IMU a </a:t>
            </a:r>
            <a:r>
              <a:rPr lang="en-US" dirty="0" err="1"/>
              <a:t>stávají</a:t>
            </a:r>
            <a:r>
              <a:rPr lang="en-US" dirty="0"/>
              <a:t> se </a:t>
            </a:r>
            <a:r>
              <a:rPr lang="en-US" dirty="0" err="1"/>
              <a:t>mezi</a:t>
            </a:r>
            <a:r>
              <a:rPr lang="en-US" dirty="0"/>
              <a:t> </a:t>
            </a:r>
            <a:r>
              <a:rPr lang="en-US" dirty="0" err="1"/>
              <a:t>uživateli</a:t>
            </a:r>
            <a:r>
              <a:rPr lang="en-US" dirty="0"/>
              <a:t> </a:t>
            </a:r>
            <a:r>
              <a:rPr lang="en-US" dirty="0" err="1"/>
              <a:t>velmi</a:t>
            </a:r>
            <a:r>
              <a:rPr lang="en-US" dirty="0"/>
              <a:t> </a:t>
            </a:r>
            <a:r>
              <a:rPr lang="en-US" dirty="0" err="1"/>
              <a:t>oblíbenými</a:t>
            </a:r>
            <a:r>
              <a:rPr lang="en-US" dirty="0"/>
              <a:t>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78884639"/>
      </p:ext>
    </p:extLst>
  </p:cSld>
  <p:clrMapOvr>
    <a:masterClrMapping/>
  </p:clrMapOvr>
</p:sld>
</file>

<file path=ppt/theme/theme1.xml><?xml version="1.0" encoding="utf-8"?>
<a:theme xmlns:a="http://schemas.openxmlformats.org/drawingml/2006/main" name="Berlín">
  <a:themeElements>
    <a:clrScheme name="Berlín">
      <a:dk1>
        <a:sysClr val="windowText" lastClr="000000"/>
      </a:dk1>
      <a:lt1>
        <a:sysClr val="window" lastClr="FFFFFF"/>
      </a:lt1>
      <a:dk2>
        <a:srgbClr val="1F8094"/>
      </a:dk2>
      <a:lt2>
        <a:srgbClr val="E7E6E6"/>
      </a:lt2>
      <a:accent1>
        <a:srgbClr val="39CDE7"/>
      </a:accent1>
      <a:accent2>
        <a:srgbClr val="60DE72"/>
      </a:accent2>
      <a:accent3>
        <a:srgbClr val="DDCC64"/>
      </a:accent3>
      <a:accent4>
        <a:srgbClr val="F49D50"/>
      </a:accent4>
      <a:accent5>
        <a:srgbClr val="E44951"/>
      </a:accent5>
      <a:accent6>
        <a:srgbClr val="D666F9"/>
      </a:accent6>
      <a:hlink>
        <a:srgbClr val="4BF7ED"/>
      </a:hlink>
      <a:folHlink>
        <a:srgbClr val="95E9F4"/>
      </a:folHlink>
    </a:clrScheme>
    <a:fontScheme name="Berlí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í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7DC10E3-4FF5-456B-A359-A0F378C1E5F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Berlín</Template>
  <TotalTime>2925</TotalTime>
  <Words>222</Words>
  <Application>Microsoft Office PowerPoint</Application>
  <PresentationFormat>Širokoúhlá obrazovka</PresentationFormat>
  <Paragraphs>58</Paragraphs>
  <Slides>19</Slides>
  <Notes>0</Notes>
  <HiddenSlides>0</HiddenSlides>
  <MMClips>9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2" baseType="lpstr">
      <vt:lpstr>Arial</vt:lpstr>
      <vt:lpstr>Trebuchet MS</vt:lpstr>
      <vt:lpstr>Berlín</vt:lpstr>
      <vt:lpstr>6. Inerciální senzory (IMU)</vt:lpstr>
      <vt:lpstr>Měřicí jednotka</vt:lpstr>
      <vt:lpstr>Princip měření</vt:lpstr>
      <vt:lpstr>IMU zařízení</vt:lpstr>
      <vt:lpstr>Monitoring zvířat</vt:lpstr>
      <vt:lpstr>IMU systémy</vt:lpstr>
      <vt:lpstr>IMU systémy</vt:lpstr>
      <vt:lpstr>APLIKACE IMU</vt:lpstr>
      <vt:lpstr>IMU ve smartphonech</vt:lpstr>
      <vt:lpstr>Aplikace</vt:lpstr>
      <vt:lpstr>Nositelné IMU v chytrých zařízeních</vt:lpstr>
      <vt:lpstr>Chytré hodinky</vt:lpstr>
      <vt:lpstr>Prezentace aplikace PowerPoint</vt:lpstr>
      <vt:lpstr>Prezentace aplikace PowerPoint</vt:lpstr>
      <vt:lpstr>Prezentace aplikace PowerPoint</vt:lpstr>
      <vt:lpstr>Prezentace aplikace PowerPoint</vt:lpstr>
      <vt:lpstr>Úrazový senzor na přilbu </vt:lpstr>
      <vt:lpstr>Prezentace aplikace PowerPoint</vt:lpstr>
      <vt:lpstr>Prezentace aplikace PowerPoint</vt:lpstr>
    </vt:vector>
  </TitlesOfParts>
  <Company>Masarykova univerzita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6. Inertial sensors (IMU)</dc:title>
  <dc:creator>Miriam Kalichová</dc:creator>
  <cp:lastModifiedBy>Miriam Kalichová</cp:lastModifiedBy>
  <cp:revision>49</cp:revision>
  <dcterms:created xsi:type="dcterms:W3CDTF">2022-11-17T21:07:09Z</dcterms:created>
  <dcterms:modified xsi:type="dcterms:W3CDTF">2023-06-14T11:22:15Z</dcterms:modified>
</cp:coreProperties>
</file>