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41"/>
  </p:notesMasterIdLst>
  <p:handoutMasterIdLst>
    <p:handoutMasterId r:id="rId42"/>
  </p:handoutMasterIdLst>
  <p:sldIdLst>
    <p:sldId id="256" r:id="rId5"/>
    <p:sldId id="319" r:id="rId6"/>
    <p:sldId id="322" r:id="rId7"/>
    <p:sldId id="321" r:id="rId8"/>
    <p:sldId id="327" r:id="rId9"/>
    <p:sldId id="329" r:id="rId10"/>
    <p:sldId id="285" r:id="rId11"/>
    <p:sldId id="328" r:id="rId12"/>
    <p:sldId id="289" r:id="rId13"/>
    <p:sldId id="288" r:id="rId14"/>
    <p:sldId id="323" r:id="rId15"/>
    <p:sldId id="330" r:id="rId16"/>
    <p:sldId id="331" r:id="rId17"/>
    <p:sldId id="279" r:id="rId18"/>
    <p:sldId id="316" r:id="rId19"/>
    <p:sldId id="340" r:id="rId20"/>
    <p:sldId id="338" r:id="rId21"/>
    <p:sldId id="332" r:id="rId22"/>
    <p:sldId id="342" r:id="rId23"/>
    <p:sldId id="339" r:id="rId24"/>
    <p:sldId id="333" r:id="rId25"/>
    <p:sldId id="335" r:id="rId26"/>
    <p:sldId id="334" r:id="rId27"/>
    <p:sldId id="343" r:id="rId28"/>
    <p:sldId id="336" r:id="rId29"/>
    <p:sldId id="337" r:id="rId30"/>
    <p:sldId id="265" r:id="rId31"/>
    <p:sldId id="306" r:id="rId32"/>
    <p:sldId id="307" r:id="rId33"/>
    <p:sldId id="276" r:id="rId34"/>
    <p:sldId id="344" r:id="rId35"/>
    <p:sldId id="314" r:id="rId36"/>
    <p:sldId id="345" r:id="rId37"/>
    <p:sldId id="313" r:id="rId38"/>
    <p:sldId id="349" r:id="rId39"/>
    <p:sldId id="350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67" autoAdjust="0"/>
    <p:restoredTop sz="96270" autoAdjust="0"/>
  </p:normalViewPr>
  <p:slideViewPr>
    <p:cSldViewPr snapToGrid="0">
      <p:cViewPr varScale="1">
        <p:scale>
          <a:sx n="110" d="100"/>
          <a:sy n="110" d="100"/>
        </p:scale>
        <p:origin x="1320" y="17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891BB0-2C92-4039-8CF4-64F909E262A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446212-46C3-4EC0-B64D-FE298E1826A4}">
      <dgm:prSet/>
      <dgm:spPr/>
      <dgm:t>
        <a:bodyPr/>
        <a:lstStyle/>
        <a:p>
          <a:r>
            <a:rPr lang="cs-CZ"/>
            <a:t>Jedná se o základní funkční prvek nervové sousty. </a:t>
          </a:r>
          <a:endParaRPr lang="en-US"/>
        </a:p>
      </dgm:t>
    </dgm:pt>
    <dgm:pt modelId="{9BB68A03-95A7-49FE-9E41-1EFAF41320AE}" type="parTrans" cxnId="{F732F68D-BD72-4265-B5B8-74B9602E35D7}">
      <dgm:prSet/>
      <dgm:spPr/>
      <dgm:t>
        <a:bodyPr/>
        <a:lstStyle/>
        <a:p>
          <a:endParaRPr lang="en-US"/>
        </a:p>
      </dgm:t>
    </dgm:pt>
    <dgm:pt modelId="{B0EC41BF-7A49-48D9-A2F8-501439538405}" type="sibTrans" cxnId="{F732F68D-BD72-4265-B5B8-74B9602E35D7}">
      <dgm:prSet/>
      <dgm:spPr/>
      <dgm:t>
        <a:bodyPr/>
        <a:lstStyle/>
        <a:p>
          <a:endParaRPr lang="en-US"/>
        </a:p>
      </dgm:t>
    </dgm:pt>
    <dgm:pt modelId="{B48BBBFE-0570-478A-B48E-0D9AE6C68758}">
      <dgm:prSet/>
      <dgm:spPr/>
      <dgm:t>
        <a:bodyPr/>
        <a:lstStyle/>
        <a:p>
          <a:r>
            <a:rPr lang="cs-CZ" dirty="0"/>
            <a:t>Jedná se o </a:t>
          </a:r>
          <a:r>
            <a:rPr lang="cs-CZ" u="sng" dirty="0"/>
            <a:t>neměnnou automatickou odpověď </a:t>
          </a:r>
          <a:r>
            <a:rPr lang="cs-CZ" dirty="0"/>
            <a:t>organismu na dráždění receptorů, která je zprostředkovaná </a:t>
          </a:r>
          <a:r>
            <a:rPr lang="cs-CZ" b="1" u="sng" dirty="0"/>
            <a:t>reflexním obloukem</a:t>
          </a:r>
          <a:r>
            <a:rPr lang="cs-CZ" dirty="0"/>
            <a:t>. </a:t>
          </a:r>
          <a:endParaRPr lang="en-US" dirty="0"/>
        </a:p>
      </dgm:t>
    </dgm:pt>
    <dgm:pt modelId="{694FC877-FBBA-4C61-A4FD-7CE66865FE94}" type="parTrans" cxnId="{E1D27347-8425-4711-B5E4-8A06417AC0F4}">
      <dgm:prSet/>
      <dgm:spPr/>
      <dgm:t>
        <a:bodyPr/>
        <a:lstStyle/>
        <a:p>
          <a:endParaRPr lang="en-US"/>
        </a:p>
      </dgm:t>
    </dgm:pt>
    <dgm:pt modelId="{739A1D1B-BC36-48DE-A99E-BE944FDD212D}" type="sibTrans" cxnId="{E1D27347-8425-4711-B5E4-8A06417AC0F4}">
      <dgm:prSet/>
      <dgm:spPr/>
      <dgm:t>
        <a:bodyPr/>
        <a:lstStyle/>
        <a:p>
          <a:endParaRPr lang="en-US"/>
        </a:p>
      </dgm:t>
    </dgm:pt>
    <dgm:pt modelId="{E54D5AD2-6D06-4013-8334-24696914D07E}" type="pres">
      <dgm:prSet presAssocID="{08891BB0-2C92-4039-8CF4-64F909E262A8}" presName="root" presStyleCnt="0">
        <dgm:presLayoutVars>
          <dgm:dir/>
          <dgm:resizeHandles val="exact"/>
        </dgm:presLayoutVars>
      </dgm:prSet>
      <dgm:spPr/>
    </dgm:pt>
    <dgm:pt modelId="{237D19EB-F4DF-4373-B58A-D8A44C8BA360}" type="pres">
      <dgm:prSet presAssocID="{E6446212-46C3-4EC0-B64D-FE298E1826A4}" presName="compNode" presStyleCnt="0"/>
      <dgm:spPr/>
    </dgm:pt>
    <dgm:pt modelId="{5086149C-FB6C-41BB-95E9-C1987D49D10D}" type="pres">
      <dgm:prSet presAssocID="{E6446212-46C3-4EC0-B64D-FE298E1826A4}" presName="bgRect" presStyleLbl="bgShp" presStyleIdx="0" presStyleCnt="2"/>
      <dgm:spPr/>
    </dgm:pt>
    <dgm:pt modelId="{0ECF9B58-624C-480F-91A8-F4FD0A221606}" type="pres">
      <dgm:prSet presAssocID="{E6446212-46C3-4EC0-B64D-FE298E1826A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zek"/>
        </a:ext>
      </dgm:extLst>
    </dgm:pt>
    <dgm:pt modelId="{AD087E52-7887-4298-8FE5-F46050D9A7E3}" type="pres">
      <dgm:prSet presAssocID="{E6446212-46C3-4EC0-B64D-FE298E1826A4}" presName="spaceRect" presStyleCnt="0"/>
      <dgm:spPr/>
    </dgm:pt>
    <dgm:pt modelId="{20CC1F2D-367D-49B6-8E02-EF79B59AB3C0}" type="pres">
      <dgm:prSet presAssocID="{E6446212-46C3-4EC0-B64D-FE298E1826A4}" presName="parTx" presStyleLbl="revTx" presStyleIdx="0" presStyleCnt="2">
        <dgm:presLayoutVars>
          <dgm:chMax val="0"/>
          <dgm:chPref val="0"/>
        </dgm:presLayoutVars>
      </dgm:prSet>
      <dgm:spPr/>
    </dgm:pt>
    <dgm:pt modelId="{C257682D-9B96-4740-A7C6-4EF73460B484}" type="pres">
      <dgm:prSet presAssocID="{B0EC41BF-7A49-48D9-A2F8-501439538405}" presName="sibTrans" presStyleCnt="0"/>
      <dgm:spPr/>
    </dgm:pt>
    <dgm:pt modelId="{4ECF2BEE-7776-40DC-913A-E9951B4E81B9}" type="pres">
      <dgm:prSet presAssocID="{B48BBBFE-0570-478A-B48E-0D9AE6C68758}" presName="compNode" presStyleCnt="0"/>
      <dgm:spPr/>
    </dgm:pt>
    <dgm:pt modelId="{65E87727-BFFD-495A-BBDC-6315EDA09C10}" type="pres">
      <dgm:prSet presAssocID="{B48BBBFE-0570-478A-B48E-0D9AE6C68758}" presName="bgRect" presStyleLbl="bgShp" presStyleIdx="1" presStyleCnt="2"/>
      <dgm:spPr/>
    </dgm:pt>
    <dgm:pt modelId="{8B3A516D-1873-4FE8-8171-9D782B49C06C}" type="pres">
      <dgm:prSet presAssocID="{B48BBBFE-0570-478A-B48E-0D9AE6C6875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tázky"/>
        </a:ext>
      </dgm:extLst>
    </dgm:pt>
    <dgm:pt modelId="{843D1A4A-DF82-4A7D-AA7F-0AEE6DD84D7E}" type="pres">
      <dgm:prSet presAssocID="{B48BBBFE-0570-478A-B48E-0D9AE6C68758}" presName="spaceRect" presStyleCnt="0"/>
      <dgm:spPr/>
    </dgm:pt>
    <dgm:pt modelId="{9438F479-F685-41B5-A624-6120511DA6AA}" type="pres">
      <dgm:prSet presAssocID="{B48BBBFE-0570-478A-B48E-0D9AE6C68758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E1D27347-8425-4711-B5E4-8A06417AC0F4}" srcId="{08891BB0-2C92-4039-8CF4-64F909E262A8}" destId="{B48BBBFE-0570-478A-B48E-0D9AE6C68758}" srcOrd="1" destOrd="0" parTransId="{694FC877-FBBA-4C61-A4FD-7CE66865FE94}" sibTransId="{739A1D1B-BC36-48DE-A99E-BE944FDD212D}"/>
    <dgm:cxn modelId="{F732F68D-BD72-4265-B5B8-74B9602E35D7}" srcId="{08891BB0-2C92-4039-8CF4-64F909E262A8}" destId="{E6446212-46C3-4EC0-B64D-FE298E1826A4}" srcOrd="0" destOrd="0" parTransId="{9BB68A03-95A7-49FE-9E41-1EFAF41320AE}" sibTransId="{B0EC41BF-7A49-48D9-A2F8-501439538405}"/>
    <dgm:cxn modelId="{E8EE9B8E-07C3-4C4E-B6EE-EDCFF927CF0B}" type="presOf" srcId="{E6446212-46C3-4EC0-B64D-FE298E1826A4}" destId="{20CC1F2D-367D-49B6-8E02-EF79B59AB3C0}" srcOrd="0" destOrd="0" presId="urn:microsoft.com/office/officeart/2018/2/layout/IconVerticalSolidList"/>
    <dgm:cxn modelId="{F3673292-0957-493F-AB0E-66D4E5BBB77D}" type="presOf" srcId="{B48BBBFE-0570-478A-B48E-0D9AE6C68758}" destId="{9438F479-F685-41B5-A624-6120511DA6AA}" srcOrd="0" destOrd="0" presId="urn:microsoft.com/office/officeart/2018/2/layout/IconVerticalSolidList"/>
    <dgm:cxn modelId="{B2F52CE2-18B3-4D23-BB33-8F9D1345F097}" type="presOf" srcId="{08891BB0-2C92-4039-8CF4-64F909E262A8}" destId="{E54D5AD2-6D06-4013-8334-24696914D07E}" srcOrd="0" destOrd="0" presId="urn:microsoft.com/office/officeart/2018/2/layout/IconVerticalSolidList"/>
    <dgm:cxn modelId="{D1611ED7-B79D-4DD8-8F97-FACBA6A41AB8}" type="presParOf" srcId="{E54D5AD2-6D06-4013-8334-24696914D07E}" destId="{237D19EB-F4DF-4373-B58A-D8A44C8BA360}" srcOrd="0" destOrd="0" presId="urn:microsoft.com/office/officeart/2018/2/layout/IconVerticalSolidList"/>
    <dgm:cxn modelId="{AC47A2A4-4471-4CAC-8D95-338D16E39EB9}" type="presParOf" srcId="{237D19EB-F4DF-4373-B58A-D8A44C8BA360}" destId="{5086149C-FB6C-41BB-95E9-C1987D49D10D}" srcOrd="0" destOrd="0" presId="urn:microsoft.com/office/officeart/2018/2/layout/IconVerticalSolidList"/>
    <dgm:cxn modelId="{7CB34650-A31D-4432-BC22-1247A470998D}" type="presParOf" srcId="{237D19EB-F4DF-4373-B58A-D8A44C8BA360}" destId="{0ECF9B58-624C-480F-91A8-F4FD0A221606}" srcOrd="1" destOrd="0" presId="urn:microsoft.com/office/officeart/2018/2/layout/IconVerticalSolidList"/>
    <dgm:cxn modelId="{A06E017E-27E0-4C2B-AF0E-8969F142B966}" type="presParOf" srcId="{237D19EB-F4DF-4373-B58A-D8A44C8BA360}" destId="{AD087E52-7887-4298-8FE5-F46050D9A7E3}" srcOrd="2" destOrd="0" presId="urn:microsoft.com/office/officeart/2018/2/layout/IconVerticalSolidList"/>
    <dgm:cxn modelId="{80EF8B78-0C39-4DBB-9FDC-E3F1F41853D8}" type="presParOf" srcId="{237D19EB-F4DF-4373-B58A-D8A44C8BA360}" destId="{20CC1F2D-367D-49B6-8E02-EF79B59AB3C0}" srcOrd="3" destOrd="0" presId="urn:microsoft.com/office/officeart/2018/2/layout/IconVerticalSolidList"/>
    <dgm:cxn modelId="{FB132A32-00C8-45FA-BE40-01BE1EF89DE2}" type="presParOf" srcId="{E54D5AD2-6D06-4013-8334-24696914D07E}" destId="{C257682D-9B96-4740-A7C6-4EF73460B484}" srcOrd="1" destOrd="0" presId="urn:microsoft.com/office/officeart/2018/2/layout/IconVerticalSolidList"/>
    <dgm:cxn modelId="{ADC959FC-EF9D-4C3A-AC97-4ACD8954DAB1}" type="presParOf" srcId="{E54D5AD2-6D06-4013-8334-24696914D07E}" destId="{4ECF2BEE-7776-40DC-913A-E9951B4E81B9}" srcOrd="2" destOrd="0" presId="urn:microsoft.com/office/officeart/2018/2/layout/IconVerticalSolidList"/>
    <dgm:cxn modelId="{FED4A7D0-2AFE-4911-BFFD-39A4BD899A07}" type="presParOf" srcId="{4ECF2BEE-7776-40DC-913A-E9951B4E81B9}" destId="{65E87727-BFFD-495A-BBDC-6315EDA09C10}" srcOrd="0" destOrd="0" presId="urn:microsoft.com/office/officeart/2018/2/layout/IconVerticalSolidList"/>
    <dgm:cxn modelId="{D19EE4A1-E5E7-46C2-9174-D7E67DD2B195}" type="presParOf" srcId="{4ECF2BEE-7776-40DC-913A-E9951B4E81B9}" destId="{8B3A516D-1873-4FE8-8171-9D782B49C06C}" srcOrd="1" destOrd="0" presId="urn:microsoft.com/office/officeart/2018/2/layout/IconVerticalSolidList"/>
    <dgm:cxn modelId="{5130F238-39F1-4C0B-B89F-F296B682E120}" type="presParOf" srcId="{4ECF2BEE-7776-40DC-913A-E9951B4E81B9}" destId="{843D1A4A-DF82-4A7D-AA7F-0AEE6DD84D7E}" srcOrd="2" destOrd="0" presId="urn:microsoft.com/office/officeart/2018/2/layout/IconVerticalSolidList"/>
    <dgm:cxn modelId="{02CA8B58-AAC0-40C5-9736-29BA5B2C3E67}" type="presParOf" srcId="{4ECF2BEE-7776-40DC-913A-E9951B4E81B9}" destId="{9438F479-F685-41B5-A624-6120511DA6A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CF7D8D-9E44-BC4D-BBC6-B18D4148FC64}" type="doc">
      <dgm:prSet loTypeId="urn:microsoft.com/office/officeart/2005/8/layout/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098A880-9A86-9A4B-86BB-B779CDE89FDF}">
      <dgm:prSet phldrT="[Text]"/>
      <dgm:spPr/>
      <dgm:t>
        <a:bodyPr/>
        <a:lstStyle/>
        <a:p>
          <a:r>
            <a:rPr lang="cs-CZ" dirty="0"/>
            <a:t>RECEPTOR </a:t>
          </a:r>
        </a:p>
      </dgm:t>
    </dgm:pt>
    <dgm:pt modelId="{957C20C0-B2EC-1F40-AA03-D9E422A9A588}" type="parTrans" cxnId="{627EB73A-FA2C-AB4D-A605-B1144731B4EC}">
      <dgm:prSet/>
      <dgm:spPr/>
      <dgm:t>
        <a:bodyPr/>
        <a:lstStyle/>
        <a:p>
          <a:endParaRPr lang="cs-CZ"/>
        </a:p>
      </dgm:t>
    </dgm:pt>
    <dgm:pt modelId="{9276D640-EB0B-DE46-BD60-019089373827}" type="sibTrans" cxnId="{627EB73A-FA2C-AB4D-A605-B1144731B4EC}">
      <dgm:prSet/>
      <dgm:spPr/>
      <dgm:t>
        <a:bodyPr/>
        <a:lstStyle/>
        <a:p>
          <a:endParaRPr lang="cs-CZ"/>
        </a:p>
      </dgm:t>
    </dgm:pt>
    <dgm:pt modelId="{9B6A78CA-9B4B-DA40-8535-9023CA39DC75}">
      <dgm:prSet phldrT="[Text]" custT="1"/>
      <dgm:spPr/>
      <dgm:t>
        <a:bodyPr/>
        <a:lstStyle/>
        <a:p>
          <a:r>
            <a:rPr lang="cs-CZ" sz="1400" dirty="0"/>
            <a:t>aferentní (dostředivá) dráha</a:t>
          </a:r>
        </a:p>
      </dgm:t>
    </dgm:pt>
    <dgm:pt modelId="{BB10B26A-CC22-1E4B-A25C-7A2A7C697E74}" type="parTrans" cxnId="{D0ECC623-D0A4-4E42-8054-3297B081C2A7}">
      <dgm:prSet/>
      <dgm:spPr/>
      <dgm:t>
        <a:bodyPr/>
        <a:lstStyle/>
        <a:p>
          <a:endParaRPr lang="cs-CZ"/>
        </a:p>
      </dgm:t>
    </dgm:pt>
    <dgm:pt modelId="{B4BDD7AC-9CC6-9D44-A30F-9FAC0C60AA77}" type="sibTrans" cxnId="{D0ECC623-D0A4-4E42-8054-3297B081C2A7}">
      <dgm:prSet/>
      <dgm:spPr/>
      <dgm:t>
        <a:bodyPr/>
        <a:lstStyle/>
        <a:p>
          <a:endParaRPr lang="cs-CZ"/>
        </a:p>
      </dgm:t>
    </dgm:pt>
    <dgm:pt modelId="{53687145-16E1-B041-9832-43FBFA7FB397}">
      <dgm:prSet phldrT="[Text]"/>
      <dgm:spPr/>
      <dgm:t>
        <a:bodyPr/>
        <a:lstStyle/>
        <a:p>
          <a:r>
            <a:rPr lang="cs-CZ" dirty="0"/>
            <a:t>CNS (MÍCHA, MOZEK)</a:t>
          </a:r>
        </a:p>
      </dgm:t>
    </dgm:pt>
    <dgm:pt modelId="{639AEF27-F029-4D4B-8AC5-27FA2B98303B}" type="parTrans" cxnId="{F022AA13-2CEA-D043-A914-65DB7DDD68F8}">
      <dgm:prSet/>
      <dgm:spPr/>
      <dgm:t>
        <a:bodyPr/>
        <a:lstStyle/>
        <a:p>
          <a:endParaRPr lang="cs-CZ"/>
        </a:p>
      </dgm:t>
    </dgm:pt>
    <dgm:pt modelId="{8E189A3C-AA0F-8040-90D9-518628A53897}" type="sibTrans" cxnId="{F022AA13-2CEA-D043-A914-65DB7DDD68F8}">
      <dgm:prSet/>
      <dgm:spPr/>
      <dgm:t>
        <a:bodyPr/>
        <a:lstStyle/>
        <a:p>
          <a:endParaRPr lang="cs-CZ"/>
        </a:p>
      </dgm:t>
    </dgm:pt>
    <dgm:pt modelId="{8F181319-51E3-F649-830C-CCA6FD075323}">
      <dgm:prSet phldrT="[Text]" custT="1"/>
      <dgm:spPr/>
      <dgm:t>
        <a:bodyPr/>
        <a:lstStyle/>
        <a:p>
          <a:r>
            <a:rPr lang="cs-CZ" sz="1600" dirty="0"/>
            <a:t>eferentní (odstředivá) dráha </a:t>
          </a:r>
        </a:p>
      </dgm:t>
    </dgm:pt>
    <dgm:pt modelId="{57BCC6B2-6B8E-BD46-90C7-227F9E382007}" type="parTrans" cxnId="{F3FB827F-059D-4641-A77C-84A5BE8A855E}">
      <dgm:prSet/>
      <dgm:spPr/>
      <dgm:t>
        <a:bodyPr/>
        <a:lstStyle/>
        <a:p>
          <a:endParaRPr lang="cs-CZ"/>
        </a:p>
      </dgm:t>
    </dgm:pt>
    <dgm:pt modelId="{FF859B1E-4AC5-A348-93AB-F8099A6E0C85}" type="sibTrans" cxnId="{F3FB827F-059D-4641-A77C-84A5BE8A855E}">
      <dgm:prSet/>
      <dgm:spPr/>
      <dgm:t>
        <a:bodyPr/>
        <a:lstStyle/>
        <a:p>
          <a:endParaRPr lang="cs-CZ"/>
        </a:p>
      </dgm:t>
    </dgm:pt>
    <dgm:pt modelId="{9AEE5E20-724B-AC43-BEB9-BA49B9CED529}">
      <dgm:prSet phldrT="[Text]"/>
      <dgm:spPr/>
      <dgm:t>
        <a:bodyPr/>
        <a:lstStyle/>
        <a:p>
          <a:r>
            <a:rPr lang="cs-CZ" dirty="0"/>
            <a:t>EFEKTOR </a:t>
          </a:r>
        </a:p>
      </dgm:t>
    </dgm:pt>
    <dgm:pt modelId="{23794B0A-D428-EE46-940C-D7241D578E27}" type="parTrans" cxnId="{946889D9-AB46-2147-9A34-B0EA398E78B7}">
      <dgm:prSet/>
      <dgm:spPr/>
      <dgm:t>
        <a:bodyPr/>
        <a:lstStyle/>
        <a:p>
          <a:endParaRPr lang="cs-CZ"/>
        </a:p>
      </dgm:t>
    </dgm:pt>
    <dgm:pt modelId="{2F7C4FD1-074E-4A4D-B206-C00F0A51B0AA}" type="sibTrans" cxnId="{946889D9-AB46-2147-9A34-B0EA398E78B7}">
      <dgm:prSet/>
      <dgm:spPr/>
      <dgm:t>
        <a:bodyPr/>
        <a:lstStyle/>
        <a:p>
          <a:endParaRPr lang="cs-CZ"/>
        </a:p>
      </dgm:t>
    </dgm:pt>
    <dgm:pt modelId="{5F82C29B-AC6D-2C4A-BE74-F1D288ECC0FE}">
      <dgm:prSet phldrT="[Text]" custT="1"/>
      <dgm:spPr/>
      <dgm:t>
        <a:bodyPr/>
        <a:lstStyle/>
        <a:p>
          <a:r>
            <a:rPr lang="cs-CZ" sz="1400" dirty="0"/>
            <a:t>akce, výsledek procesu</a:t>
          </a:r>
        </a:p>
      </dgm:t>
    </dgm:pt>
    <dgm:pt modelId="{22E52BEE-7255-AE48-95B3-6EF3D89C912A}" type="parTrans" cxnId="{01A26A7E-7618-0B45-AE37-8DE2AFEDA4B6}">
      <dgm:prSet/>
      <dgm:spPr/>
      <dgm:t>
        <a:bodyPr/>
        <a:lstStyle/>
        <a:p>
          <a:endParaRPr lang="cs-CZ"/>
        </a:p>
      </dgm:t>
    </dgm:pt>
    <dgm:pt modelId="{2399D898-2345-DF40-8590-2504040DB5FA}" type="sibTrans" cxnId="{01A26A7E-7618-0B45-AE37-8DE2AFEDA4B6}">
      <dgm:prSet/>
      <dgm:spPr/>
      <dgm:t>
        <a:bodyPr/>
        <a:lstStyle/>
        <a:p>
          <a:endParaRPr lang="cs-CZ"/>
        </a:p>
      </dgm:t>
    </dgm:pt>
    <dgm:pt modelId="{6AF866F3-2309-1A45-99F4-FF11834F9B16}">
      <dgm:prSet/>
      <dgm:spPr/>
      <dgm:t>
        <a:bodyPr/>
        <a:lstStyle/>
        <a:p>
          <a:r>
            <a:rPr lang="cs-CZ" dirty="0"/>
            <a:t>stimul</a:t>
          </a:r>
        </a:p>
      </dgm:t>
    </dgm:pt>
    <dgm:pt modelId="{F009CA4A-388D-D144-94DF-E4DFD8F1632B}" type="parTrans" cxnId="{1EA34E40-CC05-904B-BF3F-B225BAB79F5B}">
      <dgm:prSet/>
      <dgm:spPr/>
      <dgm:t>
        <a:bodyPr/>
        <a:lstStyle/>
        <a:p>
          <a:endParaRPr lang="cs-CZ"/>
        </a:p>
      </dgm:t>
    </dgm:pt>
    <dgm:pt modelId="{A08DE78E-6181-DB4F-BAD4-DA83831D355D}" type="sibTrans" cxnId="{1EA34E40-CC05-904B-BF3F-B225BAB79F5B}">
      <dgm:prSet/>
      <dgm:spPr/>
      <dgm:t>
        <a:bodyPr/>
        <a:lstStyle/>
        <a:p>
          <a:endParaRPr lang="cs-CZ"/>
        </a:p>
      </dgm:t>
    </dgm:pt>
    <dgm:pt modelId="{0EE3B0DF-68E5-6A4B-95D3-61B0D13260FB}" type="pres">
      <dgm:prSet presAssocID="{70CF7D8D-9E44-BC4D-BBC6-B18D4148FC64}" presName="Name0" presStyleCnt="0">
        <dgm:presLayoutVars>
          <dgm:dir/>
          <dgm:animLvl val="lvl"/>
          <dgm:resizeHandles val="exact"/>
        </dgm:presLayoutVars>
      </dgm:prSet>
      <dgm:spPr/>
    </dgm:pt>
    <dgm:pt modelId="{66D7D0F5-40B8-BB42-8B32-49EA2797D3CC}" type="pres">
      <dgm:prSet presAssocID="{9AEE5E20-724B-AC43-BEB9-BA49B9CED529}" presName="boxAndChildren" presStyleCnt="0"/>
      <dgm:spPr/>
    </dgm:pt>
    <dgm:pt modelId="{6FE8A7AE-B1B5-BB4E-A857-5DDE412F5E34}" type="pres">
      <dgm:prSet presAssocID="{9AEE5E20-724B-AC43-BEB9-BA49B9CED529}" presName="parentTextBox" presStyleLbl="node1" presStyleIdx="0" presStyleCnt="4"/>
      <dgm:spPr/>
    </dgm:pt>
    <dgm:pt modelId="{B55A9D71-11E8-5C49-98DF-B7C500A4380A}" type="pres">
      <dgm:prSet presAssocID="{9AEE5E20-724B-AC43-BEB9-BA49B9CED529}" presName="entireBox" presStyleLbl="node1" presStyleIdx="0" presStyleCnt="4"/>
      <dgm:spPr/>
    </dgm:pt>
    <dgm:pt modelId="{F6D498C8-0B02-8F4C-9028-B31E9056C445}" type="pres">
      <dgm:prSet presAssocID="{9AEE5E20-724B-AC43-BEB9-BA49B9CED529}" presName="descendantBox" presStyleCnt="0"/>
      <dgm:spPr/>
    </dgm:pt>
    <dgm:pt modelId="{2F25AEB2-41FF-7042-A61E-BCBAC40E80D9}" type="pres">
      <dgm:prSet presAssocID="{5F82C29B-AC6D-2C4A-BE74-F1D288ECC0FE}" presName="childTextBox" presStyleLbl="fgAccFollowNode1" presStyleIdx="0" presStyleCnt="3">
        <dgm:presLayoutVars>
          <dgm:bulletEnabled val="1"/>
        </dgm:presLayoutVars>
      </dgm:prSet>
      <dgm:spPr/>
    </dgm:pt>
    <dgm:pt modelId="{A7C16180-C3BF-FD44-A500-B12F71846C2E}" type="pres">
      <dgm:prSet presAssocID="{8E189A3C-AA0F-8040-90D9-518628A53897}" presName="sp" presStyleCnt="0"/>
      <dgm:spPr/>
    </dgm:pt>
    <dgm:pt modelId="{FFEBE628-8735-9D40-B149-8B8B8D9B3030}" type="pres">
      <dgm:prSet presAssocID="{53687145-16E1-B041-9832-43FBFA7FB397}" presName="arrowAndChildren" presStyleCnt="0"/>
      <dgm:spPr/>
    </dgm:pt>
    <dgm:pt modelId="{43746C91-3CE3-1A45-B1EF-05A660FAD80C}" type="pres">
      <dgm:prSet presAssocID="{53687145-16E1-B041-9832-43FBFA7FB397}" presName="parentTextArrow" presStyleLbl="node1" presStyleIdx="0" presStyleCnt="4"/>
      <dgm:spPr/>
    </dgm:pt>
    <dgm:pt modelId="{F463DB49-5AB0-6643-8F7E-2E25CD96B611}" type="pres">
      <dgm:prSet presAssocID="{53687145-16E1-B041-9832-43FBFA7FB397}" presName="arrow" presStyleLbl="node1" presStyleIdx="1" presStyleCnt="4"/>
      <dgm:spPr/>
    </dgm:pt>
    <dgm:pt modelId="{AFB03276-B430-0946-843D-24F2FBE04C69}" type="pres">
      <dgm:prSet presAssocID="{53687145-16E1-B041-9832-43FBFA7FB397}" presName="descendantArrow" presStyleCnt="0"/>
      <dgm:spPr/>
    </dgm:pt>
    <dgm:pt modelId="{1AD0D8A1-4D9B-EA45-AD72-690BD54FC115}" type="pres">
      <dgm:prSet presAssocID="{8F181319-51E3-F649-830C-CCA6FD075323}" presName="childTextArrow" presStyleLbl="fgAccFollowNode1" presStyleIdx="1" presStyleCnt="3">
        <dgm:presLayoutVars>
          <dgm:bulletEnabled val="1"/>
        </dgm:presLayoutVars>
      </dgm:prSet>
      <dgm:spPr/>
    </dgm:pt>
    <dgm:pt modelId="{58B8D4BB-ECA4-0D43-AAFD-B3D149BFC813}" type="pres">
      <dgm:prSet presAssocID="{9276D640-EB0B-DE46-BD60-019089373827}" presName="sp" presStyleCnt="0"/>
      <dgm:spPr/>
    </dgm:pt>
    <dgm:pt modelId="{0E1AE0E6-18AE-EE43-8D80-F444755C2CD7}" type="pres">
      <dgm:prSet presAssocID="{D098A880-9A86-9A4B-86BB-B779CDE89FDF}" presName="arrowAndChildren" presStyleCnt="0"/>
      <dgm:spPr/>
    </dgm:pt>
    <dgm:pt modelId="{DDFD7E70-D08C-C14F-80AB-4A57666307A7}" type="pres">
      <dgm:prSet presAssocID="{D098A880-9A86-9A4B-86BB-B779CDE89FDF}" presName="parentTextArrow" presStyleLbl="node1" presStyleIdx="1" presStyleCnt="4"/>
      <dgm:spPr/>
    </dgm:pt>
    <dgm:pt modelId="{384C8D78-7A04-8248-BFEE-49934048A589}" type="pres">
      <dgm:prSet presAssocID="{D098A880-9A86-9A4B-86BB-B779CDE89FDF}" presName="arrow" presStyleLbl="node1" presStyleIdx="2" presStyleCnt="4"/>
      <dgm:spPr/>
    </dgm:pt>
    <dgm:pt modelId="{DAD5A582-CE01-AC45-9710-74CB3B17F338}" type="pres">
      <dgm:prSet presAssocID="{D098A880-9A86-9A4B-86BB-B779CDE89FDF}" presName="descendantArrow" presStyleCnt="0"/>
      <dgm:spPr/>
    </dgm:pt>
    <dgm:pt modelId="{687E2127-91F2-A04C-AC41-8BC8729510A5}" type="pres">
      <dgm:prSet presAssocID="{9B6A78CA-9B4B-DA40-8535-9023CA39DC75}" presName="childTextArrow" presStyleLbl="fgAccFollowNode1" presStyleIdx="2" presStyleCnt="3">
        <dgm:presLayoutVars>
          <dgm:bulletEnabled val="1"/>
        </dgm:presLayoutVars>
      </dgm:prSet>
      <dgm:spPr/>
    </dgm:pt>
    <dgm:pt modelId="{DE7C3B06-FF85-214A-9516-E0F61D40E2BA}" type="pres">
      <dgm:prSet presAssocID="{A08DE78E-6181-DB4F-BAD4-DA83831D355D}" presName="sp" presStyleCnt="0"/>
      <dgm:spPr/>
    </dgm:pt>
    <dgm:pt modelId="{D409A7CD-FF71-D246-B12F-A2D5A6C85193}" type="pres">
      <dgm:prSet presAssocID="{6AF866F3-2309-1A45-99F4-FF11834F9B16}" presName="arrowAndChildren" presStyleCnt="0"/>
      <dgm:spPr/>
    </dgm:pt>
    <dgm:pt modelId="{60750DB9-6DCD-4E44-8C71-F7CC57EE88D5}" type="pres">
      <dgm:prSet presAssocID="{6AF866F3-2309-1A45-99F4-FF11834F9B16}" presName="parentTextArrow" presStyleLbl="node1" presStyleIdx="3" presStyleCnt="4"/>
      <dgm:spPr/>
    </dgm:pt>
  </dgm:ptLst>
  <dgm:cxnLst>
    <dgm:cxn modelId="{07EB9306-2785-2D40-A6A6-CBE4B0926AA7}" type="presOf" srcId="{53687145-16E1-B041-9832-43FBFA7FB397}" destId="{43746C91-3CE3-1A45-B1EF-05A660FAD80C}" srcOrd="0" destOrd="0" presId="urn:microsoft.com/office/officeart/2005/8/layout/process4"/>
    <dgm:cxn modelId="{F022AA13-2CEA-D043-A914-65DB7DDD68F8}" srcId="{70CF7D8D-9E44-BC4D-BBC6-B18D4148FC64}" destId="{53687145-16E1-B041-9832-43FBFA7FB397}" srcOrd="2" destOrd="0" parTransId="{639AEF27-F029-4D4B-8AC5-27FA2B98303B}" sibTransId="{8E189A3C-AA0F-8040-90D9-518628A53897}"/>
    <dgm:cxn modelId="{210E3917-8AC8-C74D-B574-55D08FB9C37B}" type="presOf" srcId="{6AF866F3-2309-1A45-99F4-FF11834F9B16}" destId="{60750DB9-6DCD-4E44-8C71-F7CC57EE88D5}" srcOrd="0" destOrd="0" presId="urn:microsoft.com/office/officeart/2005/8/layout/process4"/>
    <dgm:cxn modelId="{D0ECC623-D0A4-4E42-8054-3297B081C2A7}" srcId="{D098A880-9A86-9A4B-86BB-B779CDE89FDF}" destId="{9B6A78CA-9B4B-DA40-8535-9023CA39DC75}" srcOrd="0" destOrd="0" parTransId="{BB10B26A-CC22-1E4B-A25C-7A2A7C697E74}" sibTransId="{B4BDD7AC-9CC6-9D44-A30F-9FAC0C60AA77}"/>
    <dgm:cxn modelId="{F95B0A38-E1AC-294D-9854-9BA87E15A80A}" type="presOf" srcId="{D098A880-9A86-9A4B-86BB-B779CDE89FDF}" destId="{DDFD7E70-D08C-C14F-80AB-4A57666307A7}" srcOrd="0" destOrd="0" presId="urn:microsoft.com/office/officeart/2005/8/layout/process4"/>
    <dgm:cxn modelId="{627EB73A-FA2C-AB4D-A605-B1144731B4EC}" srcId="{70CF7D8D-9E44-BC4D-BBC6-B18D4148FC64}" destId="{D098A880-9A86-9A4B-86BB-B779CDE89FDF}" srcOrd="1" destOrd="0" parTransId="{957C20C0-B2EC-1F40-AA03-D9E422A9A588}" sibTransId="{9276D640-EB0B-DE46-BD60-019089373827}"/>
    <dgm:cxn modelId="{1EA34E40-CC05-904B-BF3F-B225BAB79F5B}" srcId="{70CF7D8D-9E44-BC4D-BBC6-B18D4148FC64}" destId="{6AF866F3-2309-1A45-99F4-FF11834F9B16}" srcOrd="0" destOrd="0" parTransId="{F009CA4A-388D-D144-94DF-E4DFD8F1632B}" sibTransId="{A08DE78E-6181-DB4F-BAD4-DA83831D355D}"/>
    <dgm:cxn modelId="{DB4CC040-8665-D54E-B91F-315A0BF4387E}" type="presOf" srcId="{5F82C29B-AC6D-2C4A-BE74-F1D288ECC0FE}" destId="{2F25AEB2-41FF-7042-A61E-BCBAC40E80D9}" srcOrd="0" destOrd="0" presId="urn:microsoft.com/office/officeart/2005/8/layout/process4"/>
    <dgm:cxn modelId="{519D184B-3D54-0048-AFD3-1FA48C7EBA93}" type="presOf" srcId="{8F181319-51E3-F649-830C-CCA6FD075323}" destId="{1AD0D8A1-4D9B-EA45-AD72-690BD54FC115}" srcOrd="0" destOrd="0" presId="urn:microsoft.com/office/officeart/2005/8/layout/process4"/>
    <dgm:cxn modelId="{AB00054F-1546-FA4E-8301-E49A41A115DE}" type="presOf" srcId="{D098A880-9A86-9A4B-86BB-B779CDE89FDF}" destId="{384C8D78-7A04-8248-BFEE-49934048A589}" srcOrd="1" destOrd="0" presId="urn:microsoft.com/office/officeart/2005/8/layout/process4"/>
    <dgm:cxn modelId="{4C468250-550E-A04A-A6CF-5A13EF1237BE}" type="presOf" srcId="{9B6A78CA-9B4B-DA40-8535-9023CA39DC75}" destId="{687E2127-91F2-A04C-AC41-8BC8729510A5}" srcOrd="0" destOrd="0" presId="urn:microsoft.com/office/officeart/2005/8/layout/process4"/>
    <dgm:cxn modelId="{142C985B-B8A0-4846-B28E-3290666E0423}" type="presOf" srcId="{53687145-16E1-B041-9832-43FBFA7FB397}" destId="{F463DB49-5AB0-6643-8F7E-2E25CD96B611}" srcOrd="1" destOrd="0" presId="urn:microsoft.com/office/officeart/2005/8/layout/process4"/>
    <dgm:cxn modelId="{01A26A7E-7618-0B45-AE37-8DE2AFEDA4B6}" srcId="{9AEE5E20-724B-AC43-BEB9-BA49B9CED529}" destId="{5F82C29B-AC6D-2C4A-BE74-F1D288ECC0FE}" srcOrd="0" destOrd="0" parTransId="{22E52BEE-7255-AE48-95B3-6EF3D89C912A}" sibTransId="{2399D898-2345-DF40-8590-2504040DB5FA}"/>
    <dgm:cxn modelId="{F3FB827F-059D-4641-A77C-84A5BE8A855E}" srcId="{53687145-16E1-B041-9832-43FBFA7FB397}" destId="{8F181319-51E3-F649-830C-CCA6FD075323}" srcOrd="0" destOrd="0" parTransId="{57BCC6B2-6B8E-BD46-90C7-227F9E382007}" sibTransId="{FF859B1E-4AC5-A348-93AB-F8099A6E0C85}"/>
    <dgm:cxn modelId="{AA9C17A3-57F9-D348-95A1-8FB502A25105}" type="presOf" srcId="{9AEE5E20-724B-AC43-BEB9-BA49B9CED529}" destId="{6FE8A7AE-B1B5-BB4E-A857-5DDE412F5E34}" srcOrd="0" destOrd="0" presId="urn:microsoft.com/office/officeart/2005/8/layout/process4"/>
    <dgm:cxn modelId="{743FF6A5-961B-D44C-BEC3-BEDB62C02DD7}" type="presOf" srcId="{70CF7D8D-9E44-BC4D-BBC6-B18D4148FC64}" destId="{0EE3B0DF-68E5-6A4B-95D3-61B0D13260FB}" srcOrd="0" destOrd="0" presId="urn:microsoft.com/office/officeart/2005/8/layout/process4"/>
    <dgm:cxn modelId="{B3C4BBB0-327D-804F-8037-1A4C3E0AD039}" type="presOf" srcId="{9AEE5E20-724B-AC43-BEB9-BA49B9CED529}" destId="{B55A9D71-11E8-5C49-98DF-B7C500A4380A}" srcOrd="1" destOrd="0" presId="urn:microsoft.com/office/officeart/2005/8/layout/process4"/>
    <dgm:cxn modelId="{946889D9-AB46-2147-9A34-B0EA398E78B7}" srcId="{70CF7D8D-9E44-BC4D-BBC6-B18D4148FC64}" destId="{9AEE5E20-724B-AC43-BEB9-BA49B9CED529}" srcOrd="3" destOrd="0" parTransId="{23794B0A-D428-EE46-940C-D7241D578E27}" sibTransId="{2F7C4FD1-074E-4A4D-B206-C00F0A51B0AA}"/>
    <dgm:cxn modelId="{77E9FDD5-C750-2543-98A2-0049C8FBACEC}" type="presParOf" srcId="{0EE3B0DF-68E5-6A4B-95D3-61B0D13260FB}" destId="{66D7D0F5-40B8-BB42-8B32-49EA2797D3CC}" srcOrd="0" destOrd="0" presId="urn:microsoft.com/office/officeart/2005/8/layout/process4"/>
    <dgm:cxn modelId="{1C23F63B-B8E3-514E-9614-7FFBBAF53D91}" type="presParOf" srcId="{66D7D0F5-40B8-BB42-8B32-49EA2797D3CC}" destId="{6FE8A7AE-B1B5-BB4E-A857-5DDE412F5E34}" srcOrd="0" destOrd="0" presId="urn:microsoft.com/office/officeart/2005/8/layout/process4"/>
    <dgm:cxn modelId="{AA1D678E-C76A-0044-AC11-F09BF1041AE5}" type="presParOf" srcId="{66D7D0F5-40B8-BB42-8B32-49EA2797D3CC}" destId="{B55A9D71-11E8-5C49-98DF-B7C500A4380A}" srcOrd="1" destOrd="0" presId="urn:microsoft.com/office/officeart/2005/8/layout/process4"/>
    <dgm:cxn modelId="{8B872249-F482-4944-A871-2CCA090D77AD}" type="presParOf" srcId="{66D7D0F5-40B8-BB42-8B32-49EA2797D3CC}" destId="{F6D498C8-0B02-8F4C-9028-B31E9056C445}" srcOrd="2" destOrd="0" presId="urn:microsoft.com/office/officeart/2005/8/layout/process4"/>
    <dgm:cxn modelId="{D704BDAD-8DE5-A04C-9C12-854A5736F44E}" type="presParOf" srcId="{F6D498C8-0B02-8F4C-9028-B31E9056C445}" destId="{2F25AEB2-41FF-7042-A61E-BCBAC40E80D9}" srcOrd="0" destOrd="0" presId="urn:microsoft.com/office/officeart/2005/8/layout/process4"/>
    <dgm:cxn modelId="{A64CE8B3-BA3F-0C47-B0EB-CBE97C264041}" type="presParOf" srcId="{0EE3B0DF-68E5-6A4B-95D3-61B0D13260FB}" destId="{A7C16180-C3BF-FD44-A500-B12F71846C2E}" srcOrd="1" destOrd="0" presId="urn:microsoft.com/office/officeart/2005/8/layout/process4"/>
    <dgm:cxn modelId="{4920811F-616B-854F-B6DD-738ABE2F2C33}" type="presParOf" srcId="{0EE3B0DF-68E5-6A4B-95D3-61B0D13260FB}" destId="{FFEBE628-8735-9D40-B149-8B8B8D9B3030}" srcOrd="2" destOrd="0" presId="urn:microsoft.com/office/officeart/2005/8/layout/process4"/>
    <dgm:cxn modelId="{0D8DDBD2-65C5-A446-B091-C3F7FCAC4FCD}" type="presParOf" srcId="{FFEBE628-8735-9D40-B149-8B8B8D9B3030}" destId="{43746C91-3CE3-1A45-B1EF-05A660FAD80C}" srcOrd="0" destOrd="0" presId="urn:microsoft.com/office/officeart/2005/8/layout/process4"/>
    <dgm:cxn modelId="{AFFFA4A4-5B38-1948-9253-FC764009A769}" type="presParOf" srcId="{FFEBE628-8735-9D40-B149-8B8B8D9B3030}" destId="{F463DB49-5AB0-6643-8F7E-2E25CD96B611}" srcOrd="1" destOrd="0" presId="urn:microsoft.com/office/officeart/2005/8/layout/process4"/>
    <dgm:cxn modelId="{159E77DF-4CEE-A044-AF78-BE025B385AEE}" type="presParOf" srcId="{FFEBE628-8735-9D40-B149-8B8B8D9B3030}" destId="{AFB03276-B430-0946-843D-24F2FBE04C69}" srcOrd="2" destOrd="0" presId="urn:microsoft.com/office/officeart/2005/8/layout/process4"/>
    <dgm:cxn modelId="{D4D45741-750D-8243-BD32-E1924BA26F9B}" type="presParOf" srcId="{AFB03276-B430-0946-843D-24F2FBE04C69}" destId="{1AD0D8A1-4D9B-EA45-AD72-690BD54FC115}" srcOrd="0" destOrd="0" presId="urn:microsoft.com/office/officeart/2005/8/layout/process4"/>
    <dgm:cxn modelId="{A0E443D8-4125-C940-8511-8CDD52C69AD8}" type="presParOf" srcId="{0EE3B0DF-68E5-6A4B-95D3-61B0D13260FB}" destId="{58B8D4BB-ECA4-0D43-AAFD-B3D149BFC813}" srcOrd="3" destOrd="0" presId="urn:microsoft.com/office/officeart/2005/8/layout/process4"/>
    <dgm:cxn modelId="{CB52DCFD-C016-1A43-BB6D-7DA70CE11AAB}" type="presParOf" srcId="{0EE3B0DF-68E5-6A4B-95D3-61B0D13260FB}" destId="{0E1AE0E6-18AE-EE43-8D80-F444755C2CD7}" srcOrd="4" destOrd="0" presId="urn:microsoft.com/office/officeart/2005/8/layout/process4"/>
    <dgm:cxn modelId="{02618BEC-C56D-7340-87C9-A48CE02D8AE0}" type="presParOf" srcId="{0E1AE0E6-18AE-EE43-8D80-F444755C2CD7}" destId="{DDFD7E70-D08C-C14F-80AB-4A57666307A7}" srcOrd="0" destOrd="0" presId="urn:microsoft.com/office/officeart/2005/8/layout/process4"/>
    <dgm:cxn modelId="{E4866D9C-9B07-5047-ADBF-E92A60B6C157}" type="presParOf" srcId="{0E1AE0E6-18AE-EE43-8D80-F444755C2CD7}" destId="{384C8D78-7A04-8248-BFEE-49934048A589}" srcOrd="1" destOrd="0" presId="urn:microsoft.com/office/officeart/2005/8/layout/process4"/>
    <dgm:cxn modelId="{4AA6EEA4-1194-D547-BA86-13AEB1A224C6}" type="presParOf" srcId="{0E1AE0E6-18AE-EE43-8D80-F444755C2CD7}" destId="{DAD5A582-CE01-AC45-9710-74CB3B17F338}" srcOrd="2" destOrd="0" presId="urn:microsoft.com/office/officeart/2005/8/layout/process4"/>
    <dgm:cxn modelId="{8B43917D-7405-4F48-B803-5F9B69ADCD91}" type="presParOf" srcId="{DAD5A582-CE01-AC45-9710-74CB3B17F338}" destId="{687E2127-91F2-A04C-AC41-8BC8729510A5}" srcOrd="0" destOrd="0" presId="urn:microsoft.com/office/officeart/2005/8/layout/process4"/>
    <dgm:cxn modelId="{57F25932-5337-E743-8CA3-830825CFD19C}" type="presParOf" srcId="{0EE3B0DF-68E5-6A4B-95D3-61B0D13260FB}" destId="{DE7C3B06-FF85-214A-9516-E0F61D40E2BA}" srcOrd="5" destOrd="0" presId="urn:microsoft.com/office/officeart/2005/8/layout/process4"/>
    <dgm:cxn modelId="{62C9225A-FB9F-4345-820E-729701E7BEB7}" type="presParOf" srcId="{0EE3B0DF-68E5-6A4B-95D3-61B0D13260FB}" destId="{D409A7CD-FF71-D246-B12F-A2D5A6C85193}" srcOrd="6" destOrd="0" presId="urn:microsoft.com/office/officeart/2005/8/layout/process4"/>
    <dgm:cxn modelId="{8F99FB5C-E62A-8345-A0A3-F7C0D4375999}" type="presParOf" srcId="{D409A7CD-FF71-D246-B12F-A2D5A6C85193}" destId="{60750DB9-6DCD-4E44-8C71-F7CC57EE88D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6149C-FB6C-41BB-95E9-C1987D49D10D}">
      <dsp:nvSpPr>
        <dsp:cNvPr id="0" name=""/>
        <dsp:cNvSpPr/>
      </dsp:nvSpPr>
      <dsp:spPr>
        <a:xfrm>
          <a:off x="0" y="672749"/>
          <a:ext cx="8064900" cy="12419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F9B58-624C-480F-91A8-F4FD0A221606}">
      <dsp:nvSpPr>
        <dsp:cNvPr id="0" name=""/>
        <dsp:cNvSpPr/>
      </dsp:nvSpPr>
      <dsp:spPr>
        <a:xfrm>
          <a:off x="375704" y="952199"/>
          <a:ext cx="683099" cy="6830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CC1F2D-367D-49B6-8E02-EF79B59AB3C0}">
      <dsp:nvSpPr>
        <dsp:cNvPr id="0" name=""/>
        <dsp:cNvSpPr/>
      </dsp:nvSpPr>
      <dsp:spPr>
        <a:xfrm>
          <a:off x="1434509" y="672749"/>
          <a:ext cx="6630390" cy="124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45" tIns="131445" rIns="131445" bIns="13144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Jedná se o základní funkční prvek nervové sousty. </a:t>
          </a:r>
          <a:endParaRPr lang="en-US" sz="2400" kern="1200"/>
        </a:p>
      </dsp:txBody>
      <dsp:txXfrm>
        <a:off x="1434509" y="672749"/>
        <a:ext cx="6630390" cy="1241999"/>
      </dsp:txXfrm>
    </dsp:sp>
    <dsp:sp modelId="{65E87727-BFFD-495A-BBDC-6315EDA09C10}">
      <dsp:nvSpPr>
        <dsp:cNvPr id="0" name=""/>
        <dsp:cNvSpPr/>
      </dsp:nvSpPr>
      <dsp:spPr>
        <a:xfrm>
          <a:off x="0" y="2225248"/>
          <a:ext cx="8064900" cy="12419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3A516D-1873-4FE8-8171-9D782B49C06C}">
      <dsp:nvSpPr>
        <dsp:cNvPr id="0" name=""/>
        <dsp:cNvSpPr/>
      </dsp:nvSpPr>
      <dsp:spPr>
        <a:xfrm>
          <a:off x="375704" y="2504698"/>
          <a:ext cx="683099" cy="6830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38F479-F685-41B5-A624-6120511DA6AA}">
      <dsp:nvSpPr>
        <dsp:cNvPr id="0" name=""/>
        <dsp:cNvSpPr/>
      </dsp:nvSpPr>
      <dsp:spPr>
        <a:xfrm>
          <a:off x="1434509" y="2225248"/>
          <a:ext cx="6630390" cy="124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45" tIns="131445" rIns="131445" bIns="13144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Jedná se o </a:t>
          </a:r>
          <a:r>
            <a:rPr lang="cs-CZ" sz="2400" u="sng" kern="1200" dirty="0"/>
            <a:t>neměnnou automatickou odpověď </a:t>
          </a:r>
          <a:r>
            <a:rPr lang="cs-CZ" sz="2400" kern="1200" dirty="0"/>
            <a:t>organismu na dráždění receptorů, která je zprostředkovaná </a:t>
          </a:r>
          <a:r>
            <a:rPr lang="cs-CZ" sz="2400" b="1" u="sng" kern="1200" dirty="0"/>
            <a:t>reflexním obloukem</a:t>
          </a:r>
          <a:r>
            <a:rPr lang="cs-CZ" sz="2400" kern="1200" dirty="0"/>
            <a:t>. </a:t>
          </a:r>
          <a:endParaRPr lang="en-US" sz="2400" kern="1200" dirty="0"/>
        </a:p>
      </dsp:txBody>
      <dsp:txXfrm>
        <a:off x="1434509" y="2225248"/>
        <a:ext cx="6630390" cy="12419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A9D71-11E8-5C49-98DF-B7C500A4380A}">
      <dsp:nvSpPr>
        <dsp:cNvPr id="0" name=""/>
        <dsp:cNvSpPr/>
      </dsp:nvSpPr>
      <dsp:spPr>
        <a:xfrm>
          <a:off x="0" y="3459583"/>
          <a:ext cx="3795509" cy="7568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EFEKTOR </a:t>
          </a:r>
        </a:p>
      </dsp:txBody>
      <dsp:txXfrm>
        <a:off x="0" y="3459583"/>
        <a:ext cx="3795509" cy="408711"/>
      </dsp:txXfrm>
    </dsp:sp>
    <dsp:sp modelId="{2F25AEB2-41FF-7042-A61E-BCBAC40E80D9}">
      <dsp:nvSpPr>
        <dsp:cNvPr id="0" name=""/>
        <dsp:cNvSpPr/>
      </dsp:nvSpPr>
      <dsp:spPr>
        <a:xfrm>
          <a:off x="0" y="3853157"/>
          <a:ext cx="3795509" cy="34816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akce, výsledek procesu</a:t>
          </a:r>
        </a:p>
      </dsp:txBody>
      <dsp:txXfrm>
        <a:off x="0" y="3853157"/>
        <a:ext cx="3795509" cy="348161"/>
      </dsp:txXfrm>
    </dsp:sp>
    <dsp:sp modelId="{F463DB49-5AB0-6643-8F7E-2E25CD96B611}">
      <dsp:nvSpPr>
        <dsp:cNvPr id="0" name=""/>
        <dsp:cNvSpPr/>
      </dsp:nvSpPr>
      <dsp:spPr>
        <a:xfrm rot="10800000">
          <a:off x="0" y="2306867"/>
          <a:ext cx="3795509" cy="116406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CNS (MÍCHA, MOZEK)</a:t>
          </a:r>
        </a:p>
      </dsp:txBody>
      <dsp:txXfrm rot="-10800000">
        <a:off x="0" y="2306867"/>
        <a:ext cx="3795509" cy="408588"/>
      </dsp:txXfrm>
    </dsp:sp>
    <dsp:sp modelId="{1AD0D8A1-4D9B-EA45-AD72-690BD54FC115}">
      <dsp:nvSpPr>
        <dsp:cNvPr id="0" name=""/>
        <dsp:cNvSpPr/>
      </dsp:nvSpPr>
      <dsp:spPr>
        <a:xfrm>
          <a:off x="0" y="2715455"/>
          <a:ext cx="3795509" cy="3480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eferentní (odstředivá) dráha </a:t>
          </a:r>
        </a:p>
      </dsp:txBody>
      <dsp:txXfrm>
        <a:off x="0" y="2715455"/>
        <a:ext cx="3795509" cy="348056"/>
      </dsp:txXfrm>
    </dsp:sp>
    <dsp:sp modelId="{384C8D78-7A04-8248-BFEE-49934048A589}">
      <dsp:nvSpPr>
        <dsp:cNvPr id="0" name=""/>
        <dsp:cNvSpPr/>
      </dsp:nvSpPr>
      <dsp:spPr>
        <a:xfrm rot="10800000">
          <a:off x="0" y="1154150"/>
          <a:ext cx="3795509" cy="116406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RECEPTOR </a:t>
          </a:r>
        </a:p>
      </dsp:txBody>
      <dsp:txXfrm rot="-10800000">
        <a:off x="0" y="1154150"/>
        <a:ext cx="3795509" cy="408588"/>
      </dsp:txXfrm>
    </dsp:sp>
    <dsp:sp modelId="{687E2127-91F2-A04C-AC41-8BC8729510A5}">
      <dsp:nvSpPr>
        <dsp:cNvPr id="0" name=""/>
        <dsp:cNvSpPr/>
      </dsp:nvSpPr>
      <dsp:spPr>
        <a:xfrm>
          <a:off x="0" y="1562738"/>
          <a:ext cx="3795509" cy="3480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aferentní (dostředivá) dráha</a:t>
          </a:r>
        </a:p>
      </dsp:txBody>
      <dsp:txXfrm>
        <a:off x="0" y="1562738"/>
        <a:ext cx="3795509" cy="348056"/>
      </dsp:txXfrm>
    </dsp:sp>
    <dsp:sp modelId="{60750DB9-6DCD-4E44-8C71-F7CC57EE88D5}">
      <dsp:nvSpPr>
        <dsp:cNvPr id="0" name=""/>
        <dsp:cNvSpPr/>
      </dsp:nvSpPr>
      <dsp:spPr>
        <a:xfrm rot="10800000">
          <a:off x="0" y="1433"/>
          <a:ext cx="3795509" cy="116406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stimul</a:t>
          </a:r>
        </a:p>
      </dsp:txBody>
      <dsp:txXfrm rot="10800000">
        <a:off x="0" y="1433"/>
        <a:ext cx="3795509" cy="756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7" name="Google Shape;31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1" name="Google Shape;57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6" name="Google Shape;2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3" name="Google Shape;50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0" name="Google Shape;51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4" name="Google Shape;29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21b23dfeb4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21b23dfeb4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45" name="Google Shape;54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800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6A09EE1D-83AA-0845-937E-1AE67E6C42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DCB35D92-D29B-3146-9611-5C6D08A960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F739C49A-2754-B34F-887F-DB0B6C7FE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800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8AD3602B-143C-9941-B297-40F5CE0AE1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799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F3500E4-D17A-554A-8F33-305045D9D7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799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400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7400" y="2012012"/>
            <a:ext cx="5389200" cy="28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08107c38e4_0_122"/>
          <p:cNvSpPr txBox="1">
            <a:spLocks noGrp="1"/>
          </p:cNvSpPr>
          <p:nvPr>
            <p:ph type="title"/>
          </p:nvPr>
        </p:nvSpPr>
        <p:spPr>
          <a:xfrm>
            <a:off x="492918" y="499533"/>
            <a:ext cx="8079525" cy="16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g208107c38e4_0_122"/>
          <p:cNvSpPr txBox="1">
            <a:spLocks noGrp="1"/>
          </p:cNvSpPr>
          <p:nvPr>
            <p:ph type="body" idx="1"/>
          </p:nvPr>
        </p:nvSpPr>
        <p:spPr>
          <a:xfrm>
            <a:off x="507492" y="2011680"/>
            <a:ext cx="8065350" cy="3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 rtl="0">
              <a:lnSpc>
                <a:spcPct val="85000"/>
              </a:lnSpc>
              <a:spcBef>
                <a:spcPts val="975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1pPr>
            <a:lvl2pPr marL="685800" lvl="1" indent="-257175" algn="l" rtl="0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2pPr>
            <a:lvl3pPr marL="1028700" lvl="2" indent="-257175" algn="l" rtl="0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3pPr>
            <a:lvl4pPr marL="1371600" lvl="3" indent="-257175" algn="l" rtl="0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4pPr>
            <a:lvl5pPr marL="1714500" lvl="4" indent="-257175" algn="l" rtl="0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5pPr>
            <a:lvl6pPr marL="2057400" lvl="5" indent="-257175" algn="l" rtl="0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6pPr>
            <a:lvl7pPr marL="2400300" lvl="6" indent="-257175" algn="l" rtl="0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7pPr>
            <a:lvl8pPr marL="2743200" lvl="7" indent="-257175" algn="l" rtl="0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8pPr>
            <a:lvl9pPr marL="3086100" lvl="8" indent="-257175" algn="l" rtl="0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9pPr>
          </a:lstStyle>
          <a:p>
            <a:endParaRPr/>
          </a:p>
        </p:txBody>
      </p:sp>
      <p:sp>
        <p:nvSpPr>
          <p:cNvPr id="130" name="Google Shape;130;g208107c38e4_0_122"/>
          <p:cNvSpPr txBox="1">
            <a:spLocks noGrp="1"/>
          </p:cNvSpPr>
          <p:nvPr>
            <p:ph type="dt" idx="10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208107c38e4_0_122"/>
          <p:cNvSpPr txBox="1">
            <a:spLocks noGrp="1"/>
          </p:cNvSpPr>
          <p:nvPr>
            <p:ph type="ftr" idx="11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208107c38e4_0_122"/>
          <p:cNvSpPr txBox="1">
            <a:spLocks noGrp="1"/>
          </p:cNvSpPr>
          <p:nvPr>
            <p:ph type="sldNum" idx="12"/>
          </p:nvPr>
        </p:nvSpPr>
        <p:spPr>
          <a:xfrm>
            <a:off x="6572945" y="5876412"/>
            <a:ext cx="2194650" cy="13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7725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7725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7725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7725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7725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7725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7725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7725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00"/>
              <a:buFont typeface="Arial"/>
              <a:buNone/>
              <a:defRPr sz="7725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32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DAA1A8A-524E-644B-B0AF-51411DA79C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B4D4E801-FF72-8844-8AD5-63FB20258D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F883A8A2-A2CB-1C44-9EE7-C8EC2B49A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74D748FC-9EE4-7249-93AA-8B20FF894E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97DE4E81-77F5-2840-B51A-ABFA42B1D2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3B83724A-CCE0-7C4E-A0DB-C689F6D00D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576A8657-DBEB-4A49-B538-360785996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A1DA44D0-A644-7041-8A44-D0B2BE45C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Pomb1l7vSk?feature=oemb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4qfVlXzL8dI?feature=oembed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H_w1GvjJM0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pIV8SibAvk?feature=oembe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7s_dfxnwIQ?start=49&amp;feature=oembed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Mq6l6SaHp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lj6Y0rrmtw?si=sZmguXZZ0Kx0n5az&amp;t=76" TargetMode="External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blj6Y0rrmtw?start=76&amp;feature=oembed" TargetMode="External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6IqCGP1UUM?start=50&amp;feature=oembed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mboss.com/us/knowledge/Neurological_examination#Z48adc961f502ef8d29f7e5bcf9c60b5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Reflexy, pyramidové jevy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Neurofyziologie a neuropatologie </a:t>
            </a:r>
          </a:p>
          <a:p>
            <a:endParaRPr lang="cs-CZ" dirty="0"/>
          </a:p>
          <a:p>
            <a:r>
              <a:rPr lang="cs-CZ" dirty="0"/>
              <a:t>Mgr. Pavlína Bazalová</a:t>
            </a:r>
          </a:p>
        </p:txBody>
      </p:sp>
    </p:spTree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6224EB-1089-AD57-902E-42A1FA96AE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10</a:t>
            </a:fld>
            <a:endParaRPr lang="cs-CZ" alt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EE7FDFE-72B2-A4AA-7015-F6B32AAB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pPr marL="54000" indent="0">
              <a:buNone/>
            </a:pPr>
            <a:r>
              <a:rPr lang="cs-CZ" dirty="0"/>
              <a:t>Zkřížený extenzorový reflex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422D432-E189-2761-CF98-9F3DAD123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40" y="1330114"/>
            <a:ext cx="6102002" cy="4715976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12D9C1BF-BDC1-A389-F65F-A981124345B8}"/>
              </a:ext>
            </a:extLst>
          </p:cNvPr>
          <p:cNvSpPr txBox="1"/>
          <p:nvPr/>
        </p:nvSpPr>
        <p:spPr>
          <a:xfrm>
            <a:off x="988414" y="5823241"/>
            <a:ext cx="681712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https://content.byui.edu/file/a236934c-3c60-4fe9-90aa-d343b3e3a640/1/module9/readings/somatic_reflexes.html</a:t>
            </a:r>
          </a:p>
        </p:txBody>
      </p:sp>
    </p:spTree>
    <p:extLst>
      <p:ext uri="{BB962C8B-B14F-4D97-AF65-F5344CB8AC3E}">
        <p14:creationId xmlns:p14="http://schemas.microsoft.com/office/powerpoint/2010/main" val="1495277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AF420C2-7CFC-69ED-93D2-0EAA10BE58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11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A247230-4A3A-EBCB-1B36-DBAD390F8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cs-CZ" dirty="0"/>
              <a:t>3. Smyslové reflexy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CFDDB65-50C3-9BC0-C89B-D9F71F859273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1701505"/>
            <a:ext cx="3914999" cy="41399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Receptorem je smyslový orgán: oko, ucho (vč. Vestibulárního aparátu), chuťové buňky, čichové buňky </a:t>
            </a:r>
          </a:p>
          <a:p>
            <a:pPr>
              <a:spcAft>
                <a:spcPts val="600"/>
              </a:spcAft>
            </a:pPr>
            <a:endParaRPr lang="cs-CZ" dirty="0"/>
          </a:p>
          <a:p>
            <a:pPr>
              <a:spcAft>
                <a:spcPts val="600"/>
              </a:spcAft>
            </a:pPr>
            <a:r>
              <a:rPr lang="cs-CZ" dirty="0"/>
              <a:t>Příklady: </a:t>
            </a:r>
          </a:p>
          <a:p>
            <a:pPr>
              <a:spcAft>
                <a:spcPts val="600"/>
              </a:spcAft>
            </a:pPr>
            <a:r>
              <a:rPr lang="cs-CZ" dirty="0"/>
              <a:t> </a:t>
            </a:r>
            <a:r>
              <a:rPr lang="cs-CZ" dirty="0" err="1"/>
              <a:t>vestibulookulární</a:t>
            </a:r>
            <a:r>
              <a:rPr lang="cs-CZ" dirty="0"/>
              <a:t> reflexy (</a:t>
            </a:r>
            <a:r>
              <a:rPr lang="cs-CZ" dirty="0" err="1"/>
              <a:t>statokinetické</a:t>
            </a:r>
            <a:r>
              <a:rPr lang="cs-CZ" dirty="0"/>
              <a:t>) </a:t>
            </a:r>
          </a:p>
          <a:p>
            <a:pPr>
              <a:spcAft>
                <a:spcPts val="600"/>
              </a:spcAft>
            </a:pPr>
            <a:r>
              <a:rPr lang="cs-CZ" dirty="0"/>
              <a:t>Zornicový reflex – přímá a nepřímá reakce </a:t>
            </a:r>
          </a:p>
        </p:txBody>
      </p:sp>
      <p:pic>
        <p:nvPicPr>
          <p:cNvPr id="5122" name="Picture 2" descr="32 Pupillary Light Reflex Images, Stock Photos, 3D objects, &amp; Vectors |  Shutterstock">
            <a:extLst>
              <a:ext uri="{FF2B5EF4-FFF2-40B4-BE49-F238E27FC236}">
                <a16:creationId xmlns:a16="http://schemas.microsoft.com/office/drawing/2014/main" id="{2CD4D4E3-B6F2-DCFC-D305-BED3544A7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8460" y="2191966"/>
            <a:ext cx="3914999" cy="315907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304894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C682FC61-A4B4-1E9D-D6ED-087346BEA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reflexů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6FCE15CC-C09F-51B4-ED22-3B4410EE9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440002"/>
            <a:ext cx="8064900" cy="4787998"/>
          </a:xfrm>
        </p:spPr>
        <p:txBody>
          <a:bodyPr/>
          <a:lstStyle/>
          <a:p>
            <a:pPr marL="54000" indent="0">
              <a:buNone/>
            </a:pPr>
            <a:r>
              <a:rPr lang="cs-CZ" b="1" u="sng" dirty="0"/>
              <a:t>Hodnotím:</a:t>
            </a:r>
          </a:p>
          <a:p>
            <a:pPr marL="54000" indent="0">
              <a:buNone/>
            </a:pPr>
            <a:endParaRPr lang="cs-CZ" b="1" u="sng" dirty="0"/>
          </a:p>
          <a:p>
            <a:pPr marL="511200" indent="-457200">
              <a:buAutoNum type="arabicParenR"/>
            </a:pPr>
            <a:r>
              <a:rPr lang="cs-CZ" b="1" u="sng" dirty="0"/>
              <a:t>Výbavnost reflexu</a:t>
            </a:r>
          </a:p>
          <a:p>
            <a:pPr lvl="1"/>
            <a:r>
              <a:rPr lang="cs-CZ" dirty="0"/>
              <a:t>každý reflex může chybět v určitém procentu případů i u zdravého jedince.</a:t>
            </a:r>
          </a:p>
          <a:p>
            <a:pPr lvl="1"/>
            <a:r>
              <a:rPr lang="cs-CZ" dirty="0"/>
              <a:t>Nevýbavnost reflexu – areflexie </a:t>
            </a:r>
          </a:p>
          <a:p>
            <a:pPr marL="243000" lvl="1" indent="0">
              <a:buNone/>
            </a:pPr>
            <a:endParaRPr lang="cs-CZ" dirty="0"/>
          </a:p>
          <a:p>
            <a:pPr marL="511200" indent="-457200">
              <a:buAutoNum type="arabicParenR"/>
            </a:pPr>
            <a:r>
              <a:rPr lang="cs-CZ" b="1" u="sng" dirty="0"/>
              <a:t>Kvantitativní odpověď </a:t>
            </a:r>
          </a:p>
          <a:p>
            <a:pPr lvl="1"/>
            <a:r>
              <a:rPr lang="cs-CZ" dirty="0" err="1"/>
              <a:t>hyporeflexie</a:t>
            </a:r>
            <a:endParaRPr lang="cs-CZ" dirty="0"/>
          </a:p>
          <a:p>
            <a:pPr lvl="1"/>
            <a:r>
              <a:rPr lang="cs-CZ" dirty="0" err="1"/>
              <a:t>normoreflexie</a:t>
            </a:r>
            <a:endParaRPr lang="cs-CZ" dirty="0"/>
          </a:p>
          <a:p>
            <a:pPr lvl="1"/>
            <a:r>
              <a:rPr lang="cs-CZ" dirty="0" err="1"/>
              <a:t>hyperreflexie</a:t>
            </a:r>
            <a:r>
              <a:rPr lang="cs-CZ" dirty="0"/>
              <a:t> nebo zvětšená reflexní zóna</a:t>
            </a:r>
          </a:p>
          <a:p>
            <a:pPr marL="511200" indent="-457200">
              <a:buAutoNum type="arabicParenR"/>
            </a:pPr>
            <a:endParaRPr lang="cs-CZ" b="1" u="sng" dirty="0"/>
          </a:p>
          <a:p>
            <a:pPr marL="511200" indent="-457200">
              <a:buAutoNum type="arabicParenR"/>
            </a:pPr>
            <a:r>
              <a:rPr lang="cs-CZ" b="1" u="sng" dirty="0"/>
              <a:t>Kvalitativní odpověď </a:t>
            </a:r>
          </a:p>
          <a:p>
            <a:pPr lvl="1"/>
            <a:r>
              <a:rPr lang="cs-CZ" dirty="0"/>
              <a:t>odpověď jiná než normálně </a:t>
            </a:r>
          </a:p>
          <a:p>
            <a:pPr lvl="1"/>
            <a:r>
              <a:rPr lang="cs-CZ" dirty="0"/>
              <a:t>např. kyvadlové reflexy u mozečkových poruch nebo iradiace reflexu 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511200" indent="-457200">
              <a:buAutoNum type="arabicParenR"/>
            </a:pPr>
            <a:endParaRPr lang="cs-CZ" b="1" u="sng" dirty="0"/>
          </a:p>
          <a:p>
            <a:pPr marL="54000" indent="0">
              <a:buNone/>
            </a:pP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44BECB6-D177-041E-2B9A-463EDDD29156}"/>
              </a:ext>
            </a:extLst>
          </p:cNvPr>
          <p:cNvSpPr txBox="1"/>
          <p:nvPr/>
        </p:nvSpPr>
        <p:spPr>
          <a:xfrm>
            <a:off x="278274" y="5784057"/>
            <a:ext cx="7199157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Vždy vyšetřím obě strany! </a:t>
            </a:r>
          </a:p>
          <a:p>
            <a:r>
              <a:rPr lang="cs-CZ" sz="2000" dirty="0"/>
              <a:t>(jednostranná porucha může být závažnější než oboustranná) </a:t>
            </a:r>
          </a:p>
        </p:txBody>
      </p:sp>
    </p:spTree>
    <p:extLst>
      <p:ext uri="{BB962C8B-B14F-4D97-AF65-F5344CB8AC3E}">
        <p14:creationId xmlns:p14="http://schemas.microsoft.com/office/powerpoint/2010/main" val="3186644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325679-B1DA-8AD7-8A0E-22587DE818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13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C682FC61-A4B4-1E9D-D6ED-087346BEA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cs-CZ" dirty="0"/>
              <a:t>Vyšetření reflexů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6FCE15CC-C09F-51B4-ED22-3B4410EE954E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40000" y="1701505"/>
            <a:ext cx="3914999" cy="4139998"/>
          </a:xfrm>
        </p:spPr>
        <p:txBody>
          <a:bodyPr>
            <a:normAutofit fontScale="92500"/>
          </a:bodyPr>
          <a:lstStyle/>
          <a:p>
            <a:pPr marL="5400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cs-CZ" b="1" dirty="0"/>
              <a:t>Pokud se mi vyšetření nedaří: </a:t>
            </a:r>
          </a:p>
          <a:p>
            <a:pPr marL="54000" indent="0">
              <a:lnSpc>
                <a:spcPct val="90000"/>
              </a:lnSpc>
              <a:spcAft>
                <a:spcPts val="600"/>
              </a:spcAft>
              <a:buNone/>
            </a:pPr>
            <a:endParaRPr lang="cs-CZ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cs-CZ" sz="2100" b="1" u="sng" dirty="0" err="1"/>
              <a:t>Jendrassikův</a:t>
            </a:r>
            <a:r>
              <a:rPr lang="cs-CZ" sz="2100" b="1" u="sng" dirty="0"/>
              <a:t> manévr </a:t>
            </a:r>
            <a:r>
              <a:rPr lang="cs-CZ" sz="2100" dirty="0"/>
              <a:t>-pacient spojí ruce před tělem (zahákne prsty) a snaží se je silou oddálit (zesilovací manévr – pro DKK)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cs-CZ" sz="2100" b="1" u="sng" dirty="0"/>
              <a:t>Babinského manévr </a:t>
            </a:r>
            <a:r>
              <a:rPr lang="cs-CZ" sz="2100" dirty="0"/>
              <a:t>– pro opačnou než vyšetřovanou HK (jen pro HKK)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cs-CZ" sz="2100" b="1" dirty="0">
                <a:solidFill>
                  <a:srgbClr val="FF0000"/>
                </a:solidFill>
              </a:rPr>
              <a:t>Odvedení pozornosti – odpočítávání od 100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cs-CZ" sz="2100" b="1" dirty="0">
                <a:solidFill>
                  <a:srgbClr val="FF0000"/>
                </a:solidFill>
              </a:rPr>
              <a:t>Klient by měl být v klidu, vyšetřovaný segment relaxovaný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cs-CZ" dirty="0"/>
          </a:p>
        </p:txBody>
      </p:sp>
      <p:pic>
        <p:nvPicPr>
          <p:cNvPr id="6146" name="Picture 2" descr="Ukázka prezentace LF MU v jednotném vizuálním stylu MU">
            <a:extLst>
              <a:ext uri="{FF2B5EF4-FFF2-40B4-BE49-F238E27FC236}">
                <a16:creationId xmlns:a16="http://schemas.microsoft.com/office/drawing/2014/main" id="{D96EF548-C6DC-5C7B-1445-B4CD81CF49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" b="17259"/>
          <a:stretch/>
        </p:blipFill>
        <p:spPr bwMode="auto">
          <a:xfrm>
            <a:off x="5505117" y="1171576"/>
            <a:ext cx="3098883" cy="327697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149" name="Picture 5" descr="page20image1195984784">
            <a:extLst>
              <a:ext uri="{FF2B5EF4-FFF2-40B4-BE49-F238E27FC236}">
                <a16:creationId xmlns:a16="http://schemas.microsoft.com/office/drawing/2014/main" id="{E4B9BDEE-F082-A49C-3540-3A39D3C22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692997"/>
            <a:ext cx="133350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17BE195-CF42-5B1E-CEEF-B6954A6CE9A8}"/>
              </a:ext>
            </a:extLst>
          </p:cNvPr>
          <p:cNvSpPr txBox="1"/>
          <p:nvPr/>
        </p:nvSpPr>
        <p:spPr>
          <a:xfrm>
            <a:off x="5289283" y="5457330"/>
            <a:ext cx="35305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Zdroj obrázků: https://</a:t>
            </a:r>
            <a:r>
              <a:rPr lang="cs-CZ" sz="1200" dirty="0" err="1"/>
              <a:t>is.muni.cz</a:t>
            </a:r>
            <a:r>
              <a:rPr lang="cs-CZ" sz="1200" dirty="0"/>
              <a:t>/el/med/podzim2020/VLNE9X1c/um/</a:t>
            </a:r>
            <a:r>
              <a:rPr lang="cs-CZ" sz="1200" dirty="0" err="1"/>
              <a:t>fn_brno</a:t>
            </a:r>
            <a:r>
              <a:rPr lang="cs-CZ" sz="1200" dirty="0"/>
              <a:t>/</a:t>
            </a:r>
            <a:r>
              <a:rPr lang="cs-CZ" sz="1200" dirty="0" err="1"/>
              <a:t>Propedeutika_motoricky_system_pdf.pdf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048946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0"/>
          <p:cNvSpPr txBox="1">
            <a:spLocks noGrp="1"/>
          </p:cNvSpPr>
          <p:nvPr>
            <p:ph type="title"/>
          </p:nvPr>
        </p:nvSpPr>
        <p:spPr>
          <a:xfrm>
            <a:off x="402559" y="349467"/>
            <a:ext cx="8079525" cy="829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/>
          </a:bodyPr>
          <a:lstStyle/>
          <a:p>
            <a:pPr>
              <a:buSzPts val="5400"/>
            </a:pPr>
            <a:r>
              <a:rPr lang="cs-CZ" dirty="0"/>
              <a:t>Vyšetření napínacích reflexů</a:t>
            </a:r>
            <a:endParaRPr dirty="0"/>
          </a:p>
        </p:txBody>
      </p:sp>
      <p:sp>
        <p:nvSpPr>
          <p:cNvPr id="320" name="Google Shape;320;p20"/>
          <p:cNvSpPr txBox="1">
            <a:spLocks noGrp="1"/>
          </p:cNvSpPr>
          <p:nvPr>
            <p:ph type="body" idx="1"/>
          </p:nvPr>
        </p:nvSpPr>
        <p:spPr>
          <a:xfrm>
            <a:off x="533925" y="1179267"/>
            <a:ext cx="8076150" cy="51483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0" indent="0">
              <a:spcBef>
                <a:spcPts val="0"/>
              </a:spcBef>
              <a:buSzPts val="1900"/>
              <a:buNone/>
            </a:pPr>
            <a:r>
              <a:rPr lang="cs-CZ" sz="1800" b="1" dirty="0" err="1"/>
              <a:t>Myotatické</a:t>
            </a:r>
            <a:r>
              <a:rPr lang="cs-CZ" sz="1800" b="1" dirty="0"/>
              <a:t>/</a:t>
            </a:r>
            <a:r>
              <a:rPr lang="cs-CZ" sz="1800" b="1" dirty="0" err="1"/>
              <a:t>šlachookosticové</a:t>
            </a:r>
            <a:r>
              <a:rPr lang="cs-CZ" sz="1800" b="1" dirty="0"/>
              <a:t> (napínací) reflexy:</a:t>
            </a:r>
          </a:p>
          <a:p>
            <a:pPr marL="68580" indent="-90488">
              <a:spcBef>
                <a:spcPts val="0"/>
              </a:spcBef>
              <a:buSzPts val="1900"/>
            </a:pPr>
            <a:endParaRPr lang="cs-CZ" sz="1800" dirty="0"/>
          </a:p>
          <a:p>
            <a:pPr marL="285750" indent="-285750">
              <a:spcBef>
                <a:spcPts val="0"/>
              </a:spcBef>
              <a:buSzPts val="1900"/>
              <a:buFont typeface="Arial" panose="020B0604020202020204" pitchFamily="34" charset="0"/>
              <a:buChar char="•"/>
            </a:pPr>
            <a:r>
              <a:rPr lang="cs-CZ" sz="1800" i="1" dirty="0"/>
              <a:t>Vyšetřujeme: pomocí neurologického kladívka</a:t>
            </a:r>
            <a:endParaRPr sz="1800" i="1" dirty="0"/>
          </a:p>
          <a:p>
            <a:pPr marL="285750" indent="-285750">
              <a:buSzPts val="1900"/>
              <a:buFont typeface="Arial" panose="020B0604020202020204" pitchFamily="34" charset="0"/>
              <a:buChar char="•"/>
            </a:pPr>
            <a:r>
              <a:rPr lang="cs-CZ" sz="1800" i="1" dirty="0"/>
              <a:t>Provedení: rychlý a pružný úder na šlachu svalu nebo periost v blízkosti sval. úponu na úplně povolenou končetinu, </a:t>
            </a:r>
          </a:p>
          <a:p>
            <a:pPr marL="285750" indent="-285750">
              <a:buSzPts val="1900"/>
              <a:buFont typeface="Arial" panose="020B0604020202020204" pitchFamily="34" charset="0"/>
              <a:buChar char="•"/>
            </a:pPr>
            <a:r>
              <a:rPr lang="cs-CZ" sz="1800" i="1" dirty="0"/>
              <a:t>Hodnotíme: záškub/kontrakci - zda se objeví a v jaké kvalitě</a:t>
            </a:r>
          </a:p>
          <a:p>
            <a:pPr marL="285750" indent="-285750">
              <a:buSzPts val="1900"/>
              <a:buFont typeface="Arial" panose="020B0604020202020204" pitchFamily="34" charset="0"/>
              <a:buChar char="•"/>
            </a:pPr>
            <a:endParaRPr lang="cs-CZ" sz="1800" i="1" dirty="0"/>
          </a:p>
          <a:p>
            <a:pPr marL="0" indent="0">
              <a:buSzPts val="1900"/>
              <a:buNone/>
            </a:pPr>
            <a:r>
              <a:rPr lang="cs-CZ" sz="1800" b="1" dirty="0"/>
              <a:t>Exteroceptivní reflexy (kožní, </a:t>
            </a:r>
            <a:r>
              <a:rPr lang="cs-CZ" sz="1800" b="1" dirty="0" err="1"/>
              <a:t>sliznicové</a:t>
            </a:r>
            <a:r>
              <a:rPr lang="cs-CZ" sz="1800" b="1" dirty="0"/>
              <a:t>) </a:t>
            </a:r>
          </a:p>
          <a:p>
            <a:pPr marL="285750" indent="-285750">
              <a:buSzPts val="1900"/>
              <a:buFont typeface="Arial" panose="020B0604020202020204" pitchFamily="34" charset="0"/>
              <a:buChar char="•"/>
            </a:pPr>
            <a:r>
              <a:rPr lang="cs-CZ" sz="1800" i="1" dirty="0"/>
              <a:t>Vyšetřujeme: pomocí neurologického kladívka nebo </a:t>
            </a:r>
            <a:r>
              <a:rPr lang="cs-CZ" sz="1800" i="1" dirty="0" err="1"/>
              <a:t>spec</a:t>
            </a:r>
            <a:r>
              <a:rPr lang="cs-CZ" sz="1800" i="1" dirty="0"/>
              <a:t>. špachtlí </a:t>
            </a:r>
          </a:p>
          <a:p>
            <a:pPr marL="285750" indent="-285750">
              <a:buSzPts val="1900"/>
              <a:buFont typeface="Arial" panose="020B0604020202020204" pitchFamily="34" charset="0"/>
              <a:buChar char="•"/>
            </a:pPr>
            <a:r>
              <a:rPr lang="cs-CZ" sz="1800" i="1" dirty="0"/>
              <a:t>Provedení: podráždění dané oblasti kůže/sliznice </a:t>
            </a:r>
          </a:p>
          <a:p>
            <a:pPr marL="285750" indent="-285750">
              <a:buSzPts val="1900"/>
              <a:buFont typeface="Arial" panose="020B0604020202020204" pitchFamily="34" charset="0"/>
              <a:buChar char="•"/>
            </a:pPr>
            <a:r>
              <a:rPr lang="cs-CZ" sz="1800" i="1" dirty="0"/>
              <a:t>Hodnotíme: záškub, kontrakci </a:t>
            </a:r>
          </a:p>
          <a:p>
            <a:pPr marL="285750" indent="-285750">
              <a:buSzPts val="1900"/>
              <a:buFont typeface="Arial" panose="020B0604020202020204" pitchFamily="34" charset="0"/>
              <a:buChar char="•"/>
            </a:pPr>
            <a:endParaRPr lang="cs-CZ" sz="1800" i="1" dirty="0"/>
          </a:p>
          <a:p>
            <a:pPr marL="0" indent="0">
              <a:buSzPts val="1900"/>
              <a:buNone/>
            </a:pPr>
            <a:r>
              <a:rPr lang="cs-CZ" sz="1800" b="1" dirty="0"/>
              <a:t>Smyslové reflexy </a:t>
            </a:r>
          </a:p>
          <a:p>
            <a:pPr marL="285750" indent="-285750">
              <a:buSzPts val="1900"/>
              <a:buFont typeface="Arial" panose="020B0604020202020204" pitchFamily="34" charset="0"/>
              <a:buChar char="•"/>
            </a:pPr>
            <a:r>
              <a:rPr lang="cs-CZ" sz="1800" i="1" dirty="0"/>
              <a:t>Vyšetření a provedení: specifické manévry k podráždění receptorů např. vyšetření osvitem</a:t>
            </a:r>
          </a:p>
          <a:p>
            <a:pPr marL="285750" indent="-285750">
              <a:buSzPts val="1900"/>
              <a:buFont typeface="Arial" panose="020B0604020202020204" pitchFamily="34" charset="0"/>
              <a:buChar char="•"/>
            </a:pPr>
            <a:r>
              <a:rPr lang="cs-CZ" sz="1800" i="1" dirty="0"/>
              <a:t>Hodnotíme: specificky popsanou reakci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4"/>
          <p:cNvSpPr txBox="1">
            <a:spLocks noGrp="1"/>
          </p:cNvSpPr>
          <p:nvPr>
            <p:ph type="title"/>
          </p:nvPr>
        </p:nvSpPr>
        <p:spPr>
          <a:xfrm>
            <a:off x="539999" y="295836"/>
            <a:ext cx="8079525" cy="12435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/>
          </a:bodyPr>
          <a:lstStyle/>
          <a:p>
            <a:pPr>
              <a:buSzPts val="5400"/>
            </a:pPr>
            <a:r>
              <a:rPr lang="cs-CZ" dirty="0"/>
              <a:t>Napínací reflexy DKK</a:t>
            </a:r>
            <a:endParaRPr dirty="0"/>
          </a:p>
        </p:txBody>
      </p:sp>
      <p:sp>
        <p:nvSpPr>
          <p:cNvPr id="2" name="Zástupný obsah 7">
            <a:extLst>
              <a:ext uri="{FF2B5EF4-FFF2-40B4-BE49-F238E27FC236}">
                <a16:creationId xmlns:a16="http://schemas.microsoft.com/office/drawing/2014/main" id="{8CB80DC1-C305-659B-5027-81A4B8373F6C}"/>
              </a:ext>
            </a:extLst>
          </p:cNvPr>
          <p:cNvSpPr txBox="1">
            <a:spLocks/>
          </p:cNvSpPr>
          <p:nvPr/>
        </p:nvSpPr>
        <p:spPr>
          <a:xfrm>
            <a:off x="539999" y="1692002"/>
            <a:ext cx="3831033" cy="413999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342900" marR="0" lvl="0" indent="-257175" algn="l" defTabSz="914400" rtl="0" eaLnBrk="1" fontAlgn="base" latinLnBrk="0" hangingPunct="1">
              <a:lnSpc>
                <a:spcPct val="85000"/>
              </a:lnSpc>
              <a:spcBef>
                <a:spcPts val="975"/>
              </a:spcBef>
              <a:spcAft>
                <a:spcPts val="0"/>
              </a:spcAft>
              <a:buClr>
                <a:srgbClr val="262626"/>
              </a:buClr>
              <a:buSzPts val="1800"/>
              <a:buFontTx/>
              <a:buChar char=" "/>
              <a:tabLst/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57175" algn="l" rtl="0" eaLnBrk="1" fontAlgn="base" hangingPunct="1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rgbClr val="262626"/>
              </a:buClr>
              <a:buSzPts val="1800"/>
              <a:buFontTx/>
              <a:buChar char=" "/>
              <a:defRPr sz="1125" b="0">
                <a:solidFill>
                  <a:schemeClr val="tx1"/>
                </a:solidFill>
                <a:latin typeface="+mn-lt"/>
              </a:defRPr>
            </a:lvl2pPr>
            <a:lvl3pPr marL="1028700" lvl="2" indent="-257175" algn="l" rtl="0" eaLnBrk="1" fontAlgn="base" hangingPunct="1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rgbClr val="262626"/>
              </a:buClr>
              <a:buSzPts val="1800"/>
              <a:buFontTx/>
              <a:buChar char=" "/>
              <a:defRPr sz="1125" b="0">
                <a:solidFill>
                  <a:schemeClr val="tx1"/>
                </a:solidFill>
                <a:latin typeface="+mn-lt"/>
              </a:defRPr>
            </a:lvl3pPr>
            <a:lvl4pPr marL="1371600" lvl="3" indent="-257175" algn="l" rtl="0" eaLnBrk="1" fontAlgn="base" hangingPunct="1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rgbClr val="262626"/>
              </a:buClr>
              <a:buSzPts val="1800"/>
              <a:buFontTx/>
              <a:buChar char=" "/>
              <a:defRPr sz="1125" b="0">
                <a:solidFill>
                  <a:schemeClr val="tx1"/>
                </a:solidFill>
                <a:latin typeface="+mn-lt"/>
              </a:defRPr>
            </a:lvl4pPr>
            <a:lvl5pPr marL="1714500" lvl="4" indent="-257175" algn="l" rtl="0" eaLnBrk="1" fontAlgn="base" hangingPunct="1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rgbClr val="262626"/>
              </a:buClr>
              <a:buSzPts val="1800"/>
              <a:buFontTx/>
              <a:buChar char=" "/>
              <a:defRPr sz="1125" b="0">
                <a:solidFill>
                  <a:schemeClr val="tx1"/>
                </a:solidFill>
                <a:latin typeface="+mn-lt"/>
              </a:defRPr>
            </a:lvl5pPr>
            <a:lvl6pPr marL="2057400" lvl="5" indent="-257175" algn="l" rtl="0" eaLnBrk="1" fontAlgn="base" hangingPunct="1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Wingdings" pitchFamily="2" charset="2"/>
              <a:buChar char=" "/>
              <a:defRPr>
                <a:solidFill>
                  <a:schemeClr val="tx1"/>
                </a:solidFill>
                <a:latin typeface="+mn-lt"/>
              </a:defRPr>
            </a:lvl6pPr>
            <a:lvl7pPr marL="2400300" lvl="6" indent="-257175" algn="l" rtl="0" eaLnBrk="1" fontAlgn="base" hangingPunct="1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 panose="020B0604020202020204" pitchFamily="34" charset="0"/>
              <a:buChar char=" "/>
              <a:defRPr baseline="0">
                <a:solidFill>
                  <a:schemeClr val="tx1"/>
                </a:solidFill>
                <a:latin typeface="+mn-lt"/>
              </a:defRPr>
            </a:lvl7pPr>
            <a:lvl8pPr marL="2743200" lvl="7" indent="-257175" algn="l" rtl="0" eaLnBrk="1" fontAlgn="base" hangingPunct="1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 panose="020B0604020202020204" pitchFamily="34" charset="0"/>
              <a:buChar char=" "/>
              <a:defRPr>
                <a:solidFill>
                  <a:schemeClr val="tx1"/>
                </a:solidFill>
                <a:latin typeface="+mn-lt"/>
              </a:defRPr>
            </a:lvl8pPr>
            <a:lvl9pPr marL="3086100" lvl="8" indent="-257175" algn="l" rtl="0" eaLnBrk="1" fontAlgn="base" hangingPunct="1">
              <a:lnSpc>
                <a:spcPct val="85000"/>
              </a:lnSpc>
              <a:spcBef>
                <a:spcPts val="45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 panose="020B0604020202020204" pitchFamily="34" charset="0"/>
              <a:buChar char=" 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kern="0" dirty="0">
                <a:solidFill>
                  <a:schemeClr val="tx2"/>
                </a:solidFill>
              </a:rPr>
              <a:t>Patelární r</a:t>
            </a:r>
            <a:r>
              <a:rPr lang="cs-CZ" kern="0" dirty="0"/>
              <a:t>. (L2-L4 (L5))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kern="0" dirty="0"/>
              <a:t>Poklep na šlachu m. QF – na lig. </a:t>
            </a:r>
            <a:r>
              <a:rPr lang="cs-CZ" kern="0" dirty="0" err="1"/>
              <a:t>Patelae</a:t>
            </a:r>
            <a:r>
              <a:rPr lang="cs-CZ" kern="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kern="0" dirty="0"/>
              <a:t>Odpověď: extenze v kolenním kloubu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kern="0" dirty="0">
                <a:solidFill>
                  <a:schemeClr val="tx2"/>
                </a:solidFill>
              </a:rPr>
              <a:t> R. Achillovy šlachy</a:t>
            </a:r>
            <a:r>
              <a:rPr lang="cs-CZ" kern="0" dirty="0"/>
              <a:t> (L5-S2)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kern="0" dirty="0" err="1"/>
              <a:t>Pokled</a:t>
            </a:r>
            <a:r>
              <a:rPr lang="cs-CZ" kern="0" dirty="0"/>
              <a:t> na Achillovu šlachu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kern="0" dirty="0"/>
              <a:t>Odpověď: plantární flexe v hlezenním kloubu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kern="0" dirty="0"/>
          </a:p>
          <a:p>
            <a:pPr lvl="1"/>
            <a:endParaRPr lang="cs-CZ" kern="0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5A9E7981-1DC9-A706-FFAD-1DA33EBF7EDF}"/>
              </a:ext>
            </a:extLst>
          </p:cNvPr>
          <p:cNvGrpSpPr/>
          <p:nvPr/>
        </p:nvGrpSpPr>
        <p:grpSpPr>
          <a:xfrm>
            <a:off x="6361696" y="3200550"/>
            <a:ext cx="2538063" cy="2667117"/>
            <a:chOff x="4549339" y="3164883"/>
            <a:chExt cx="2538063" cy="2667117"/>
          </a:xfrm>
        </p:grpSpPr>
        <p:pic>
          <p:nvPicPr>
            <p:cNvPr id="8196" name="Picture 4" descr="page19image1622213648">
              <a:extLst>
                <a:ext uri="{FF2B5EF4-FFF2-40B4-BE49-F238E27FC236}">
                  <a16:creationId xmlns:a16="http://schemas.microsoft.com/office/drawing/2014/main" id="{2FD1C1FE-05CA-9F0A-9254-2A2B08CFB7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339" y="3164883"/>
              <a:ext cx="2538063" cy="2667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7" name="Picture 5" descr="page19image1622213952">
              <a:extLst>
                <a:ext uri="{FF2B5EF4-FFF2-40B4-BE49-F238E27FC236}">
                  <a16:creationId xmlns:a16="http://schemas.microsoft.com/office/drawing/2014/main" id="{1762A4AB-F8D8-683A-530F-6E1B4AE307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6825" y="4092041"/>
              <a:ext cx="469900" cy="812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D19B9F3-A2AB-1711-345C-30AD220D074D}"/>
              </a:ext>
            </a:extLst>
          </p:cNvPr>
          <p:cNvGrpSpPr/>
          <p:nvPr/>
        </p:nvGrpSpPr>
        <p:grpSpPr>
          <a:xfrm>
            <a:off x="4733939" y="990333"/>
            <a:ext cx="2666631" cy="3064944"/>
            <a:chOff x="5029945" y="6939"/>
            <a:chExt cx="2666631" cy="3064944"/>
          </a:xfrm>
        </p:grpSpPr>
        <p:pic>
          <p:nvPicPr>
            <p:cNvPr id="8195" name="Picture 3" descr="page19image1622213344">
              <a:extLst>
                <a:ext uri="{FF2B5EF4-FFF2-40B4-BE49-F238E27FC236}">
                  <a16:creationId xmlns:a16="http://schemas.microsoft.com/office/drawing/2014/main" id="{48EA1EBD-CBDA-70CE-47E5-CA76DE3558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6875" y="6939"/>
              <a:ext cx="2179701" cy="3064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8" name="Picture 6" descr="page19image1622214320">
              <a:extLst>
                <a:ext uri="{FF2B5EF4-FFF2-40B4-BE49-F238E27FC236}">
                  <a16:creationId xmlns:a16="http://schemas.microsoft.com/office/drawing/2014/main" id="{58A7614C-4658-E196-AFB9-7F55AC77CB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945" y="1694958"/>
              <a:ext cx="952500" cy="266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Obrázek 6">
            <a:extLst>
              <a:ext uri="{FF2B5EF4-FFF2-40B4-BE49-F238E27FC236}">
                <a16:creationId xmlns:a16="http://schemas.microsoft.com/office/drawing/2014/main" id="{7E247B1E-E56E-23AB-9147-8C943C4A4FE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5976"/>
          <a:stretch/>
        </p:blipFill>
        <p:spPr bwMode="auto">
          <a:xfrm>
            <a:off x="835152" y="4740939"/>
            <a:ext cx="3830320" cy="1636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ové pole 888945270">
            <a:extLst>
              <a:ext uri="{FF2B5EF4-FFF2-40B4-BE49-F238E27FC236}">
                <a16:creationId xmlns:a16="http://schemas.microsoft.com/office/drawing/2014/main" id="{685563BE-B73B-448B-43DB-BE8FF7916BD9}"/>
              </a:ext>
            </a:extLst>
          </p:cNvPr>
          <p:cNvSpPr txBox="1"/>
          <p:nvPr/>
        </p:nvSpPr>
        <p:spPr>
          <a:xfrm>
            <a:off x="595322" y="6429449"/>
            <a:ext cx="4251960" cy="265430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/>
            <a:r>
              <a:rPr lang="cs-CZ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Zdroj obrázků: https://</a:t>
            </a:r>
            <a:r>
              <a:rPr lang="cs-CZ" sz="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www.upjs.sk</a:t>
            </a:r>
            <a:r>
              <a:rPr lang="cs-CZ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/public/media/11491/motorika%20Sj%20pred.pdf</a:t>
            </a: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35E1844-F23F-BD74-1633-CA238026E043}"/>
              </a:ext>
            </a:extLst>
          </p:cNvPr>
          <p:cNvSpPr txBox="1"/>
          <p:nvPr/>
        </p:nvSpPr>
        <p:spPr>
          <a:xfrm>
            <a:off x="6067255" y="5832277"/>
            <a:ext cx="283250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</a:t>
            </a:r>
            <a:r>
              <a:rPr lang="cs-CZ" sz="1000" dirty="0" err="1"/>
              <a:t>is.muni.cz</a:t>
            </a:r>
            <a:r>
              <a:rPr lang="cs-CZ" sz="1000" dirty="0"/>
              <a:t>/el/med/podzim2020/VLNE9X1c/um/</a:t>
            </a:r>
            <a:r>
              <a:rPr lang="cs-CZ" sz="1000" dirty="0" err="1"/>
              <a:t>fn_brno</a:t>
            </a:r>
            <a:r>
              <a:rPr lang="cs-CZ" sz="1000" dirty="0"/>
              <a:t>/</a:t>
            </a:r>
            <a:r>
              <a:rPr lang="cs-CZ" sz="1000" dirty="0" err="1"/>
              <a:t>Propedeutika_motoricky_system_pdf.pdf</a:t>
            </a:r>
            <a:endParaRPr lang="cs-CZ" sz="10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4AD9FC0-55A8-4104-D91E-4A2D29D255CB}"/>
              </a:ext>
            </a:extLst>
          </p:cNvPr>
          <p:cNvSpPr txBox="1"/>
          <p:nvPr/>
        </p:nvSpPr>
        <p:spPr>
          <a:xfrm>
            <a:off x="5175567" y="195859"/>
            <a:ext cx="372419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sz="1600" i="1" dirty="0">
                <a:latin typeface="+mn-lt"/>
              </a:rPr>
              <a:t>Pozn. opakování – na hlavě ještě do napínacích reflexů patří r. </a:t>
            </a:r>
            <a:r>
              <a:rPr lang="cs-CZ" sz="1600" i="1" dirty="0" err="1">
                <a:latin typeface="+mn-lt"/>
              </a:rPr>
              <a:t>maseterový</a:t>
            </a:r>
            <a:endParaRPr lang="cs-CZ" sz="1600" i="1" dirty="0"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CF1128F-B4FE-589F-E480-A3BCB5D695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1DCABE0-D86B-C68F-A565-E33B36C33D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AEC4EBB-380B-AD39-D954-4ED7D92A3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Patelární reflex </a:t>
            </a:r>
          </a:p>
        </p:txBody>
      </p:sp>
      <p:pic>
        <p:nvPicPr>
          <p:cNvPr id="6" name="Online médium 5" descr="Patelární reflex - vyšetření nervového kořene L3/L4/L5">
            <a:hlinkClick r:id="" action="ppaction://media"/>
            <a:extLst>
              <a:ext uri="{FF2B5EF4-FFF2-40B4-BE49-F238E27FC236}">
                <a16:creationId xmlns:a16="http://schemas.microsoft.com/office/drawing/2014/main" id="{63E6383D-6AA7-CB64-B332-38E95F0070F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4111" y="1384216"/>
            <a:ext cx="7575777" cy="428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6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4DE9D5-5498-C642-FB68-432C72AC1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37" y="297652"/>
            <a:ext cx="8079525" cy="1658100"/>
          </a:xfrm>
        </p:spPr>
        <p:txBody>
          <a:bodyPr/>
          <a:lstStyle/>
          <a:p>
            <a:r>
              <a:rPr lang="cs-CZ" dirty="0"/>
              <a:t>Reflex Achillovy šlachy </a:t>
            </a:r>
          </a:p>
        </p:txBody>
      </p:sp>
      <p:pic>
        <p:nvPicPr>
          <p:cNvPr id="6" name="Online médium 5" descr="Reflex achillovy šlachy - vyšetření nervového kořene S1">
            <a:hlinkClick r:id="" action="ppaction://media"/>
            <a:extLst>
              <a:ext uri="{FF2B5EF4-FFF2-40B4-BE49-F238E27FC236}">
                <a16:creationId xmlns:a16="http://schemas.microsoft.com/office/drawing/2014/main" id="{7576CE54-2A54-6538-C50B-4ADE227552E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2846" y="1865647"/>
            <a:ext cx="7438308" cy="420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9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777C2F-C4F6-6362-998C-77230BD66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Napínací reflexy - HK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2A1FA14C-3462-A476-7C61-41D79517C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234" y="1772214"/>
            <a:ext cx="3719766" cy="4139998"/>
          </a:xfrm>
        </p:spPr>
        <p:txBody>
          <a:bodyPr/>
          <a:lstStyle/>
          <a:p>
            <a:r>
              <a:rPr lang="cs-CZ" dirty="0" err="1">
                <a:solidFill>
                  <a:schemeClr val="tx2"/>
                </a:solidFill>
              </a:rPr>
              <a:t>Bicipitální</a:t>
            </a:r>
            <a:r>
              <a:rPr lang="cs-CZ" dirty="0">
                <a:solidFill>
                  <a:schemeClr val="tx2"/>
                </a:solidFill>
              </a:rPr>
              <a:t> r</a:t>
            </a:r>
            <a:r>
              <a:rPr lang="cs-CZ" dirty="0"/>
              <a:t>. (C5) (C4-6) </a:t>
            </a:r>
          </a:p>
          <a:p>
            <a:pPr lvl="1"/>
            <a:r>
              <a:rPr lang="cs-CZ" dirty="0"/>
              <a:t>Poklep na šlachu m. biceps </a:t>
            </a:r>
            <a:r>
              <a:rPr lang="cs-CZ" dirty="0" err="1"/>
              <a:t>brachii</a:t>
            </a:r>
            <a:endParaRPr lang="cs-CZ" dirty="0"/>
          </a:p>
          <a:p>
            <a:pPr lvl="1"/>
            <a:r>
              <a:rPr lang="cs-CZ" dirty="0"/>
              <a:t>Odpověď: flexe v loketním kloubu</a:t>
            </a:r>
          </a:p>
          <a:p>
            <a:pPr lvl="1"/>
            <a:endParaRPr lang="cs-CZ" dirty="0"/>
          </a:p>
          <a:p>
            <a:pPr marL="243000" lvl="1" indent="0">
              <a:buNone/>
            </a:pPr>
            <a:endParaRPr lang="cs-CZ" dirty="0"/>
          </a:p>
          <a:p>
            <a:pPr marL="243000" lvl="1" indent="0">
              <a:buNone/>
            </a:pPr>
            <a:endParaRPr lang="cs-CZ" dirty="0"/>
          </a:p>
          <a:p>
            <a:pPr marL="243000" lvl="1" indent="0">
              <a:buNone/>
            </a:pPr>
            <a:endParaRPr lang="cs-CZ" dirty="0"/>
          </a:p>
          <a:p>
            <a:r>
              <a:rPr lang="cs-CZ" dirty="0" err="1">
                <a:solidFill>
                  <a:schemeClr val="tx2"/>
                </a:solidFill>
              </a:rPr>
              <a:t>Tricipitální</a:t>
            </a:r>
            <a:r>
              <a:rPr lang="cs-CZ" dirty="0">
                <a:solidFill>
                  <a:schemeClr val="tx2"/>
                </a:solidFill>
              </a:rPr>
              <a:t> r. </a:t>
            </a:r>
            <a:r>
              <a:rPr lang="cs-CZ" dirty="0"/>
              <a:t>(C7) (C6-8)</a:t>
            </a:r>
          </a:p>
          <a:p>
            <a:pPr lvl="1"/>
            <a:r>
              <a:rPr lang="cs-CZ" dirty="0"/>
              <a:t>Poklep na šlachu m. triceps </a:t>
            </a:r>
            <a:r>
              <a:rPr lang="cs-CZ" dirty="0" err="1"/>
              <a:t>brachii</a:t>
            </a:r>
            <a:endParaRPr lang="cs-CZ" dirty="0"/>
          </a:p>
          <a:p>
            <a:pPr lvl="1"/>
            <a:r>
              <a:rPr lang="cs-CZ" dirty="0"/>
              <a:t>Odpověď: extenze v loketním kloubu </a:t>
            </a:r>
          </a:p>
          <a:p>
            <a:pPr lvl="1"/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F28FA84-5052-CF64-F95E-05003AFCD2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5402"/>
          <a:stretch/>
        </p:blipFill>
        <p:spPr>
          <a:xfrm>
            <a:off x="5636871" y="945788"/>
            <a:ext cx="2268638" cy="4501424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C90DE52C-6BDC-70B8-35AB-466483E1418E}"/>
              </a:ext>
            </a:extLst>
          </p:cNvPr>
          <p:cNvSpPr txBox="1"/>
          <p:nvPr/>
        </p:nvSpPr>
        <p:spPr>
          <a:xfrm>
            <a:off x="5636871" y="5512102"/>
            <a:ext cx="33335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</a:t>
            </a:r>
            <a:r>
              <a:rPr lang="cs-CZ" sz="1000" dirty="0" err="1"/>
              <a:t>is.muni.cz</a:t>
            </a:r>
            <a:r>
              <a:rPr lang="cs-CZ" sz="1000" dirty="0"/>
              <a:t>/el/med/podzim2020/VLNE9X1c/um/</a:t>
            </a:r>
            <a:r>
              <a:rPr lang="cs-CZ" sz="1000" dirty="0" err="1"/>
              <a:t>fn_brno</a:t>
            </a:r>
            <a:r>
              <a:rPr lang="cs-CZ" sz="1000" dirty="0"/>
              <a:t>/</a:t>
            </a:r>
            <a:r>
              <a:rPr lang="cs-CZ" sz="1000" dirty="0" err="1"/>
              <a:t>Propedeutika_motoricky_system_pdf.pdf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10259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195F9-656C-50A2-93BD-CBE013301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5E6234C-E706-9604-866F-77864F431D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D5AC210-C1A8-4B43-85F0-92D7821165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D57FA9-06E1-A718-7632-D6B067C61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Bicipitální</a:t>
            </a:r>
            <a:r>
              <a:rPr lang="cs-CZ" dirty="0"/>
              <a:t> reflex</a:t>
            </a:r>
          </a:p>
        </p:txBody>
      </p:sp>
      <p:pic>
        <p:nvPicPr>
          <p:cNvPr id="6" name="Online médium 5" descr="Bicep reflex - Physiology">
            <a:hlinkClick r:id="" action="ppaction://media"/>
            <a:extLst>
              <a:ext uri="{FF2B5EF4-FFF2-40B4-BE49-F238E27FC236}">
                <a16:creationId xmlns:a16="http://schemas.microsoft.com/office/drawing/2014/main" id="{53B32F70-DB91-5C0B-6969-BC769F85A00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08050" y="1692275"/>
            <a:ext cx="73279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2677703-AA8B-EB2D-25D4-F627235D1A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2</a:t>
            </a:fld>
            <a:endParaRPr lang="cs-CZ" altLang="cs-CZ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59BB0B9C-3A6B-A53F-C302-98934E921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cs-CZ" dirty="0"/>
              <a:t>Reflex</a:t>
            </a:r>
          </a:p>
        </p:txBody>
      </p:sp>
      <p:graphicFrame>
        <p:nvGraphicFramePr>
          <p:cNvPr id="9" name="Zástupný obsah 6">
            <a:extLst>
              <a:ext uri="{FF2B5EF4-FFF2-40B4-BE49-F238E27FC236}">
                <a16:creationId xmlns:a16="http://schemas.microsoft.com/office/drawing/2014/main" id="{006A4FAE-DBC6-32DA-E82C-597DDB5A6F7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0000" y="1692002"/>
          <a:ext cx="80649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050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72CE210-4EEA-8EE1-E31D-3A737DF967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7AE7D08-74C6-7F75-2B9C-FA9D7A551E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98F2C3-DE91-DBCB-8817-DC44C48C3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Tricipitální</a:t>
            </a:r>
            <a:r>
              <a:rPr lang="cs-CZ" dirty="0"/>
              <a:t> reflex</a:t>
            </a:r>
          </a:p>
        </p:txBody>
      </p:sp>
      <p:pic>
        <p:nvPicPr>
          <p:cNvPr id="6" name="Online médium 5" descr="Tricipitální reflex - vyšetření nervového kořene C7">
            <a:hlinkClick r:id="" action="ppaction://media"/>
            <a:extLst>
              <a:ext uri="{FF2B5EF4-FFF2-40B4-BE49-F238E27FC236}">
                <a16:creationId xmlns:a16="http://schemas.microsoft.com/office/drawing/2014/main" id="{B7175B07-E1E4-FBA6-277A-0692381A91A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08050" y="1692275"/>
            <a:ext cx="73279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4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7DEF384-E511-2DD1-42AA-1DA07FB50B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cs-CZ" smtClean="0"/>
              <a:pPr>
                <a:spcAft>
                  <a:spcPts val="600"/>
                </a:spcAft>
              </a:pPr>
              <a:t>21</a:t>
            </a:fld>
            <a:endParaRPr lang="cs-CZ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47AA6B36-4036-CAC8-F553-259B1C563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kvantity / výbavnosti </a:t>
            </a:r>
          </a:p>
        </p:txBody>
      </p:sp>
      <p:graphicFrame>
        <p:nvGraphicFramePr>
          <p:cNvPr id="10" name="Zástupný obsah 9">
            <a:extLst>
              <a:ext uri="{FF2B5EF4-FFF2-40B4-BE49-F238E27FC236}">
                <a16:creationId xmlns:a16="http://schemas.microsoft.com/office/drawing/2014/main" id="{AC8F804D-C946-D1B1-C2C0-813E57CF9C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0000" y="1542237"/>
          <a:ext cx="7200502" cy="2588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251">
                  <a:extLst>
                    <a:ext uri="{9D8B030D-6E8A-4147-A177-3AD203B41FA5}">
                      <a16:colId xmlns:a16="http://schemas.microsoft.com/office/drawing/2014/main" val="3173448836"/>
                    </a:ext>
                  </a:extLst>
                </a:gridCol>
                <a:gridCol w="3600251">
                  <a:extLst>
                    <a:ext uri="{9D8B030D-6E8A-4147-A177-3AD203B41FA5}">
                      <a16:colId xmlns:a16="http://schemas.microsoft.com/office/drawing/2014/main" val="29094209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dirty="0"/>
                        <a:t>Nevýbavnost/</a:t>
                      </a:r>
                      <a:r>
                        <a:rPr lang="cs-CZ" dirty="0" err="1"/>
                        <a:t>hyporeflexie</a:t>
                      </a:r>
                      <a:r>
                        <a:rPr lang="cs-CZ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Hyperreflexie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410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Vyšetřovaný příliš napíná nebo relaxuje segment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Vyšetřovaný – neurotický, v psychickém stresu, bojí se, bolestivé stavy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781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Nesprávná poloha, slabý úder nebo špatný lokalizace úderu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Zvýšené napětí svalu z důvodu nesprávné polohy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053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Vrozeně – snížení nebo nevýbavnost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18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Patologie – porucha na úrovni reflexního oblouku (</a:t>
                      </a:r>
                      <a:r>
                        <a:rPr lang="cs-CZ" b="1" dirty="0"/>
                        <a:t>PERIFERNÍ parézy </a:t>
                      </a:r>
                      <a:r>
                        <a:rPr lang="cs-CZ" dirty="0"/>
                        <a:t>– polyneuropatie, </a:t>
                      </a:r>
                      <a:r>
                        <a:rPr lang="cs-CZ" dirty="0" err="1"/>
                        <a:t>radikulopatie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plexopatie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mononeuropatie</a:t>
                      </a:r>
                      <a:r>
                        <a:rPr lang="cs-CZ" dirty="0"/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Patologie – porucha na úrovni centrální části motorických drah (</a:t>
                      </a:r>
                      <a:r>
                        <a:rPr lang="cs-CZ" b="1" dirty="0"/>
                        <a:t>CENTRÁLNÍ paréza </a:t>
                      </a:r>
                      <a:r>
                        <a:rPr lang="cs-CZ" dirty="0"/>
                        <a:t>– CMP, mozkové nádory, RS)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413875"/>
                  </a:ext>
                </a:extLst>
              </a:tr>
            </a:tbl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A3C084C5-E6BC-5ACA-FB87-A2C95A7EFDD7}"/>
              </a:ext>
            </a:extLst>
          </p:cNvPr>
          <p:cNvSpPr txBox="1"/>
          <p:nvPr/>
        </p:nvSpPr>
        <p:spPr>
          <a:xfrm>
            <a:off x="1194401" y="4654043"/>
            <a:ext cx="67551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Stranová asymetrie </a:t>
            </a:r>
          </a:p>
          <a:p>
            <a:pPr algn="l"/>
            <a:r>
              <a:rPr lang="cs-CZ" sz="2000" dirty="0">
                <a:latin typeface="+mn-lt"/>
              </a:rPr>
              <a:t>Dříve normální nález – najednou změna </a:t>
            </a:r>
          </a:p>
          <a:p>
            <a:pPr algn="l"/>
            <a:r>
              <a:rPr lang="cs-CZ" sz="2000" dirty="0">
                <a:latin typeface="+mn-lt"/>
              </a:rPr>
              <a:t>Další </a:t>
            </a:r>
            <a:r>
              <a:rPr lang="cs-CZ" sz="2000" dirty="0" err="1">
                <a:latin typeface="+mn-lt"/>
              </a:rPr>
              <a:t>neurol</a:t>
            </a:r>
            <a:r>
              <a:rPr lang="cs-CZ" sz="2000" dirty="0">
                <a:latin typeface="+mn-lt"/>
              </a:rPr>
              <a:t>. klin. nález (změna sval. napětí, porucha motorika, klony apod.)</a:t>
            </a:r>
          </a:p>
        </p:txBody>
      </p:sp>
      <p:pic>
        <p:nvPicPr>
          <p:cNvPr id="15" name="Grafický objekt 14" descr="Vykřičník se souvislou výplní">
            <a:extLst>
              <a:ext uri="{FF2B5EF4-FFF2-40B4-BE49-F238E27FC236}">
                <a16:creationId xmlns:a16="http://schemas.microsoft.com/office/drawing/2014/main" id="{52E388C2-B510-7ECD-CE0E-949091891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5000" y="485856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40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DD2A46B-2467-883A-3A94-6F047110E9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E65B5BA-B34A-454F-B146-AE8A4A2FB3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85CDC82-D1E3-B9B2-E89E-C3A7737F8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cs-CZ" dirty="0"/>
              <a:t>Smyslové reflexy</a:t>
            </a:r>
          </a:p>
        </p:txBody>
      </p:sp>
      <p:pic>
        <p:nvPicPr>
          <p:cNvPr id="6" name="Picture 2" descr="32 Pupillary Light Reflex Images, Stock Photos, 3D objects, &amp; Vectors |  Shutterstock">
            <a:extLst>
              <a:ext uri="{FF2B5EF4-FFF2-40B4-BE49-F238E27FC236}">
                <a16:creationId xmlns:a16="http://schemas.microsoft.com/office/drawing/2014/main" id="{7EF05D83-077A-B58B-E3A9-0E61953AC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840" y="1261576"/>
            <a:ext cx="3465208" cy="279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AE47065-DD57-F1D5-334F-652CFE55C8C9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4688460" y="1701505"/>
            <a:ext cx="3914999" cy="4139998"/>
          </a:xfrm>
        </p:spPr>
        <p:txBody>
          <a:bodyPr>
            <a:normAutofit/>
          </a:bodyPr>
          <a:lstStyle/>
          <a:p>
            <a:pPr marL="54000" indent="0">
              <a:spcAft>
                <a:spcPts val="600"/>
              </a:spcAft>
              <a:buNone/>
            </a:pPr>
            <a:r>
              <a:rPr lang="cs-CZ"/>
              <a:t>Reakce zornice </a:t>
            </a:r>
          </a:p>
          <a:p>
            <a:pPr>
              <a:spcAft>
                <a:spcPts val="600"/>
              </a:spcAft>
            </a:pPr>
            <a:r>
              <a:rPr lang="cs-CZ"/>
              <a:t>Reakce na světlo: mióza </a:t>
            </a:r>
          </a:p>
          <a:p>
            <a:pPr>
              <a:spcAft>
                <a:spcPts val="600"/>
              </a:spcAft>
            </a:pPr>
            <a:r>
              <a:rPr lang="cs-CZ"/>
              <a:t>Reakce na konvergenci: mióza </a:t>
            </a:r>
          </a:p>
          <a:p>
            <a:pPr>
              <a:spcAft>
                <a:spcPts val="600"/>
              </a:spcAft>
            </a:pPr>
            <a:r>
              <a:rPr lang="cs-CZ"/>
              <a:t>Reakce na bolest: mydriáza </a:t>
            </a:r>
          </a:p>
        </p:txBody>
      </p:sp>
      <p:pic>
        <p:nvPicPr>
          <p:cNvPr id="9218" name="Picture 2" descr="Pupilomotorika | Cerebrovaskulární manuál">
            <a:extLst>
              <a:ext uri="{FF2B5EF4-FFF2-40B4-BE49-F238E27FC236}">
                <a16:creationId xmlns:a16="http://schemas.microsoft.com/office/drawing/2014/main" id="{ED28C6E9-D6DC-170D-53F7-5BC37E080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955" y="4381827"/>
            <a:ext cx="4047110" cy="21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AFF4FEC-5387-90F2-D4ED-D0324A702A6A}"/>
              </a:ext>
            </a:extLst>
          </p:cNvPr>
          <p:cNvSpPr txBox="1"/>
          <p:nvPr/>
        </p:nvSpPr>
        <p:spPr>
          <a:xfrm>
            <a:off x="2431444" y="6401456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https://</a:t>
            </a:r>
            <a:r>
              <a:rPr lang="cs-CZ" sz="1400" dirty="0" err="1"/>
              <a:t>www.manual-cmp.cz</a:t>
            </a:r>
            <a:r>
              <a:rPr lang="cs-CZ" sz="1400" dirty="0"/>
              <a:t>/</a:t>
            </a:r>
            <a:r>
              <a:rPr lang="cs-CZ" sz="1400" dirty="0" err="1"/>
              <a:t>pupilomotorika</a:t>
            </a:r>
            <a:r>
              <a:rPr lang="cs-CZ" sz="1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189125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11EA44F-A1A7-1FC8-F36E-1F199532BD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" t="53431" r="58441"/>
          <a:stretch/>
        </p:blipFill>
        <p:spPr bwMode="auto">
          <a:xfrm>
            <a:off x="4879474" y="945788"/>
            <a:ext cx="3724526" cy="33248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F196D5-7752-BF97-96EC-82FDB85053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41A5716-7E55-28D7-776B-8EB90F362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Exteroceptivní reflexy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2554483-4DE9-E648-9697-6FE1A3179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5648149" cy="4139998"/>
          </a:xfrm>
        </p:spPr>
        <p:txBody>
          <a:bodyPr/>
          <a:lstStyle/>
          <a:p>
            <a:pPr marL="54000" indent="0">
              <a:buNone/>
            </a:pPr>
            <a:r>
              <a:rPr lang="cs-CZ" dirty="0">
                <a:solidFill>
                  <a:schemeClr val="tx2"/>
                </a:solidFill>
              </a:rPr>
              <a:t>Slizniční </a:t>
            </a:r>
            <a:r>
              <a:rPr lang="cs-CZ" dirty="0" err="1">
                <a:solidFill>
                  <a:schemeClr val="tx2"/>
                </a:solidFill>
              </a:rPr>
              <a:t>rr</a:t>
            </a:r>
            <a:r>
              <a:rPr lang="cs-CZ" dirty="0">
                <a:solidFill>
                  <a:schemeClr val="tx2"/>
                </a:solidFill>
              </a:rPr>
              <a:t>.</a:t>
            </a:r>
          </a:p>
          <a:p>
            <a:pPr marL="54000" indent="0">
              <a:buNone/>
            </a:pPr>
            <a:r>
              <a:rPr lang="cs-CZ" dirty="0"/>
              <a:t>- Korneální r., patrový r.</a:t>
            </a:r>
          </a:p>
          <a:p>
            <a:endParaRPr lang="cs-CZ" dirty="0"/>
          </a:p>
          <a:p>
            <a:pPr marL="54000" indent="0">
              <a:buNone/>
            </a:pPr>
            <a:r>
              <a:rPr lang="cs-CZ" dirty="0">
                <a:solidFill>
                  <a:schemeClr val="tx2"/>
                </a:solidFill>
              </a:rPr>
              <a:t>Kožní břišní reflexy </a:t>
            </a:r>
          </a:p>
          <a:p>
            <a:r>
              <a:rPr lang="cs-CZ" dirty="0"/>
              <a:t>Vyšetření: tahem hrany kladívka (předmětu) na kůži břicha od zevní části směrem k mediálním </a:t>
            </a:r>
          </a:p>
          <a:p>
            <a:r>
              <a:rPr lang="cs-CZ" dirty="0"/>
              <a:t>Odpověď: </a:t>
            </a:r>
            <a:r>
              <a:rPr lang="cs-CZ" dirty="0" err="1"/>
              <a:t>ipsilaterálně</a:t>
            </a:r>
            <a:r>
              <a:rPr lang="cs-CZ" dirty="0"/>
              <a:t> stah břišní stěna           		(</a:t>
            </a:r>
            <a:r>
              <a:rPr lang="cs-CZ" dirty="0" err="1"/>
              <a:t>nn</a:t>
            </a:r>
            <a:r>
              <a:rPr lang="cs-CZ" dirty="0"/>
              <a:t>. </a:t>
            </a:r>
            <a:r>
              <a:rPr lang="cs-CZ" dirty="0" err="1"/>
              <a:t>Intercostales</a:t>
            </a:r>
            <a:r>
              <a:rPr lang="cs-CZ" dirty="0"/>
              <a:t>) 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b="1" dirty="0"/>
              <a:t>Epigastrický r. (Th7-8)</a:t>
            </a:r>
          </a:p>
          <a:p>
            <a:r>
              <a:rPr lang="cs-CZ" b="1" dirty="0" err="1"/>
              <a:t>Mezogastrický</a:t>
            </a:r>
            <a:r>
              <a:rPr lang="cs-CZ" b="1" dirty="0"/>
              <a:t> r. (Th9-10) </a:t>
            </a:r>
          </a:p>
          <a:p>
            <a:r>
              <a:rPr lang="cs-CZ" b="1" dirty="0" err="1"/>
              <a:t>Hypogastrický</a:t>
            </a:r>
            <a:r>
              <a:rPr lang="cs-CZ" b="1" dirty="0"/>
              <a:t> r. (Th11-12)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FB0DB47-87AD-F243-6A00-0733D9A2DEBC}"/>
              </a:ext>
            </a:extLst>
          </p:cNvPr>
          <p:cNvSpPr txBox="1"/>
          <p:nvPr/>
        </p:nvSpPr>
        <p:spPr>
          <a:xfrm>
            <a:off x="6071191" y="4029694"/>
            <a:ext cx="30728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/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</a:t>
            </a:r>
            <a:r>
              <a:rPr lang="cs-CZ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www.upjs.sk</a:t>
            </a: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/public/media/11491/motorika%20Sj%20pred.pdf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709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BEBD988-001E-F7C5-7B84-C1C6983A80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754BD49-4182-BAD5-C00F-2486F1D3BC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BA3BCB3-EDFB-56EA-87D5-849FFB5C9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Břišní reflexy</a:t>
            </a:r>
          </a:p>
        </p:txBody>
      </p:sp>
      <p:pic>
        <p:nvPicPr>
          <p:cNvPr id="6" name="Online médium 5" descr="Břišní kožní reflexy (epigastrický, mezogastrický a hypogastrický) - polysynaptické reflexy">
            <a:hlinkClick r:id="" action="ppaction://media"/>
            <a:extLst>
              <a:ext uri="{FF2B5EF4-FFF2-40B4-BE49-F238E27FC236}">
                <a16:creationId xmlns:a16="http://schemas.microsoft.com/office/drawing/2014/main" id="{46D76B10-DFA9-2FAF-CFC0-4E45FE660CC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08050" y="1692275"/>
            <a:ext cx="73279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2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5CB58FA-D705-67B6-6706-893D134A6E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AC8828B-25E3-6450-6128-CE37971E5B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78A9718D-EDBE-694B-39B4-22A358DF7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Pyramidové jevy </a:t>
            </a:r>
          </a:p>
        </p:txBody>
      </p:sp>
    </p:spTree>
    <p:extLst>
      <p:ext uri="{BB962C8B-B14F-4D97-AF65-F5344CB8AC3E}">
        <p14:creationId xmlns:p14="http://schemas.microsoft.com/office/powerpoint/2010/main" val="4228819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A5E6F24-D489-61F8-3E26-4AEB38A27D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27578FA4-D085-6220-B53C-E6DC7E458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Pyramidové jevy 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09654FB1-BACF-2D96-3BDD-9E5320FF2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000" indent="0">
              <a:buNone/>
            </a:pPr>
            <a:r>
              <a:rPr lang="cs-CZ" b="1" u="sng" dirty="0"/>
              <a:t>Klasické dělení: </a:t>
            </a:r>
          </a:p>
          <a:p>
            <a:pPr marL="54000" indent="0">
              <a:buNone/>
            </a:pPr>
            <a:endParaRPr lang="cs-CZ" b="1" u="sng" dirty="0"/>
          </a:p>
          <a:p>
            <a:r>
              <a:rPr lang="cs-CZ" b="1" dirty="0"/>
              <a:t>Spastické = iritační jevy </a:t>
            </a:r>
            <a:r>
              <a:rPr lang="cs-CZ" dirty="0"/>
              <a:t>(porucha CENTRÁLNÍHO MN)</a:t>
            </a:r>
          </a:p>
          <a:p>
            <a:pPr lvl="1"/>
            <a:r>
              <a:rPr lang="cs-CZ" dirty="0"/>
              <a:t>HK</a:t>
            </a:r>
          </a:p>
          <a:p>
            <a:pPr lvl="1"/>
            <a:r>
              <a:rPr lang="cs-CZ" dirty="0"/>
              <a:t>DK: flekční a extenční</a:t>
            </a:r>
          </a:p>
          <a:p>
            <a:pPr lvl="1"/>
            <a:endParaRPr lang="cs-CZ" dirty="0"/>
          </a:p>
          <a:p>
            <a:r>
              <a:rPr lang="cs-CZ" b="1" dirty="0"/>
              <a:t>Paretické = zánikové jevy </a:t>
            </a:r>
            <a:r>
              <a:rPr lang="cs-CZ" dirty="0"/>
              <a:t>(může se jedna o poruchu centrálního i periferního motoneuronu) </a:t>
            </a:r>
          </a:p>
          <a:p>
            <a:pPr lvl="1"/>
            <a:r>
              <a:rPr lang="cs-CZ" dirty="0"/>
              <a:t>HK</a:t>
            </a:r>
          </a:p>
          <a:p>
            <a:pPr lvl="1"/>
            <a:r>
              <a:rPr lang="cs-CZ" dirty="0"/>
              <a:t>DK </a:t>
            </a:r>
          </a:p>
        </p:txBody>
      </p:sp>
    </p:spTree>
    <p:extLst>
      <p:ext uri="{BB962C8B-B14F-4D97-AF65-F5344CB8AC3E}">
        <p14:creationId xmlns:p14="http://schemas.microsoft.com/office/powerpoint/2010/main" val="4081050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"/>
          <p:cNvSpPr txBox="1">
            <a:spLocks noGrp="1"/>
          </p:cNvSpPr>
          <p:nvPr>
            <p:ph type="title"/>
          </p:nvPr>
        </p:nvSpPr>
        <p:spPr>
          <a:xfrm>
            <a:off x="493205" y="466355"/>
            <a:ext cx="8079581" cy="12436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/>
          </a:bodyPr>
          <a:lstStyle/>
          <a:p>
            <a:pPr>
              <a:buSzPts val="5400"/>
            </a:pPr>
            <a:r>
              <a:rPr lang="cs-CZ" dirty="0"/>
              <a:t>Zánikové (paretické) jevy HKK</a:t>
            </a:r>
            <a:endParaRPr dirty="0"/>
          </a:p>
        </p:txBody>
      </p:sp>
      <p:sp>
        <p:nvSpPr>
          <p:cNvPr id="219" name="Google Shape;219;p9"/>
          <p:cNvSpPr txBox="1">
            <a:spLocks noGrp="1"/>
          </p:cNvSpPr>
          <p:nvPr>
            <p:ph type="body" idx="1"/>
          </p:nvPr>
        </p:nvSpPr>
        <p:spPr>
          <a:xfrm>
            <a:off x="496709" y="1564234"/>
            <a:ext cx="5670175" cy="32451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68580" indent="-95250">
              <a:buSzPts val="2000"/>
            </a:pPr>
            <a:r>
              <a:rPr lang="cs-CZ" sz="2025" b="1" dirty="0" err="1"/>
              <a:t>Mingazziniho</a:t>
            </a:r>
            <a:r>
              <a:rPr lang="cs-CZ" sz="2025" b="1" dirty="0"/>
              <a:t> zkouška:</a:t>
            </a:r>
            <a:r>
              <a:rPr lang="cs-CZ" sz="2025" dirty="0"/>
              <a:t> </a:t>
            </a:r>
          </a:p>
          <a:p>
            <a:pPr marL="68580" indent="-95250">
              <a:buSzPts val="2000"/>
            </a:pPr>
            <a:r>
              <a:rPr lang="cs-CZ" sz="2025" dirty="0"/>
              <a:t>- </a:t>
            </a:r>
            <a:r>
              <a:rPr lang="cs-CZ" sz="1500" dirty="0"/>
              <a:t>základní orientační zkouška pro posouzení stavu kořenového svalstva HK</a:t>
            </a:r>
            <a:endParaRPr sz="1500" dirty="0"/>
          </a:p>
          <a:p>
            <a:pPr marL="257175" indent="-246698">
              <a:buClr>
                <a:schemeClr val="dk2"/>
              </a:buClr>
              <a:buSzPts val="2000"/>
              <a:buChar char="•"/>
            </a:pPr>
            <a:r>
              <a:rPr lang="cs-CZ" sz="1500" b="1" dirty="0"/>
              <a:t>Postup: </a:t>
            </a:r>
            <a:r>
              <a:rPr lang="cs-CZ" sz="1500" dirty="0"/>
              <a:t>vyšetřovaný předpaží extendované HKK před sebe se zavřenýma očima, lze vyšetřovat v sedě/stoje/v leže</a:t>
            </a:r>
          </a:p>
          <a:p>
            <a:pPr marL="257175" indent="-246698">
              <a:buClr>
                <a:schemeClr val="dk2"/>
              </a:buClr>
              <a:buSzPts val="2000"/>
              <a:buChar char="•"/>
            </a:pPr>
            <a:endParaRPr sz="1500" dirty="0"/>
          </a:p>
          <a:p>
            <a:pPr marL="257175" indent="-246698">
              <a:buClr>
                <a:schemeClr val="dk2"/>
              </a:buClr>
              <a:buSzPts val="2000"/>
              <a:buChar char="•"/>
            </a:pPr>
            <a:r>
              <a:rPr lang="cs-CZ" sz="1500" b="1" dirty="0"/>
              <a:t>Pozitivita: </a:t>
            </a:r>
            <a:endParaRPr sz="1500" b="1" dirty="0"/>
          </a:p>
          <a:p>
            <a:pPr marL="449104" lvl="1" indent="-246698">
              <a:buSzPts val="2000"/>
              <a:buFont typeface="Courier New"/>
              <a:buChar char="o"/>
            </a:pPr>
            <a:r>
              <a:rPr lang="cs-CZ" sz="1500" dirty="0"/>
              <a:t>oscilace končetiny kolem výchozí pozice (u nejmírnějších poruch)</a:t>
            </a:r>
            <a:endParaRPr sz="1500" dirty="0"/>
          </a:p>
          <a:p>
            <a:pPr marL="449104" lvl="1" indent="-246698">
              <a:buSzPts val="2000"/>
              <a:buFont typeface="Courier New"/>
              <a:buChar char="o"/>
            </a:pPr>
            <a:r>
              <a:rPr lang="cs-CZ" sz="1500" dirty="0"/>
              <a:t>pokles HK - měříme o kolik cm byl pokles oproti výchozí pozici  za dobu 10/20s</a:t>
            </a:r>
            <a:endParaRPr sz="1500" dirty="0"/>
          </a:p>
          <a:p>
            <a:pPr marL="445770" indent="-246698">
              <a:buSzPts val="2000"/>
              <a:buFont typeface="Courier New"/>
              <a:buChar char="o"/>
            </a:pPr>
            <a:r>
              <a:rPr lang="cs-CZ" sz="1500" dirty="0"/>
              <a:t>Pacient základní pozici ani sám neudrží a končetina rychle padá, s končetinou nepohne = </a:t>
            </a:r>
            <a:r>
              <a:rPr lang="cs-CZ" sz="1500" b="1" dirty="0"/>
              <a:t>plegie</a:t>
            </a:r>
            <a:endParaRPr sz="1500" b="1" dirty="0"/>
          </a:p>
          <a:p>
            <a:pPr marL="68580" indent="0">
              <a:buSzPts val="2400"/>
              <a:buNone/>
            </a:pPr>
            <a:endParaRPr sz="1500" dirty="0"/>
          </a:p>
        </p:txBody>
      </p:sp>
      <p:pic>
        <p:nvPicPr>
          <p:cNvPr id="10241" name="Picture 1" descr="page10image1668145296">
            <a:extLst>
              <a:ext uri="{FF2B5EF4-FFF2-40B4-BE49-F238E27FC236}">
                <a16:creationId xmlns:a16="http://schemas.microsoft.com/office/drawing/2014/main" id="{046E93DC-69D8-BEF2-B74C-C0535C45B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884" y="1531088"/>
            <a:ext cx="2722455" cy="301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6E54B-FF48-9690-3D58-7CADED3CB19F}"/>
              </a:ext>
            </a:extLst>
          </p:cNvPr>
          <p:cNvSpPr txBox="1"/>
          <p:nvPr/>
        </p:nvSpPr>
        <p:spPr>
          <a:xfrm>
            <a:off x="6421545" y="4509328"/>
            <a:ext cx="272245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/>
              <a:t>https://</a:t>
            </a:r>
            <a:r>
              <a:rPr lang="cs-CZ" sz="1100" dirty="0" err="1"/>
              <a:t>is.muni.cz</a:t>
            </a:r>
            <a:r>
              <a:rPr lang="cs-CZ" sz="1100" dirty="0"/>
              <a:t>/el/med/podzim2020/VLNE9X1c/um/</a:t>
            </a:r>
            <a:r>
              <a:rPr lang="cs-CZ" sz="1100" dirty="0" err="1"/>
              <a:t>fn_brno</a:t>
            </a:r>
            <a:r>
              <a:rPr lang="cs-CZ" sz="1100" dirty="0"/>
              <a:t>/</a:t>
            </a:r>
            <a:r>
              <a:rPr lang="cs-CZ" sz="1100" dirty="0" err="1"/>
              <a:t>Propedeutika_motoricky_system_pdf.pdf</a:t>
            </a:r>
            <a:endParaRPr lang="cs-CZ" sz="11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03D7A60-2610-7F62-11F0-6436578BCA90}"/>
              </a:ext>
            </a:extLst>
          </p:cNvPr>
          <p:cNvSpPr txBox="1"/>
          <p:nvPr/>
        </p:nvSpPr>
        <p:spPr>
          <a:xfrm>
            <a:off x="6282417" y="5991535"/>
            <a:ext cx="249138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Fenomén retardace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7"/>
          <p:cNvSpPr txBox="1">
            <a:spLocks noGrp="1"/>
          </p:cNvSpPr>
          <p:nvPr>
            <p:ph type="title"/>
          </p:nvPr>
        </p:nvSpPr>
        <p:spPr>
          <a:xfrm>
            <a:off x="492919" y="317500"/>
            <a:ext cx="8079581" cy="12436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/>
          </a:bodyPr>
          <a:lstStyle/>
          <a:p>
            <a:pPr>
              <a:buSzPts val="5400"/>
            </a:pPr>
            <a:r>
              <a:rPr lang="cs-CZ" dirty="0"/>
              <a:t>Zánikové (paretické jevy) DK</a:t>
            </a:r>
            <a:endParaRPr dirty="0"/>
          </a:p>
        </p:txBody>
      </p:sp>
      <p:sp>
        <p:nvSpPr>
          <p:cNvPr id="506" name="Google Shape;506;p37"/>
          <p:cNvSpPr txBox="1">
            <a:spLocks noGrp="1"/>
          </p:cNvSpPr>
          <p:nvPr>
            <p:ph type="body" idx="1"/>
          </p:nvPr>
        </p:nvSpPr>
        <p:spPr>
          <a:xfrm>
            <a:off x="492918" y="1601333"/>
            <a:ext cx="5271067" cy="414632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68580" indent="-85725">
              <a:spcBef>
                <a:spcPts val="0"/>
              </a:spcBef>
            </a:pPr>
            <a:r>
              <a:rPr lang="cs-CZ" sz="2000" b="1" dirty="0" err="1">
                <a:solidFill>
                  <a:schemeClr val="tx2"/>
                </a:solidFill>
              </a:rPr>
              <a:t>Mingazziniho</a:t>
            </a:r>
            <a:r>
              <a:rPr lang="cs-CZ" sz="2000" b="1" dirty="0">
                <a:solidFill>
                  <a:schemeClr val="tx2"/>
                </a:solidFill>
              </a:rPr>
              <a:t> zkouška DKK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</a:p>
          <a:p>
            <a:pPr marL="68580" indent="-85725">
              <a:spcBef>
                <a:spcPts val="0"/>
              </a:spcBef>
            </a:pPr>
            <a:endParaRPr lang="cs-CZ" sz="1350" dirty="0"/>
          </a:p>
          <a:p>
            <a:pPr marL="68580" indent="-85725">
              <a:spcBef>
                <a:spcPts val="0"/>
              </a:spcBef>
            </a:pPr>
            <a:r>
              <a:rPr lang="cs-CZ" sz="1350" dirty="0"/>
              <a:t>- základní orientační zkouška k posouzení stavu kořenového svalstva a schopnosti kontrakce m. QF a </a:t>
            </a:r>
            <a:r>
              <a:rPr lang="cs-CZ" sz="1350" dirty="0" err="1"/>
              <a:t>hamstringů</a:t>
            </a:r>
            <a:endParaRPr sz="1350" dirty="0"/>
          </a:p>
          <a:p>
            <a:pPr marL="68580" indent="-85725"/>
            <a:r>
              <a:rPr lang="cs-CZ" sz="1350" b="1" dirty="0"/>
              <a:t>Postup: </a:t>
            </a:r>
            <a:r>
              <a:rPr lang="cs-CZ" sz="1350" dirty="0"/>
              <a:t>pacient leží na zádech, zavřené oči, DKK v </a:t>
            </a:r>
            <a:r>
              <a:rPr lang="cs-CZ" sz="1350" dirty="0" err="1"/>
              <a:t>trojflexi</a:t>
            </a:r>
            <a:r>
              <a:rPr lang="cs-CZ" sz="1350" dirty="0"/>
              <a:t> (90°KYK-KOK-hlezna)</a:t>
            </a:r>
            <a:endParaRPr sz="1350" dirty="0"/>
          </a:p>
          <a:p>
            <a:pPr marL="68580" indent="-85725"/>
            <a:r>
              <a:rPr lang="cs-CZ" sz="1350" b="1" dirty="0"/>
              <a:t>Pozitivita: </a:t>
            </a:r>
            <a:endParaRPr sz="1350" b="1" dirty="0"/>
          </a:p>
          <a:p>
            <a:pPr marL="394811" lvl="1" indent="-285750">
              <a:buSzPts val="2400"/>
              <a:buFontTx/>
              <a:buChar char="-"/>
            </a:pPr>
            <a:r>
              <a:rPr lang="cs-CZ" sz="1350" dirty="0"/>
              <a:t>Stejné jako u HK </a:t>
            </a:r>
          </a:p>
          <a:p>
            <a:pPr marL="109061" lvl="1" indent="0">
              <a:buSzPts val="2400"/>
              <a:buNone/>
            </a:pPr>
            <a:endParaRPr sz="1350" dirty="0"/>
          </a:p>
        </p:txBody>
      </p:sp>
      <p:pic>
        <p:nvPicPr>
          <p:cNvPr id="12291" name="Picture 3" descr="page11image1654898992">
            <a:extLst>
              <a:ext uri="{FF2B5EF4-FFF2-40B4-BE49-F238E27FC236}">
                <a16:creationId xmlns:a16="http://schemas.microsoft.com/office/drawing/2014/main" id="{1B3BDCB5-4A48-EF12-D0C7-BFF4CAF21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1719343"/>
            <a:ext cx="3644900" cy="270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4D23649-C262-1A92-947B-EEC8EF90D1D9}"/>
              </a:ext>
            </a:extLst>
          </p:cNvPr>
          <p:cNvSpPr txBox="1"/>
          <p:nvPr/>
        </p:nvSpPr>
        <p:spPr>
          <a:xfrm>
            <a:off x="6063004" y="4577793"/>
            <a:ext cx="25880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https://</a:t>
            </a:r>
            <a:r>
              <a:rPr lang="cs-CZ" sz="1200" dirty="0" err="1"/>
              <a:t>is.muni.cz</a:t>
            </a:r>
            <a:r>
              <a:rPr lang="cs-CZ" sz="1200" dirty="0"/>
              <a:t>/el/med/podzim2020/VLNE9X1c/um/</a:t>
            </a:r>
            <a:r>
              <a:rPr lang="cs-CZ" sz="1200" dirty="0" err="1"/>
              <a:t>fn_brno</a:t>
            </a:r>
            <a:r>
              <a:rPr lang="cs-CZ" sz="1200" dirty="0"/>
              <a:t>/</a:t>
            </a:r>
            <a:r>
              <a:rPr lang="cs-CZ" sz="1200" dirty="0" err="1"/>
              <a:t>Propedeutika_motoricky_system_pdf.pdf</a:t>
            </a:r>
            <a:endParaRPr lang="cs-CZ" sz="1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lide Number Placeholder 2">
            <a:extLst>
              <a:ext uri="{FF2B5EF4-FFF2-40B4-BE49-F238E27FC236}">
                <a16:creationId xmlns:a16="http://schemas.microsoft.com/office/drawing/2014/main" id="{33D8E3F7-F8E8-61A0-10A7-567DF3AAC5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29</a:t>
            </a:fld>
            <a:endParaRPr lang="cs-CZ" altLang="cs-CZ"/>
          </a:p>
        </p:txBody>
      </p:sp>
      <p:sp>
        <p:nvSpPr>
          <p:cNvPr id="525" name="Title 3">
            <a:extLst>
              <a:ext uri="{FF2B5EF4-FFF2-40B4-BE49-F238E27FC236}">
                <a16:creationId xmlns:a16="http://schemas.microsoft.com/office/drawing/2014/main" id="{B81FCD51-A60A-ADB8-A50C-BBC9FF560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US" dirty="0" err="1"/>
              <a:t>Zánikové</a:t>
            </a:r>
            <a:r>
              <a:rPr lang="en-US" dirty="0"/>
              <a:t> (</a:t>
            </a:r>
            <a:r>
              <a:rPr lang="en-US" dirty="0" err="1"/>
              <a:t>paretické</a:t>
            </a:r>
            <a:r>
              <a:rPr lang="en-US" dirty="0"/>
              <a:t>) </a:t>
            </a:r>
            <a:r>
              <a:rPr lang="en-US" dirty="0" err="1"/>
              <a:t>jevy</a:t>
            </a:r>
            <a:r>
              <a:rPr lang="en-US" dirty="0"/>
              <a:t> DK</a:t>
            </a:r>
          </a:p>
        </p:txBody>
      </p:sp>
      <p:sp>
        <p:nvSpPr>
          <p:cNvPr id="512" name="Google Shape;512;p38"/>
          <p:cNvSpPr txBox="1">
            <a:spLocks noGrp="1"/>
          </p:cNvSpPr>
          <p:nvPr>
            <p:ph idx="29"/>
          </p:nvPr>
        </p:nvSpPr>
        <p:spPr>
          <a:xfrm>
            <a:off x="539999" y="1701504"/>
            <a:ext cx="5232151" cy="4436496"/>
          </a:xfrm>
        </p:spPr>
        <p:txBody>
          <a:bodyPr spcFirstLastPara="1" vert="horz" lIns="68569" tIns="34275" rIns="68569" bIns="34275" rtlCol="0" anchorCtr="0">
            <a:normAutofit lnSpcReduction="10000"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SzPts val="2400"/>
              <a:buNone/>
            </a:pPr>
            <a:r>
              <a:rPr lang="cs-CZ" sz="2000" b="1" dirty="0" err="1">
                <a:solidFill>
                  <a:schemeClr val="tx2"/>
                </a:solidFill>
              </a:rPr>
              <a:t>Barrého</a:t>
            </a:r>
            <a:r>
              <a:rPr lang="cs-CZ" sz="2000" b="1" dirty="0">
                <a:solidFill>
                  <a:schemeClr val="tx2"/>
                </a:solidFill>
              </a:rPr>
              <a:t> zkouška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endParaRPr lang="cs-CZ" sz="1300" dirty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SzPts val="2400"/>
              <a:buNone/>
            </a:pPr>
            <a:endParaRPr lang="cs-CZ" sz="1300" dirty="0"/>
          </a:p>
          <a:p>
            <a:pPr marL="0" lvl="1" indent="0">
              <a:lnSpc>
                <a:spcPct val="90000"/>
              </a:lnSpc>
              <a:buClr>
                <a:schemeClr val="dk2"/>
              </a:buClr>
              <a:buSzPts val="2700"/>
              <a:buNone/>
            </a:pPr>
            <a:r>
              <a:rPr lang="cs-CZ" sz="1600" dirty="0"/>
              <a:t>Provedení: pacient leží na břiše, zavřené oči, flexe DKK v kolenních kloubech 90°</a:t>
            </a:r>
          </a:p>
          <a:p>
            <a:pPr marL="285750" lvl="1" indent="-285750">
              <a:lnSpc>
                <a:spcPct val="90000"/>
              </a:lnSpc>
              <a:buSzPts val="2700"/>
            </a:pPr>
            <a:r>
              <a:rPr lang="cs-CZ" sz="1600" b="1" dirty="0" err="1"/>
              <a:t>Barré</a:t>
            </a:r>
            <a:r>
              <a:rPr lang="cs-CZ" sz="1600" b="1" dirty="0"/>
              <a:t> I </a:t>
            </a:r>
            <a:r>
              <a:rPr lang="cs-CZ" sz="1600" dirty="0"/>
              <a:t>– sledujeme, zda jsou bérce stejně ve vertikále</a:t>
            </a:r>
          </a:p>
          <a:p>
            <a:pPr marL="285750" lvl="1" indent="-285750">
              <a:lnSpc>
                <a:spcPct val="90000"/>
              </a:lnSpc>
              <a:buSzPts val="2700"/>
            </a:pPr>
            <a:r>
              <a:rPr lang="cs-CZ" sz="1600" b="1" dirty="0" err="1"/>
              <a:t>Barré</a:t>
            </a:r>
            <a:r>
              <a:rPr lang="cs-CZ" sz="1600" b="1" dirty="0"/>
              <a:t> II</a:t>
            </a:r>
            <a:r>
              <a:rPr lang="cs-CZ" sz="1600" dirty="0"/>
              <a:t> - vyšetřovaná osoba se snaží přitáhnout bérce co nejvíce k hýždím</a:t>
            </a:r>
          </a:p>
          <a:p>
            <a:pPr marL="285750" lvl="1" indent="-285750">
              <a:lnSpc>
                <a:spcPct val="90000"/>
              </a:lnSpc>
              <a:buSzPts val="2700"/>
            </a:pPr>
            <a:r>
              <a:rPr lang="cs-CZ" sz="1600" b="1" dirty="0" err="1"/>
              <a:t>Barré</a:t>
            </a:r>
            <a:r>
              <a:rPr lang="cs-CZ" sz="1600" b="1" dirty="0"/>
              <a:t> III</a:t>
            </a:r>
            <a:r>
              <a:rPr lang="cs-CZ" sz="1600" dirty="0"/>
              <a:t> - vyšetřující se snaží odtáhnout bérce (tah do extenze kolen), vyšetřovaný se snaží DKK udržet u hýždí</a:t>
            </a:r>
          </a:p>
          <a:p>
            <a:pPr marL="260509" lvl="1" indent="-280035">
              <a:lnSpc>
                <a:spcPct val="90000"/>
              </a:lnSpc>
              <a:buSzPts val="2700"/>
            </a:pPr>
            <a:endParaRPr lang="cs-CZ" sz="1600" dirty="0"/>
          </a:p>
          <a:p>
            <a:pPr marL="0" lvl="1" indent="0">
              <a:lnSpc>
                <a:spcPct val="90000"/>
              </a:lnSpc>
              <a:buClr>
                <a:schemeClr val="dk2"/>
              </a:buClr>
              <a:buSzPts val="2700"/>
              <a:buNone/>
            </a:pPr>
            <a:r>
              <a:rPr lang="cs-CZ" sz="1600" b="1" u="sng" dirty="0"/>
              <a:t>Pozitivita: </a:t>
            </a:r>
          </a:p>
          <a:p>
            <a:pPr marL="0" lvl="1" indent="0">
              <a:lnSpc>
                <a:spcPct val="90000"/>
              </a:lnSpc>
              <a:buClr>
                <a:schemeClr val="dk2"/>
              </a:buClr>
              <a:buSzPts val="2700"/>
              <a:buNone/>
            </a:pPr>
            <a:endParaRPr lang="cs-CZ" sz="1600" b="1" u="sng" dirty="0"/>
          </a:p>
          <a:p>
            <a:pPr marL="260509" lvl="1" indent="-280035">
              <a:lnSpc>
                <a:spcPct val="90000"/>
              </a:lnSpc>
              <a:buSzPts val="2700"/>
            </a:pPr>
            <a:r>
              <a:rPr lang="cs-CZ" sz="1600" b="1" dirty="0" err="1"/>
              <a:t>Barré</a:t>
            </a:r>
            <a:r>
              <a:rPr lang="cs-CZ" sz="1600" b="1" dirty="0"/>
              <a:t> I – </a:t>
            </a:r>
            <a:r>
              <a:rPr lang="cs-CZ" sz="1600" dirty="0"/>
              <a:t>velmi lehká paréza = oscilace DK, u těžší obrny DK klesá dolů k podložce</a:t>
            </a:r>
          </a:p>
          <a:p>
            <a:pPr marL="260509" lvl="1" indent="-280035">
              <a:lnSpc>
                <a:spcPct val="90000"/>
              </a:lnSpc>
              <a:buSzPts val="2700"/>
            </a:pPr>
            <a:r>
              <a:rPr lang="cs-CZ" sz="1600" b="1" dirty="0" err="1"/>
              <a:t>Barré</a:t>
            </a:r>
            <a:r>
              <a:rPr lang="cs-CZ" sz="1600" b="1" dirty="0"/>
              <a:t> II – </a:t>
            </a:r>
            <a:r>
              <a:rPr lang="cs-CZ" sz="1600" dirty="0"/>
              <a:t>pohyb vázne, zůstává větší mezera mezi bércem a hýžděmi na straně parézy, pohyb na paretické straně je zpomalen (tzv. Fenomén retardace)</a:t>
            </a:r>
          </a:p>
          <a:p>
            <a:pPr marL="260509" lvl="1" indent="-280035">
              <a:lnSpc>
                <a:spcPct val="90000"/>
              </a:lnSpc>
              <a:buSzPts val="2700"/>
            </a:pPr>
            <a:r>
              <a:rPr lang="cs-CZ" sz="1600" b="1" dirty="0" err="1"/>
              <a:t>Barré</a:t>
            </a:r>
            <a:r>
              <a:rPr lang="cs-CZ" sz="1600" b="1" dirty="0"/>
              <a:t> III – </a:t>
            </a:r>
            <a:r>
              <a:rPr lang="cs-CZ" sz="1600" dirty="0"/>
              <a:t>odpor na paretické straně je menší, lze snadněji </a:t>
            </a:r>
            <a:r>
              <a:rPr lang="cs-CZ" sz="1600" dirty="0" err="1"/>
              <a:t>oddtáhnout</a:t>
            </a:r>
            <a:endParaRPr lang="cs-CZ" sz="1600" dirty="0"/>
          </a:p>
          <a:p>
            <a:pPr marL="260509" lvl="1" indent="-151448">
              <a:lnSpc>
                <a:spcPct val="90000"/>
              </a:lnSpc>
              <a:buSzPts val="2400"/>
              <a:buNone/>
            </a:pPr>
            <a:endParaRPr lang="cs-CZ" sz="1300" dirty="0"/>
          </a:p>
          <a:p>
            <a:pPr marL="0" indent="0">
              <a:lnSpc>
                <a:spcPct val="90000"/>
              </a:lnSpc>
              <a:spcBef>
                <a:spcPts val="450"/>
              </a:spcBef>
              <a:buNone/>
            </a:pPr>
            <a:endParaRPr lang="cs-CZ" sz="1300" i="1" dirty="0"/>
          </a:p>
        </p:txBody>
      </p:sp>
      <p:pic>
        <p:nvPicPr>
          <p:cNvPr id="2" name="Google Shape;517;g21a4e85e12c_0_51" descr="Vytvořili jsme pro vás ON-LINE ZÁSOBNÍK VYŠETŘOVACÍCH TESTŮ ZDARMA.&#10;Naleznete jej na našich stránkách zde: https://www.svetfyzioterapie.cz/online-kurz/vysetrovaci-testy&#10;&#10;Vyšetřovací testy patří k základním nástrojům fyzioterapeuta. Ve výše zmíněné sekci naleznete seznam vyšetřovacích testů (videa), používaných ve fyzioterapii, rozřazených do sekcí pro lepší orientaci. Tento on-line zásobník je zdarma a stále na něm pracujeme. Plánujeme postupně přidávat videa, popisy a odkazy. Budeme rádi za sdílení této databáze mezi fyzioterapeuty a studenty fyzioterapie." title="Barrého příznak a zkouška šikmých bérců - zánikové jevy na dolních končetinách">
            <a:hlinkClick r:id="rId3"/>
            <a:extLst>
              <a:ext uri="{FF2B5EF4-FFF2-40B4-BE49-F238E27FC236}">
                <a16:creationId xmlns:a16="http://schemas.microsoft.com/office/drawing/2014/main" id="{0876F331-ECAD-214E-A55E-9309FBAE4C89}"/>
              </a:ext>
            </a:extLst>
          </p:cNvPr>
          <p:cNvPicPr preferRelativeResize="0"/>
          <p:nvPr/>
        </p:nvPicPr>
        <p:blipFill rotWithShape="1">
          <a:blip r:embed="rId4"/>
          <a:srcRect l="20889" r="25918"/>
          <a:stretch/>
        </p:blipFill>
        <p:spPr>
          <a:xfrm>
            <a:off x="5668174" y="1401466"/>
            <a:ext cx="3475826" cy="3669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CF5F28-AAC9-4389-AEC2-D8CDACD618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7E1FF4-199A-2DB9-1CB2-4601E4574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Reflexní oblouk </a:t>
            </a:r>
          </a:p>
        </p:txBody>
      </p:sp>
      <p:sp>
        <p:nvSpPr>
          <p:cNvPr id="6" name="AutoShape 2" descr="Stock ilustrace Reflexní Oblouk Nervová Dráha Která Řídí Reflex – stáhnout  obrázek nyní - Smyslové vnímání, Lidský nervový systém, Pěšina - Chodník -  iStock">
            <a:extLst>
              <a:ext uri="{FF2B5EF4-FFF2-40B4-BE49-F238E27FC236}">
                <a16:creationId xmlns:a16="http://schemas.microsoft.com/office/drawing/2014/main" id="{850F2261-AF66-0CC6-E92F-493C225A76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4B31081E-F347-3C9C-8B58-B3EE49FCAEC3}"/>
              </a:ext>
            </a:extLst>
          </p:cNvPr>
          <p:cNvGrpSpPr/>
          <p:nvPr/>
        </p:nvGrpSpPr>
        <p:grpSpPr>
          <a:xfrm>
            <a:off x="310500" y="681900"/>
            <a:ext cx="8679337" cy="5034826"/>
            <a:chOff x="310500" y="681900"/>
            <a:chExt cx="8679337" cy="5034826"/>
          </a:xfrm>
        </p:grpSpPr>
        <p:pic>
          <p:nvPicPr>
            <p:cNvPr id="1032" name="Picture 8" descr="Reflex Arc Royalty Free svg, kliparty, vektory a ilustrace. Image 52435799.">
              <a:extLst>
                <a:ext uri="{FF2B5EF4-FFF2-40B4-BE49-F238E27FC236}">
                  <a16:creationId xmlns:a16="http://schemas.microsoft.com/office/drawing/2014/main" id="{3DC5147A-2376-69D9-71C3-B649FFC172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0162" y="681900"/>
              <a:ext cx="5019675" cy="5034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9" name="Diagram 8">
              <a:extLst>
                <a:ext uri="{FF2B5EF4-FFF2-40B4-BE49-F238E27FC236}">
                  <a16:creationId xmlns:a16="http://schemas.microsoft.com/office/drawing/2014/main" id="{543D0D61-A9FD-54CA-1B38-992CA2B993C9}"/>
                </a:ext>
              </a:extLst>
            </p:cNvPr>
            <p:cNvGraphicFramePr/>
            <p:nvPr/>
          </p:nvGraphicFramePr>
          <p:xfrm>
            <a:off x="310500" y="1320055"/>
            <a:ext cx="3795509" cy="42178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cxnSp>
          <p:nvCxnSpPr>
            <p:cNvPr id="11" name="Přímá spojovací šipka 10">
              <a:extLst>
                <a:ext uri="{FF2B5EF4-FFF2-40B4-BE49-F238E27FC236}">
                  <a16:creationId xmlns:a16="http://schemas.microsoft.com/office/drawing/2014/main" id="{68F1F145-CCC2-DE60-67BF-B657554510D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46430" y="1794125"/>
              <a:ext cx="1873170" cy="971201"/>
            </a:xfrm>
            <a:prstGeom prst="straightConnector1">
              <a:avLst/>
            </a:prstGeom>
            <a:ln>
              <a:solidFill>
                <a:schemeClr val="bg2"/>
              </a:solidFill>
              <a:headEnd type="none" w="med" len="med"/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Přímá spojovací šipka 13">
              <a:extLst>
                <a:ext uri="{FF2B5EF4-FFF2-40B4-BE49-F238E27FC236}">
                  <a16:creationId xmlns:a16="http://schemas.microsoft.com/office/drawing/2014/main" id="{51DF07B8-E24C-B74B-2467-9366A2BBBB3C}"/>
                </a:ext>
              </a:extLst>
            </p:cNvPr>
            <p:cNvCxnSpPr/>
            <p:nvPr/>
          </p:nvCxnSpPr>
          <p:spPr bwMode="auto">
            <a:xfrm flipV="1">
              <a:off x="2789499" y="2476982"/>
              <a:ext cx="1782501" cy="288344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Přímá spojovací šipka 16">
              <a:extLst>
                <a:ext uri="{FF2B5EF4-FFF2-40B4-BE49-F238E27FC236}">
                  <a16:creationId xmlns:a16="http://schemas.microsoft.com/office/drawing/2014/main" id="{86A32759-66CC-A565-9CE6-B774F6B2DFCC}"/>
                </a:ext>
              </a:extLst>
            </p:cNvPr>
            <p:cNvCxnSpPr/>
            <p:nvPr/>
          </p:nvCxnSpPr>
          <p:spPr bwMode="auto">
            <a:xfrm flipV="1">
              <a:off x="3483015" y="2847372"/>
              <a:ext cx="1945512" cy="231494"/>
            </a:xfrm>
            <a:prstGeom prst="straightConnector1">
              <a:avLst/>
            </a:prstGeom>
            <a:ln>
              <a:prstDash val="sysDot"/>
              <a:headEnd type="none" w="med" len="med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" name="Přímá spojovací šipka 4">
              <a:extLst>
                <a:ext uri="{FF2B5EF4-FFF2-40B4-BE49-F238E27FC236}">
                  <a16:creationId xmlns:a16="http://schemas.microsoft.com/office/drawing/2014/main" id="{42904999-BBE5-A584-3DE2-270463BD2AD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255492" y="3058189"/>
              <a:ext cx="3770341" cy="755751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Přímá spojovací šipka 7">
              <a:extLst>
                <a:ext uri="{FF2B5EF4-FFF2-40B4-BE49-F238E27FC236}">
                  <a16:creationId xmlns:a16="http://schemas.microsoft.com/office/drawing/2014/main" id="{51636725-D203-22A3-64F9-D4B520D17B2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680749" y="3953830"/>
              <a:ext cx="2882097" cy="268720"/>
            </a:xfrm>
            <a:prstGeom prst="straightConnector1">
              <a:avLst/>
            </a:prstGeom>
            <a:ln>
              <a:solidFill>
                <a:schemeClr val="accent1"/>
              </a:solidFill>
              <a:prstDash val="sysDot"/>
              <a:headEnd type="none" w="med" len="med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Přímá spojovací šipka 11">
              <a:extLst>
                <a:ext uri="{FF2B5EF4-FFF2-40B4-BE49-F238E27FC236}">
                  <a16:creationId xmlns:a16="http://schemas.microsoft.com/office/drawing/2014/main" id="{654BAA8C-D928-7755-8AF3-168E8A39F57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862804" y="4912605"/>
              <a:ext cx="3051859" cy="21676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87045200-40BC-01B8-4DB0-CC21014C412C}"/>
              </a:ext>
            </a:extLst>
          </p:cNvPr>
          <p:cNvSpPr txBox="1"/>
          <p:nvPr/>
        </p:nvSpPr>
        <p:spPr>
          <a:xfrm>
            <a:off x="4193999" y="558166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Zdroj obrázku: https://previews.123rf.com/</a:t>
            </a:r>
            <a:r>
              <a:rPr lang="cs-CZ" sz="1200" dirty="0" err="1"/>
              <a:t>images</a:t>
            </a:r>
            <a:r>
              <a:rPr lang="cs-CZ" sz="1200" dirty="0"/>
              <a:t>/</a:t>
            </a:r>
            <a:r>
              <a:rPr lang="cs-CZ" sz="1200" dirty="0" err="1"/>
              <a:t>lukaves</a:t>
            </a:r>
            <a:r>
              <a:rPr lang="cs-CZ" sz="1200" dirty="0"/>
              <a:t>/lukaves1602/lukaves160200005/52435799-reflex-arc.jpg</a:t>
            </a:r>
          </a:p>
        </p:txBody>
      </p:sp>
    </p:spTree>
    <p:extLst>
      <p:ext uri="{BB962C8B-B14F-4D97-AF65-F5344CB8AC3E}">
        <p14:creationId xmlns:p14="http://schemas.microsoft.com/office/powerpoint/2010/main" val="3074803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8"/>
          <p:cNvSpPr txBox="1">
            <a:spLocks noGrp="1"/>
          </p:cNvSpPr>
          <p:nvPr>
            <p:ph type="title"/>
          </p:nvPr>
        </p:nvSpPr>
        <p:spPr>
          <a:xfrm>
            <a:off x="214313" y="210274"/>
            <a:ext cx="5091525" cy="9137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/>
          </a:bodyPr>
          <a:lstStyle/>
          <a:p>
            <a:pPr>
              <a:buSzPts val="5400"/>
            </a:pPr>
            <a:r>
              <a:rPr lang="cs-CZ" dirty="0"/>
              <a:t>Spastické (iritační) jevy HK</a:t>
            </a:r>
            <a:endParaRPr dirty="0"/>
          </a:p>
        </p:txBody>
      </p:sp>
      <p:pic>
        <p:nvPicPr>
          <p:cNvPr id="297" name="Google Shape;29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24" y="1760772"/>
            <a:ext cx="2326733" cy="1907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313" y="4181578"/>
            <a:ext cx="1925484" cy="234226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8"/>
          <p:cNvSpPr txBox="1">
            <a:spLocks noGrp="1"/>
          </p:cNvSpPr>
          <p:nvPr>
            <p:ph type="body" idx="1"/>
          </p:nvPr>
        </p:nvSpPr>
        <p:spPr>
          <a:xfrm>
            <a:off x="2600305" y="1760772"/>
            <a:ext cx="6543695" cy="42196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marL="68580" indent="-85725"/>
            <a:r>
              <a:rPr lang="cs-CZ" sz="1800" b="1" dirty="0" err="1"/>
              <a:t>Jüsterův</a:t>
            </a:r>
            <a:r>
              <a:rPr lang="cs-CZ" sz="1800" b="1" dirty="0"/>
              <a:t> příznak</a:t>
            </a:r>
            <a:r>
              <a:rPr lang="cs-CZ" sz="1800" dirty="0"/>
              <a:t> - škrábnutí ostrým předmětem od </a:t>
            </a:r>
            <a:r>
              <a:rPr lang="cs-CZ" sz="1800" dirty="0" err="1"/>
              <a:t>hypothenaru</a:t>
            </a:r>
            <a:r>
              <a:rPr lang="cs-CZ" sz="1800" dirty="0"/>
              <a:t> k ukazováku</a:t>
            </a:r>
            <a:endParaRPr sz="1800" dirty="0"/>
          </a:p>
          <a:p>
            <a:pPr marL="260509" lvl="1" indent="-271463">
              <a:buFont typeface="Courier New"/>
              <a:buChar char="o"/>
            </a:pPr>
            <a:r>
              <a:rPr lang="cs-CZ" sz="1800" dirty="0"/>
              <a:t>Pozitivita = pomalá táhlá addukce palce do dlaně</a:t>
            </a:r>
          </a:p>
          <a:p>
            <a:pPr marL="260509" lvl="1" indent="-271463">
              <a:buFont typeface="Courier New"/>
              <a:buChar char="o"/>
            </a:pPr>
            <a:endParaRPr sz="1800" i="1" dirty="0"/>
          </a:p>
          <a:p>
            <a:pPr marL="68580" indent="-85725"/>
            <a:r>
              <a:rPr lang="cs-CZ" sz="1800" b="1" dirty="0" err="1"/>
              <a:t>Trömnerův</a:t>
            </a:r>
            <a:r>
              <a:rPr lang="cs-CZ" sz="1800" b="1" dirty="0"/>
              <a:t> příznak</a:t>
            </a:r>
            <a:r>
              <a:rPr lang="cs-CZ" sz="1800" dirty="0"/>
              <a:t> - klepnutí prstem do bříška distálního článku pacientova prostředníku na ruce</a:t>
            </a:r>
            <a:endParaRPr sz="1800" dirty="0"/>
          </a:p>
          <a:p>
            <a:pPr marL="260509" lvl="1" indent="-271463">
              <a:buFont typeface="Courier New"/>
              <a:buChar char="o"/>
            </a:pPr>
            <a:r>
              <a:rPr lang="cs-CZ" sz="1800" dirty="0"/>
              <a:t>Pozitivita = chňapavá flexe prstců</a:t>
            </a:r>
          </a:p>
          <a:p>
            <a:pPr marL="260509" lvl="1" indent="-271463">
              <a:buFont typeface="Courier New"/>
              <a:buChar char="o"/>
            </a:pPr>
            <a:endParaRPr sz="1800" dirty="0"/>
          </a:p>
          <a:p>
            <a:pPr marL="68580" indent="-85725"/>
            <a:r>
              <a:rPr lang="cs-CZ" sz="1800" b="1" dirty="0"/>
              <a:t>Hoffmanův příznak </a:t>
            </a:r>
            <a:r>
              <a:rPr lang="cs-CZ" sz="1800" dirty="0"/>
              <a:t>- klepnutí do nehtu nebo rychlá flexe distálního článku prostředníku</a:t>
            </a:r>
            <a:endParaRPr sz="1800" dirty="0"/>
          </a:p>
          <a:p>
            <a:pPr marL="260509" lvl="1" indent="-271463">
              <a:buFont typeface="Courier New"/>
              <a:buChar char="o"/>
            </a:pPr>
            <a:r>
              <a:rPr lang="cs-CZ" sz="1800" dirty="0"/>
              <a:t>Pozitivita = chňapavá flexe prstů</a:t>
            </a:r>
          </a:p>
          <a:p>
            <a:pPr marL="260509" lvl="1" indent="-271463">
              <a:buFont typeface="Courier New"/>
              <a:buChar char="o"/>
            </a:pPr>
            <a:endParaRPr sz="1800" i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C95B3D7-3BD9-5151-9412-D8E070BA939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514349" y="6554697"/>
            <a:ext cx="6314713" cy="158619"/>
          </a:xfrm>
        </p:spPr>
        <p:txBody>
          <a:bodyPr/>
          <a:lstStyle/>
          <a:p>
            <a:r>
              <a:rPr lang="cs-CZ" dirty="0"/>
              <a:t>Hoffman sign - </a:t>
            </a:r>
            <a:r>
              <a:rPr lang="cs-CZ" dirty="0">
                <a:hlinkClick r:id="rId3"/>
              </a:rPr>
              <a:t>https://youtu.be/blj6Y0rrmtw?si=sZmguXZZ0Kx0n5az&amp;t=76</a:t>
            </a:r>
            <a:r>
              <a:rPr lang="cs-CZ" dirty="0"/>
              <a:t> (zdroj)</a:t>
            </a:r>
          </a:p>
        </p:txBody>
      </p:sp>
      <p:pic>
        <p:nvPicPr>
          <p:cNvPr id="6" name="Online médium 5" descr="&quot;PERFECT&quot; Hoffman's Sign with Paul Marquis PT">
            <a:hlinkClick r:id="" action="ppaction://media"/>
            <a:extLst>
              <a:ext uri="{FF2B5EF4-FFF2-40B4-BE49-F238E27FC236}">
                <a16:creationId xmlns:a16="http://schemas.microsoft.com/office/drawing/2014/main" id="{A56642DA-60C9-9E17-1970-D3D6EB5D699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73948" y="904647"/>
            <a:ext cx="8396104" cy="474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3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21b23dfeb4a_0_6"/>
          <p:cNvSpPr txBox="1">
            <a:spLocks noGrp="1"/>
          </p:cNvSpPr>
          <p:nvPr>
            <p:ph type="title"/>
          </p:nvPr>
        </p:nvSpPr>
        <p:spPr>
          <a:xfrm>
            <a:off x="507488" y="431850"/>
            <a:ext cx="8079525" cy="943875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ctr" anchorCtr="0">
            <a:normAutofit/>
          </a:bodyPr>
          <a:lstStyle/>
          <a:p>
            <a:r>
              <a:rPr lang="cs-CZ" dirty="0"/>
              <a:t>Spastické (iritační) jevy DKK – extenční </a:t>
            </a:r>
            <a:endParaRPr dirty="0"/>
          </a:p>
        </p:txBody>
      </p:sp>
      <p:sp>
        <p:nvSpPr>
          <p:cNvPr id="559" name="Google Shape;559;g21b23dfeb4a_0_6"/>
          <p:cNvSpPr txBox="1">
            <a:spLocks noGrp="1"/>
          </p:cNvSpPr>
          <p:nvPr>
            <p:ph type="body" idx="1"/>
          </p:nvPr>
        </p:nvSpPr>
        <p:spPr>
          <a:xfrm>
            <a:off x="507488" y="1361832"/>
            <a:ext cx="6086474" cy="4114161"/>
          </a:xfrm>
          <a:prstGeom prst="rect">
            <a:avLst/>
          </a:prstGeom>
        </p:spPr>
        <p:txBody>
          <a:bodyPr spcFirstLastPara="1" vert="horz" wrap="square" lIns="68569" tIns="34275" rIns="68569" bIns="34275" rtlCol="0" anchor="t" anchorCtr="0">
            <a:normAutofit lnSpcReduction="10000"/>
          </a:bodyPr>
          <a:lstStyle/>
          <a:p>
            <a:pPr marL="68580" indent="-61913">
              <a:lnSpc>
                <a:spcPct val="120000"/>
              </a:lnSpc>
              <a:buSzPts val="1300"/>
            </a:pPr>
            <a:r>
              <a:rPr lang="cs-CZ" sz="2000" u="sng" dirty="0" err="1">
                <a:solidFill>
                  <a:srgbClr val="FF0000"/>
                </a:solidFill>
              </a:rPr>
              <a:t>Babinski</a:t>
            </a:r>
            <a:r>
              <a:rPr lang="cs-CZ" sz="2000" u="sng" dirty="0">
                <a:solidFill>
                  <a:srgbClr val="FF0000"/>
                </a:solidFill>
              </a:rPr>
              <a:t> příznak </a:t>
            </a:r>
          </a:p>
          <a:p>
            <a:pPr marL="68580" indent="-61913">
              <a:lnSpc>
                <a:spcPct val="100000"/>
              </a:lnSpc>
              <a:buSzPts val="1300"/>
            </a:pPr>
            <a:r>
              <a:rPr lang="cs-CZ" sz="1600" dirty="0"/>
              <a:t>- škrábnutí ostřejším předmětem na </a:t>
            </a:r>
            <a:r>
              <a:rPr lang="cs-CZ" sz="1600" dirty="0" err="1"/>
              <a:t>plosce</a:t>
            </a:r>
            <a:r>
              <a:rPr lang="cs-CZ" sz="1600" dirty="0"/>
              <a:t> od paty po malíkové straně až k palci, </a:t>
            </a:r>
          </a:p>
          <a:p>
            <a:pPr marL="68580" indent="-61913">
              <a:lnSpc>
                <a:spcPct val="100000"/>
              </a:lnSpc>
              <a:buSzPts val="1300"/>
            </a:pPr>
            <a:r>
              <a:rPr lang="cs-CZ" sz="1600" dirty="0"/>
              <a:t>- fyziologická </a:t>
            </a:r>
            <a:r>
              <a:rPr lang="cs-CZ" sz="1600" dirty="0" err="1"/>
              <a:t>odpoveď</a:t>
            </a:r>
            <a:r>
              <a:rPr lang="cs-CZ" sz="1600" dirty="0"/>
              <a:t> je flexe prstců nebo žádná </a:t>
            </a:r>
            <a:r>
              <a:rPr lang="cs-CZ" sz="1600" dirty="0" err="1"/>
              <a:t>odpoveď</a:t>
            </a:r>
            <a:r>
              <a:rPr lang="cs-CZ" sz="1600" dirty="0"/>
              <a:t> (kožní reflex</a:t>
            </a:r>
          </a:p>
          <a:p>
            <a:pPr marL="68580" indent="-61913">
              <a:lnSpc>
                <a:spcPct val="100000"/>
              </a:lnSpc>
              <a:buSzPts val="1300"/>
            </a:pPr>
            <a:endParaRPr lang="cs-CZ" sz="1600" dirty="0"/>
          </a:p>
          <a:p>
            <a:pPr marL="68580" indent="-61913">
              <a:lnSpc>
                <a:spcPct val="100000"/>
              </a:lnSpc>
              <a:buSzPts val="1300"/>
            </a:pPr>
            <a:r>
              <a:rPr lang="cs-CZ" sz="1600" dirty="0"/>
              <a:t>Další:</a:t>
            </a:r>
          </a:p>
          <a:p>
            <a:pPr marL="260509" lvl="1" indent="-226695">
              <a:lnSpc>
                <a:spcPct val="120000"/>
              </a:lnSpc>
              <a:buSzPts val="1400"/>
              <a:buChar char="•"/>
            </a:pPr>
            <a:r>
              <a:rPr lang="cs-CZ" sz="1200" b="1" dirty="0" err="1"/>
              <a:t>Oppenheimova</a:t>
            </a:r>
            <a:r>
              <a:rPr lang="cs-CZ" sz="1200" b="1" dirty="0"/>
              <a:t> zk</a:t>
            </a:r>
            <a:r>
              <a:rPr lang="cs-CZ" sz="1200" dirty="0"/>
              <a:t> – tlak na </a:t>
            </a:r>
            <a:r>
              <a:rPr lang="cs-CZ" sz="1200" dirty="0" err="1"/>
              <a:t>tibii</a:t>
            </a:r>
            <a:r>
              <a:rPr lang="cs-CZ" sz="1200" dirty="0"/>
              <a:t>, sjíždíme </a:t>
            </a:r>
            <a:r>
              <a:rPr lang="cs-CZ" sz="1200" dirty="0" err="1"/>
              <a:t>proximo</a:t>
            </a:r>
            <a:r>
              <a:rPr lang="cs-CZ" sz="1200" dirty="0"/>
              <a:t>-distálně</a:t>
            </a:r>
          </a:p>
          <a:p>
            <a:pPr marL="260509" lvl="1" indent="-226695">
              <a:lnSpc>
                <a:spcPct val="120000"/>
              </a:lnSpc>
              <a:buSzPts val="1400"/>
              <a:buChar char="•"/>
            </a:pPr>
            <a:r>
              <a:rPr lang="cs-CZ" sz="1200" b="1" dirty="0" err="1"/>
              <a:t>Chaddockova</a:t>
            </a:r>
            <a:r>
              <a:rPr lang="cs-CZ" sz="1200" b="1" dirty="0"/>
              <a:t> zk -</a:t>
            </a:r>
            <a:r>
              <a:rPr lang="cs-CZ" sz="1200" dirty="0"/>
              <a:t> obkroužení zevního kotníku ostrým hrotem - směrem zezadu dopředu</a:t>
            </a:r>
          </a:p>
          <a:p>
            <a:pPr marL="260509" lvl="1" indent="-226695">
              <a:lnSpc>
                <a:spcPct val="120000"/>
              </a:lnSpc>
              <a:buSzPts val="1400"/>
              <a:buChar char="•"/>
            </a:pPr>
            <a:endParaRPr lang="cs-CZ" sz="1800" dirty="0"/>
          </a:p>
          <a:p>
            <a:pPr marL="33814" lvl="1" indent="0">
              <a:buSzPts val="1400"/>
              <a:buNone/>
            </a:pPr>
            <a:r>
              <a:rPr lang="cs-CZ" sz="1800" b="1" u="sng" dirty="0"/>
              <a:t>pozitivita: extenze palce a abdukce ostatních prstců = příznak vějíře</a:t>
            </a:r>
            <a:endParaRPr lang="cs-CZ" sz="2000" b="1" u="sng" dirty="0"/>
          </a:p>
          <a:p>
            <a:pPr marL="33814" lvl="1" indent="0">
              <a:buSzPts val="1400"/>
              <a:buNone/>
            </a:pPr>
            <a:endParaRPr lang="cs-CZ" sz="1800" i="1" dirty="0"/>
          </a:p>
        </p:txBody>
      </p:sp>
      <p:pic>
        <p:nvPicPr>
          <p:cNvPr id="560" name="Google Shape;560;g21b23dfeb4a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6200000">
            <a:off x="6163374" y="3868089"/>
            <a:ext cx="3074926" cy="1468733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g21b23dfeb4a_0_6"/>
          <p:cNvSpPr txBox="1"/>
          <p:nvPr/>
        </p:nvSpPr>
        <p:spPr>
          <a:xfrm>
            <a:off x="6908869" y="2654142"/>
            <a:ext cx="2100150" cy="410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214313" indent="-21431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lang="cs-CZ" sz="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OPAVSKÝ, Jaroslav, 2003. </a:t>
            </a:r>
            <a:r>
              <a:rPr lang="cs-CZ" sz="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Neurologické vyšetření v rehabilitaci pro fyzioterapeuty</a:t>
            </a:r>
            <a:r>
              <a:rPr lang="cs-CZ" sz="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Olomouc: Univerzita Palackého. ISBN 80-244-0625-X.</a:t>
            </a:r>
            <a:endParaRPr sz="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</a:pPr>
            <a:endParaRPr sz="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2" name="Google Shape;562;g21b23dfeb4a_0_6" descr="Obsah obrázku text, perokresba&#10;&#10;Popis se vygeneroval automaticky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3638" y="1302764"/>
            <a:ext cx="2900362" cy="1351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336DE434-2734-F1D1-A638-93BD0DD425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7B14A6A9-AF2C-E00C-06E5-35588ADC1B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/>
              <a:pPr>
                <a:spcAft>
                  <a:spcPts val="600"/>
                </a:spcAft>
              </a:pPr>
              <a:t>33</a:t>
            </a:fld>
            <a:endParaRPr lang="cs-CZ" alt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84C809E-C343-0174-9C4D-3EDE9D7E7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cs-CZ" dirty="0" err="1"/>
              <a:t>Babinski</a:t>
            </a:r>
            <a:r>
              <a:rPr lang="cs-CZ" dirty="0"/>
              <a:t> příznak</a:t>
            </a:r>
          </a:p>
        </p:txBody>
      </p:sp>
      <p:pic>
        <p:nvPicPr>
          <p:cNvPr id="6" name="Online médium 5" descr="Positive Hoffman's Sign and Babinski Reflex in an MS Patient">
            <a:hlinkClick r:id="" action="ppaction://media"/>
            <a:extLst>
              <a:ext uri="{FF2B5EF4-FFF2-40B4-BE49-F238E27FC236}">
                <a16:creationId xmlns:a16="http://schemas.microsoft.com/office/drawing/2014/main" id="{4578CE85-FF1A-9395-E643-2F8F2D497CF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08735" y="1692002"/>
            <a:ext cx="7327430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529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2"/>
          <p:cNvSpPr txBox="1">
            <a:spLocks noGrp="1"/>
          </p:cNvSpPr>
          <p:nvPr>
            <p:ph type="title"/>
          </p:nvPr>
        </p:nvSpPr>
        <p:spPr>
          <a:xfrm>
            <a:off x="407081" y="472184"/>
            <a:ext cx="8079581" cy="93884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/>
          </a:bodyPr>
          <a:lstStyle/>
          <a:p>
            <a:pPr>
              <a:buSzPts val="5400"/>
            </a:pPr>
            <a:r>
              <a:rPr lang="cs-CZ" dirty="0"/>
              <a:t>Spastické (iritační) jevy DKK - flekční</a:t>
            </a:r>
            <a:endParaRPr dirty="0"/>
          </a:p>
        </p:txBody>
      </p:sp>
      <p:sp>
        <p:nvSpPr>
          <p:cNvPr id="548" name="Google Shape;548;p42"/>
          <p:cNvSpPr txBox="1">
            <a:spLocks noGrp="1"/>
          </p:cNvSpPr>
          <p:nvPr>
            <p:ph type="body" idx="1"/>
          </p:nvPr>
        </p:nvSpPr>
        <p:spPr>
          <a:xfrm>
            <a:off x="501279" y="1525933"/>
            <a:ext cx="5628059" cy="468912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b="1" dirty="0"/>
          </a:p>
          <a:p>
            <a:pPr marL="0" indent="0">
              <a:spcBef>
                <a:spcPts val="0"/>
              </a:spcBef>
              <a:buNone/>
            </a:pPr>
            <a:endParaRPr lang="cs-CZ" b="1" dirty="0"/>
          </a:p>
          <a:p>
            <a:pPr marL="0" indent="0">
              <a:spcBef>
                <a:spcPts val="0"/>
              </a:spcBef>
              <a:buNone/>
            </a:pPr>
            <a:endParaRPr b="1" dirty="0"/>
          </a:p>
          <a:p>
            <a:pPr marL="0" indent="0">
              <a:spcBef>
                <a:spcPts val="0"/>
              </a:spcBef>
              <a:buNone/>
            </a:pPr>
            <a:r>
              <a:rPr lang="cs-CZ" sz="1650" b="1" dirty="0" err="1"/>
              <a:t>Rossolimo</a:t>
            </a:r>
            <a:r>
              <a:rPr lang="cs-CZ" sz="1650" b="1" dirty="0"/>
              <a:t> </a:t>
            </a:r>
            <a:r>
              <a:rPr lang="cs-CZ" sz="1650" dirty="0"/>
              <a:t>– poklep na distální články prstců nebo MTP kloub</a:t>
            </a:r>
          </a:p>
          <a:p>
            <a:pPr marL="0" indent="0">
              <a:spcBef>
                <a:spcPts val="0"/>
              </a:spcBef>
              <a:buNone/>
            </a:pPr>
            <a:endParaRPr lang="cs-CZ" sz="1650" dirty="0"/>
          </a:p>
          <a:p>
            <a:pPr marL="0" indent="0">
              <a:buSzPts val="2300"/>
              <a:buNone/>
            </a:pPr>
            <a:r>
              <a:rPr lang="cs-CZ" sz="1650" b="1" dirty="0" err="1"/>
              <a:t>Žukovskij-Kornilov</a:t>
            </a:r>
            <a:r>
              <a:rPr lang="cs-CZ" sz="1650" dirty="0"/>
              <a:t> – poklep na střed planty</a:t>
            </a:r>
            <a:endParaRPr sz="1650" dirty="0"/>
          </a:p>
          <a:p>
            <a:pPr marL="0" indent="0">
              <a:buSzPts val="2200"/>
              <a:buNone/>
            </a:pPr>
            <a:endParaRPr lang="cs-CZ" sz="1650" dirty="0"/>
          </a:p>
          <a:p>
            <a:pPr marL="0" indent="0">
              <a:buSzPts val="2200"/>
              <a:buNone/>
            </a:pPr>
            <a:endParaRPr sz="1650" dirty="0"/>
          </a:p>
          <a:p>
            <a:pPr marL="0" lvl="1" indent="0">
              <a:buSzPts val="2200"/>
              <a:buNone/>
            </a:pPr>
            <a:r>
              <a:rPr lang="cs-CZ" sz="1650" b="1" u="sng" dirty="0"/>
              <a:t>Pozitivita: u obou zkoušek stejná = rychlý flekční pohyb prstců</a:t>
            </a:r>
            <a:endParaRPr sz="1650" b="1" u="sng" dirty="0"/>
          </a:p>
        </p:txBody>
      </p:sp>
      <p:pic>
        <p:nvPicPr>
          <p:cNvPr id="549" name="Google Shape;549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8087" y="8594081"/>
            <a:ext cx="2057400" cy="956626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42"/>
          <p:cNvSpPr txBox="1"/>
          <p:nvPr/>
        </p:nvSpPr>
        <p:spPr>
          <a:xfrm>
            <a:off x="6429262" y="5427713"/>
            <a:ext cx="2057400" cy="410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214313" indent="-21431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lang="cs-CZ" sz="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OPAVSKÝ, Jaroslav, 2003. </a:t>
            </a:r>
            <a:r>
              <a:rPr lang="cs-CZ" sz="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Neurologické vyšetření v rehabilitaci pro fyzioterapeuty</a:t>
            </a:r>
            <a:r>
              <a:rPr lang="cs-CZ" sz="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Olomouc: Univerzita Palackého. ISBN 80-244-0625-X.</a:t>
            </a:r>
            <a:endParaRPr sz="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</a:pPr>
            <a:endParaRPr sz="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3" name="Google Shape;553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80777" y="2026400"/>
            <a:ext cx="1954370" cy="328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541CCCB-FE3D-787B-AA70-3DE116C28C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1840879-60CE-22F9-4953-1DAEB8BD23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D4D5891-F5E5-1E06-F508-A87BB3667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Zdroje: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19EC9D3-F32B-76EF-607F-5BCB8B9D4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59001"/>
            <a:ext cx="8064900" cy="4139998"/>
          </a:xfrm>
        </p:spPr>
        <p:txBody>
          <a:bodyPr/>
          <a:lstStyle/>
          <a:p>
            <a:r>
              <a:rPr lang="cs-CZ" dirty="0"/>
              <a:t>OPAVSKÝ, Jaroslav, 2003. Neurologické vyšetření v rehabilitaci pro fyzioterapeuty. </a:t>
            </a:r>
            <a:br>
              <a:rPr lang="cs-CZ" dirty="0"/>
            </a:br>
            <a:r>
              <a:rPr lang="cs-CZ" dirty="0"/>
              <a:t>Olomouc: Univerzita Palackého. ISBN 80-244-0625-X.</a:t>
            </a:r>
          </a:p>
          <a:p>
            <a:r>
              <a:rPr lang="cs-CZ" dirty="0"/>
              <a:t>LEWIT, Karel, 2020. Neurologické repetitorium nejen pro kurzy </a:t>
            </a:r>
            <a:r>
              <a:rPr lang="cs-CZ" dirty="0" err="1"/>
              <a:t>myoskeletální</a:t>
            </a:r>
            <a:r>
              <a:rPr lang="cs-CZ" dirty="0"/>
              <a:t> medicíny. </a:t>
            </a:r>
            <a:br>
              <a:rPr lang="cs-CZ" dirty="0"/>
            </a:br>
            <a:r>
              <a:rPr lang="cs-CZ" dirty="0"/>
              <a:t>Dobřichovice: Nadační fond Karla </a:t>
            </a:r>
            <a:r>
              <a:rPr lang="cs-CZ" dirty="0" err="1"/>
              <a:t>Lewita</a:t>
            </a:r>
            <a:r>
              <a:rPr lang="cs-CZ" dirty="0"/>
              <a:t>. ISBN 978-80-270-8061-8.</a:t>
            </a:r>
          </a:p>
          <a:p>
            <a:r>
              <a:rPr lang="cs-CZ" dirty="0"/>
              <a:t>https://neurologie.lf1.cuni.cz/1LFNK-294-version1-periferni_nervovy_system_11_2019.pdf</a:t>
            </a:r>
          </a:p>
          <a:p>
            <a:r>
              <a:rPr lang="cs-CZ" dirty="0"/>
              <a:t>https://</a:t>
            </a:r>
            <a:r>
              <a:rPr lang="cs-CZ" dirty="0" err="1"/>
              <a:t>slidetodoc.com</a:t>
            </a:r>
            <a:r>
              <a:rPr lang="cs-CZ" dirty="0"/>
              <a:t>/</a:t>
            </a:r>
            <a:r>
              <a:rPr lang="cs-CZ" dirty="0" err="1"/>
              <a:t>reflexes</a:t>
            </a:r>
            <a:r>
              <a:rPr lang="cs-CZ" dirty="0"/>
              <a:t>-</a:t>
            </a:r>
            <a:r>
              <a:rPr lang="cs-CZ" dirty="0" err="1"/>
              <a:t>definition</a:t>
            </a:r>
            <a:r>
              <a:rPr lang="cs-CZ" dirty="0"/>
              <a:t>-a-reflex-</a:t>
            </a:r>
            <a:r>
              <a:rPr lang="cs-CZ" dirty="0" err="1"/>
              <a:t>may</a:t>
            </a:r>
            <a:r>
              <a:rPr lang="cs-CZ" dirty="0"/>
              <a:t>-</a:t>
            </a:r>
            <a:r>
              <a:rPr lang="cs-CZ" dirty="0" err="1"/>
              <a:t>be</a:t>
            </a:r>
            <a:r>
              <a:rPr lang="cs-CZ" dirty="0"/>
              <a:t>-</a:t>
            </a:r>
            <a:r>
              <a:rPr lang="cs-CZ" dirty="0" err="1"/>
              <a:t>defined</a:t>
            </a:r>
            <a:r>
              <a:rPr lang="cs-CZ" dirty="0"/>
              <a:t>-as/</a:t>
            </a:r>
          </a:p>
          <a:p>
            <a:r>
              <a:rPr lang="cs-CZ" dirty="0"/>
              <a:t>http://anatomie.lf3.cuni.cz/</a:t>
            </a:r>
            <a:r>
              <a:rPr lang="cs-CZ" dirty="0" err="1"/>
              <a:t>studijnimaterialy.htm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72589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5B25C0D-28CD-0D20-1314-0436045391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F84B0C4-C97D-7833-BFF8-FD9FACF32A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9E88C60-5413-B5C2-D152-42DAE8100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B19267E-C2A9-02D5-77B4-ED11CC020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https://</a:t>
            </a:r>
            <a:r>
              <a:rPr lang="cs-CZ" dirty="0" err="1"/>
              <a:t>www.neurologiepropraxi.cz</a:t>
            </a:r>
            <a:r>
              <a:rPr lang="cs-CZ" dirty="0"/>
              <a:t>/</a:t>
            </a:r>
            <a:r>
              <a:rPr lang="cs-CZ" dirty="0" err="1"/>
              <a:t>pdfs</a:t>
            </a:r>
            <a:r>
              <a:rPr lang="cs-CZ" dirty="0"/>
              <a:t>/</a:t>
            </a:r>
            <a:r>
              <a:rPr lang="cs-CZ" dirty="0" err="1"/>
              <a:t>neu</a:t>
            </a:r>
            <a:r>
              <a:rPr lang="cs-CZ" dirty="0"/>
              <a:t>/2015/01/05.pdf</a:t>
            </a:r>
          </a:p>
          <a:p>
            <a:r>
              <a:rPr lang="cs-CZ" dirty="0"/>
              <a:t>https://</a:t>
            </a:r>
            <a:r>
              <a:rPr lang="cs-CZ" dirty="0" err="1"/>
              <a:t>www.upjs.sk</a:t>
            </a:r>
            <a:r>
              <a:rPr lang="cs-CZ" dirty="0"/>
              <a:t>/public/media/11491/motorika%20Sj%20pred.pdf</a:t>
            </a:r>
          </a:p>
          <a:p>
            <a:r>
              <a:rPr lang="cs-CZ" dirty="0"/>
              <a:t>https://</a:t>
            </a:r>
            <a:r>
              <a:rPr lang="cs-CZ" dirty="0" err="1"/>
              <a:t>www.anamneza.cz</a:t>
            </a:r>
            <a:r>
              <a:rPr lang="cs-CZ" dirty="0"/>
              <a:t>/</a:t>
            </a:r>
            <a:r>
              <a:rPr lang="cs-CZ" dirty="0" err="1"/>
              <a:t>priznak</a:t>
            </a:r>
            <a:r>
              <a:rPr lang="cs-CZ" dirty="0"/>
              <a:t>/Zaskuby-ve-svalech-Myoklonie-myoklonus-fibrilace-fascikulace-909</a:t>
            </a:r>
          </a:p>
          <a:p>
            <a:r>
              <a:rPr lang="cs-CZ" dirty="0"/>
              <a:t>https://</a:t>
            </a:r>
            <a:r>
              <a:rPr lang="cs-CZ" dirty="0" err="1"/>
              <a:t>www.cls.cz</a:t>
            </a:r>
            <a:r>
              <a:rPr lang="cs-CZ" dirty="0"/>
              <a:t>/media/</a:t>
            </a:r>
            <a:r>
              <a:rPr lang="cs-CZ" dirty="0" err="1"/>
              <a:t>document</a:t>
            </a:r>
            <a:r>
              <a:rPr lang="cs-CZ" dirty="0"/>
              <a:t>/3c50e0ceff14baaac24e15fad9f5ef0b.pdf</a:t>
            </a:r>
          </a:p>
          <a:p>
            <a:r>
              <a:rPr lang="cs-CZ" dirty="0"/>
              <a:t>https://</a:t>
            </a:r>
            <a:r>
              <a:rPr lang="cs-CZ" dirty="0" err="1"/>
              <a:t>www.internimedicina.cz</a:t>
            </a:r>
            <a:r>
              <a:rPr lang="cs-CZ" dirty="0"/>
              <a:t>/</a:t>
            </a:r>
            <a:r>
              <a:rPr lang="cs-CZ" dirty="0" err="1"/>
              <a:t>pdfs</a:t>
            </a:r>
            <a:r>
              <a:rPr lang="cs-CZ" dirty="0"/>
              <a:t>/</a:t>
            </a:r>
            <a:r>
              <a:rPr lang="cs-CZ" dirty="0" err="1"/>
              <a:t>int</a:t>
            </a:r>
            <a:r>
              <a:rPr lang="cs-CZ" dirty="0"/>
              <a:t>/2005/02/04.pdf</a:t>
            </a:r>
          </a:p>
          <a:p>
            <a:r>
              <a:rPr lang="cs-CZ" dirty="0">
                <a:hlinkClick r:id="rId2"/>
              </a:rPr>
              <a:t>https://www.amboss.com/us/knowledge/Neurological_examination#Z48adc961f502ef8d29f7e5bcf9c60b59</a:t>
            </a:r>
            <a:endParaRPr lang="cs-CZ" dirty="0"/>
          </a:p>
          <a:p>
            <a:r>
              <a:rPr lang="cs-CZ" dirty="0"/>
              <a:t>https://</a:t>
            </a:r>
            <a:r>
              <a:rPr lang="cs-CZ" dirty="0" err="1"/>
              <a:t>is.muni.cz</a:t>
            </a:r>
            <a:r>
              <a:rPr lang="cs-CZ" dirty="0"/>
              <a:t>/do/</a:t>
            </a:r>
            <a:r>
              <a:rPr lang="cs-CZ" dirty="0" err="1"/>
              <a:t>rect</a:t>
            </a:r>
            <a:r>
              <a:rPr lang="cs-CZ" dirty="0"/>
              <a:t>/el/</a:t>
            </a:r>
            <a:r>
              <a:rPr lang="cs-CZ" dirty="0" err="1"/>
              <a:t>estud</a:t>
            </a:r>
            <a:r>
              <a:rPr lang="cs-CZ" dirty="0"/>
              <a:t>/</a:t>
            </a:r>
            <a:r>
              <a:rPr lang="cs-CZ" dirty="0" err="1"/>
              <a:t>lf</a:t>
            </a:r>
            <a:r>
              <a:rPr lang="cs-CZ" dirty="0"/>
              <a:t>/js21/fyziologie/web/</a:t>
            </a:r>
            <a:r>
              <a:rPr lang="cs-CZ" dirty="0" err="1"/>
              <a:t>pages</a:t>
            </a:r>
            <a:r>
              <a:rPr lang="cs-CZ" dirty="0"/>
              <a:t>/29_reflexy.html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3376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B31619-BC8F-6C3D-02FB-AD32AA9202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96726D-A2EE-4959-08AA-9CCE1AEEB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reflexů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C1BFC71-5EAD-2C8A-F5EA-3A36F35B0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59001"/>
            <a:ext cx="8064900" cy="4139998"/>
          </a:xfrm>
        </p:spPr>
        <p:txBody>
          <a:bodyPr/>
          <a:lstStyle/>
          <a:p>
            <a:pPr marL="342900" lvl="0" indent="-342900">
              <a:buFont typeface="Symbol" pitchFamily="2" charset="2"/>
              <a:buChar char="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Podmíněné (získané) a nepodmíněné (vrozené)</a:t>
            </a:r>
          </a:p>
          <a:p>
            <a:pPr marL="0" lvl="0" indent="0">
              <a:buNone/>
            </a:pP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Počet synapsí: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Monosynaptické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polysynaptické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buNone/>
            </a:pP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cs-CZ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 receptoru: </a:t>
            </a:r>
          </a:p>
          <a:p>
            <a:pPr marL="531900" lvl="1" indent="-342900">
              <a:buFont typeface="Symbol" pitchFamily="2" charset="2"/>
              <a:buChar char=""/>
            </a:pPr>
            <a:r>
              <a:rPr lang="cs-CZ" sz="1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Interoreceptory</a:t>
            </a:r>
            <a:r>
              <a:rPr lang="cs-CZ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Proprioceptivní, viscerální (</a:t>
            </a:r>
            <a:r>
              <a:rPr lang="cs-CZ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viscerosamotické</a:t>
            </a:r>
            <a:r>
              <a:rPr lang="cs-CZ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531900" lvl="1" indent="-342900">
              <a:buFont typeface="Symbol" pitchFamily="2" charset="2"/>
              <a:buChar char=""/>
            </a:pPr>
            <a:r>
              <a:rPr lang="cs-CZ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Exteroreceptory</a:t>
            </a:r>
            <a:r>
              <a:rPr lang="cs-CZ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</a:t>
            </a:r>
            <a:r>
              <a:rPr lang="cs-CZ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xteroceptivní (kožní), smyslové</a:t>
            </a:r>
          </a:p>
          <a:p>
            <a:pPr marL="0" lvl="0" indent="0">
              <a:buNone/>
            </a:pP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Primitivní reflexy 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pozn. Patří k tématu vyšetření novorozence a kojence, vývojové neurofyziologie Někdy bývají označovány taky jako reflexy vyhasínající nebo primární. </a:t>
            </a:r>
            <a:endParaRPr lang="cs-CZ" sz="2400" i="1" dirty="0"/>
          </a:p>
        </p:txBody>
      </p:sp>
      <p:pic>
        <p:nvPicPr>
          <p:cNvPr id="6" name="Picture 8" descr="Reflex Arc Royalty Free svg, kliparty, vektory a ilustrace. Image 52435799.">
            <a:extLst>
              <a:ext uri="{FF2B5EF4-FFF2-40B4-BE49-F238E27FC236}">
                <a16:creationId xmlns:a16="http://schemas.microsoft.com/office/drawing/2014/main" id="{81BC5347-FFF1-3630-903C-A205A08551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t="28171" r="70473" b="45457"/>
          <a:stretch/>
        </p:blipFill>
        <p:spPr bwMode="auto">
          <a:xfrm>
            <a:off x="3807401" y="3681159"/>
            <a:ext cx="1395805" cy="137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Reflex Arc Royalty Free svg, kliparty, vektory a ilustrace. Image 52435799.">
            <a:extLst>
              <a:ext uri="{FF2B5EF4-FFF2-40B4-BE49-F238E27FC236}">
                <a16:creationId xmlns:a16="http://schemas.microsoft.com/office/drawing/2014/main" id="{45E2B6AC-7857-2487-AB2E-765F2CA709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49" t="34001" r="3454" b="39627"/>
          <a:stretch/>
        </p:blipFill>
        <p:spPr bwMode="auto">
          <a:xfrm>
            <a:off x="6476699" y="482573"/>
            <a:ext cx="2511706" cy="149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Přímá spojovací šipka 8">
            <a:extLst>
              <a:ext uri="{FF2B5EF4-FFF2-40B4-BE49-F238E27FC236}">
                <a16:creationId xmlns:a16="http://schemas.microsoft.com/office/drawing/2014/main" id="{ADA0CD58-32C8-4E40-3642-860C3370A215}"/>
              </a:ext>
            </a:extLst>
          </p:cNvPr>
          <p:cNvCxnSpPr/>
          <p:nvPr/>
        </p:nvCxnSpPr>
        <p:spPr bwMode="auto">
          <a:xfrm flipV="1">
            <a:off x="6030409" y="1656027"/>
            <a:ext cx="636608" cy="3662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Přímá spojovací šipka 10">
            <a:extLst>
              <a:ext uri="{FF2B5EF4-FFF2-40B4-BE49-F238E27FC236}">
                <a16:creationId xmlns:a16="http://schemas.microsoft.com/office/drawing/2014/main" id="{15C5D5FE-57D2-05E1-E044-5652314C483C}"/>
              </a:ext>
            </a:extLst>
          </p:cNvPr>
          <p:cNvCxnSpPr/>
          <p:nvPr/>
        </p:nvCxnSpPr>
        <p:spPr bwMode="auto">
          <a:xfrm>
            <a:off x="833377" y="3771936"/>
            <a:ext cx="636607" cy="6829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445F7F9-2E14-AEDF-4535-9F663772E143}"/>
              </a:ext>
            </a:extLst>
          </p:cNvPr>
          <p:cNvSpPr txBox="1"/>
          <p:nvPr/>
        </p:nvSpPr>
        <p:spPr>
          <a:xfrm>
            <a:off x="6348713" y="1975707"/>
            <a:ext cx="27676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Zdroj obrázku: https://previews.123rf.com/</a:t>
            </a:r>
            <a:r>
              <a:rPr lang="cs-CZ" sz="1000" dirty="0" err="1"/>
              <a:t>images</a:t>
            </a:r>
            <a:r>
              <a:rPr lang="cs-CZ" sz="1000" dirty="0"/>
              <a:t>/</a:t>
            </a:r>
            <a:r>
              <a:rPr lang="cs-CZ" sz="1000" dirty="0" err="1"/>
              <a:t>lukaves</a:t>
            </a:r>
            <a:r>
              <a:rPr lang="cs-CZ" sz="1000" dirty="0"/>
              <a:t>/lukaves1602/lukaves160200005/52435799-reflex-arc.jpg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77FA5DD4-BF9E-A5A1-905B-5A8CC183DDE2}"/>
              </a:ext>
            </a:extLst>
          </p:cNvPr>
          <p:cNvSpPr txBox="1"/>
          <p:nvPr/>
        </p:nvSpPr>
        <p:spPr>
          <a:xfrm>
            <a:off x="3815406" y="4847905"/>
            <a:ext cx="168603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700" dirty="0"/>
              <a:t>https://previews.123rf.com/</a:t>
            </a:r>
            <a:r>
              <a:rPr lang="cs-CZ" sz="700" dirty="0" err="1"/>
              <a:t>images</a:t>
            </a:r>
            <a:r>
              <a:rPr lang="cs-CZ" sz="700" dirty="0"/>
              <a:t>/</a:t>
            </a:r>
            <a:r>
              <a:rPr lang="cs-CZ" sz="700" dirty="0" err="1"/>
              <a:t>lukaves</a:t>
            </a:r>
            <a:r>
              <a:rPr lang="cs-CZ" sz="700" dirty="0"/>
              <a:t>/lukaves1602/lukaves160200005/52435799-reflex-arc.jpg</a:t>
            </a:r>
          </a:p>
        </p:txBody>
      </p:sp>
      <p:pic>
        <p:nvPicPr>
          <p:cNvPr id="4098" name="Picture 2" descr="Axon: Propriocepce a viscerosenzorika">
            <a:extLst>
              <a:ext uri="{FF2B5EF4-FFF2-40B4-BE49-F238E27FC236}">
                <a16:creationId xmlns:a16="http://schemas.microsoft.com/office/drawing/2014/main" id="{877CE61C-F51A-D87A-CC4F-6F99DFDA5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886" y="3833238"/>
            <a:ext cx="1614653" cy="124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9FE44C96-1C03-E1A9-05AE-008CCCC40199}"/>
              </a:ext>
            </a:extLst>
          </p:cNvPr>
          <p:cNvSpPr txBox="1"/>
          <p:nvPr/>
        </p:nvSpPr>
        <p:spPr>
          <a:xfrm>
            <a:off x="1626907" y="4864284"/>
            <a:ext cx="2285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https://</a:t>
            </a:r>
            <a:r>
              <a:rPr lang="cs-CZ" sz="800" dirty="0" err="1"/>
              <a:t>www.axon-med.cz</a:t>
            </a:r>
            <a:r>
              <a:rPr lang="cs-CZ" sz="800" dirty="0"/>
              <a:t>/2020/10/</a:t>
            </a:r>
            <a:r>
              <a:rPr lang="cs-CZ" sz="800" dirty="0" err="1"/>
              <a:t>propriocepce-viscerosenzorika.html</a:t>
            </a:r>
            <a:endParaRPr lang="cs-CZ" sz="800" dirty="0"/>
          </a:p>
        </p:txBody>
      </p:sp>
      <p:pic>
        <p:nvPicPr>
          <p:cNvPr id="4100" name="Picture 4" descr="Bez přesného měření míříte na slepo - Optika Pleyerová">
            <a:extLst>
              <a:ext uri="{FF2B5EF4-FFF2-40B4-BE49-F238E27FC236}">
                <a16:creationId xmlns:a16="http://schemas.microsoft.com/office/drawing/2014/main" id="{9F96CD9C-E76E-D621-8985-7DC5ADF8A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311" y="3771936"/>
            <a:ext cx="2193615" cy="114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8DC51F5E-F660-29C0-4EF8-89DB9944EBB8}"/>
              </a:ext>
            </a:extLst>
          </p:cNvPr>
          <p:cNvSpPr txBox="1"/>
          <p:nvPr/>
        </p:nvSpPr>
        <p:spPr>
          <a:xfrm>
            <a:off x="5937470" y="4847905"/>
            <a:ext cx="240787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</a:t>
            </a:r>
            <a:r>
              <a:rPr lang="cs-CZ" sz="1000" dirty="0" err="1"/>
              <a:t>optikapleyerova.cz</a:t>
            </a:r>
            <a:r>
              <a:rPr lang="cs-CZ" sz="1000" dirty="0"/>
              <a:t>/bez-</a:t>
            </a:r>
            <a:r>
              <a:rPr lang="cs-CZ" sz="1000" dirty="0" err="1"/>
              <a:t>presneho</a:t>
            </a:r>
            <a:r>
              <a:rPr lang="cs-CZ" sz="1000" dirty="0"/>
              <a:t>-</a:t>
            </a:r>
            <a:r>
              <a:rPr lang="cs-CZ" sz="1000" dirty="0" err="1"/>
              <a:t>mereni</a:t>
            </a:r>
            <a:r>
              <a:rPr lang="cs-CZ" sz="1000" dirty="0"/>
              <a:t>-</a:t>
            </a:r>
            <a:r>
              <a:rPr lang="cs-CZ" sz="1000" dirty="0" err="1"/>
              <a:t>mirite</a:t>
            </a:r>
            <a:r>
              <a:rPr lang="cs-CZ" sz="1000" dirty="0"/>
              <a:t>-slepo</a:t>
            </a:r>
            <a:r>
              <a:rPr lang="cs-CZ" sz="11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340529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A4FACFA-0D9A-4EB8-A788-1F4F52C88E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1ABA70-B3E9-436A-8896-F37666FAC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Proprioceptivní reflexy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9F32E4C-F86C-D09F-C66D-39A7BB3FA45E}"/>
              </a:ext>
            </a:extLst>
          </p:cNvPr>
          <p:cNvSpPr txBox="1"/>
          <p:nvPr/>
        </p:nvSpPr>
        <p:spPr>
          <a:xfrm>
            <a:off x="405000" y="1309360"/>
            <a:ext cx="81999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/>
              <a:t>Reflexní oblouk: </a:t>
            </a:r>
          </a:p>
          <a:p>
            <a:endParaRPr lang="cs-CZ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Receptor </a:t>
            </a:r>
            <a:r>
              <a:rPr lang="cs-CZ" sz="2000" dirty="0"/>
              <a:t>= svalová vřeténka a šlachová tělíska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Dráha dostředivá: </a:t>
            </a:r>
            <a:r>
              <a:rPr lang="cs-CZ" sz="2000" dirty="0"/>
              <a:t>aferentní (senzitivní) nervové vlákno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Centrum: </a:t>
            </a:r>
            <a:r>
              <a:rPr lang="cs-CZ" sz="2000" dirty="0"/>
              <a:t>buňka ve spinálním gangliu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Dráha odstředivá: </a:t>
            </a:r>
            <a:r>
              <a:rPr lang="cs-CZ" sz="2000" dirty="0"/>
              <a:t>alfa-motoneuron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Efektor: </a:t>
            </a:r>
            <a:r>
              <a:rPr lang="cs-CZ" sz="2000" dirty="0"/>
              <a:t>kosterní sval</a:t>
            </a:r>
          </a:p>
          <a:p>
            <a:endParaRPr lang="cs-CZ" sz="2000" dirty="0"/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CCED7CAB-211E-46DE-B1E7-1AE1887B2773}"/>
              </a:ext>
            </a:extLst>
          </p:cNvPr>
          <p:cNvGrpSpPr/>
          <p:nvPr/>
        </p:nvGrpSpPr>
        <p:grpSpPr>
          <a:xfrm>
            <a:off x="3611300" y="3149702"/>
            <a:ext cx="4757195" cy="3459442"/>
            <a:chOff x="0" y="0"/>
            <a:chExt cx="2640965" cy="2143948"/>
          </a:xfrm>
        </p:grpSpPr>
        <p:pic>
          <p:nvPicPr>
            <p:cNvPr id="5" name="Obrázek 4" descr="Funkce míchy a Reflexy. - ppt stáhnout">
              <a:extLst>
                <a:ext uri="{FF2B5EF4-FFF2-40B4-BE49-F238E27FC236}">
                  <a16:creationId xmlns:a16="http://schemas.microsoft.com/office/drawing/2014/main" id="{26AD9608-9C51-D7C7-51B1-5614A4D02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40965" cy="19805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ové pole 32">
              <a:extLst>
                <a:ext uri="{FF2B5EF4-FFF2-40B4-BE49-F238E27FC236}">
                  <a16:creationId xmlns:a16="http://schemas.microsoft.com/office/drawing/2014/main" id="{622D1A8E-AFC1-15ED-D4F1-A2BAFEC5090F}"/>
                </a:ext>
              </a:extLst>
            </p:cNvPr>
            <p:cNvSpPr txBox="1"/>
            <p:nvPr/>
          </p:nvSpPr>
          <p:spPr>
            <a:xfrm>
              <a:off x="0" y="2040890"/>
              <a:ext cx="2111156" cy="103058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cs-CZ" sz="900" i="1" dirty="0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svalové vřeténko (zdroj: https://</a:t>
              </a:r>
              <a:r>
                <a:rPr lang="cs-CZ" sz="900" i="1" dirty="0" err="1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slideplayer.cz</a:t>
              </a:r>
              <a:r>
                <a:rPr lang="cs-CZ" sz="900" i="1" dirty="0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/slide/12720931/)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0987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A4FACFA-0D9A-4EB8-A788-1F4F52C88E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1ABA70-B3E9-436A-8896-F37666FAC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Proprioceptivní reflexy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9F32E4C-F86C-D09F-C66D-39A7BB3FA45E}"/>
              </a:ext>
            </a:extLst>
          </p:cNvPr>
          <p:cNvSpPr txBox="1"/>
          <p:nvPr/>
        </p:nvSpPr>
        <p:spPr>
          <a:xfrm>
            <a:off x="405000" y="1309360"/>
            <a:ext cx="81999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/>
              <a:t>Svalové vřeténko: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aktivuje se  při protažením svalu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u="sng" dirty="0"/>
              <a:t>Tzv. Napínací reflex </a:t>
            </a:r>
            <a:r>
              <a:rPr lang="cs-CZ" sz="2000" dirty="0"/>
              <a:t>(</a:t>
            </a:r>
            <a:r>
              <a:rPr lang="cs-CZ" sz="2000" dirty="0" err="1"/>
              <a:t>monosynaptický</a:t>
            </a:r>
            <a:r>
              <a:rPr lang="cs-CZ" sz="20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-&gt; </a:t>
            </a:r>
            <a:r>
              <a:rPr lang="cs-CZ" sz="2000" u="sng" dirty="0"/>
              <a:t>aktivace </a:t>
            </a:r>
            <a:r>
              <a:rPr lang="cs-CZ" sz="2000" u="sng" dirty="0" err="1"/>
              <a:t>alfaMN</a:t>
            </a:r>
            <a:r>
              <a:rPr lang="cs-CZ" sz="2000" u="sng" dirty="0"/>
              <a:t> příslušného svalu </a:t>
            </a:r>
            <a:r>
              <a:rPr lang="cs-CZ" sz="2000" dirty="0"/>
              <a:t>(svalová kontrakce) a inhibice </a:t>
            </a:r>
            <a:r>
              <a:rPr lang="cs-CZ" sz="2000" dirty="0" err="1"/>
              <a:t>alfaMN</a:t>
            </a:r>
            <a:r>
              <a:rPr lang="cs-CZ" sz="2000" dirty="0"/>
              <a:t> antagonisty</a:t>
            </a:r>
          </a:p>
          <a:p>
            <a:endParaRPr lang="cs-CZ" sz="2000" dirty="0"/>
          </a:p>
        </p:txBody>
      </p:sp>
      <p:sp>
        <p:nvSpPr>
          <p:cNvPr id="2" name="Nadpis 3">
            <a:extLst>
              <a:ext uri="{FF2B5EF4-FFF2-40B4-BE49-F238E27FC236}">
                <a16:creationId xmlns:a16="http://schemas.microsoft.com/office/drawing/2014/main" id="{1638EF85-50B8-9183-3BFE-ABFDD9DB94C1}"/>
              </a:ext>
            </a:extLst>
          </p:cNvPr>
          <p:cNvSpPr txBox="1">
            <a:spLocks/>
          </p:cNvSpPr>
          <p:nvPr/>
        </p:nvSpPr>
        <p:spPr>
          <a:xfrm>
            <a:off x="540000" y="720000"/>
            <a:ext cx="6282582" cy="331815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47500" lnSpcReduction="20000"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endParaRPr lang="cs-CZ" kern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2C58DF6-99A7-2399-93EA-BC092884D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919" y="2922851"/>
            <a:ext cx="3909177" cy="3225071"/>
          </a:xfrm>
          <a:prstGeom prst="rect">
            <a:avLst/>
          </a:prstGeom>
          <a:noFill/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C276A4A-9A6C-E64C-D3F7-C216DFD0B368}"/>
              </a:ext>
            </a:extLst>
          </p:cNvPr>
          <p:cNvSpPr txBox="1"/>
          <p:nvPr/>
        </p:nvSpPr>
        <p:spPr>
          <a:xfrm>
            <a:off x="882742" y="6252795"/>
            <a:ext cx="42795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http://humanphysiology.academy/Neurosciences%202015/Chapter%202/P.2.2%20Spinal%20Reflexes.html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9609E4D-D084-F02B-D56A-8394BC941D90}"/>
              </a:ext>
            </a:extLst>
          </p:cNvPr>
          <p:cNvSpPr txBox="1"/>
          <p:nvPr/>
        </p:nvSpPr>
        <p:spPr>
          <a:xfrm>
            <a:off x="531491" y="3505897"/>
            <a:ext cx="311052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kern="0" dirty="0"/>
              <a:t>Napínací reflex – svalové vřeténko</a:t>
            </a:r>
            <a:br>
              <a:rPr lang="cs-CZ" kern="0" dirty="0"/>
            </a:br>
            <a:r>
              <a:rPr lang="cs-CZ" kern="0" dirty="0"/>
              <a:t>(</a:t>
            </a:r>
            <a:r>
              <a:rPr lang="cs-CZ" kern="0" dirty="0" err="1"/>
              <a:t>myotatický</a:t>
            </a:r>
            <a:r>
              <a:rPr lang="cs-CZ" kern="0" dirty="0"/>
              <a:t> reflex)</a:t>
            </a:r>
          </a:p>
        </p:txBody>
      </p:sp>
    </p:spTree>
    <p:extLst>
      <p:ext uri="{BB962C8B-B14F-4D97-AF65-F5344CB8AC3E}">
        <p14:creationId xmlns:p14="http://schemas.microsoft.com/office/powerpoint/2010/main" val="3009758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D2A583-4A32-4C21-4C60-95E00C2FD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B1CA54F-F837-086A-6721-FB9E40524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Napínací reflex – svalové vřeténko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A01BD2D-145C-CB9C-1FC0-E0FD186F82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833"/>
          <a:stretch/>
        </p:blipFill>
        <p:spPr>
          <a:xfrm>
            <a:off x="1262589" y="1676400"/>
            <a:ext cx="6142571" cy="3714750"/>
          </a:xfrm>
          <a:prstGeom prst="rect">
            <a:avLst/>
          </a:prstGeom>
        </p:spPr>
      </p:pic>
      <p:sp>
        <p:nvSpPr>
          <p:cNvPr id="11" name="Ovál 10">
            <a:extLst>
              <a:ext uri="{FF2B5EF4-FFF2-40B4-BE49-F238E27FC236}">
                <a16:creationId xmlns:a16="http://schemas.microsoft.com/office/drawing/2014/main" id="{2A3ED7A8-BD48-7274-789B-89216676737C}"/>
              </a:ext>
            </a:extLst>
          </p:cNvPr>
          <p:cNvSpPr/>
          <p:nvPr/>
        </p:nvSpPr>
        <p:spPr bwMode="auto">
          <a:xfrm>
            <a:off x="5391150" y="3143250"/>
            <a:ext cx="857250" cy="857250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2F49FB09-31ED-6C61-F8B0-9980E1C74CF7}"/>
              </a:ext>
            </a:extLst>
          </p:cNvPr>
          <p:cNvCxnSpPr/>
          <p:nvPr/>
        </p:nvCxnSpPr>
        <p:spPr bwMode="auto">
          <a:xfrm flipH="1" flipV="1">
            <a:off x="5819775" y="4065825"/>
            <a:ext cx="390525" cy="215265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BAFA0B3-7944-687C-F3D0-DDE6D8C33B4E}"/>
              </a:ext>
            </a:extLst>
          </p:cNvPr>
          <p:cNvSpPr txBox="1"/>
          <p:nvPr/>
        </p:nvSpPr>
        <p:spPr>
          <a:xfrm>
            <a:off x="5033535" y="6354000"/>
            <a:ext cx="235352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Reciproční inhibice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4F68D25-269B-38DE-CB19-19E5179C4229}"/>
              </a:ext>
            </a:extLst>
          </p:cNvPr>
          <p:cNvSpPr txBox="1"/>
          <p:nvPr/>
        </p:nvSpPr>
        <p:spPr>
          <a:xfrm>
            <a:off x="1143000" y="5674002"/>
            <a:ext cx="457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https://www.researchgate.net/publication/357236438_Identifying_knowledge_important_to_teach_about_the_nervous_system_in_the_context_of_secondary_biology_and_science_education-A_Delphi_study/figures?lo=1</a:t>
            </a:r>
          </a:p>
        </p:txBody>
      </p:sp>
    </p:spTree>
    <p:extLst>
      <p:ext uri="{BB962C8B-B14F-4D97-AF65-F5344CB8AC3E}">
        <p14:creationId xmlns:p14="http://schemas.microsoft.com/office/powerpoint/2010/main" val="1940987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8E8C573-D7BF-4007-84A8-0765398BBF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B7ED8B7-28F2-4415-B92F-A517585F4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Exteroceptivní reflexy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D47FA01-81D5-4316-AF71-362D5AE37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688245"/>
            <a:ext cx="7864120" cy="3539755"/>
          </a:xfrm>
        </p:spPr>
        <p:txBody>
          <a:bodyPr/>
          <a:lstStyle/>
          <a:p>
            <a:pPr marL="8748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Extenzorový reflex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vzniká podrážděním dotekových receptorů -&gt; kontrakce extenzorů (podstata postojových, posturálních  reakcí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8748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748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Flexorový reflex 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bolestivý podnět -&gt; flexorová reakce (tj. snaha oddálit část těla od zdroje bolesti)</a:t>
            </a:r>
          </a:p>
          <a:p>
            <a:pPr marL="417600" indent="0">
              <a:lnSpc>
                <a:spcPct val="100000"/>
              </a:lnSpc>
              <a:buNone/>
            </a:pP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748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Zkřížený extenzorový reflex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kombinace výše uvedených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6D48590-50F6-4BDC-E0BA-7FAA5197FDEE}"/>
              </a:ext>
            </a:extLst>
          </p:cNvPr>
          <p:cNvSpPr txBox="1"/>
          <p:nvPr/>
        </p:nvSpPr>
        <p:spPr>
          <a:xfrm>
            <a:off x="499500" y="1422079"/>
            <a:ext cx="7904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000" b="1" dirty="0">
                <a:latin typeface="+mn-lt"/>
              </a:rPr>
              <a:t>Receptory: </a:t>
            </a:r>
            <a:r>
              <a:rPr lang="cs-CZ" sz="2000" dirty="0">
                <a:latin typeface="+mn-lt"/>
              </a:rPr>
              <a:t>nacházející se v kůži (reagují na např. na dotyk, tlak, teplotu, ev. bolest)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Typicky </a:t>
            </a:r>
            <a:r>
              <a:rPr lang="cs-CZ" sz="2000" dirty="0" err="1">
                <a:latin typeface="+mn-lt"/>
              </a:rPr>
              <a:t>polysynaptické</a:t>
            </a:r>
            <a:r>
              <a:rPr lang="cs-CZ" sz="2000" dirty="0">
                <a:latin typeface="+mn-lt"/>
              </a:rPr>
              <a:t> reflexy</a:t>
            </a:r>
          </a:p>
        </p:txBody>
      </p:sp>
    </p:spTree>
    <p:extLst>
      <p:ext uri="{BB962C8B-B14F-4D97-AF65-F5344CB8AC3E}">
        <p14:creationId xmlns:p14="http://schemas.microsoft.com/office/powerpoint/2010/main" val="2232967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74BEFA-79B6-57B1-2B56-30BCFBC22F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DB6AF17-E3AF-15B9-D857-78A5D15D1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Flexorový reflex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5103F220-974C-8BCE-6125-E7F04E845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6796" y="1300169"/>
            <a:ext cx="6250407" cy="469699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B326B67-7D29-5627-B3C0-BE1081EF4EE5}"/>
              </a:ext>
            </a:extLst>
          </p:cNvPr>
          <p:cNvSpPr txBox="1"/>
          <p:nvPr/>
        </p:nvSpPr>
        <p:spPr>
          <a:xfrm>
            <a:off x="1908000" y="599716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http://humanphysiology.academy/Neurosciences%202015/Chapter%202/P.2.2%20Spinal%20Reflexes.html</a:t>
            </a:r>
          </a:p>
        </p:txBody>
      </p:sp>
    </p:spTree>
    <p:extLst>
      <p:ext uri="{BB962C8B-B14F-4D97-AF65-F5344CB8AC3E}">
        <p14:creationId xmlns:p14="http://schemas.microsoft.com/office/powerpoint/2010/main" val="181212564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4-3-cz.potx" id="{2FE43D46-9011-47C6-BACF-5AE1EA2CBB67}" vid="{6C537F4C-B7CC-462F-BA9F-E07FBFC679CD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A8BAC94BA468D488F31B2478A655CDC" ma:contentTypeVersion="3" ma:contentTypeDescription="Vytvoří nový dokument" ma:contentTypeScope="" ma:versionID="59df924ff85e56a9d620f22666450dc4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ebc375423d16e97435ac953b71c835e3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CBF78D-47DD-4732-AAED-3B8A6A9B74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4774CA-4E68-4BED-937F-6CA958921F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5B6B76-9760-4DE3-BBE7-998BC0A40BC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39</TotalTime>
  <Words>2080</Words>
  <Application>Microsoft Macintosh PowerPoint</Application>
  <PresentationFormat>Předvádění na obrazovce (4:3)</PresentationFormat>
  <Paragraphs>297</Paragraphs>
  <Slides>36</Slides>
  <Notes>8</Notes>
  <HiddenSlides>0</HiddenSlides>
  <MMClips>7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3" baseType="lpstr">
      <vt:lpstr>Arial</vt:lpstr>
      <vt:lpstr>Calibri</vt:lpstr>
      <vt:lpstr>Courier New</vt:lpstr>
      <vt:lpstr>Symbol</vt:lpstr>
      <vt:lpstr>Tahoma</vt:lpstr>
      <vt:lpstr>Wingdings</vt:lpstr>
      <vt:lpstr>Prezentace_MU_CZ</vt:lpstr>
      <vt:lpstr>Reflexy, pyramidové jevy </vt:lpstr>
      <vt:lpstr>Reflex</vt:lpstr>
      <vt:lpstr>Reflexní oblouk </vt:lpstr>
      <vt:lpstr>Dělení reflexů </vt:lpstr>
      <vt:lpstr>Proprioceptivní reflexy </vt:lpstr>
      <vt:lpstr>1. Proprioceptivní reflexy </vt:lpstr>
      <vt:lpstr>Napínací reflex – svalové vřeténko</vt:lpstr>
      <vt:lpstr>2. Exteroceptivní reflexy </vt:lpstr>
      <vt:lpstr>Flexorový reflex</vt:lpstr>
      <vt:lpstr>Zkřížený extenzorový reflex</vt:lpstr>
      <vt:lpstr>3. Smyslové reflexy </vt:lpstr>
      <vt:lpstr>Vyšetření reflexů</vt:lpstr>
      <vt:lpstr>Vyšetření reflexů</vt:lpstr>
      <vt:lpstr>Vyšetření napínacích reflexů</vt:lpstr>
      <vt:lpstr>Napínací reflexy DKK</vt:lpstr>
      <vt:lpstr>Patelární reflex </vt:lpstr>
      <vt:lpstr>Reflex Achillovy šlachy </vt:lpstr>
      <vt:lpstr>Napínací reflexy - HK</vt:lpstr>
      <vt:lpstr>Bicipitální reflex</vt:lpstr>
      <vt:lpstr>Tricipitální reflex</vt:lpstr>
      <vt:lpstr>Poruchy kvantity / výbavnosti </vt:lpstr>
      <vt:lpstr>Smyslové reflexy</vt:lpstr>
      <vt:lpstr>Exteroceptivní reflexy </vt:lpstr>
      <vt:lpstr>Břišní reflexy</vt:lpstr>
      <vt:lpstr>Pyramidové jevy </vt:lpstr>
      <vt:lpstr>Pyramidové jevy </vt:lpstr>
      <vt:lpstr>Zánikové (paretické) jevy HKK</vt:lpstr>
      <vt:lpstr>Zánikové (paretické jevy) DK</vt:lpstr>
      <vt:lpstr>Zánikové (paretické) jevy DK</vt:lpstr>
      <vt:lpstr>Spastické (iritační) jevy HK</vt:lpstr>
      <vt:lpstr>Prezentace aplikace PowerPoint</vt:lpstr>
      <vt:lpstr>Spastické (iritační) jevy DKK – extenční </vt:lpstr>
      <vt:lpstr>Babinski příznak</vt:lpstr>
      <vt:lpstr>Spastické (iritační) jevy DKK - flekční</vt:lpstr>
      <vt:lpstr>Zdroje: 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Pavlína Bazalová</dc:creator>
  <cp:lastModifiedBy>Pavlína Bazalová</cp:lastModifiedBy>
  <cp:revision>1</cp:revision>
  <dcterms:created xsi:type="dcterms:W3CDTF">2024-11-04T08:03:51Z</dcterms:created>
  <dcterms:modified xsi:type="dcterms:W3CDTF">2024-11-04T08:43:15Z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