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77" r:id="rId4"/>
    <p:sldId id="261" r:id="rId5"/>
    <p:sldId id="274" r:id="rId6"/>
    <p:sldId id="263" r:id="rId7"/>
    <p:sldId id="264" r:id="rId8"/>
    <p:sldId id="265" r:id="rId9"/>
    <p:sldId id="272" r:id="rId10"/>
    <p:sldId id="270" r:id="rId11"/>
    <p:sldId id="269" r:id="rId12"/>
    <p:sldId id="258" r:id="rId13"/>
    <p:sldId id="273" r:id="rId14"/>
    <p:sldId id="280" r:id="rId15"/>
    <p:sldId id="266" r:id="rId16"/>
    <p:sldId id="276" r:id="rId17"/>
    <p:sldId id="271" r:id="rId18"/>
    <p:sldId id="279" r:id="rId19"/>
    <p:sldId id="27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8"/>
  </p:normalViewPr>
  <p:slideViewPr>
    <p:cSldViewPr snapToGrid="0">
      <p:cViewPr varScale="1">
        <p:scale>
          <a:sx n="90" d="100"/>
          <a:sy n="90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 Bazalová" userId="e219d983-eaf7-45be-b67d-109fd92f69b5" providerId="ADAL" clId="{39CA8DB0-CE15-D04B-8EFA-224F7207F03B}"/>
    <pc:docChg chg="modSld">
      <pc:chgData name="Pavlína Bazalová" userId="e219d983-eaf7-45be-b67d-109fd92f69b5" providerId="ADAL" clId="{39CA8DB0-CE15-D04B-8EFA-224F7207F03B}" dt="2022-10-31T18:30:58.980" v="33" actId="20577"/>
      <pc:docMkLst>
        <pc:docMk/>
      </pc:docMkLst>
      <pc:sldChg chg="modSp mod">
        <pc:chgData name="Pavlína Bazalová" userId="e219d983-eaf7-45be-b67d-109fd92f69b5" providerId="ADAL" clId="{39CA8DB0-CE15-D04B-8EFA-224F7207F03B}" dt="2022-10-31T18:30:58.980" v="33" actId="20577"/>
        <pc:sldMkLst>
          <pc:docMk/>
          <pc:sldMk cId="3059419207" sldId="279"/>
        </pc:sldMkLst>
        <pc:spChg chg="mod">
          <ac:chgData name="Pavlína Bazalová" userId="e219d983-eaf7-45be-b67d-109fd92f69b5" providerId="ADAL" clId="{39CA8DB0-CE15-D04B-8EFA-224F7207F03B}" dt="2022-10-31T18:30:58.980" v="33" actId="20577"/>
          <ac:spMkLst>
            <pc:docMk/>
            <pc:sldMk cId="3059419207" sldId="279"/>
            <ac:spMk id="3" creationId="{DE4915D9-F2C9-2F2F-C265-025642FE2DA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D4AF9-9DF0-4856-A0B8-633D6AFF6AD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DEA4958-D4E5-462F-A920-5A86679F41C1}">
      <dgm:prSet/>
      <dgm:spPr/>
      <dgm:t>
        <a:bodyPr/>
        <a:lstStyle/>
        <a:p>
          <a:r>
            <a:rPr lang="cs-CZ"/>
            <a:t>Taktilní čití </a:t>
          </a:r>
          <a:endParaRPr lang="en-US"/>
        </a:p>
      </dgm:t>
    </dgm:pt>
    <dgm:pt modelId="{3B096212-9F4F-4A18-B8E7-781A30DBA65C}" type="parTrans" cxnId="{C1B0459E-B964-46F9-B63B-A93C6AF87F10}">
      <dgm:prSet/>
      <dgm:spPr/>
      <dgm:t>
        <a:bodyPr/>
        <a:lstStyle/>
        <a:p>
          <a:endParaRPr lang="en-US"/>
        </a:p>
      </dgm:t>
    </dgm:pt>
    <dgm:pt modelId="{96623EDC-AC0A-4999-893C-02B83FD30D75}" type="sibTrans" cxnId="{C1B0459E-B964-46F9-B63B-A93C6AF87F10}">
      <dgm:prSet/>
      <dgm:spPr/>
      <dgm:t>
        <a:bodyPr/>
        <a:lstStyle/>
        <a:p>
          <a:endParaRPr lang="en-US"/>
        </a:p>
      </dgm:t>
    </dgm:pt>
    <dgm:pt modelId="{BE2A3AF5-715C-42A4-A087-2B91A65EB6F4}">
      <dgm:prSet/>
      <dgm:spPr/>
      <dgm:t>
        <a:bodyPr/>
        <a:lstStyle/>
        <a:p>
          <a:r>
            <a:rPr lang="cs-CZ"/>
            <a:t>Dvoubodová diskriminace</a:t>
          </a:r>
          <a:endParaRPr lang="en-US"/>
        </a:p>
      </dgm:t>
    </dgm:pt>
    <dgm:pt modelId="{91F0E621-FAE1-4A89-9253-27C7F0F6B193}" type="parTrans" cxnId="{971306EC-E70A-410C-8A12-ADD585984907}">
      <dgm:prSet/>
      <dgm:spPr/>
      <dgm:t>
        <a:bodyPr/>
        <a:lstStyle/>
        <a:p>
          <a:endParaRPr lang="en-US"/>
        </a:p>
      </dgm:t>
    </dgm:pt>
    <dgm:pt modelId="{1080ADB0-EC8B-4DC5-9A08-D81FE0873958}" type="sibTrans" cxnId="{971306EC-E70A-410C-8A12-ADD585984907}">
      <dgm:prSet/>
      <dgm:spPr/>
      <dgm:t>
        <a:bodyPr/>
        <a:lstStyle/>
        <a:p>
          <a:endParaRPr lang="en-US"/>
        </a:p>
      </dgm:t>
    </dgm:pt>
    <dgm:pt modelId="{CF24EE01-C5A0-401D-9EDE-1A789A302994}">
      <dgm:prSet/>
      <dgm:spPr/>
      <dgm:t>
        <a:bodyPr/>
        <a:lstStyle/>
        <a:p>
          <a:r>
            <a:rPr lang="cs-CZ"/>
            <a:t>Grafestézie </a:t>
          </a:r>
          <a:endParaRPr lang="en-US"/>
        </a:p>
      </dgm:t>
    </dgm:pt>
    <dgm:pt modelId="{C2F6F6B6-2A10-4880-AC8A-0867D1446C00}" type="parTrans" cxnId="{438E5679-91C5-45F0-A3F2-81AEF4899C4D}">
      <dgm:prSet/>
      <dgm:spPr/>
      <dgm:t>
        <a:bodyPr/>
        <a:lstStyle/>
        <a:p>
          <a:endParaRPr lang="en-US"/>
        </a:p>
      </dgm:t>
    </dgm:pt>
    <dgm:pt modelId="{B5864CFA-63C1-4EB3-ACE1-AB2688EAFCCC}" type="sibTrans" cxnId="{438E5679-91C5-45F0-A3F2-81AEF4899C4D}">
      <dgm:prSet/>
      <dgm:spPr/>
      <dgm:t>
        <a:bodyPr/>
        <a:lstStyle/>
        <a:p>
          <a:endParaRPr lang="en-US"/>
        </a:p>
      </dgm:t>
    </dgm:pt>
    <dgm:pt modelId="{14EEA2FD-EBCA-4CCF-86B0-E0828D4D4A5B}">
      <dgm:prSet/>
      <dgm:spPr/>
      <dgm:t>
        <a:bodyPr/>
        <a:lstStyle/>
        <a:p>
          <a:r>
            <a:rPr lang="cs-CZ"/>
            <a:t>Algické čití – tupé x ostré </a:t>
          </a:r>
          <a:endParaRPr lang="en-US"/>
        </a:p>
      </dgm:t>
    </dgm:pt>
    <dgm:pt modelId="{DBE6C15A-91E0-46EC-87C1-EA6CB951680D}" type="parTrans" cxnId="{E8724234-0FD3-4A79-A17A-2F27329624B9}">
      <dgm:prSet/>
      <dgm:spPr/>
      <dgm:t>
        <a:bodyPr/>
        <a:lstStyle/>
        <a:p>
          <a:endParaRPr lang="en-US"/>
        </a:p>
      </dgm:t>
    </dgm:pt>
    <dgm:pt modelId="{3FEC2C71-CF0D-40B0-8B61-F3AEB34F6A0A}" type="sibTrans" cxnId="{E8724234-0FD3-4A79-A17A-2F27329624B9}">
      <dgm:prSet/>
      <dgm:spPr/>
      <dgm:t>
        <a:bodyPr/>
        <a:lstStyle/>
        <a:p>
          <a:endParaRPr lang="en-US"/>
        </a:p>
      </dgm:t>
    </dgm:pt>
    <dgm:pt modelId="{16366CC0-7C26-45FF-95C2-4188676A84F2}">
      <dgm:prSet/>
      <dgm:spPr/>
      <dgm:t>
        <a:bodyPr/>
        <a:lstStyle/>
        <a:p>
          <a:r>
            <a:rPr lang="cs-CZ"/>
            <a:t>Statestézie, Kinestézie </a:t>
          </a:r>
          <a:endParaRPr lang="en-US"/>
        </a:p>
      </dgm:t>
    </dgm:pt>
    <dgm:pt modelId="{E531458A-3D80-4186-AFD1-78BB65564DEC}" type="parTrans" cxnId="{E4BA7379-5357-4D38-9478-C9C74EF79C29}">
      <dgm:prSet/>
      <dgm:spPr/>
      <dgm:t>
        <a:bodyPr/>
        <a:lstStyle/>
        <a:p>
          <a:endParaRPr lang="en-US"/>
        </a:p>
      </dgm:t>
    </dgm:pt>
    <dgm:pt modelId="{97F2CC6D-C759-4068-B341-E4AA3FE0CBF6}" type="sibTrans" cxnId="{E4BA7379-5357-4D38-9478-C9C74EF79C29}">
      <dgm:prSet/>
      <dgm:spPr/>
      <dgm:t>
        <a:bodyPr/>
        <a:lstStyle/>
        <a:p>
          <a:endParaRPr lang="en-US"/>
        </a:p>
      </dgm:t>
    </dgm:pt>
    <dgm:pt modelId="{CD3982B5-4CA2-45AA-9607-27CEF9A670B5}">
      <dgm:prSet/>
      <dgm:spPr/>
      <dgm:t>
        <a:bodyPr/>
        <a:lstStyle/>
        <a:p>
          <a:r>
            <a:rPr lang="cs-CZ"/>
            <a:t>Vibrační čití </a:t>
          </a:r>
          <a:endParaRPr lang="en-US"/>
        </a:p>
      </dgm:t>
    </dgm:pt>
    <dgm:pt modelId="{4C9C8C2D-04D8-47D8-AA1B-311D421E9B19}" type="parTrans" cxnId="{51D6EA56-AC18-4F9D-9BFA-D6BB34A66DF6}">
      <dgm:prSet/>
      <dgm:spPr/>
      <dgm:t>
        <a:bodyPr/>
        <a:lstStyle/>
        <a:p>
          <a:endParaRPr lang="en-US"/>
        </a:p>
      </dgm:t>
    </dgm:pt>
    <dgm:pt modelId="{FB5951E5-3F87-4221-8D97-4A4C5604FC15}" type="sibTrans" cxnId="{51D6EA56-AC18-4F9D-9BFA-D6BB34A66DF6}">
      <dgm:prSet/>
      <dgm:spPr/>
      <dgm:t>
        <a:bodyPr/>
        <a:lstStyle/>
        <a:p>
          <a:endParaRPr lang="en-US"/>
        </a:p>
      </dgm:t>
    </dgm:pt>
    <dgm:pt modelId="{2013B9E1-D172-D245-A978-6F53BA72230C}" type="pres">
      <dgm:prSet presAssocID="{A91D4AF9-9DF0-4856-A0B8-633D6AFF6AD5}" presName="vert0" presStyleCnt="0">
        <dgm:presLayoutVars>
          <dgm:dir/>
          <dgm:animOne val="branch"/>
          <dgm:animLvl val="lvl"/>
        </dgm:presLayoutVars>
      </dgm:prSet>
      <dgm:spPr/>
    </dgm:pt>
    <dgm:pt modelId="{2766E246-6932-254D-9097-BA7F095E46A0}" type="pres">
      <dgm:prSet presAssocID="{8DEA4958-D4E5-462F-A920-5A86679F41C1}" presName="thickLine" presStyleLbl="alignNode1" presStyleIdx="0" presStyleCnt="6"/>
      <dgm:spPr/>
    </dgm:pt>
    <dgm:pt modelId="{27E4F1C8-BA08-694E-B41D-983B21BDBACC}" type="pres">
      <dgm:prSet presAssocID="{8DEA4958-D4E5-462F-A920-5A86679F41C1}" presName="horz1" presStyleCnt="0"/>
      <dgm:spPr/>
    </dgm:pt>
    <dgm:pt modelId="{6C7139AD-F7B8-B24B-B377-75C9CE896F7E}" type="pres">
      <dgm:prSet presAssocID="{8DEA4958-D4E5-462F-A920-5A86679F41C1}" presName="tx1" presStyleLbl="revTx" presStyleIdx="0" presStyleCnt="6"/>
      <dgm:spPr/>
    </dgm:pt>
    <dgm:pt modelId="{14E1176C-4B55-A24B-BDF2-1A349D5BAB86}" type="pres">
      <dgm:prSet presAssocID="{8DEA4958-D4E5-462F-A920-5A86679F41C1}" presName="vert1" presStyleCnt="0"/>
      <dgm:spPr/>
    </dgm:pt>
    <dgm:pt modelId="{53FD5C5A-679D-6542-B4E8-60BFD90834A5}" type="pres">
      <dgm:prSet presAssocID="{BE2A3AF5-715C-42A4-A087-2B91A65EB6F4}" presName="thickLine" presStyleLbl="alignNode1" presStyleIdx="1" presStyleCnt="6"/>
      <dgm:spPr/>
    </dgm:pt>
    <dgm:pt modelId="{98D442A1-8F55-734D-BCF2-05E8A0CF4ED8}" type="pres">
      <dgm:prSet presAssocID="{BE2A3AF5-715C-42A4-A087-2B91A65EB6F4}" presName="horz1" presStyleCnt="0"/>
      <dgm:spPr/>
    </dgm:pt>
    <dgm:pt modelId="{05E5AADD-8211-F047-9A5E-4204DD034D95}" type="pres">
      <dgm:prSet presAssocID="{BE2A3AF5-715C-42A4-A087-2B91A65EB6F4}" presName="tx1" presStyleLbl="revTx" presStyleIdx="1" presStyleCnt="6"/>
      <dgm:spPr/>
    </dgm:pt>
    <dgm:pt modelId="{124D1EBD-B0F5-CC4B-896F-23046194E1BC}" type="pres">
      <dgm:prSet presAssocID="{BE2A3AF5-715C-42A4-A087-2B91A65EB6F4}" presName="vert1" presStyleCnt="0"/>
      <dgm:spPr/>
    </dgm:pt>
    <dgm:pt modelId="{6F9A29ED-BC2E-5445-BB6F-4F2DC2044200}" type="pres">
      <dgm:prSet presAssocID="{CF24EE01-C5A0-401D-9EDE-1A789A302994}" presName="thickLine" presStyleLbl="alignNode1" presStyleIdx="2" presStyleCnt="6"/>
      <dgm:spPr/>
    </dgm:pt>
    <dgm:pt modelId="{08118CD6-B842-5F43-9A6B-4F98B3A2C404}" type="pres">
      <dgm:prSet presAssocID="{CF24EE01-C5A0-401D-9EDE-1A789A302994}" presName="horz1" presStyleCnt="0"/>
      <dgm:spPr/>
    </dgm:pt>
    <dgm:pt modelId="{6F76C581-F4F8-3D41-9BB4-86FA31ECDB6B}" type="pres">
      <dgm:prSet presAssocID="{CF24EE01-C5A0-401D-9EDE-1A789A302994}" presName="tx1" presStyleLbl="revTx" presStyleIdx="2" presStyleCnt="6"/>
      <dgm:spPr/>
    </dgm:pt>
    <dgm:pt modelId="{D0580467-556F-DF4D-A2F4-DCDB02CE8047}" type="pres">
      <dgm:prSet presAssocID="{CF24EE01-C5A0-401D-9EDE-1A789A302994}" presName="vert1" presStyleCnt="0"/>
      <dgm:spPr/>
    </dgm:pt>
    <dgm:pt modelId="{AFAE5DC5-2E32-7942-9B39-4D73E77ED5E1}" type="pres">
      <dgm:prSet presAssocID="{14EEA2FD-EBCA-4CCF-86B0-E0828D4D4A5B}" presName="thickLine" presStyleLbl="alignNode1" presStyleIdx="3" presStyleCnt="6"/>
      <dgm:spPr/>
    </dgm:pt>
    <dgm:pt modelId="{50040DBD-A79D-8C42-AFBD-CD629FAC3773}" type="pres">
      <dgm:prSet presAssocID="{14EEA2FD-EBCA-4CCF-86B0-E0828D4D4A5B}" presName="horz1" presStyleCnt="0"/>
      <dgm:spPr/>
    </dgm:pt>
    <dgm:pt modelId="{98232167-5520-7446-96BA-8138B76F64D0}" type="pres">
      <dgm:prSet presAssocID="{14EEA2FD-EBCA-4CCF-86B0-E0828D4D4A5B}" presName="tx1" presStyleLbl="revTx" presStyleIdx="3" presStyleCnt="6"/>
      <dgm:spPr/>
    </dgm:pt>
    <dgm:pt modelId="{466F7E08-B085-C94E-9842-78350DED0F30}" type="pres">
      <dgm:prSet presAssocID="{14EEA2FD-EBCA-4CCF-86B0-E0828D4D4A5B}" presName="vert1" presStyleCnt="0"/>
      <dgm:spPr/>
    </dgm:pt>
    <dgm:pt modelId="{7F6B3135-2AA8-C04D-821E-5636C2AA2CF8}" type="pres">
      <dgm:prSet presAssocID="{16366CC0-7C26-45FF-95C2-4188676A84F2}" presName="thickLine" presStyleLbl="alignNode1" presStyleIdx="4" presStyleCnt="6"/>
      <dgm:spPr/>
    </dgm:pt>
    <dgm:pt modelId="{20365B99-CD2B-9F47-A487-656A4CB7DB1E}" type="pres">
      <dgm:prSet presAssocID="{16366CC0-7C26-45FF-95C2-4188676A84F2}" presName="horz1" presStyleCnt="0"/>
      <dgm:spPr/>
    </dgm:pt>
    <dgm:pt modelId="{2B5803AD-61CA-4A46-8DF7-31DF62524419}" type="pres">
      <dgm:prSet presAssocID="{16366CC0-7C26-45FF-95C2-4188676A84F2}" presName="tx1" presStyleLbl="revTx" presStyleIdx="4" presStyleCnt="6"/>
      <dgm:spPr/>
    </dgm:pt>
    <dgm:pt modelId="{00108098-B61B-1E43-9970-25B4F3D431ED}" type="pres">
      <dgm:prSet presAssocID="{16366CC0-7C26-45FF-95C2-4188676A84F2}" presName="vert1" presStyleCnt="0"/>
      <dgm:spPr/>
    </dgm:pt>
    <dgm:pt modelId="{7B956C23-4499-2143-815B-4514478C3EE9}" type="pres">
      <dgm:prSet presAssocID="{CD3982B5-4CA2-45AA-9607-27CEF9A670B5}" presName="thickLine" presStyleLbl="alignNode1" presStyleIdx="5" presStyleCnt="6"/>
      <dgm:spPr/>
    </dgm:pt>
    <dgm:pt modelId="{14B32AD1-01D1-1742-AA5E-39757367ABA2}" type="pres">
      <dgm:prSet presAssocID="{CD3982B5-4CA2-45AA-9607-27CEF9A670B5}" presName="horz1" presStyleCnt="0"/>
      <dgm:spPr/>
    </dgm:pt>
    <dgm:pt modelId="{9CBBBEC1-30D0-D941-801C-65327AA27293}" type="pres">
      <dgm:prSet presAssocID="{CD3982B5-4CA2-45AA-9607-27CEF9A670B5}" presName="tx1" presStyleLbl="revTx" presStyleIdx="5" presStyleCnt="6"/>
      <dgm:spPr/>
    </dgm:pt>
    <dgm:pt modelId="{BA550A20-B082-2746-9610-8CA7B84952E6}" type="pres">
      <dgm:prSet presAssocID="{CD3982B5-4CA2-45AA-9607-27CEF9A670B5}" presName="vert1" presStyleCnt="0"/>
      <dgm:spPr/>
    </dgm:pt>
  </dgm:ptLst>
  <dgm:cxnLst>
    <dgm:cxn modelId="{C8314803-07BA-E147-BFCA-FA6E22527E55}" type="presOf" srcId="{16366CC0-7C26-45FF-95C2-4188676A84F2}" destId="{2B5803AD-61CA-4A46-8DF7-31DF62524419}" srcOrd="0" destOrd="0" presId="urn:microsoft.com/office/officeart/2008/layout/LinedList"/>
    <dgm:cxn modelId="{2AC23A26-14E5-D542-8650-98421ABBE982}" type="presOf" srcId="{A91D4AF9-9DF0-4856-A0B8-633D6AFF6AD5}" destId="{2013B9E1-D172-D245-A978-6F53BA72230C}" srcOrd="0" destOrd="0" presId="urn:microsoft.com/office/officeart/2008/layout/LinedList"/>
    <dgm:cxn modelId="{E8724234-0FD3-4A79-A17A-2F27329624B9}" srcId="{A91D4AF9-9DF0-4856-A0B8-633D6AFF6AD5}" destId="{14EEA2FD-EBCA-4CCF-86B0-E0828D4D4A5B}" srcOrd="3" destOrd="0" parTransId="{DBE6C15A-91E0-46EC-87C1-EA6CB951680D}" sibTransId="{3FEC2C71-CF0D-40B0-8B61-F3AEB34F6A0A}"/>
    <dgm:cxn modelId="{51D6EA56-AC18-4F9D-9BFA-D6BB34A66DF6}" srcId="{A91D4AF9-9DF0-4856-A0B8-633D6AFF6AD5}" destId="{CD3982B5-4CA2-45AA-9607-27CEF9A670B5}" srcOrd="5" destOrd="0" parTransId="{4C9C8C2D-04D8-47D8-AA1B-311D421E9B19}" sibTransId="{FB5951E5-3F87-4221-8D97-4A4C5604FC15}"/>
    <dgm:cxn modelId="{55F2465F-E0D8-8F4F-B3A1-F370027B843C}" type="presOf" srcId="{8DEA4958-D4E5-462F-A920-5A86679F41C1}" destId="{6C7139AD-F7B8-B24B-B377-75C9CE896F7E}" srcOrd="0" destOrd="0" presId="urn:microsoft.com/office/officeart/2008/layout/LinedList"/>
    <dgm:cxn modelId="{438E5679-91C5-45F0-A3F2-81AEF4899C4D}" srcId="{A91D4AF9-9DF0-4856-A0B8-633D6AFF6AD5}" destId="{CF24EE01-C5A0-401D-9EDE-1A789A302994}" srcOrd="2" destOrd="0" parTransId="{C2F6F6B6-2A10-4880-AC8A-0867D1446C00}" sibTransId="{B5864CFA-63C1-4EB3-ACE1-AB2688EAFCCC}"/>
    <dgm:cxn modelId="{E4BA7379-5357-4D38-9478-C9C74EF79C29}" srcId="{A91D4AF9-9DF0-4856-A0B8-633D6AFF6AD5}" destId="{16366CC0-7C26-45FF-95C2-4188676A84F2}" srcOrd="4" destOrd="0" parTransId="{E531458A-3D80-4186-AFD1-78BB65564DEC}" sibTransId="{97F2CC6D-C759-4068-B341-E4AA3FE0CBF6}"/>
    <dgm:cxn modelId="{C1B0459E-B964-46F9-B63B-A93C6AF87F10}" srcId="{A91D4AF9-9DF0-4856-A0B8-633D6AFF6AD5}" destId="{8DEA4958-D4E5-462F-A920-5A86679F41C1}" srcOrd="0" destOrd="0" parTransId="{3B096212-9F4F-4A18-B8E7-781A30DBA65C}" sibTransId="{96623EDC-AC0A-4999-893C-02B83FD30D75}"/>
    <dgm:cxn modelId="{237EBAA4-68AD-B241-8D00-A33975AAAE97}" type="presOf" srcId="{BE2A3AF5-715C-42A4-A087-2B91A65EB6F4}" destId="{05E5AADD-8211-F047-9A5E-4204DD034D95}" srcOrd="0" destOrd="0" presId="urn:microsoft.com/office/officeart/2008/layout/LinedList"/>
    <dgm:cxn modelId="{F033D5B8-68E8-954E-8299-D815C201A080}" type="presOf" srcId="{CF24EE01-C5A0-401D-9EDE-1A789A302994}" destId="{6F76C581-F4F8-3D41-9BB4-86FA31ECDB6B}" srcOrd="0" destOrd="0" presId="urn:microsoft.com/office/officeart/2008/layout/LinedList"/>
    <dgm:cxn modelId="{7EACD5BC-025F-B24B-95D7-8FA9C109409D}" type="presOf" srcId="{14EEA2FD-EBCA-4CCF-86B0-E0828D4D4A5B}" destId="{98232167-5520-7446-96BA-8138B76F64D0}" srcOrd="0" destOrd="0" presId="urn:microsoft.com/office/officeart/2008/layout/LinedList"/>
    <dgm:cxn modelId="{971306EC-E70A-410C-8A12-ADD585984907}" srcId="{A91D4AF9-9DF0-4856-A0B8-633D6AFF6AD5}" destId="{BE2A3AF5-715C-42A4-A087-2B91A65EB6F4}" srcOrd="1" destOrd="0" parTransId="{91F0E621-FAE1-4A89-9253-27C7F0F6B193}" sibTransId="{1080ADB0-EC8B-4DC5-9A08-D81FE0873958}"/>
    <dgm:cxn modelId="{E779E5F4-6EB4-0840-9716-F3AAF32690E0}" type="presOf" srcId="{CD3982B5-4CA2-45AA-9607-27CEF9A670B5}" destId="{9CBBBEC1-30D0-D941-801C-65327AA27293}" srcOrd="0" destOrd="0" presId="urn:microsoft.com/office/officeart/2008/layout/LinedList"/>
    <dgm:cxn modelId="{01AB55E7-0992-F24E-B91E-E96F97CACBA3}" type="presParOf" srcId="{2013B9E1-D172-D245-A978-6F53BA72230C}" destId="{2766E246-6932-254D-9097-BA7F095E46A0}" srcOrd="0" destOrd="0" presId="urn:microsoft.com/office/officeart/2008/layout/LinedList"/>
    <dgm:cxn modelId="{B0DAA93E-4FAD-4947-9865-86D7FE7603B6}" type="presParOf" srcId="{2013B9E1-D172-D245-A978-6F53BA72230C}" destId="{27E4F1C8-BA08-694E-B41D-983B21BDBACC}" srcOrd="1" destOrd="0" presId="urn:microsoft.com/office/officeart/2008/layout/LinedList"/>
    <dgm:cxn modelId="{1CAAC005-BE36-7844-9FE9-E43C3241F765}" type="presParOf" srcId="{27E4F1C8-BA08-694E-B41D-983B21BDBACC}" destId="{6C7139AD-F7B8-B24B-B377-75C9CE896F7E}" srcOrd="0" destOrd="0" presId="urn:microsoft.com/office/officeart/2008/layout/LinedList"/>
    <dgm:cxn modelId="{A5520962-43A5-5A4C-B01B-7A70D8F398FB}" type="presParOf" srcId="{27E4F1C8-BA08-694E-B41D-983B21BDBACC}" destId="{14E1176C-4B55-A24B-BDF2-1A349D5BAB86}" srcOrd="1" destOrd="0" presId="urn:microsoft.com/office/officeart/2008/layout/LinedList"/>
    <dgm:cxn modelId="{54D59130-85DC-DF45-A3FB-7953F95D07D6}" type="presParOf" srcId="{2013B9E1-D172-D245-A978-6F53BA72230C}" destId="{53FD5C5A-679D-6542-B4E8-60BFD90834A5}" srcOrd="2" destOrd="0" presId="urn:microsoft.com/office/officeart/2008/layout/LinedList"/>
    <dgm:cxn modelId="{B51DB65F-DB05-4447-8528-E992152CA7A2}" type="presParOf" srcId="{2013B9E1-D172-D245-A978-6F53BA72230C}" destId="{98D442A1-8F55-734D-BCF2-05E8A0CF4ED8}" srcOrd="3" destOrd="0" presId="urn:microsoft.com/office/officeart/2008/layout/LinedList"/>
    <dgm:cxn modelId="{F373881C-9CDD-7F45-B8C9-ED4AF543A675}" type="presParOf" srcId="{98D442A1-8F55-734D-BCF2-05E8A0CF4ED8}" destId="{05E5AADD-8211-F047-9A5E-4204DD034D95}" srcOrd="0" destOrd="0" presId="urn:microsoft.com/office/officeart/2008/layout/LinedList"/>
    <dgm:cxn modelId="{EE4D9584-8039-7942-8CAE-6481796C9448}" type="presParOf" srcId="{98D442A1-8F55-734D-BCF2-05E8A0CF4ED8}" destId="{124D1EBD-B0F5-CC4B-896F-23046194E1BC}" srcOrd="1" destOrd="0" presId="urn:microsoft.com/office/officeart/2008/layout/LinedList"/>
    <dgm:cxn modelId="{8264B630-BAC0-EA4B-B5C4-57A587F48AB6}" type="presParOf" srcId="{2013B9E1-D172-D245-A978-6F53BA72230C}" destId="{6F9A29ED-BC2E-5445-BB6F-4F2DC2044200}" srcOrd="4" destOrd="0" presId="urn:microsoft.com/office/officeart/2008/layout/LinedList"/>
    <dgm:cxn modelId="{48DDA9D3-0DD0-4045-91BB-C16972E6B526}" type="presParOf" srcId="{2013B9E1-D172-D245-A978-6F53BA72230C}" destId="{08118CD6-B842-5F43-9A6B-4F98B3A2C404}" srcOrd="5" destOrd="0" presId="urn:microsoft.com/office/officeart/2008/layout/LinedList"/>
    <dgm:cxn modelId="{F9D314A3-070C-1C43-B9E4-F4A553CE709D}" type="presParOf" srcId="{08118CD6-B842-5F43-9A6B-4F98B3A2C404}" destId="{6F76C581-F4F8-3D41-9BB4-86FA31ECDB6B}" srcOrd="0" destOrd="0" presId="urn:microsoft.com/office/officeart/2008/layout/LinedList"/>
    <dgm:cxn modelId="{9D94D7AC-92E3-EE4C-A7F3-EB8BF4D98F69}" type="presParOf" srcId="{08118CD6-B842-5F43-9A6B-4F98B3A2C404}" destId="{D0580467-556F-DF4D-A2F4-DCDB02CE8047}" srcOrd="1" destOrd="0" presId="urn:microsoft.com/office/officeart/2008/layout/LinedList"/>
    <dgm:cxn modelId="{E1D32F7B-7610-564B-BEC5-F55B25711F9B}" type="presParOf" srcId="{2013B9E1-D172-D245-A978-6F53BA72230C}" destId="{AFAE5DC5-2E32-7942-9B39-4D73E77ED5E1}" srcOrd="6" destOrd="0" presId="urn:microsoft.com/office/officeart/2008/layout/LinedList"/>
    <dgm:cxn modelId="{F55CF326-F150-F541-801D-C1911DA53A34}" type="presParOf" srcId="{2013B9E1-D172-D245-A978-6F53BA72230C}" destId="{50040DBD-A79D-8C42-AFBD-CD629FAC3773}" srcOrd="7" destOrd="0" presId="urn:microsoft.com/office/officeart/2008/layout/LinedList"/>
    <dgm:cxn modelId="{935ADCDC-641B-3B4E-8813-EE307E33BC23}" type="presParOf" srcId="{50040DBD-A79D-8C42-AFBD-CD629FAC3773}" destId="{98232167-5520-7446-96BA-8138B76F64D0}" srcOrd="0" destOrd="0" presId="urn:microsoft.com/office/officeart/2008/layout/LinedList"/>
    <dgm:cxn modelId="{6D38A2DB-7C6C-2D41-AD28-0E6925EAA019}" type="presParOf" srcId="{50040DBD-A79D-8C42-AFBD-CD629FAC3773}" destId="{466F7E08-B085-C94E-9842-78350DED0F30}" srcOrd="1" destOrd="0" presId="urn:microsoft.com/office/officeart/2008/layout/LinedList"/>
    <dgm:cxn modelId="{CC2C7EB8-6D44-3542-8F60-9AD22A8DF285}" type="presParOf" srcId="{2013B9E1-D172-D245-A978-6F53BA72230C}" destId="{7F6B3135-2AA8-C04D-821E-5636C2AA2CF8}" srcOrd="8" destOrd="0" presId="urn:microsoft.com/office/officeart/2008/layout/LinedList"/>
    <dgm:cxn modelId="{C79C72A5-C19F-5C45-AE2D-71AAF1A360DE}" type="presParOf" srcId="{2013B9E1-D172-D245-A978-6F53BA72230C}" destId="{20365B99-CD2B-9F47-A487-656A4CB7DB1E}" srcOrd="9" destOrd="0" presId="urn:microsoft.com/office/officeart/2008/layout/LinedList"/>
    <dgm:cxn modelId="{E4C6708D-5589-314D-AE90-87DECCC1CC1C}" type="presParOf" srcId="{20365B99-CD2B-9F47-A487-656A4CB7DB1E}" destId="{2B5803AD-61CA-4A46-8DF7-31DF62524419}" srcOrd="0" destOrd="0" presId="urn:microsoft.com/office/officeart/2008/layout/LinedList"/>
    <dgm:cxn modelId="{5D53DDB1-CA3F-FE49-B43F-0C88A95B2633}" type="presParOf" srcId="{20365B99-CD2B-9F47-A487-656A4CB7DB1E}" destId="{00108098-B61B-1E43-9970-25B4F3D431ED}" srcOrd="1" destOrd="0" presId="urn:microsoft.com/office/officeart/2008/layout/LinedList"/>
    <dgm:cxn modelId="{41E8BE8F-C3EB-B748-8838-951B80676D7E}" type="presParOf" srcId="{2013B9E1-D172-D245-A978-6F53BA72230C}" destId="{7B956C23-4499-2143-815B-4514478C3EE9}" srcOrd="10" destOrd="0" presId="urn:microsoft.com/office/officeart/2008/layout/LinedList"/>
    <dgm:cxn modelId="{3FD4F3B9-5823-8E4A-8521-B24CF1FA8C50}" type="presParOf" srcId="{2013B9E1-D172-D245-A978-6F53BA72230C}" destId="{14B32AD1-01D1-1742-AA5E-39757367ABA2}" srcOrd="11" destOrd="0" presId="urn:microsoft.com/office/officeart/2008/layout/LinedList"/>
    <dgm:cxn modelId="{D2F53A5B-8C92-444C-BC7B-48559DF0DE59}" type="presParOf" srcId="{14B32AD1-01D1-1742-AA5E-39757367ABA2}" destId="{9CBBBEC1-30D0-D941-801C-65327AA27293}" srcOrd="0" destOrd="0" presId="urn:microsoft.com/office/officeart/2008/layout/LinedList"/>
    <dgm:cxn modelId="{DE0EB70F-4AE2-4544-B7CB-04FE4CCF75F4}" type="presParOf" srcId="{14B32AD1-01D1-1742-AA5E-39757367ABA2}" destId="{BA550A20-B082-2746-9610-8CA7B84952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6E246-6932-254D-9097-BA7F095E46A0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139AD-F7B8-B24B-B377-75C9CE896F7E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Taktilní čití </a:t>
          </a:r>
          <a:endParaRPr lang="en-US" sz="4200" kern="1200"/>
        </a:p>
      </dsp:txBody>
      <dsp:txXfrm>
        <a:off x="0" y="2703"/>
        <a:ext cx="6900512" cy="921789"/>
      </dsp:txXfrm>
    </dsp:sp>
    <dsp:sp modelId="{53FD5C5A-679D-6542-B4E8-60BFD90834A5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5AADD-8211-F047-9A5E-4204DD034D95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Dvoubodová diskriminace</a:t>
          </a:r>
          <a:endParaRPr lang="en-US" sz="4200" kern="1200"/>
        </a:p>
      </dsp:txBody>
      <dsp:txXfrm>
        <a:off x="0" y="924492"/>
        <a:ext cx="6900512" cy="921789"/>
      </dsp:txXfrm>
    </dsp:sp>
    <dsp:sp modelId="{6F9A29ED-BC2E-5445-BB6F-4F2DC2044200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6C581-F4F8-3D41-9BB4-86FA31ECDB6B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Grafestézie </a:t>
          </a:r>
          <a:endParaRPr lang="en-US" sz="4200" kern="1200"/>
        </a:p>
      </dsp:txBody>
      <dsp:txXfrm>
        <a:off x="0" y="1846281"/>
        <a:ext cx="6900512" cy="921789"/>
      </dsp:txXfrm>
    </dsp:sp>
    <dsp:sp modelId="{AFAE5DC5-2E32-7942-9B39-4D73E77ED5E1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32167-5520-7446-96BA-8138B76F64D0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Algické čití – tupé x ostré </a:t>
          </a:r>
          <a:endParaRPr lang="en-US" sz="4200" kern="1200"/>
        </a:p>
      </dsp:txBody>
      <dsp:txXfrm>
        <a:off x="0" y="2768070"/>
        <a:ext cx="6900512" cy="921789"/>
      </dsp:txXfrm>
    </dsp:sp>
    <dsp:sp modelId="{7F6B3135-2AA8-C04D-821E-5636C2AA2CF8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803AD-61CA-4A46-8DF7-31DF62524419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Statestézie, Kinestézie </a:t>
          </a:r>
          <a:endParaRPr lang="en-US" sz="4200" kern="1200"/>
        </a:p>
      </dsp:txBody>
      <dsp:txXfrm>
        <a:off x="0" y="3689859"/>
        <a:ext cx="6900512" cy="921789"/>
      </dsp:txXfrm>
    </dsp:sp>
    <dsp:sp modelId="{7B956C23-4499-2143-815B-4514478C3EE9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BBEC1-30D0-D941-801C-65327AA27293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Vibrační čití </a:t>
          </a:r>
          <a:endParaRPr lang="en-US" sz="4200" kern="1200"/>
        </a:p>
      </dsp:txBody>
      <dsp:txXfrm>
        <a:off x="0" y="4611648"/>
        <a:ext cx="6900512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33534-FB00-7A48-B656-7CBE97D8FCBB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94344-8007-A844-80E0-D5416E0F1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74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61b3982b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61b3982b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8c93ac9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8c93ac99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94344-8007-A844-80E0-D5416E0F1A4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11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61b3982b5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61b3982b5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61b3982b5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61b3982b5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61b3982b5_0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61b3982b5_0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61b3982b5_0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61b3982b5_0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61b3982b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61b3982b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53925-C92B-C82B-4962-449B0B422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BEA8A8-6985-C56D-39B5-3741CDF05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741877-6AB9-BD1A-4995-1E92A469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2C20DE-09A4-61DD-893F-35F8EFF9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9F3BB1-02FB-1C51-A58E-A4F98759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39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4F1E6-D2FF-88C0-E6A8-99FB05A1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940423-001A-4BE8-33C4-3F25FBC1D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A668DF-994E-2A90-1D77-70343D0C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3A012C-26AB-20CA-1EC5-5A114244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0ADF0D-FCED-D816-2CF3-4B06F22F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84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3365E61-E349-8FEE-BB07-F70B3FD82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8F30FAF-02B4-E721-98A4-C158A595C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645E58-1627-1F35-9A59-A0E4D66E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2E0B91-F724-7722-D916-F8EEB9E0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3E00D4-B5E8-86A1-6C32-B8F469F2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6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656751" y="168037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75026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8A7F6-A677-AF3D-CA74-DF49D268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5EDBC7-64E3-F5DA-CEB4-3EA6F5DF9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7C9B88-CD16-0F0F-BF85-8010419F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09A485-6738-A20B-C6B8-16915B4D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AED616-AF1C-6CC6-2826-C0A59F83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61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61B90-B659-509A-EEB4-D3F62D4A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353BAD-8081-429F-ED56-AED63D6B3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06EF66-7B21-CF03-3C49-E47BE8F7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79D408-49AB-1E46-E658-BA1D53DB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E3B843-96C7-0190-5DC9-ABF5A5DE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83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F25C3-4F44-DDBB-3F26-E66DE0A7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C04D1D-4E94-9259-C169-DCA45DD6D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985FAC-E29A-8EF4-D3A4-C153787D9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8D62F0-16CE-5629-5654-63FE6109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181E2A-3667-5109-E1B3-160D08FE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20234A-802D-4D3C-9031-6FC0AC5E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1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F6782-ADCD-126A-78E7-798EFA55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41FD88-81F7-D161-7880-B404B53CC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F7F81C-3E24-C702-99A8-F22F34FD8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47FA96-494D-9BFE-4B7A-F0C431DC9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948C27-337D-037A-256A-B7015CDA4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753D583-6401-89BE-EAC7-D851EE93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6833F6-2E92-35F5-023B-5B3B4A06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D8DB6AC-2372-A884-66A5-C3C8B57A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56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887B2-16D2-C992-1180-BE9A2A09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4737B25-3D75-2C17-9720-0E59614B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EFC713-1932-BF0B-C218-93E6DEB0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CE3AF5-2C41-1AF7-C03A-9B05BA14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66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88B2C82-7D28-2C0C-BD59-120DFD57B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A0483F4-7A6F-72ED-BE1C-9EF8ABB6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5E2BE1-C9C6-B33A-8228-F1EB7063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20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9B1FD-D7D2-5924-4AD2-9E16D627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6C8476-1361-7CE3-4624-B92813C3A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780BFA-D431-B899-CE53-D874F2679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CFD6AE-EF02-00B2-B8BA-B810BBDB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2E8EEE-322E-6817-7357-A035F29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771CF9-8092-DC2F-1F61-4CA44212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54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6554B-6A89-97DF-196B-7EE973D6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C3E5239-8CA2-FE3E-6B2A-0A4762DA1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93A253-C7F9-7802-67D9-58A0DCE2B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4FFCFE-99CA-BA6B-6C9C-BD03CF1F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88EE49-D612-E863-DC3A-E02598B4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BD5C4F-9C5C-98C3-44F7-19903148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56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5EFC09B-BB13-5226-C951-5B433662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CC3AD1-F382-6800-C711-4024906DA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6D6543-6D1B-1B38-F77B-131CD98C5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6D4AC-BDFB-5540-B782-76E016E2A53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E3A2CD-59A1-7607-906D-66ED9FAED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64B483-7CD7-1AC5-0EBB-89B9B6F47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47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3F1FE-E6EC-BB0B-67B8-45629FB59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Vyšetření čití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7035EF-FE75-98EC-E544-2A47B9296E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Pavlína Bazalová </a:t>
            </a:r>
          </a:p>
        </p:txBody>
      </p:sp>
    </p:spTree>
    <p:extLst>
      <p:ext uri="{BB962C8B-B14F-4D97-AF65-F5344CB8AC3E}">
        <p14:creationId xmlns:p14="http://schemas.microsoft.com/office/powerpoint/2010/main" val="222428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cs"/>
              <a:t>areae radiculares		X		areae nervinae</a:t>
            </a:r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768" y="1525500"/>
            <a:ext cx="2826637" cy="456613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682417" y="6091633"/>
            <a:ext cx="400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cs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https://is.muni.cz/el/med/podzim2019/VLAN0121p/um/MISNI_NERV_2019.pdf?lang=en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3800" y="1556322"/>
            <a:ext cx="4000000" cy="450448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6051000" y="6091633"/>
            <a:ext cx="47656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cs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https://quizlet.com/501677043/areae-nervinae-sensoriae-flash-cards/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cs"/>
              <a:t>Vyšetření čití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517200" y="1788333"/>
            <a:ext cx="11157600" cy="448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10000"/>
          </a:bodyPr>
          <a:lstStyle/>
          <a:p>
            <a:pPr indent="-422899">
              <a:buClr>
                <a:schemeClr val="dk1"/>
              </a:buClr>
              <a:buSzPct val="100000"/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vyžaduje spolupráci pacienta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indent="-422899">
              <a:buClr>
                <a:schemeClr val="dk1"/>
              </a:buClr>
              <a:buSzPct val="100000"/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pacient musí být bdělý, chápavý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indent="-422899">
              <a:buClr>
                <a:schemeClr val="dk1"/>
              </a:buClr>
              <a:buSzPct val="100000"/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před vyšetřením instruujeme, aby nám sděloval zda něco cítí, jak a kde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indent="-422899">
              <a:buClr>
                <a:schemeClr val="dk1"/>
              </a:buClr>
              <a:buSzPct val="100000"/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během vyšetření zavřené oči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indent="-422899">
              <a:buClr>
                <a:schemeClr val="dk1"/>
              </a:buClr>
              <a:buSzPct val="100000"/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srovnáváme - levá/pravá, hranice area nervinae (okrsky inervované z periferních nervů) nebo area radiculares (inervace jednotlivých míšních segmentů)</a:t>
            </a:r>
          </a:p>
          <a:p>
            <a:pPr marL="186686" indent="0">
              <a:buClr>
                <a:schemeClr val="dk1"/>
              </a:buClr>
              <a:buSzPct val="100000"/>
              <a:buNone/>
            </a:pPr>
            <a:endParaRPr lang="cs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186686" indent="0">
              <a:buClr>
                <a:schemeClr val="dk1"/>
              </a:buClr>
              <a:buSzPct val="100000"/>
              <a:buNone/>
            </a:pPr>
            <a:r>
              <a:rPr lang="cs" sz="2971" b="1" u="sng" dirty="0">
                <a:latin typeface="Roboto Slab"/>
                <a:ea typeface="Roboto Slab"/>
                <a:cs typeface="Roboto Slab"/>
                <a:sym typeface="Roboto Slab"/>
              </a:rPr>
              <a:t>Základní rozdělení </a:t>
            </a:r>
          </a:p>
          <a:p>
            <a:pPr indent="-422899">
              <a:buClr>
                <a:schemeClr val="dk1"/>
              </a:buClr>
              <a:buSzPct val="100000"/>
              <a:buFont typeface="Roboto Slab"/>
              <a:buChar char="-"/>
            </a:pPr>
            <a:r>
              <a:rPr lang="cs" sz="2971" dirty="0">
                <a:latin typeface="Roboto Slab"/>
                <a:ea typeface="Roboto Slab"/>
                <a:cs typeface="Roboto Slab"/>
                <a:sym typeface="Roboto Slab"/>
              </a:rPr>
              <a:t>povrchové - exteroceptivní + senzorické analyzátory (zrak, chuť, čich, sluch)</a:t>
            </a:r>
          </a:p>
          <a:p>
            <a:pPr indent="-422899">
              <a:buClr>
                <a:schemeClr val="dk1"/>
              </a:buClr>
              <a:buSzPct val="100000"/>
              <a:buFont typeface="Roboto Slab"/>
              <a:buChar char="-"/>
            </a:pPr>
            <a:r>
              <a:rPr lang="cs" sz="2971" dirty="0">
                <a:latin typeface="Roboto Slab"/>
                <a:ea typeface="Roboto Slab"/>
                <a:cs typeface="Roboto Slab"/>
                <a:sym typeface="Roboto Slab"/>
              </a:rPr>
              <a:t>hluboké - propriocepce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232BA-4C45-E653-D4CA-335E2EC2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čití – pojmy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89E068-591F-4405-37EF-678A32C06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Anestezie</a:t>
            </a:r>
            <a:r>
              <a:rPr lang="cs-CZ" dirty="0"/>
              <a:t> = necitlivost </a:t>
            </a:r>
          </a:p>
          <a:p>
            <a:r>
              <a:rPr lang="cs-CZ" b="1" dirty="0"/>
              <a:t>Hypestezie</a:t>
            </a:r>
            <a:r>
              <a:rPr lang="cs-CZ" dirty="0"/>
              <a:t> – snížená citlivost </a:t>
            </a:r>
          </a:p>
          <a:p>
            <a:r>
              <a:rPr lang="cs-CZ" b="1" dirty="0"/>
              <a:t>Hyperestezie</a:t>
            </a:r>
            <a:r>
              <a:rPr lang="cs-CZ" dirty="0"/>
              <a:t> = zvýšená citlivost</a:t>
            </a:r>
          </a:p>
          <a:p>
            <a:r>
              <a:rPr lang="cs-CZ" b="1" dirty="0"/>
              <a:t>Dysestezie</a:t>
            </a:r>
            <a:r>
              <a:rPr lang="cs-CZ" dirty="0"/>
              <a:t> = změněná kvalita doteku (</a:t>
            </a:r>
            <a:r>
              <a:rPr lang="cs-CZ" dirty="0" err="1"/>
              <a:t>senzitivni</a:t>
            </a:r>
            <a:r>
              <a:rPr lang="cs-CZ" dirty="0"/>
              <a:t>́ </a:t>
            </a:r>
            <a:r>
              <a:rPr lang="cs-CZ" dirty="0" err="1"/>
              <a:t>kůra</a:t>
            </a:r>
            <a:r>
              <a:rPr lang="cs-CZ" dirty="0"/>
              <a:t>, zadní provazce, periferní nervy )</a:t>
            </a:r>
          </a:p>
          <a:p>
            <a:r>
              <a:rPr lang="cs-CZ" b="1" dirty="0"/>
              <a:t>Parestezie = </a:t>
            </a:r>
            <a:r>
              <a:rPr lang="cs-CZ" dirty="0"/>
              <a:t>vnímání změny i bez doteku (mravenčení, svědění) (</a:t>
            </a:r>
            <a:r>
              <a:rPr lang="cs-CZ" dirty="0" err="1"/>
              <a:t>tractus</a:t>
            </a:r>
            <a:r>
              <a:rPr lang="cs-CZ" dirty="0"/>
              <a:t> </a:t>
            </a:r>
            <a:r>
              <a:rPr lang="cs-CZ" dirty="0" err="1"/>
              <a:t>spinothalamicus</a:t>
            </a:r>
            <a:r>
              <a:rPr lang="cs-CZ" dirty="0"/>
              <a:t>, </a:t>
            </a:r>
            <a:r>
              <a:rPr lang="cs-CZ" dirty="0" err="1"/>
              <a:t>periferni</a:t>
            </a:r>
            <a:r>
              <a:rPr lang="cs-CZ" dirty="0"/>
              <a:t>́ nervy - </a:t>
            </a:r>
            <a:r>
              <a:rPr lang="cs-CZ" dirty="0" err="1"/>
              <a:t>kořen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19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2E769-921F-1634-1480-A84A844F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čití - 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9B7638-6817-8EA2-F9C9-5D8DEC4B8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Neuralgie</a:t>
            </a:r>
            <a:r>
              <a:rPr lang="cs-CZ" dirty="0"/>
              <a:t>: </a:t>
            </a:r>
            <a:r>
              <a:rPr lang="cs-CZ" dirty="0" err="1"/>
              <a:t>krátke</a:t>
            </a:r>
            <a:r>
              <a:rPr lang="cs-CZ" dirty="0"/>
              <a:t>́ </a:t>
            </a:r>
            <a:r>
              <a:rPr lang="cs-CZ" dirty="0" err="1"/>
              <a:t>záchvaty</a:t>
            </a:r>
            <a:r>
              <a:rPr lang="cs-CZ" dirty="0"/>
              <a:t> bolesti v oblasti </a:t>
            </a:r>
            <a:r>
              <a:rPr lang="cs-CZ" dirty="0" err="1"/>
              <a:t>inervovane</a:t>
            </a:r>
            <a:r>
              <a:rPr lang="cs-CZ" dirty="0"/>
              <a:t>́ nervem  (neuralgie trigeminu) </a:t>
            </a:r>
          </a:p>
          <a:p>
            <a:r>
              <a:rPr lang="cs-CZ" b="1" dirty="0"/>
              <a:t>Kauzalgie</a:t>
            </a:r>
            <a:r>
              <a:rPr lang="cs-CZ" dirty="0"/>
              <a:t>: </a:t>
            </a:r>
            <a:r>
              <a:rPr lang="cs-CZ" dirty="0" err="1"/>
              <a:t>záchvatovita</a:t>
            </a:r>
            <a:r>
              <a:rPr lang="cs-CZ" dirty="0"/>
              <a:t>́ </a:t>
            </a:r>
            <a:r>
              <a:rPr lang="cs-CZ" dirty="0" err="1"/>
              <a:t>palčiva</a:t>
            </a:r>
            <a:r>
              <a:rPr lang="cs-CZ" dirty="0"/>
              <a:t>́ bolest, </a:t>
            </a:r>
            <a:r>
              <a:rPr lang="cs-CZ" dirty="0" err="1"/>
              <a:t>provázena</a:t>
            </a:r>
            <a:r>
              <a:rPr lang="cs-CZ" dirty="0"/>
              <a:t>́ </a:t>
            </a:r>
            <a:r>
              <a:rPr lang="cs-CZ" dirty="0" err="1"/>
              <a:t>trofickými</a:t>
            </a:r>
            <a:r>
              <a:rPr lang="cs-CZ" dirty="0"/>
              <a:t> </a:t>
            </a:r>
            <a:r>
              <a:rPr lang="cs-CZ" dirty="0" err="1"/>
              <a:t>změnami</a:t>
            </a:r>
            <a:r>
              <a:rPr lang="cs-CZ" dirty="0"/>
              <a:t> (</a:t>
            </a:r>
            <a:r>
              <a:rPr lang="cs-CZ" dirty="0" err="1"/>
              <a:t>perifernínervy</a:t>
            </a:r>
            <a:r>
              <a:rPr lang="cs-CZ" dirty="0"/>
              <a:t>  - </a:t>
            </a:r>
            <a:r>
              <a:rPr lang="cs-CZ" dirty="0" err="1"/>
              <a:t>neúplna</a:t>
            </a:r>
            <a:r>
              <a:rPr lang="cs-CZ" dirty="0"/>
              <a:t>́ </a:t>
            </a:r>
            <a:r>
              <a:rPr lang="cs-CZ" dirty="0" err="1"/>
              <a:t>léze</a:t>
            </a:r>
            <a:r>
              <a:rPr lang="cs-CZ" dirty="0"/>
              <a:t> n. </a:t>
            </a:r>
            <a:r>
              <a:rPr lang="cs-CZ" dirty="0" err="1"/>
              <a:t>medianus</a:t>
            </a:r>
            <a:r>
              <a:rPr lang="cs-CZ" dirty="0"/>
              <a:t>, n. </a:t>
            </a:r>
            <a:r>
              <a:rPr lang="cs-CZ" dirty="0" err="1"/>
              <a:t>tibialis</a:t>
            </a:r>
            <a:r>
              <a:rPr lang="cs-CZ" dirty="0"/>
              <a:t>)</a:t>
            </a:r>
          </a:p>
          <a:p>
            <a:r>
              <a:rPr lang="cs-CZ" b="1" dirty="0"/>
              <a:t>Fantomova bolest</a:t>
            </a:r>
            <a:r>
              <a:rPr lang="cs-CZ" dirty="0"/>
              <a:t>: trvalé </a:t>
            </a:r>
            <a:r>
              <a:rPr lang="cs-CZ" dirty="0" err="1"/>
              <a:t>záchvatovite</a:t>
            </a:r>
            <a:r>
              <a:rPr lang="cs-CZ" dirty="0"/>
              <a:t>́ bolesti v </a:t>
            </a:r>
            <a:r>
              <a:rPr lang="cs-CZ" dirty="0" err="1"/>
              <a:t>chybějíci</a:t>
            </a:r>
            <a:r>
              <a:rPr lang="cs-CZ" dirty="0"/>
              <a:t>́ </a:t>
            </a:r>
            <a:r>
              <a:rPr lang="cs-CZ" dirty="0" err="1"/>
              <a:t>končetine</a:t>
            </a:r>
            <a:r>
              <a:rPr lang="cs-CZ" dirty="0"/>
              <a:t>̌  (amputace - léze v CNS)</a:t>
            </a:r>
          </a:p>
          <a:p>
            <a:r>
              <a:rPr lang="cs-CZ" b="1" dirty="0" err="1"/>
              <a:t>Segmentální</a:t>
            </a:r>
            <a:r>
              <a:rPr lang="cs-CZ" b="1" dirty="0"/>
              <a:t> bolest</a:t>
            </a:r>
            <a:r>
              <a:rPr lang="cs-CZ" dirty="0"/>
              <a:t>: bolesti v dermatomech, </a:t>
            </a:r>
            <a:r>
              <a:rPr lang="cs-CZ" dirty="0" err="1"/>
              <a:t>často</a:t>
            </a:r>
            <a:r>
              <a:rPr lang="cs-CZ" dirty="0"/>
              <a:t> s hyperalgezií a hyperestezií (porušený nervový kořen – </a:t>
            </a:r>
            <a:r>
              <a:rPr lang="cs-CZ" dirty="0" err="1"/>
              <a:t>herniace</a:t>
            </a:r>
            <a:r>
              <a:rPr lang="cs-CZ" dirty="0"/>
              <a:t> disku)</a:t>
            </a:r>
          </a:p>
        </p:txBody>
      </p:sp>
    </p:spTree>
    <p:extLst>
      <p:ext uri="{BB962C8B-B14F-4D97-AF65-F5344CB8AC3E}">
        <p14:creationId xmlns:p14="http://schemas.microsoft.com/office/powerpoint/2010/main" val="231981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11E397-B0A5-F16F-5421-DCFE2BC5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Topika poruchy 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C312DF-2CF4-09C5-A25E-92534DF76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000"/>
              <a:t>Postižení periferního nervu </a:t>
            </a:r>
          </a:p>
          <a:p>
            <a:r>
              <a:rPr lang="cs-CZ" sz="2000"/>
              <a:t>Polyneuropatie </a:t>
            </a:r>
          </a:p>
          <a:p>
            <a:r>
              <a:rPr lang="cs-CZ" sz="2000"/>
              <a:t>Kořenová léze </a:t>
            </a:r>
          </a:p>
          <a:p>
            <a:r>
              <a:rPr lang="cs-CZ" sz="2000"/>
              <a:t>Léze míšní – kompletní x inkompletní </a:t>
            </a:r>
          </a:p>
          <a:p>
            <a:r>
              <a:rPr lang="cs-CZ" sz="2000"/>
              <a:t>Porucha mozkového kmene </a:t>
            </a:r>
          </a:p>
          <a:p>
            <a:r>
              <a:rPr lang="cs-CZ" sz="2000"/>
              <a:t>Thalamický syndrom </a:t>
            </a:r>
          </a:p>
          <a:p>
            <a:r>
              <a:rPr lang="cs-CZ" sz="2000"/>
              <a:t>Syndrom capsulae internae </a:t>
            </a:r>
          </a:p>
          <a:p>
            <a:r>
              <a:rPr lang="cs-CZ" sz="2000"/>
              <a:t>Léze parietálního laloku </a:t>
            </a:r>
          </a:p>
        </p:txBody>
      </p:sp>
      <p:pic>
        <p:nvPicPr>
          <p:cNvPr id="8" name="Obrázek 7" descr="Obsah obrázku text, diagram, kostra&#10;&#10;Popis byl vytvořen automaticky">
            <a:extLst>
              <a:ext uri="{FF2B5EF4-FFF2-40B4-BE49-F238E27FC236}">
                <a16:creationId xmlns:a16="http://schemas.microsoft.com/office/drawing/2014/main" id="{6D8B0491-CAAB-16D0-8B35-CFDE913F6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5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AutoShape 2" descr="Brachial Plexus Network Of Nerves In The Shoulder Structure Outline  Concept向量圖形及更多外型圖片- iStock">
            <a:extLst>
              <a:ext uri="{FF2B5EF4-FFF2-40B4-BE49-F238E27FC236}">
                <a16:creationId xmlns:a16="http://schemas.microsoft.com/office/drawing/2014/main" id="{DF23BC00-4555-50A7-9805-3BC2643138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Brachial plexus network of nerves in the shoulder structure outline concept - 免版稅外型圖庫向量圖形">
            <a:extLst>
              <a:ext uri="{FF2B5EF4-FFF2-40B4-BE49-F238E27FC236}">
                <a16:creationId xmlns:a16="http://schemas.microsoft.com/office/drawing/2014/main" id="{DE678560-F430-DF41-C441-ABC00E609C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-28184"/>
            <a:ext cx="3761984" cy="37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675A18-5022-7AD2-E30A-D561286FE63F}"/>
              </a:ext>
            </a:extLst>
          </p:cNvPr>
          <p:cNvSpPr txBox="1"/>
          <p:nvPr/>
        </p:nvSpPr>
        <p:spPr>
          <a:xfrm>
            <a:off x="6391210" y="6427103"/>
            <a:ext cx="61007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www.istockphoto.com</a:t>
            </a:r>
            <a:r>
              <a:rPr lang="cs-CZ" sz="1050" dirty="0"/>
              <a:t>/</a:t>
            </a:r>
            <a:r>
              <a:rPr lang="cs-CZ" sz="1050" dirty="0" err="1"/>
              <a:t>hk</a:t>
            </a:r>
            <a:r>
              <a:rPr lang="cs-CZ" sz="1050" dirty="0"/>
              <a:t>/</a:t>
            </a:r>
            <a:r>
              <a:rPr lang="cs-CZ" sz="1050" dirty="0" err="1"/>
              <a:t>向量</a:t>
            </a:r>
            <a:r>
              <a:rPr lang="cs-CZ" sz="1050" dirty="0"/>
              <a:t>/brachial-plexus-network-of-nerves-in-the-shoulder-structure-outline-concept-gm1366715086-437164779</a:t>
            </a:r>
          </a:p>
        </p:txBody>
      </p:sp>
    </p:spTree>
    <p:extLst>
      <p:ext uri="{BB962C8B-B14F-4D97-AF65-F5344CB8AC3E}">
        <p14:creationId xmlns:p14="http://schemas.microsoft.com/office/powerpoint/2010/main" val="290454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E1E20-99C7-79FB-6312-945A6D7C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Povrchové čití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C917D6-7844-85B8-B80A-1F074AD93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Taktilní čití </a:t>
            </a:r>
          </a:p>
          <a:p>
            <a:pPr lvl="1"/>
            <a:r>
              <a:rPr lang="cs-CZ" dirty="0"/>
              <a:t>Smotkem vaty, štětička, prsty, uchopovací část neurologického kladívka </a:t>
            </a:r>
          </a:p>
          <a:p>
            <a:pPr lvl="1"/>
            <a:r>
              <a:rPr lang="cs-CZ" dirty="0"/>
              <a:t>Kvantita a kvalita – anestezie, hypestezie, hyperestezie </a:t>
            </a:r>
          </a:p>
          <a:p>
            <a:pPr lvl="1"/>
            <a:r>
              <a:rPr lang="cs-CZ" dirty="0"/>
              <a:t>Pravolevá symetrie </a:t>
            </a:r>
          </a:p>
          <a:p>
            <a:pPr lvl="1"/>
            <a:r>
              <a:rPr lang="cs-CZ" dirty="0"/>
              <a:t>Area </a:t>
            </a:r>
            <a:r>
              <a:rPr lang="cs-CZ" dirty="0" err="1"/>
              <a:t>nervinae</a:t>
            </a:r>
            <a:r>
              <a:rPr lang="cs-CZ" dirty="0"/>
              <a:t>, area </a:t>
            </a:r>
            <a:r>
              <a:rPr lang="cs-CZ" dirty="0" err="1"/>
              <a:t>radiculares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Distálně – proximálně </a:t>
            </a:r>
          </a:p>
          <a:p>
            <a:pPr lvl="1"/>
            <a:r>
              <a:rPr lang="cs-CZ" dirty="0"/>
              <a:t>Standardizovaná varianta: dotyk </a:t>
            </a:r>
            <a:r>
              <a:rPr lang="cs-CZ" dirty="0" err="1"/>
              <a:t>filamenta</a:t>
            </a:r>
            <a:endParaRPr lang="cs-CZ" dirty="0"/>
          </a:p>
          <a:p>
            <a:r>
              <a:rPr lang="cs-CZ" dirty="0" err="1"/>
              <a:t>Grafestézie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Velké rozdíly podle toho, kde hodnotím </a:t>
            </a:r>
          </a:p>
          <a:p>
            <a:r>
              <a:rPr lang="cs-CZ" dirty="0"/>
              <a:t>Algické čití – ostré nebo tupé</a:t>
            </a:r>
          </a:p>
        </p:txBody>
      </p:sp>
      <p:pic>
        <p:nvPicPr>
          <p:cNvPr id="4" name="Google Shape;189;p30">
            <a:extLst>
              <a:ext uri="{FF2B5EF4-FFF2-40B4-BE49-F238E27FC236}">
                <a16:creationId xmlns:a16="http://schemas.microsoft.com/office/drawing/2014/main" id="{ED47634B-4CCE-6632-547A-969C2D6EDA7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156" t="28454" r="40703" b="9212"/>
          <a:stretch/>
        </p:blipFill>
        <p:spPr>
          <a:xfrm>
            <a:off x="8366163" y="3429000"/>
            <a:ext cx="3155798" cy="25647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0;p30">
            <a:extLst>
              <a:ext uri="{FF2B5EF4-FFF2-40B4-BE49-F238E27FC236}">
                <a16:creationId xmlns:a16="http://schemas.microsoft.com/office/drawing/2014/main" id="{F8F44F40-8D76-67D6-2B17-63D115E50592}"/>
              </a:ext>
            </a:extLst>
          </p:cNvPr>
          <p:cNvSpPr txBox="1"/>
          <p:nvPr/>
        </p:nvSpPr>
        <p:spPr>
          <a:xfrm>
            <a:off x="8579263" y="5993775"/>
            <a:ext cx="2942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>
                <a:latin typeface="Roboto"/>
                <a:ea typeface="Roboto"/>
                <a:cs typeface="Roboto"/>
                <a:sym typeface="Roboto"/>
              </a:rPr>
              <a:t>https://www.researchgate.net/figure/fig2_285957566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63796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0876C-10B9-F680-40C1-15A2F877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Povrchové čití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4962DA-3384-58A0-B070-207DB5463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200" y="1986432"/>
            <a:ext cx="6334537" cy="4105200"/>
          </a:xfrm>
        </p:spPr>
        <p:txBody>
          <a:bodyPr/>
          <a:lstStyle/>
          <a:p>
            <a:r>
              <a:rPr lang="cs-CZ" dirty="0"/>
              <a:t>Termické čití </a:t>
            </a:r>
          </a:p>
          <a:p>
            <a:pPr lvl="1"/>
            <a:r>
              <a:rPr lang="cs-CZ" dirty="0"/>
              <a:t>2 zkumavky </a:t>
            </a:r>
          </a:p>
          <a:p>
            <a:pPr lvl="1"/>
            <a:r>
              <a:rPr lang="cs-CZ" dirty="0"/>
              <a:t>Zkumavka chlad (nad 10°C), zkumavka teplo (pod 45°C) </a:t>
            </a:r>
          </a:p>
          <a:p>
            <a:pPr lvl="1"/>
            <a:r>
              <a:rPr lang="cs-CZ" dirty="0"/>
              <a:t>Objektivnější popis – </a:t>
            </a:r>
            <a:r>
              <a:rPr lang="cs-CZ" dirty="0" err="1"/>
              <a:t>Thermopen</a:t>
            </a:r>
            <a:r>
              <a:rPr lang="cs-CZ" dirty="0"/>
              <a:t>, </a:t>
            </a:r>
            <a:r>
              <a:rPr lang="cs-CZ" dirty="0" err="1"/>
              <a:t>Thermosondy</a:t>
            </a:r>
            <a:r>
              <a:rPr lang="cs-CZ" dirty="0"/>
              <a:t> </a:t>
            </a:r>
          </a:p>
          <a:p>
            <a:r>
              <a:rPr lang="cs-CZ" dirty="0"/>
              <a:t>Dvoubodová diskriminace </a:t>
            </a:r>
          </a:p>
          <a:p>
            <a:pPr lvl="1"/>
            <a:r>
              <a:rPr lang="cs-CZ" dirty="0"/>
              <a:t>Weberovo kružítko, dvoubodový diskriminátor</a:t>
            </a:r>
          </a:p>
          <a:p>
            <a:pPr lvl="1"/>
            <a:r>
              <a:rPr lang="cs-CZ" dirty="0"/>
              <a:t>Různé na různých částech těla </a:t>
            </a:r>
          </a:p>
          <a:p>
            <a:endParaRPr lang="cs-CZ" dirty="0"/>
          </a:p>
        </p:txBody>
      </p:sp>
      <p:pic>
        <p:nvPicPr>
          <p:cNvPr id="1026" name="Picture 2" descr="UNIVERZITA KARLOVA V PRAZE FAKULTA TĚLESNÉ VÝCHOVY A SPORTU. Hodnocení čití  v oblasti rukou u pacientů s roztroušenou sklerózou - PDF Free Download">
            <a:extLst>
              <a:ext uri="{FF2B5EF4-FFF2-40B4-BE49-F238E27FC236}">
                <a16:creationId xmlns:a16="http://schemas.microsoft.com/office/drawing/2014/main" id="{FC195F59-9110-0512-CAFF-787B7E7E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65" y="3320358"/>
            <a:ext cx="4117975" cy="309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EA83F6C-974F-1A29-8072-A196FC0C21C8}"/>
              </a:ext>
            </a:extLst>
          </p:cNvPr>
          <p:cNvSpPr txBox="1"/>
          <p:nvPr/>
        </p:nvSpPr>
        <p:spPr>
          <a:xfrm>
            <a:off x="4647156" y="6471317"/>
            <a:ext cx="75448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docplayer.cz</a:t>
            </a:r>
            <a:r>
              <a:rPr lang="cs-CZ" sz="1050" dirty="0"/>
              <a:t>/49191954-Univerzita-karlova-v-praze-fakulta-telesne-vychovy-a-sportu-hodnoceni-citi-v-oblasti-rukou-u-pacientu-s-roztrousenou-sklerozou.html</a:t>
            </a:r>
          </a:p>
        </p:txBody>
      </p:sp>
      <p:pic>
        <p:nvPicPr>
          <p:cNvPr id="8" name="Picture 2" descr="A, Semmes-Weinstein filament, (B) TIP THERM, (C) touchscreen pen, (D)... |  Download Scientific Diagram">
            <a:extLst>
              <a:ext uri="{FF2B5EF4-FFF2-40B4-BE49-F238E27FC236}">
                <a16:creationId xmlns:a16="http://schemas.microsoft.com/office/drawing/2014/main" id="{02FE8B96-E8C4-07C8-216C-462861232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18" y="68181"/>
            <a:ext cx="3194080" cy="319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2AE9C52-E8D2-1E7F-862C-736DC0CDB4C3}"/>
              </a:ext>
            </a:extLst>
          </p:cNvPr>
          <p:cNvSpPr txBox="1"/>
          <p:nvPr/>
        </p:nvSpPr>
        <p:spPr>
          <a:xfrm>
            <a:off x="10558594" y="1823565"/>
            <a:ext cx="14789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/A-Semmes-Weinstein-filament-B-TIP-THERM-C-touchscreen-pen-D-digital-caliper_fig1_328976709</a:t>
            </a:r>
          </a:p>
        </p:txBody>
      </p:sp>
    </p:spTree>
    <p:extLst>
      <p:ext uri="{BB962C8B-B14F-4D97-AF65-F5344CB8AC3E}">
        <p14:creationId xmlns:p14="http://schemas.microsoft.com/office/powerpoint/2010/main" val="3908590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981C8-2E4A-57FF-64E0-33399B83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Hluboké čití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81EC3C-F460-0954-7587-8C8156EF7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200" y="1986432"/>
            <a:ext cx="8455350" cy="4105200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Statestézie</a:t>
            </a:r>
            <a:r>
              <a:rPr lang="cs-CZ" dirty="0"/>
              <a:t> = </a:t>
            </a:r>
            <a:r>
              <a:rPr lang="cs-CZ" dirty="0" err="1"/>
              <a:t>polohocit</a:t>
            </a:r>
            <a:r>
              <a:rPr lang="cs-CZ" dirty="0"/>
              <a:t> </a:t>
            </a:r>
          </a:p>
          <a:p>
            <a:r>
              <a:rPr lang="cs-CZ" dirty="0"/>
              <a:t>Kinestézie = </a:t>
            </a:r>
            <a:r>
              <a:rPr lang="cs-CZ" dirty="0" err="1"/>
              <a:t>pohybocit</a:t>
            </a:r>
            <a:r>
              <a:rPr lang="cs-CZ" dirty="0"/>
              <a:t> </a:t>
            </a:r>
          </a:p>
          <a:p>
            <a:r>
              <a:rPr lang="cs-CZ" dirty="0" err="1"/>
              <a:t>Palestézie</a:t>
            </a:r>
            <a:r>
              <a:rPr lang="cs-CZ" dirty="0"/>
              <a:t> = vibrační čití – vyšetření ladičkou – kalibrovaná nebo nekalibrovaná </a:t>
            </a:r>
          </a:p>
          <a:p>
            <a:pPr lvl="1"/>
            <a:r>
              <a:rPr lang="cs-CZ" dirty="0"/>
              <a:t>DK: </a:t>
            </a:r>
            <a:r>
              <a:rPr lang="cs-CZ" dirty="0" err="1"/>
              <a:t>konečky</a:t>
            </a:r>
            <a:r>
              <a:rPr lang="cs-CZ" dirty="0"/>
              <a:t> prstů → </a:t>
            </a:r>
            <a:r>
              <a:rPr lang="cs-CZ" dirty="0" err="1"/>
              <a:t>metatarzofalangeálni</a:t>
            </a:r>
            <a:r>
              <a:rPr lang="cs-CZ" dirty="0"/>
              <a:t>́ skloubení → </a:t>
            </a:r>
            <a:r>
              <a:rPr lang="cs-CZ" dirty="0" err="1"/>
              <a:t>vnitřni</a:t>
            </a:r>
            <a:r>
              <a:rPr lang="cs-CZ" dirty="0"/>
              <a:t>́ </a:t>
            </a:r>
            <a:r>
              <a:rPr lang="cs-CZ" dirty="0" err="1"/>
              <a:t>maleolus</a:t>
            </a:r>
            <a:r>
              <a:rPr lang="cs-CZ" dirty="0"/>
              <a:t> → </a:t>
            </a:r>
            <a:r>
              <a:rPr lang="cs-CZ" dirty="0" err="1"/>
              <a:t>tuberositas</a:t>
            </a:r>
            <a:r>
              <a:rPr lang="cs-CZ" dirty="0"/>
              <a:t> </a:t>
            </a:r>
            <a:r>
              <a:rPr lang="cs-CZ" dirty="0" err="1"/>
              <a:t>tibie</a:t>
            </a:r>
            <a:r>
              <a:rPr lang="cs-CZ" dirty="0"/>
              <a:t> → spina </a:t>
            </a:r>
            <a:r>
              <a:rPr lang="cs-CZ" dirty="0" err="1"/>
              <a:t>iliaca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 superior  </a:t>
            </a:r>
          </a:p>
          <a:p>
            <a:pPr lvl="1"/>
            <a:r>
              <a:rPr lang="cs-CZ" dirty="0"/>
              <a:t>HK: </a:t>
            </a:r>
            <a:r>
              <a:rPr lang="cs-CZ" dirty="0" err="1"/>
              <a:t>konečky</a:t>
            </a:r>
            <a:r>
              <a:rPr lang="cs-CZ" dirty="0"/>
              <a:t> prstů → </a:t>
            </a:r>
            <a:r>
              <a:rPr lang="cs-CZ" dirty="0" err="1"/>
              <a:t>proc</a:t>
            </a:r>
            <a:r>
              <a:rPr lang="cs-CZ" dirty="0"/>
              <a:t>. </a:t>
            </a:r>
            <a:r>
              <a:rPr lang="cs-CZ" dirty="0" err="1"/>
              <a:t>Styloideus</a:t>
            </a:r>
            <a:r>
              <a:rPr lang="cs-CZ" dirty="0"/>
              <a:t> radii → loket → rameno </a:t>
            </a:r>
          </a:p>
          <a:p>
            <a:pPr lvl="1"/>
            <a:r>
              <a:rPr lang="cs-CZ" dirty="0"/>
              <a:t>Je-li </a:t>
            </a:r>
            <a:r>
              <a:rPr lang="cs-CZ" dirty="0" err="1"/>
              <a:t>vnímáni</a:t>
            </a:r>
            <a:r>
              <a:rPr lang="cs-CZ" dirty="0"/>
              <a:t>́ </a:t>
            </a:r>
            <a:r>
              <a:rPr lang="cs-CZ" dirty="0" err="1"/>
              <a:t>distálne</a:t>
            </a:r>
            <a:r>
              <a:rPr lang="cs-CZ" dirty="0"/>
              <a:t>̌ </a:t>
            </a:r>
            <a:r>
              <a:rPr lang="cs-CZ" dirty="0" err="1"/>
              <a:t>normálni</a:t>
            </a:r>
            <a:r>
              <a:rPr lang="cs-CZ" dirty="0"/>
              <a:t>́, </a:t>
            </a:r>
            <a:r>
              <a:rPr lang="cs-CZ" dirty="0" err="1"/>
              <a:t>netřeba</a:t>
            </a:r>
            <a:r>
              <a:rPr lang="cs-CZ" dirty="0"/>
              <a:t> </a:t>
            </a:r>
            <a:r>
              <a:rPr lang="cs-CZ" dirty="0" err="1"/>
              <a:t>jít</a:t>
            </a:r>
            <a:r>
              <a:rPr lang="cs-CZ" dirty="0"/>
              <a:t> </a:t>
            </a:r>
            <a:r>
              <a:rPr lang="cs-CZ" dirty="0" err="1"/>
              <a:t>proximálněji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r>
              <a:rPr lang="cs-CZ" dirty="0" err="1"/>
              <a:t>Stereognózie</a:t>
            </a:r>
            <a:r>
              <a:rPr lang="cs-CZ" dirty="0"/>
              <a:t> </a:t>
            </a:r>
          </a:p>
          <a:p>
            <a:pPr marL="152396" indent="0">
              <a:buNone/>
            </a:pPr>
            <a:endParaRPr lang="cs-CZ" dirty="0"/>
          </a:p>
        </p:txBody>
      </p:sp>
      <p:pic>
        <p:nvPicPr>
          <p:cNvPr id="2050" name="Picture 2" descr="Meningeální syndrom a syndrom nitrolební hypertenze.">
            <a:extLst>
              <a:ext uri="{FF2B5EF4-FFF2-40B4-BE49-F238E27FC236}">
                <a16:creationId xmlns:a16="http://schemas.microsoft.com/office/drawing/2014/main" id="{27ECEEB3-6543-FD1B-6FD6-E527A4A64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400" y="3916363"/>
            <a:ext cx="2692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22F9F7-339F-AA20-81C2-AEEBC6248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9822" y="6508633"/>
            <a:ext cx="4840007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latin typeface="ArialMT"/>
              </a:rPr>
              <a:t>Zdroje obrázků: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effectLst/>
                <a:latin typeface="ArialMT"/>
              </a:rPr>
              <a:t>Růžička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latin typeface="ArialMT"/>
              </a:rPr>
              <a:t> et al., 2019, Triton 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052" name="Picture 4" descr="page18image1626951040">
            <a:extLst>
              <a:ext uri="{FF2B5EF4-FFF2-40B4-BE49-F238E27FC236}">
                <a16:creationId xmlns:a16="http://schemas.microsoft.com/office/drawing/2014/main" id="{0CAFF753-F547-CB52-5CF6-D73AA5DE4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23" y="580295"/>
            <a:ext cx="2126353" cy="28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21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09E33F-6F28-AC22-69C5-64FB1D94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Vyzkoušejte prakticky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text 2">
            <a:extLst>
              <a:ext uri="{FF2B5EF4-FFF2-40B4-BE49-F238E27FC236}">
                <a16:creationId xmlns:a16="http://schemas.microsoft.com/office/drawing/2014/main" id="{425EEBAF-D5A4-3A12-53A2-0B5C1F798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523373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941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6E57F-8111-34B5-C34A-11E3246C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68F38A-D1B1-7EB9-C600-F152D44A8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OPAVSKÝ, Jaroslav, 2003. Neurologické vyšetření v rehabilitaci pro fyzioterapeuty. Olomouc: Univerzita Palackého. ISBN 80-244-0625-X.</a:t>
            </a:r>
          </a:p>
          <a:p>
            <a:endParaRPr lang="cs-CZ" dirty="0"/>
          </a:p>
          <a:p>
            <a:r>
              <a:rPr lang="cs-CZ" dirty="0"/>
              <a:t>VÉLE F. (2012). Vyšetření hybných funkcí z pohledu neurofyziologie: příručka pro terapeuty pracující v </a:t>
            </a:r>
            <a:r>
              <a:rPr lang="cs-CZ" dirty="0" err="1"/>
              <a:t>neurorehabilitaci</a:t>
            </a:r>
            <a:r>
              <a:rPr lang="cs-CZ" dirty="0"/>
              <a:t>. Triton.</a:t>
            </a:r>
          </a:p>
          <a:p>
            <a:r>
              <a:rPr lang="cs-CZ" dirty="0"/>
              <a:t>HALADOVÁ, Eva a Ludmila NECHVÁTALOVÁ. </a:t>
            </a:r>
            <a:r>
              <a:rPr lang="cs-CZ" dirty="0" err="1"/>
              <a:t>Vyšetřovaci</a:t>
            </a:r>
            <a:r>
              <a:rPr lang="cs-CZ" dirty="0"/>
              <a:t>́ metody </a:t>
            </a:r>
            <a:r>
              <a:rPr lang="cs-CZ" dirty="0" err="1"/>
              <a:t>hybného</a:t>
            </a:r>
            <a:r>
              <a:rPr lang="cs-CZ" dirty="0"/>
              <a:t> </a:t>
            </a:r>
            <a:r>
              <a:rPr lang="cs-CZ" dirty="0" err="1"/>
              <a:t>systému</a:t>
            </a:r>
            <a:r>
              <a:rPr lang="cs-CZ" dirty="0"/>
              <a:t>. Vyd. 2. </a:t>
            </a:r>
            <a:r>
              <a:rPr lang="cs-CZ" dirty="0" err="1"/>
              <a:t>nezm</a:t>
            </a:r>
            <a:r>
              <a:rPr lang="cs-CZ" dirty="0"/>
              <a:t>. Brno: </a:t>
            </a:r>
            <a:r>
              <a:rPr lang="cs-CZ" dirty="0" err="1"/>
              <a:t>Národni</a:t>
            </a:r>
            <a:r>
              <a:rPr lang="cs-CZ" dirty="0"/>
              <a:t>́ centrum </a:t>
            </a:r>
            <a:r>
              <a:rPr lang="cs-CZ" dirty="0" err="1"/>
              <a:t>ošetřovatelstvi</a:t>
            </a:r>
            <a:r>
              <a:rPr lang="cs-CZ" dirty="0"/>
              <a:t>́ a </a:t>
            </a:r>
            <a:r>
              <a:rPr lang="cs-CZ" dirty="0" err="1"/>
              <a:t>nelékařských</a:t>
            </a:r>
            <a:r>
              <a:rPr lang="cs-CZ" dirty="0"/>
              <a:t> </a:t>
            </a:r>
            <a:r>
              <a:rPr lang="cs-CZ" dirty="0" err="1"/>
              <a:t>zdravotnických</a:t>
            </a:r>
            <a:r>
              <a:rPr lang="cs-CZ" dirty="0"/>
              <a:t> oborů, 2005. 135 s. ISBN 8070133937</a:t>
            </a:r>
          </a:p>
          <a:p>
            <a:r>
              <a:rPr lang="cs-CZ" dirty="0"/>
              <a:t>VLČKOVÁ E. a I. ŠROTOVÁ, 2014. Vyšetření senzitivity. </a:t>
            </a:r>
            <a:r>
              <a:rPr lang="cs-CZ" dirty="0" err="1"/>
              <a:t>Cesk</a:t>
            </a:r>
            <a:r>
              <a:rPr lang="cs-CZ" dirty="0"/>
              <a:t> Slov </a:t>
            </a:r>
            <a:r>
              <a:rPr lang="cs-CZ" dirty="0" err="1"/>
              <a:t>Neurol</a:t>
            </a:r>
            <a:r>
              <a:rPr lang="cs-CZ" dirty="0"/>
              <a:t> N 2014; 77/110(4): 402–418, dostupné </a:t>
            </a:r>
            <a:r>
              <a:rPr lang="cs-CZ" dirty="0" err="1"/>
              <a:t>na:https</a:t>
            </a:r>
            <a:r>
              <a:rPr lang="cs-CZ" dirty="0"/>
              <a:t>://</a:t>
            </a:r>
            <a:r>
              <a:rPr lang="cs-CZ" dirty="0" err="1"/>
              <a:t>www.csnn.eu</a:t>
            </a:r>
            <a:r>
              <a:rPr lang="cs-CZ" dirty="0"/>
              <a:t>/</a:t>
            </a:r>
            <a:r>
              <a:rPr lang="cs-CZ" dirty="0" err="1"/>
              <a:t>casopisy</a:t>
            </a:r>
            <a:r>
              <a:rPr lang="cs-CZ" dirty="0"/>
              <a:t>/</a:t>
            </a:r>
            <a:r>
              <a:rPr lang="cs-CZ" dirty="0" err="1"/>
              <a:t>ceska</a:t>
            </a:r>
            <a:r>
              <a:rPr lang="cs-CZ" dirty="0"/>
              <a:t>-</a:t>
            </a:r>
            <a:r>
              <a:rPr lang="cs-CZ" dirty="0" err="1"/>
              <a:t>slovenska</a:t>
            </a:r>
            <a:r>
              <a:rPr lang="cs-CZ" dirty="0"/>
              <a:t>-neurologie/2014-4-1/vysetreni-senzitivity-49295/</a:t>
            </a:r>
            <a:r>
              <a:rPr lang="cs-CZ" dirty="0" err="1"/>
              <a:t>download?hl</a:t>
            </a:r>
            <a:r>
              <a:rPr lang="cs-CZ" dirty="0"/>
              <a:t>=cs</a:t>
            </a:r>
          </a:p>
          <a:p>
            <a:endParaRPr lang="cs-CZ" dirty="0"/>
          </a:p>
          <a:p>
            <a:r>
              <a:rPr lang="cs-CZ" dirty="0"/>
              <a:t>Doc. MUDr. Valja Kellerová, DrSc.: Senzitivní systém, syndromy při postižení různých etáží, vyšetření čití https://</a:t>
            </a:r>
            <a:r>
              <a:rPr lang="cs-CZ" dirty="0" err="1"/>
              <a:t>slideplayer.cz</a:t>
            </a:r>
            <a:r>
              <a:rPr lang="cs-CZ" dirty="0"/>
              <a:t>/slide/4871737/</a:t>
            </a:r>
          </a:p>
          <a:p>
            <a:endParaRPr lang="cs-CZ" dirty="0"/>
          </a:p>
          <a:p>
            <a:r>
              <a:rPr lang="cs-CZ" dirty="0"/>
              <a:t>http://</a:t>
            </a:r>
            <a:r>
              <a:rPr lang="cs-CZ" dirty="0" err="1"/>
              <a:t>www.cnsonline.cz</a:t>
            </a:r>
            <a:r>
              <a:rPr lang="cs-CZ" dirty="0"/>
              <a:t>/?p=112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59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17200" y="926667"/>
            <a:ext cx="11157600" cy="9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buClr>
                <a:schemeClr val="dk1"/>
              </a:buClr>
              <a:buSzPts val="990"/>
            </a:pPr>
            <a:r>
              <a:rPr lang="cs"/>
              <a:t>Senzitivní dráhy - přímé dráhy</a:t>
            </a:r>
            <a:endParaRPr/>
          </a:p>
          <a:p>
            <a:pPr>
              <a:buSzPts val="990"/>
            </a:pPr>
            <a:endParaRPr>
              <a:highlight>
                <a:schemeClr val="dk1"/>
              </a:highlight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976100" y="1462700"/>
            <a:ext cx="8951600" cy="507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  <a:buFont typeface="Roboto Slab"/>
              <a:buChar char="●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Dělení podle 1. neuronu: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Clr>
                <a:schemeClr val="dk1"/>
              </a:buClr>
              <a:buFont typeface="Roboto Slab"/>
              <a:buChar char="○"/>
            </a:pPr>
            <a:r>
              <a:rPr lang="cs" u="sng">
                <a:latin typeface="Roboto Slab"/>
                <a:ea typeface="Roboto Slab"/>
                <a:cs typeface="Roboto Slab"/>
                <a:sym typeface="Roboto Slab"/>
              </a:rPr>
              <a:t>míšní</a:t>
            </a: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 - 1. neuron vede z periferie (trup a končetiny) do ganglion spinale (zadní míšní kořen)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lnSpc>
                <a:spcPct val="115000"/>
              </a:lnSpc>
              <a:buClr>
                <a:schemeClr val="dk1"/>
              </a:buClr>
              <a:buFont typeface="Roboto Slab"/>
              <a:buChar char="○"/>
            </a:pPr>
            <a:r>
              <a:rPr lang="cs" u="sng">
                <a:latin typeface="Roboto Slab"/>
                <a:ea typeface="Roboto Slab"/>
                <a:cs typeface="Roboto Slab"/>
                <a:sym typeface="Roboto Slab"/>
              </a:rPr>
              <a:t>hlavové</a:t>
            </a: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 - 1. neuron je veden cestou hlavových nervů V, VII, IX, X do mozkového kmene (čití z obličejové části hlavy)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1333"/>
              </a:spcBef>
              <a:buClr>
                <a:schemeClr val="dk1"/>
              </a:buClr>
              <a:buFont typeface="Roboto Slab"/>
              <a:buChar char="●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Dělení podle kvality vedeného čití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Clr>
                <a:schemeClr val="dk1"/>
              </a:buClr>
              <a:buFont typeface="Roboto Slab"/>
              <a:buChar char="○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dráhy hrubého (protopatického) čití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Clr>
                <a:schemeClr val="dk1"/>
              </a:buClr>
              <a:buFont typeface="Roboto Slab"/>
              <a:buChar char="○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dráhy jemného (epikritického) čití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1333"/>
              </a:spcBef>
              <a:buClr>
                <a:schemeClr val="dk1"/>
              </a:buClr>
              <a:buFont typeface="Roboto Slab"/>
              <a:buChar char="●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Dělení podle průběhu drah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Clr>
                <a:schemeClr val="dk1"/>
              </a:buClr>
              <a:buFont typeface="Roboto Slab"/>
              <a:buChar char="○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anterolaterární systém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Clr>
                <a:schemeClr val="dk1"/>
              </a:buClr>
              <a:buFont typeface="Roboto Slab"/>
              <a:buChar char="○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dráha zadních provazců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3F731B-743D-9F69-8200-5A298B99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Čití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oblasti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obličeje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krku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257331-B9C2-B66C-CBAE-9137112FB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64" y="5379107"/>
            <a:ext cx="3888528" cy="119705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conseildentaire.com</a:t>
            </a:r>
            <a:r>
              <a:rPr lang="en-US" sz="2000" dirty="0"/>
              <a:t>/innervation-de-la-face-les-nerfs-de-la-bouche-et-du-visage/</a:t>
            </a:r>
          </a:p>
        </p:txBody>
      </p:sp>
      <p:pic>
        <p:nvPicPr>
          <p:cNvPr id="3074" name="Picture 2" descr="Innervation de la face, de la bouche et du visage. — Conseil Dentaire  Dr.Hauteville">
            <a:extLst>
              <a:ext uri="{FF2B5EF4-FFF2-40B4-BE49-F238E27FC236}">
                <a16:creationId xmlns:a16="http://schemas.microsoft.com/office/drawing/2014/main" id="{33A6E748-A517-2AFC-D1A6-CEC90EE4D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1326" y="643234"/>
            <a:ext cx="4346866" cy="5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98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517200" y="1739467"/>
            <a:ext cx="4954000" cy="41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cs" b="1" u="sng">
                <a:latin typeface="Roboto Slab"/>
                <a:ea typeface="Roboto Slab"/>
                <a:cs typeface="Roboto Slab"/>
                <a:sym typeface="Roboto Slab"/>
              </a:rPr>
              <a:t>Anterolaterální systém </a:t>
            </a:r>
            <a:endParaRPr b="1" u="sng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1600"/>
              </a:spcBef>
              <a:buFont typeface="Roboto Slab"/>
              <a:buChar char="-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Vede: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Font typeface="Roboto Slab"/>
              <a:buChar char="-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hrubé (protopatické) čití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Font typeface="Roboto Slab"/>
              <a:buChar char="-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teplo (chlad), bolest (</a:t>
            </a:r>
            <a:r>
              <a:rPr lang="cs" sz="973">
                <a:latin typeface="Roboto Slab"/>
                <a:ea typeface="Roboto Slab"/>
                <a:cs typeface="Roboto Slab"/>
                <a:sym typeface="Roboto Slab"/>
              </a:rPr>
              <a:t>vývojově staré kvality čití, které informují člověka o noxách, které ohrožují jeho zdraví či život)</a:t>
            </a:r>
            <a:endParaRPr sz="973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buFont typeface="Roboto Slab"/>
              <a:buChar char="-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dráhy: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Font typeface="Roboto Slab"/>
              <a:buChar char="-"/>
            </a:pPr>
            <a:r>
              <a:rPr lang="cs" sz="1467" i="1">
                <a:latin typeface="Roboto Slab"/>
                <a:ea typeface="Roboto Slab"/>
                <a:cs typeface="Roboto Slab"/>
                <a:sym typeface="Roboto Slab"/>
              </a:rPr>
              <a:t>tr. spinothalamicus</a:t>
            </a:r>
            <a:endParaRPr sz="1467"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Font typeface="Roboto Slab"/>
              <a:buChar char="-"/>
            </a:pPr>
            <a:r>
              <a:rPr lang="cs" sz="1467" i="1">
                <a:latin typeface="Roboto Slab"/>
                <a:ea typeface="Roboto Slab"/>
                <a:cs typeface="Roboto Slab"/>
                <a:sym typeface="Roboto Slab"/>
              </a:rPr>
              <a:t>tr. spinoreticularis</a:t>
            </a:r>
            <a:endParaRPr sz="1467"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Font typeface="Roboto Slab"/>
              <a:buChar char="-"/>
            </a:pPr>
            <a:r>
              <a:rPr lang="cs" sz="1467" i="1">
                <a:latin typeface="Roboto Slab"/>
                <a:ea typeface="Roboto Slab"/>
                <a:cs typeface="Roboto Slab"/>
                <a:sym typeface="Roboto Slab"/>
              </a:rPr>
              <a:t>r. spinotectalis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6362567" y="612867"/>
            <a:ext cx="5450400" cy="41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marL="0" indent="0">
              <a:buNone/>
            </a:pPr>
            <a:r>
              <a:rPr lang="cs" b="1" u="sng" dirty="0">
                <a:latin typeface="Roboto Slab"/>
                <a:ea typeface="Roboto Slab"/>
                <a:cs typeface="Roboto Slab"/>
                <a:sym typeface="Roboto Slab"/>
              </a:rPr>
              <a:t>Dráha zadních provazců míšních</a:t>
            </a: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cs" sz="2133" dirty="0">
                <a:latin typeface="Roboto Slab"/>
                <a:ea typeface="Roboto Slab"/>
                <a:cs typeface="Roboto Slab"/>
                <a:sym typeface="Roboto Slab"/>
              </a:rPr>
              <a:t>(lemniskální systém)</a:t>
            </a:r>
            <a:endParaRPr sz="2133" dirty="0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1600"/>
              </a:spcBef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Vede: 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jemné (epikritické) čití 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Font typeface="Roboto Slab"/>
              <a:buChar char="-"/>
            </a:pPr>
            <a:r>
              <a:rPr lang="cs-CZ" dirty="0">
                <a:latin typeface="Roboto Slab"/>
                <a:ea typeface="Roboto Slab"/>
                <a:cs typeface="Roboto Slab"/>
                <a:sym typeface="Roboto Slab"/>
              </a:rPr>
              <a:t>P</a:t>
            </a: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ropriocepce</a:t>
            </a:r>
          </a:p>
          <a:p>
            <a:pPr lvl="1"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vibrace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dráhy: 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tr. spino-bulbo-thalamo-corticalis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6" name="Google Shape;96;p18"/>
          <p:cNvSpPr/>
          <p:nvPr/>
        </p:nvSpPr>
        <p:spPr>
          <a:xfrm rot="-2888046">
            <a:off x="6046851" y="-73355"/>
            <a:ext cx="98293" cy="700470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AC41B5B-0B85-F35E-3427-78D00EF69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39" y="643467"/>
            <a:ext cx="4498634" cy="557106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5B7DCB-B37D-C24C-B832-8C2DA598F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337" y="1028700"/>
            <a:ext cx="7153762" cy="529378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0E79797-24C9-0BF0-96F9-B5AE4EA7A31E}"/>
              </a:ext>
            </a:extLst>
          </p:cNvPr>
          <p:cNvSpPr txBox="1"/>
          <p:nvPr/>
        </p:nvSpPr>
        <p:spPr>
          <a:xfrm>
            <a:off x="3045619" y="6396335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is.muni.cz</a:t>
            </a:r>
            <a:r>
              <a:rPr lang="cs-CZ" sz="1200" dirty="0"/>
              <a:t>/el/</a:t>
            </a:r>
            <a:r>
              <a:rPr lang="cs-CZ" sz="1200" dirty="0" err="1"/>
              <a:t>fsps</a:t>
            </a:r>
            <a:r>
              <a:rPr lang="cs-CZ" sz="1200" dirty="0"/>
              <a:t>/podzim2020/bp1174/um/Prednaska_8_-_Senzitivni_syndromy_-_fyzioterapeuti_2020_pro_studenty.pdf?lang=en</a:t>
            </a:r>
          </a:p>
        </p:txBody>
      </p:sp>
    </p:spTree>
    <p:extLst>
      <p:ext uri="{BB962C8B-B14F-4D97-AF65-F5344CB8AC3E}">
        <p14:creationId xmlns:p14="http://schemas.microsoft.com/office/powerpoint/2010/main" val="177516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cs"/>
              <a:t>ALS - Spinothalamická dráha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7653200" cy="399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65655">
              <a:buSzPts val="1900"/>
              <a:buFont typeface="Roboto Slab"/>
              <a:buChar char="●"/>
            </a:pPr>
            <a:r>
              <a:rPr lang="cs" sz="2533">
                <a:latin typeface="Roboto Slab"/>
                <a:ea typeface="Roboto Slab"/>
                <a:cs typeface="Roboto Slab"/>
                <a:sym typeface="Roboto Slab"/>
              </a:rPr>
              <a:t>vede:</a:t>
            </a:r>
            <a:endParaRPr sz="2533">
              <a:latin typeface="Roboto Slab"/>
              <a:ea typeface="Roboto Slab"/>
              <a:cs typeface="Roboto Slab"/>
              <a:sym typeface="Roboto Slab"/>
            </a:endParaRPr>
          </a:p>
          <a:p>
            <a:pPr lvl="1" indent="-465655">
              <a:buSzPts val="1900"/>
              <a:buFont typeface="Roboto Slab"/>
              <a:buChar char="○"/>
            </a:pPr>
            <a:r>
              <a:rPr lang="cs" sz="2533">
                <a:latin typeface="Roboto Slab"/>
                <a:ea typeface="Roboto Slab"/>
                <a:cs typeface="Roboto Slab"/>
                <a:sym typeface="Roboto Slab"/>
              </a:rPr>
              <a:t>rychlou složku bolesti (</a:t>
            </a:r>
            <a:r>
              <a:rPr lang="cs" sz="1467">
                <a:latin typeface="Roboto Slab"/>
                <a:ea typeface="Roboto Slab"/>
                <a:cs typeface="Roboto Slab"/>
                <a:sym typeface="Roboto Slab"/>
              </a:rPr>
              <a:t>Aδ vlákny - myelinizované)</a:t>
            </a:r>
            <a:endParaRPr sz="2533">
              <a:latin typeface="Roboto Slab"/>
              <a:ea typeface="Roboto Slab"/>
              <a:cs typeface="Roboto Slab"/>
              <a:sym typeface="Roboto Slab"/>
            </a:endParaRPr>
          </a:p>
          <a:p>
            <a:pPr lvl="1" indent="-465655">
              <a:buSzPts val="1900"/>
              <a:buFont typeface="Roboto Slab"/>
              <a:buChar char="○"/>
            </a:pPr>
            <a:r>
              <a:rPr lang="cs" sz="2533">
                <a:latin typeface="Roboto Slab"/>
                <a:ea typeface="Roboto Slab"/>
                <a:cs typeface="Roboto Slab"/>
                <a:sym typeface="Roboto Slab"/>
              </a:rPr>
              <a:t>teplo (chlad)</a:t>
            </a:r>
            <a:endParaRPr sz="2533">
              <a:latin typeface="Roboto Slab"/>
              <a:ea typeface="Roboto Slab"/>
              <a:cs typeface="Roboto Slab"/>
              <a:sym typeface="Roboto Slab"/>
            </a:endParaRPr>
          </a:p>
          <a:p>
            <a:pPr indent="-465655">
              <a:spcBef>
                <a:spcPts val="1333"/>
              </a:spcBef>
              <a:buSzPts val="1900"/>
              <a:buFont typeface="Roboto Slab"/>
              <a:buChar char="●"/>
            </a:pPr>
            <a:r>
              <a:rPr lang="cs" sz="2533" b="1">
                <a:latin typeface="Roboto Slab"/>
                <a:ea typeface="Roboto Slab"/>
                <a:cs typeface="Roboto Slab"/>
                <a:sym typeface="Roboto Slab"/>
              </a:rPr>
              <a:t>1. neuron</a:t>
            </a:r>
            <a:r>
              <a:rPr lang="cs" sz="2533">
                <a:latin typeface="Roboto Slab"/>
                <a:ea typeface="Roboto Slab"/>
                <a:cs typeface="Roboto Slab"/>
                <a:sym typeface="Roboto Slab"/>
              </a:rPr>
              <a:t> - periferie -&gt; ggl. spinale -&gt; mícha</a:t>
            </a:r>
            <a:endParaRPr sz="2533">
              <a:latin typeface="Roboto Slab"/>
              <a:ea typeface="Roboto Slab"/>
              <a:cs typeface="Roboto Slab"/>
              <a:sym typeface="Roboto Slab"/>
            </a:endParaRPr>
          </a:p>
          <a:p>
            <a:pPr indent="-465655">
              <a:buSzPts val="1900"/>
              <a:buFont typeface="Roboto Slab"/>
              <a:buChar char="●"/>
            </a:pPr>
            <a:r>
              <a:rPr lang="cs" sz="2533" b="1">
                <a:latin typeface="Roboto Slab"/>
                <a:ea typeface="Roboto Slab"/>
                <a:cs typeface="Roboto Slab"/>
                <a:sym typeface="Roboto Slab"/>
              </a:rPr>
              <a:t>2. neuron</a:t>
            </a:r>
            <a:r>
              <a:rPr lang="cs" sz="2533">
                <a:latin typeface="Roboto Slab"/>
                <a:ea typeface="Roboto Slab"/>
                <a:cs typeface="Roboto Slab"/>
                <a:sym typeface="Roboto Slab"/>
              </a:rPr>
              <a:t> - mícha -&gt; </a:t>
            </a:r>
            <a:r>
              <a:rPr lang="cs" sz="2533" u="sng">
                <a:latin typeface="Roboto Slab"/>
                <a:ea typeface="Roboto Slab"/>
                <a:cs typeface="Roboto Slab"/>
                <a:sym typeface="Roboto Slab"/>
              </a:rPr>
              <a:t>kříží se na úrovni segmentu</a:t>
            </a:r>
            <a:r>
              <a:rPr lang="cs" sz="2533">
                <a:latin typeface="Roboto Slab"/>
                <a:ea typeface="Roboto Slab"/>
                <a:cs typeface="Roboto Slab"/>
                <a:sym typeface="Roboto Slab"/>
              </a:rPr>
              <a:t> -&gt; thalamus </a:t>
            </a:r>
            <a:endParaRPr sz="2533">
              <a:latin typeface="Roboto Slab"/>
              <a:ea typeface="Roboto Slab"/>
              <a:cs typeface="Roboto Slab"/>
              <a:sym typeface="Roboto Slab"/>
            </a:endParaRPr>
          </a:p>
          <a:p>
            <a:pPr indent="-465655">
              <a:buSzPts val="1900"/>
              <a:buFont typeface="Roboto Slab"/>
              <a:buChar char="●"/>
            </a:pPr>
            <a:r>
              <a:rPr lang="cs" sz="2533" b="1">
                <a:latin typeface="Roboto Slab"/>
                <a:ea typeface="Roboto Slab"/>
                <a:cs typeface="Roboto Slab"/>
                <a:sym typeface="Roboto Slab"/>
              </a:rPr>
              <a:t>3. neuron</a:t>
            </a:r>
            <a:r>
              <a:rPr lang="cs" sz="2533">
                <a:latin typeface="Roboto Slab"/>
                <a:ea typeface="Roboto Slab"/>
                <a:cs typeface="Roboto Slab"/>
                <a:sym typeface="Roboto Slab"/>
              </a:rPr>
              <a:t> - thalamus -&gt; primární senzitivní kůra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l="48535"/>
          <a:stretch/>
        </p:blipFill>
        <p:spPr>
          <a:xfrm>
            <a:off x="7937231" y="448667"/>
            <a:ext cx="3902935" cy="5810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7381433" y="6258901"/>
            <a:ext cx="345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cs" sz="1067">
                <a:solidFill>
                  <a:schemeClr val="dk1"/>
                </a:solidFill>
              </a:rPr>
              <a:t>http://www.cnsonline.cz/?s=senzitivn%C3%AD</a:t>
            </a:r>
            <a:endParaRPr sz="1067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cs"/>
              <a:t>ALS - Spinoretikulární dráha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5987600" cy="41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Font typeface="Roboto Slab"/>
              <a:buChar char="●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vede: </a:t>
            </a:r>
            <a:r>
              <a:rPr lang="cs" b="1" dirty="0">
                <a:latin typeface="Roboto Slab"/>
                <a:ea typeface="Roboto Slab"/>
                <a:cs typeface="Roboto Slab"/>
                <a:sym typeface="Roboto Slab"/>
              </a:rPr>
              <a:t>pomalou složku bolesti </a:t>
            </a:r>
            <a:r>
              <a:rPr lang="cs" sz="1733" dirty="0">
                <a:latin typeface="Roboto Slab"/>
                <a:ea typeface="Roboto Slab"/>
                <a:cs typeface="Roboto Slab"/>
                <a:sym typeface="Roboto Slab"/>
              </a:rPr>
              <a:t>(nemyelinizovaná vlákna C)</a:t>
            </a:r>
            <a:endParaRPr sz="1733" dirty="0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1333"/>
              </a:spcBef>
              <a:buFont typeface="Roboto Slab"/>
              <a:buChar char="●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 1. neuron (periferie -&gt; ggl. spinale) 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1333"/>
              </a:spcBef>
              <a:buFont typeface="Roboto Slab"/>
              <a:buChar char="●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2. neuron (ggl. spinale -&gt; RF (ARAS)) - </a:t>
            </a:r>
            <a:r>
              <a:rPr lang="cs" b="1" dirty="0">
                <a:latin typeface="Roboto Slab"/>
                <a:ea typeface="Roboto Slab"/>
                <a:cs typeface="Roboto Slab"/>
                <a:sym typeface="Roboto Slab"/>
              </a:rPr>
              <a:t>křížení v míše na úrovni segmentu</a:t>
            </a:r>
            <a:endParaRPr b="1" dirty="0">
              <a:latin typeface="Roboto Slab"/>
              <a:ea typeface="Roboto Slab"/>
              <a:cs typeface="Roboto Slab"/>
              <a:sym typeface="Roboto Slab"/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401" dirty="0">
                <a:latin typeface="Roboto Slab"/>
                <a:ea typeface="Roboto Slab"/>
                <a:cs typeface="Roboto Slab"/>
                <a:sym typeface="Roboto Slab"/>
              </a:rPr>
              <a:t>(ARAS - </a:t>
            </a:r>
            <a:r>
              <a:rPr lang="cs" sz="1467" dirty="0"/>
              <a:t>ascendentní aktivační systém retikulární formace -&gt; přes thalamus spojeno s mozkovou kůrou -&gt; zajišťuje bdělost a vědomí)</a:t>
            </a:r>
            <a:endParaRPr dirty="0"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l="3855"/>
          <a:stretch/>
        </p:blipFill>
        <p:spPr>
          <a:xfrm>
            <a:off x="8442301" y="373200"/>
            <a:ext cx="2893033" cy="571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8640628" y="6091633"/>
            <a:ext cx="24964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cs" sz="1067">
                <a:solidFill>
                  <a:schemeClr val="dk1"/>
                </a:solidFill>
              </a:rPr>
              <a:t>https://loonylabs.org/2020/02/29/spinoreticular-tract/</a:t>
            </a:r>
            <a:endParaRPr sz="1067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cs"/>
              <a:t>Dráha zadních provazců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6864400" cy="41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/>
          </a:bodyPr>
          <a:lstStyle/>
          <a:p>
            <a:pPr marL="0" indent="0">
              <a:buNone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tr. spino-bulbo-thalamo-corticalis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>
              <a:spcBef>
                <a:spcPts val="1600"/>
              </a:spcBef>
              <a:buNone/>
            </a:pP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1600"/>
              </a:spcBef>
              <a:buFont typeface="Roboto Slab"/>
              <a:buChar char="●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vede: </a:t>
            </a:r>
            <a:r>
              <a:rPr lang="cs" b="1" dirty="0">
                <a:latin typeface="Roboto Slab"/>
                <a:ea typeface="Roboto Slab"/>
                <a:cs typeface="Roboto Slab"/>
                <a:sym typeface="Roboto Slab"/>
              </a:rPr>
              <a:t>taktilní a proprioceptivní informace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1333"/>
              </a:spcBef>
              <a:buFont typeface="Roboto Slab"/>
              <a:buChar char="●"/>
            </a:pPr>
            <a:r>
              <a:rPr lang="cs" u="sng" dirty="0">
                <a:latin typeface="Roboto Slab"/>
                <a:ea typeface="Roboto Slab"/>
                <a:cs typeface="Roboto Slab"/>
                <a:sym typeface="Roboto Slab"/>
              </a:rPr>
              <a:t>1. neuron</a:t>
            </a: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 - periferin -&gt; ggl. spinal -&gt; mícha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buFont typeface="Roboto Slab"/>
              <a:buChar char="●"/>
            </a:pPr>
            <a:r>
              <a:rPr lang="cs" u="sng" dirty="0">
                <a:latin typeface="Roboto Slab"/>
                <a:ea typeface="Roboto Slab"/>
                <a:cs typeface="Roboto Slab"/>
                <a:sym typeface="Roboto Slab"/>
              </a:rPr>
              <a:t>2. neuron</a:t>
            </a: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 - MO -&gt; </a:t>
            </a:r>
            <a:r>
              <a:rPr lang="cs" b="1" dirty="0">
                <a:latin typeface="Roboto Slab"/>
                <a:ea typeface="Roboto Slab"/>
                <a:cs typeface="Roboto Slab"/>
                <a:sym typeface="Roboto Slab"/>
              </a:rPr>
              <a:t>křížení</a:t>
            </a: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 -&gt; thalamus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buFont typeface="Roboto Slab"/>
              <a:buChar char="●"/>
            </a:pPr>
            <a:r>
              <a:rPr lang="cs" u="sng" dirty="0">
                <a:latin typeface="Roboto Slab"/>
                <a:ea typeface="Roboto Slab"/>
                <a:cs typeface="Roboto Slab"/>
                <a:sym typeface="Roboto Slab"/>
              </a:rPr>
              <a:t>3. neuron</a:t>
            </a: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 -&gt; thalamus -&gt; kůra mozková</a:t>
            </a:r>
            <a:endParaRPr dirty="0"/>
          </a:p>
        </p:txBody>
      </p:sp>
      <p:pic>
        <p:nvPicPr>
          <p:cNvPr id="124" name="Google Shape;124;p22"/>
          <p:cNvPicPr preferRelativeResize="0"/>
          <p:nvPr/>
        </p:nvPicPr>
        <p:blipFill rotWithShape="1">
          <a:blip r:embed="rId3">
            <a:alphaModFix/>
          </a:blip>
          <a:srcRect r="50002"/>
          <a:stretch/>
        </p:blipFill>
        <p:spPr>
          <a:xfrm>
            <a:off x="7604601" y="278200"/>
            <a:ext cx="3902935" cy="598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7381433" y="6258901"/>
            <a:ext cx="345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cs" sz="1067">
                <a:solidFill>
                  <a:schemeClr val="dk1"/>
                </a:solidFill>
              </a:rPr>
              <a:t>http://www.cnsonline.cz/?s=senzitivn%C3%AD</a:t>
            </a:r>
            <a:endParaRPr sz="1067">
              <a:solidFill>
                <a:schemeClr val="dk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19D4811-C2AB-8A1F-E1B7-9BCF4185DE60}"/>
              </a:ext>
            </a:extLst>
          </p:cNvPr>
          <p:cNvSpPr txBox="1"/>
          <p:nvPr/>
        </p:nvSpPr>
        <p:spPr>
          <a:xfrm>
            <a:off x="3050088" y="3247465"/>
            <a:ext cx="610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0E7FCCB-300E-D3B0-7059-6FE9A35D226E}"/>
              </a:ext>
            </a:extLst>
          </p:cNvPr>
          <p:cNvSpPr txBox="1"/>
          <p:nvPr/>
        </p:nvSpPr>
        <p:spPr>
          <a:xfrm>
            <a:off x="3050088" y="3247465"/>
            <a:ext cx="610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4B7F85-E99E-1C3A-2AA2-57C4FB75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Headovy zóny = area radiculares viscerales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9CC5AF-CD2D-00BF-F095-EEEB23C99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Zadní</a:t>
            </a:r>
            <a:r>
              <a:rPr lang="en-US" sz="2000" dirty="0"/>
              <a:t> </a:t>
            </a:r>
            <a:r>
              <a:rPr lang="en-US" sz="2000" dirty="0" err="1"/>
              <a:t>kořen</a:t>
            </a:r>
            <a:r>
              <a:rPr lang="en-US" sz="2000" dirty="0"/>
              <a:t> – </a:t>
            </a:r>
            <a:r>
              <a:rPr lang="en-US" sz="2000" dirty="0" err="1"/>
              <a:t>vedení</a:t>
            </a:r>
            <a:r>
              <a:rPr lang="en-US" sz="2000" dirty="0"/>
              <a:t> </a:t>
            </a:r>
            <a:r>
              <a:rPr lang="en-US" sz="2000" dirty="0" err="1"/>
              <a:t>somatosenze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viscerosenze</a:t>
            </a:r>
            <a:r>
              <a:rPr lang="en-US" sz="2000" dirty="0"/>
              <a:t>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Oblasti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kůži</a:t>
            </a:r>
            <a:r>
              <a:rPr lang="en-US" sz="2000" b="1" dirty="0"/>
              <a:t>, </a:t>
            </a:r>
            <a:r>
              <a:rPr lang="en-US" sz="2000" b="1" dirty="0" err="1"/>
              <a:t>jejichž</a:t>
            </a:r>
            <a:r>
              <a:rPr lang="en-US" sz="2000" b="1" dirty="0"/>
              <a:t> </a:t>
            </a:r>
            <a:r>
              <a:rPr lang="en-US" sz="2000" b="1" dirty="0" err="1"/>
              <a:t>inervace</a:t>
            </a:r>
            <a:r>
              <a:rPr lang="en-US" sz="2000" b="1" dirty="0"/>
              <a:t> </a:t>
            </a:r>
            <a:r>
              <a:rPr lang="en-US" sz="2000" b="1" dirty="0" err="1"/>
              <a:t>vychází</a:t>
            </a:r>
            <a:r>
              <a:rPr lang="en-US" sz="2000" b="1" dirty="0"/>
              <a:t> ze </a:t>
            </a:r>
            <a:r>
              <a:rPr lang="en-US" sz="2000" b="1" dirty="0" err="1"/>
              <a:t>stejných</a:t>
            </a:r>
            <a:r>
              <a:rPr lang="en-US" sz="2000" b="1" dirty="0"/>
              <a:t> </a:t>
            </a:r>
            <a:r>
              <a:rPr lang="en-US" sz="2000" b="1" dirty="0" err="1"/>
              <a:t>míšních</a:t>
            </a:r>
            <a:r>
              <a:rPr lang="en-US" sz="2000" b="1" dirty="0"/>
              <a:t> </a:t>
            </a:r>
            <a:r>
              <a:rPr lang="en-US" sz="2000" b="1" dirty="0" err="1"/>
              <a:t>segmentů</a:t>
            </a:r>
            <a:r>
              <a:rPr lang="en-US" sz="2000" b="1" dirty="0"/>
              <a:t> </a:t>
            </a:r>
            <a:r>
              <a:rPr lang="en-US" sz="2000" b="1" dirty="0" err="1"/>
              <a:t>jako</a:t>
            </a:r>
            <a:r>
              <a:rPr lang="en-US" sz="2000" b="1" dirty="0"/>
              <a:t> </a:t>
            </a:r>
            <a:r>
              <a:rPr lang="en-US" sz="2000" b="1" dirty="0" err="1"/>
              <a:t>inervace</a:t>
            </a:r>
            <a:r>
              <a:rPr lang="en-US" sz="2000" b="1" dirty="0"/>
              <a:t> </a:t>
            </a:r>
            <a:r>
              <a:rPr lang="en-US" sz="2000" b="1" dirty="0" err="1"/>
              <a:t>určitých</a:t>
            </a:r>
            <a:r>
              <a:rPr lang="en-US" sz="2000" b="1" dirty="0"/>
              <a:t> </a:t>
            </a:r>
            <a:r>
              <a:rPr lang="en-US" sz="2000" b="1" dirty="0" err="1"/>
              <a:t>vnitřních</a:t>
            </a:r>
            <a:r>
              <a:rPr lang="en-US" sz="2000" b="1" dirty="0"/>
              <a:t> </a:t>
            </a:r>
            <a:r>
              <a:rPr lang="en-US" sz="2000" b="1" dirty="0" err="1"/>
              <a:t>orgánů</a:t>
            </a:r>
            <a:r>
              <a:rPr lang="en-US" sz="2000" dirty="0"/>
              <a:t>. </a:t>
            </a:r>
            <a:r>
              <a:rPr lang="en-US" sz="2000" dirty="0" err="1"/>
              <a:t>Vzhledem</a:t>
            </a:r>
            <a:r>
              <a:rPr lang="en-US" sz="2000" dirty="0"/>
              <a:t> k </a:t>
            </a:r>
            <a:r>
              <a:rPr lang="en-US" sz="2000" dirty="0" err="1"/>
              <a:t>četným</a:t>
            </a:r>
            <a:r>
              <a:rPr lang="en-US" sz="2000" dirty="0"/>
              <a:t> </a:t>
            </a:r>
            <a:r>
              <a:rPr lang="en-US" sz="2000" dirty="0" err="1"/>
              <a:t>spojům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buňkami</a:t>
            </a:r>
            <a:r>
              <a:rPr lang="en-US" sz="2000" dirty="0"/>
              <a:t> v </a:t>
            </a:r>
            <a:r>
              <a:rPr lang="en-US" sz="2000" dirty="0" err="1"/>
              <a:t>míše</a:t>
            </a:r>
            <a:r>
              <a:rPr lang="en-US" sz="2000" dirty="0"/>
              <a:t> se proto </a:t>
            </a:r>
            <a:r>
              <a:rPr lang="en-US" sz="2000" dirty="0" err="1"/>
              <a:t>onemocnění</a:t>
            </a:r>
            <a:r>
              <a:rPr lang="en-US" sz="2000" dirty="0"/>
              <a:t> </a:t>
            </a:r>
            <a:r>
              <a:rPr lang="en-US" sz="2000" dirty="0" err="1"/>
              <a:t>vnitřních</a:t>
            </a:r>
            <a:r>
              <a:rPr lang="en-US" sz="2000" dirty="0"/>
              <a:t> </a:t>
            </a:r>
            <a:r>
              <a:rPr lang="en-US" sz="2000" dirty="0" err="1"/>
              <a:t>orgánů</a:t>
            </a:r>
            <a:r>
              <a:rPr lang="en-US" sz="2000" dirty="0"/>
              <a:t> </a:t>
            </a:r>
            <a:r>
              <a:rPr lang="en-US" sz="2000" dirty="0" err="1"/>
              <a:t>mohou</a:t>
            </a:r>
            <a:r>
              <a:rPr lang="en-US" sz="2000" dirty="0"/>
              <a:t> </a:t>
            </a:r>
            <a:r>
              <a:rPr lang="en-US" sz="2000" dirty="0" err="1"/>
              <a:t>projevit</a:t>
            </a:r>
            <a:r>
              <a:rPr lang="en-US" sz="2000" dirty="0"/>
              <a:t> </a:t>
            </a:r>
            <a:r>
              <a:rPr lang="en-US" sz="2000" dirty="0" err="1"/>
              <a:t>bolestivostí</a:t>
            </a:r>
            <a:r>
              <a:rPr lang="en-US" sz="2000" dirty="0"/>
              <a:t> (</a:t>
            </a:r>
            <a:r>
              <a:rPr lang="en-US" sz="2000" dirty="0" err="1"/>
              <a:t>či</a:t>
            </a:r>
            <a:r>
              <a:rPr lang="en-US" sz="2000" dirty="0"/>
              <a:t> </a:t>
            </a:r>
            <a:r>
              <a:rPr lang="en-US" sz="2000" dirty="0" err="1"/>
              <a:t>hyperestezií</a:t>
            </a:r>
            <a:r>
              <a:rPr lang="en-US" sz="2000" dirty="0"/>
              <a:t>) v </a:t>
            </a:r>
            <a:r>
              <a:rPr lang="en-US" sz="2000" dirty="0" err="1"/>
              <a:t>dané</a:t>
            </a:r>
            <a:r>
              <a:rPr lang="en-US" sz="2000" dirty="0"/>
              <a:t> </a:t>
            </a:r>
            <a:r>
              <a:rPr lang="en-US" sz="2000" dirty="0" err="1"/>
              <a:t>oblasti</a:t>
            </a:r>
            <a:r>
              <a:rPr lang="en-US" sz="2000" dirty="0"/>
              <a:t> </a:t>
            </a:r>
            <a:r>
              <a:rPr lang="en-US" sz="2000" dirty="0" err="1"/>
              <a:t>kůže</a:t>
            </a:r>
            <a:r>
              <a:rPr lang="en-US" sz="200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3E22759D-7B81-E2D6-E7B0-FB1B52706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949" y="1782981"/>
            <a:ext cx="6121954" cy="43618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90151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1177</Words>
  <Application>Microsoft Macintosh PowerPoint</Application>
  <PresentationFormat>Širokoúhlá obrazovka</PresentationFormat>
  <Paragraphs>142</Paragraphs>
  <Slides>19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ArialMT</vt:lpstr>
      <vt:lpstr>Calibri</vt:lpstr>
      <vt:lpstr>Calibri Light</vt:lpstr>
      <vt:lpstr>Roboto</vt:lpstr>
      <vt:lpstr>Roboto Slab</vt:lpstr>
      <vt:lpstr>Motiv Office</vt:lpstr>
      <vt:lpstr>Vyšetření čití</vt:lpstr>
      <vt:lpstr>Senzitivní dráhy - přímé dráhy </vt:lpstr>
      <vt:lpstr>Čití z oblasti obličeje a krku </vt:lpstr>
      <vt:lpstr>Prezentace aplikace PowerPoint</vt:lpstr>
      <vt:lpstr>Prezentace aplikace PowerPoint</vt:lpstr>
      <vt:lpstr>ALS - Spinothalamická dráha</vt:lpstr>
      <vt:lpstr>ALS - Spinoretikulární dráha</vt:lpstr>
      <vt:lpstr>Dráha zadních provazců</vt:lpstr>
      <vt:lpstr>Headovy zóny = area radiculares viscerales </vt:lpstr>
      <vt:lpstr>areae radiculares  X  areae nervinae</vt:lpstr>
      <vt:lpstr>Vyšetření čití</vt:lpstr>
      <vt:lpstr>Poruchy čití – pojmy </vt:lpstr>
      <vt:lpstr>Poruchy čití - pojmy</vt:lpstr>
      <vt:lpstr>Topika poruchy </vt:lpstr>
      <vt:lpstr>Povrchové čití </vt:lpstr>
      <vt:lpstr>Povrchové čití</vt:lpstr>
      <vt:lpstr>Hluboké čití </vt:lpstr>
      <vt:lpstr>Vyzkoušejte prakticky 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Vyšetření čití</dc:title>
  <dc:creator>Pavlína Bazalová</dc:creator>
  <cp:lastModifiedBy>Pavlína Bazalová</cp:lastModifiedBy>
  <cp:revision>3</cp:revision>
  <dcterms:created xsi:type="dcterms:W3CDTF">2022-10-31T16:16:02Z</dcterms:created>
  <dcterms:modified xsi:type="dcterms:W3CDTF">2023-11-01T06:49:58Z</dcterms:modified>
</cp:coreProperties>
</file>