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3" r:id="rId9"/>
    <p:sldId id="264" r:id="rId10"/>
  </p:sldIdLst>
  <p:sldSz cx="9144000" cy="5143500" type="screen16x9"/>
  <p:notesSz cx="6858000" cy="9144000"/>
  <p:embeddedFontLst>
    <p:embeddedFont>
      <p:font typeface="Montserrat" panose="00000500000000000000" pitchFamily="2" charset="-18"/>
      <p:regular r:id="rId12"/>
      <p:bold r:id="rId13"/>
      <p:italic r:id="rId14"/>
      <p:boldItalic r:id="rId15"/>
    </p:embeddedFont>
    <p:embeddedFont>
      <p:font typeface="Montserrat ExtraBold" panose="00000900000000000000" pitchFamily="2" charset="-18"/>
      <p:bold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922">
          <p15:clr>
            <a:srgbClr val="9AA0A6"/>
          </p15:clr>
        </p15:guide>
        <p15:guide id="4" pos="133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  <p:guide pos="922"/>
        <p:guide pos="13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b9d0da70e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b9d0da70e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b9d0da70e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b9d0da70e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b9d0da70e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b9d0da70e5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b9d0da70e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b9d0da70e5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b9d0da70e5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b9d0da70e5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10548" r="10792"/>
          <a:stretch/>
        </p:blipFill>
        <p:spPr>
          <a:xfrm>
            <a:off x="845175" y="635350"/>
            <a:ext cx="7297501" cy="34166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 rot="-5400000">
            <a:off x="4438350" y="439650"/>
            <a:ext cx="265500" cy="9142200"/>
          </a:xfrm>
          <a:prstGeom prst="rect">
            <a:avLst/>
          </a:prstGeom>
          <a:gradFill>
            <a:gsLst>
              <a:gs pos="0">
                <a:srgbClr val="F29100"/>
              </a:gs>
              <a:gs pos="22000">
                <a:srgbClr val="E5332A"/>
              </a:gs>
              <a:gs pos="46000">
                <a:srgbClr val="662482"/>
              </a:gs>
              <a:gs pos="75000">
                <a:srgbClr val="2D2E82"/>
              </a:gs>
              <a:gs pos="100000">
                <a:srgbClr val="009BDE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997175" y="594750"/>
            <a:ext cx="6575400" cy="6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3820" dirty="0">
                <a:solidFill>
                  <a:srgbClr val="66248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SK KONTAKT BRNO z.s.</a:t>
            </a:r>
            <a:endParaRPr sz="3820" dirty="0">
              <a:solidFill>
                <a:srgbClr val="66248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2115350" y="1418119"/>
            <a:ext cx="6293100" cy="30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25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rgbClr val="662482"/>
                </a:solidFill>
                <a:latin typeface="Montserrat"/>
                <a:ea typeface="Montserrat"/>
                <a:cs typeface="Montserrat"/>
                <a:sym typeface="Montserrat"/>
              </a:rPr>
              <a:t>150 členů (plavci, rodiče, přátelé), 110 plavců , 2 zaměstnanci HPP + 2 DPP, 20 stálých dobrovolníků</a:t>
            </a:r>
          </a:p>
          <a:p>
            <a:pPr marL="125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dirty="0">
              <a:solidFill>
                <a:srgbClr val="66248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5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rgbClr val="662482"/>
                </a:solidFill>
                <a:latin typeface="Montserrat"/>
                <a:ea typeface="Montserrat"/>
                <a:cs typeface="Montserrat"/>
                <a:sym typeface="Montserrat"/>
              </a:rPr>
              <a:t>Hlavní činností klubu je para plavecká výuka, organizace závodů a výjezdy na závody</a:t>
            </a:r>
          </a:p>
          <a:p>
            <a:pPr marL="125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dirty="0">
              <a:solidFill>
                <a:srgbClr val="66248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5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rgbClr val="662482"/>
                </a:solidFill>
                <a:latin typeface="Montserrat"/>
                <a:ea typeface="Montserrat"/>
                <a:cs typeface="Montserrat"/>
                <a:sym typeface="Montserrat"/>
              </a:rPr>
              <a:t>Doplňková činnost - společensky laděné akce: bowlingová liga, ples, táboráky, posezení, procházky, a další aktivity</a:t>
            </a:r>
            <a:br>
              <a:rPr lang="cs-CZ" dirty="0">
                <a:solidFill>
                  <a:srgbClr val="66248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lang="cs-CZ" dirty="0">
              <a:solidFill>
                <a:srgbClr val="66248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950" y="2214550"/>
            <a:ext cx="1098473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/>
          <p:nvPr/>
        </p:nvSpPr>
        <p:spPr>
          <a:xfrm rot="10800000">
            <a:off x="630492" y="3052300"/>
            <a:ext cx="118200" cy="2091300"/>
          </a:xfrm>
          <a:prstGeom prst="rect">
            <a:avLst/>
          </a:prstGeom>
          <a:gradFill>
            <a:gsLst>
              <a:gs pos="0">
                <a:srgbClr val="F29100"/>
              </a:gs>
              <a:gs pos="22000">
                <a:srgbClr val="E5332A"/>
              </a:gs>
              <a:gs pos="46000">
                <a:srgbClr val="662482"/>
              </a:gs>
              <a:gs pos="75000">
                <a:srgbClr val="2D2E82"/>
              </a:gs>
              <a:gs pos="100000">
                <a:srgbClr val="009BDE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630492" y="-100"/>
            <a:ext cx="118200" cy="2091300"/>
          </a:xfrm>
          <a:prstGeom prst="rect">
            <a:avLst/>
          </a:prstGeom>
          <a:gradFill>
            <a:gsLst>
              <a:gs pos="0">
                <a:srgbClr val="F29100"/>
              </a:gs>
              <a:gs pos="22000">
                <a:srgbClr val="E5332A"/>
              </a:gs>
              <a:gs pos="46000">
                <a:srgbClr val="662482"/>
              </a:gs>
              <a:gs pos="75000">
                <a:srgbClr val="2D2E82"/>
              </a:gs>
              <a:gs pos="100000">
                <a:srgbClr val="009BDE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D2E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1997175" y="594750"/>
            <a:ext cx="6575400" cy="6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3820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Výuka plavání</a:t>
            </a:r>
            <a:endParaRPr sz="382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2115350" y="1418119"/>
            <a:ext cx="6293100" cy="30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25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Aqua</a:t>
            </a:r>
            <a:r>
              <a:rPr lang="cs-CZ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(E)</a:t>
            </a:r>
            <a:r>
              <a:rPr lang="cs-CZ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Motion</a:t>
            </a:r>
            <a:r>
              <a:rPr lang="cs-CZ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Therapy</a:t>
            </a:r>
            <a:endParaRPr lang="cs-CZ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5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5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Metodická řada KONEV – Kovář + Nevrkla</a:t>
            </a:r>
          </a:p>
          <a:p>
            <a:pPr marL="125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5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 plavecké skupiny: rodiče s dětmi, individuální skupina, kondiční a sportovní skupina</a:t>
            </a:r>
          </a:p>
          <a:p>
            <a:pPr marL="125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125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 x 12 x 21 = 756 drah/h x 5 = 3 780 plavců/h</a:t>
            </a:r>
          </a:p>
          <a:p>
            <a:pPr marL="125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950" y="2214550"/>
            <a:ext cx="1098473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/>
          <p:nvPr/>
        </p:nvSpPr>
        <p:spPr>
          <a:xfrm rot="10800000">
            <a:off x="630492" y="3052300"/>
            <a:ext cx="118200" cy="2091300"/>
          </a:xfrm>
          <a:prstGeom prst="rect">
            <a:avLst/>
          </a:prstGeom>
          <a:gradFill>
            <a:gsLst>
              <a:gs pos="0">
                <a:srgbClr val="F29100"/>
              </a:gs>
              <a:gs pos="22000">
                <a:srgbClr val="E5332A"/>
              </a:gs>
              <a:gs pos="46000">
                <a:srgbClr val="662482"/>
              </a:gs>
              <a:gs pos="75000">
                <a:srgbClr val="2D2E82"/>
              </a:gs>
              <a:gs pos="100000">
                <a:srgbClr val="009BDE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630492" y="-100"/>
            <a:ext cx="118200" cy="2091300"/>
          </a:xfrm>
          <a:prstGeom prst="rect">
            <a:avLst/>
          </a:prstGeom>
          <a:gradFill>
            <a:gsLst>
              <a:gs pos="0">
                <a:srgbClr val="F29100"/>
              </a:gs>
              <a:gs pos="22000">
                <a:srgbClr val="E5332A"/>
              </a:gs>
              <a:gs pos="46000">
                <a:srgbClr val="662482"/>
              </a:gs>
              <a:gs pos="75000">
                <a:srgbClr val="2D2E82"/>
              </a:gs>
              <a:gs pos="100000">
                <a:srgbClr val="009BDE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1997175" y="594750"/>
            <a:ext cx="6575400" cy="6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-CZ" sz="3820" dirty="0">
                <a:solidFill>
                  <a:srgbClr val="66248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Závody</a:t>
            </a:r>
            <a:endParaRPr sz="3820" dirty="0">
              <a:solidFill>
                <a:srgbClr val="66248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2115350" y="1418125"/>
            <a:ext cx="4066500" cy="30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25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662482"/>
                </a:solidFill>
                <a:latin typeface="Montserrat"/>
                <a:ea typeface="Montserrat"/>
                <a:cs typeface="Montserrat"/>
                <a:sym typeface="Montserrat"/>
              </a:rPr>
              <a:t>Rozvojové závody</a:t>
            </a:r>
          </a:p>
          <a:p>
            <a:pPr marL="125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rgbClr val="662482"/>
                </a:solidFill>
                <a:latin typeface="Montserrat"/>
                <a:ea typeface="Montserrat"/>
                <a:cs typeface="Montserrat"/>
                <a:sym typeface="Montserrat"/>
              </a:rPr>
              <a:t>Český pohár v </a:t>
            </a:r>
            <a:r>
              <a:rPr lang="cs-CZ" dirty="0" err="1">
                <a:solidFill>
                  <a:srgbClr val="662482"/>
                </a:solidFill>
                <a:latin typeface="Montserrat"/>
                <a:ea typeface="Montserrat"/>
                <a:cs typeface="Montserrat"/>
                <a:sym typeface="Montserrat"/>
              </a:rPr>
              <a:t>paraplavání</a:t>
            </a:r>
            <a:r>
              <a:rPr lang="cs-CZ" dirty="0">
                <a:solidFill>
                  <a:srgbClr val="662482"/>
                </a:solidFill>
                <a:latin typeface="Montserrat"/>
                <a:ea typeface="Montserrat"/>
                <a:cs typeface="Montserrat"/>
                <a:sym typeface="Montserrat"/>
              </a:rPr>
              <a:t> – 5. kol</a:t>
            </a:r>
          </a:p>
          <a:p>
            <a:pPr marL="125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rgbClr val="662482"/>
                </a:solidFill>
                <a:latin typeface="Montserrat"/>
                <a:ea typeface="Montserrat"/>
                <a:cs typeface="Montserrat"/>
                <a:sym typeface="Montserrat"/>
              </a:rPr>
              <a:t>Mistrovství ČR v </a:t>
            </a:r>
            <a:r>
              <a:rPr lang="cs-CZ" dirty="0" err="1">
                <a:solidFill>
                  <a:srgbClr val="662482"/>
                </a:solidFill>
                <a:latin typeface="Montserrat"/>
                <a:ea typeface="Montserrat"/>
                <a:cs typeface="Montserrat"/>
                <a:sym typeface="Montserrat"/>
              </a:rPr>
              <a:t>paraplavání</a:t>
            </a:r>
            <a:r>
              <a:rPr lang="cs-CZ" dirty="0">
                <a:solidFill>
                  <a:srgbClr val="66248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125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rgbClr val="662482"/>
                </a:solidFill>
                <a:latin typeface="Montserrat"/>
                <a:ea typeface="Montserrat"/>
                <a:cs typeface="Montserrat"/>
                <a:sym typeface="Montserrat"/>
              </a:rPr>
              <a:t>mezinárodní závody </a:t>
            </a:r>
          </a:p>
          <a:p>
            <a:pPr marL="125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dirty="0">
              <a:solidFill>
                <a:srgbClr val="66248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5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rgbClr val="662482"/>
                </a:solidFill>
                <a:latin typeface="Montserrat"/>
                <a:ea typeface="Montserrat"/>
                <a:cs typeface="Montserrat"/>
                <a:sym typeface="Montserrat"/>
              </a:rPr>
              <a:t>Soutěž jednotlivců i týmů</a:t>
            </a:r>
          </a:p>
          <a:p>
            <a:pPr marL="125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rgbClr val="662482"/>
                </a:solidFill>
                <a:latin typeface="Montserrat"/>
                <a:ea typeface="Montserrat"/>
                <a:cs typeface="Montserrat"/>
                <a:sym typeface="Montserrat"/>
              </a:rPr>
              <a:t>Plavecká klasifikace – 16 tříd: S1 – S17, S/SB/SM, bodový přepočet</a:t>
            </a:r>
          </a:p>
          <a:p>
            <a:pPr marL="125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dirty="0">
              <a:solidFill>
                <a:srgbClr val="66248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950" y="2214550"/>
            <a:ext cx="1098473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/>
          <p:nvPr/>
        </p:nvSpPr>
        <p:spPr>
          <a:xfrm rot="10800000">
            <a:off x="630492" y="3052300"/>
            <a:ext cx="118200" cy="2091300"/>
          </a:xfrm>
          <a:prstGeom prst="rect">
            <a:avLst/>
          </a:prstGeom>
          <a:gradFill>
            <a:gsLst>
              <a:gs pos="0">
                <a:srgbClr val="F29100"/>
              </a:gs>
              <a:gs pos="22000">
                <a:srgbClr val="E5332A"/>
              </a:gs>
              <a:gs pos="46000">
                <a:srgbClr val="662482"/>
              </a:gs>
              <a:gs pos="75000">
                <a:srgbClr val="2D2E82"/>
              </a:gs>
              <a:gs pos="100000">
                <a:srgbClr val="009BDE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630492" y="-100"/>
            <a:ext cx="118200" cy="2091300"/>
          </a:xfrm>
          <a:prstGeom prst="rect">
            <a:avLst/>
          </a:prstGeom>
          <a:gradFill>
            <a:gsLst>
              <a:gs pos="0">
                <a:srgbClr val="F29100"/>
              </a:gs>
              <a:gs pos="22000">
                <a:srgbClr val="E5332A"/>
              </a:gs>
              <a:gs pos="46000">
                <a:srgbClr val="662482"/>
              </a:gs>
              <a:gs pos="75000">
                <a:srgbClr val="2D2E82"/>
              </a:gs>
              <a:gs pos="100000">
                <a:srgbClr val="009BDE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1850" y="1317288"/>
            <a:ext cx="3764100" cy="2508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D2E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3350" y="-15"/>
            <a:ext cx="7717200" cy="514351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1845084" y="2151252"/>
            <a:ext cx="6744300" cy="6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3820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Díky za pozornost!</a:t>
            </a:r>
            <a:endParaRPr sz="382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950" y="2214550"/>
            <a:ext cx="1098473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/>
          <p:nvPr/>
        </p:nvSpPr>
        <p:spPr>
          <a:xfrm rot="10800000">
            <a:off x="630492" y="3052300"/>
            <a:ext cx="118200" cy="2091300"/>
          </a:xfrm>
          <a:prstGeom prst="rect">
            <a:avLst/>
          </a:prstGeom>
          <a:gradFill>
            <a:gsLst>
              <a:gs pos="0">
                <a:srgbClr val="F29100"/>
              </a:gs>
              <a:gs pos="22000">
                <a:srgbClr val="E5332A"/>
              </a:gs>
              <a:gs pos="46000">
                <a:srgbClr val="662482"/>
              </a:gs>
              <a:gs pos="75000">
                <a:srgbClr val="2D2E82"/>
              </a:gs>
              <a:gs pos="100000">
                <a:srgbClr val="009BDE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0"/>
          <p:cNvSpPr/>
          <p:nvPr/>
        </p:nvSpPr>
        <p:spPr>
          <a:xfrm>
            <a:off x="630492" y="-100"/>
            <a:ext cx="118200" cy="2091300"/>
          </a:xfrm>
          <a:prstGeom prst="rect">
            <a:avLst/>
          </a:prstGeom>
          <a:gradFill>
            <a:gsLst>
              <a:gs pos="0">
                <a:srgbClr val="F29100"/>
              </a:gs>
              <a:gs pos="22000">
                <a:srgbClr val="E5332A"/>
              </a:gs>
              <a:gs pos="46000">
                <a:srgbClr val="662482"/>
              </a:gs>
              <a:gs pos="75000">
                <a:srgbClr val="2D2E82"/>
              </a:gs>
              <a:gs pos="100000">
                <a:srgbClr val="009BDE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3350" y="-15"/>
            <a:ext cx="7717202" cy="514351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1845084" y="2151252"/>
            <a:ext cx="6744300" cy="6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382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www.sk-kb.cz</a:t>
            </a:r>
            <a:endParaRPr sz="382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950" y="2214550"/>
            <a:ext cx="1098473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/>
          <p:nvPr/>
        </p:nvSpPr>
        <p:spPr>
          <a:xfrm rot="10800000">
            <a:off x="630492" y="3052300"/>
            <a:ext cx="118200" cy="2091300"/>
          </a:xfrm>
          <a:prstGeom prst="rect">
            <a:avLst/>
          </a:prstGeom>
          <a:gradFill>
            <a:gsLst>
              <a:gs pos="0">
                <a:srgbClr val="F29100"/>
              </a:gs>
              <a:gs pos="22000">
                <a:srgbClr val="E5332A"/>
              </a:gs>
              <a:gs pos="46000">
                <a:srgbClr val="662482"/>
              </a:gs>
              <a:gs pos="75000">
                <a:srgbClr val="2D2E82"/>
              </a:gs>
              <a:gs pos="100000">
                <a:srgbClr val="009BDE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1"/>
          <p:cNvSpPr/>
          <p:nvPr/>
        </p:nvSpPr>
        <p:spPr>
          <a:xfrm>
            <a:off x="630492" y="-100"/>
            <a:ext cx="118200" cy="2091300"/>
          </a:xfrm>
          <a:prstGeom prst="rect">
            <a:avLst/>
          </a:prstGeom>
          <a:gradFill>
            <a:gsLst>
              <a:gs pos="0">
                <a:srgbClr val="F29100"/>
              </a:gs>
              <a:gs pos="22000">
                <a:srgbClr val="E5332A"/>
              </a:gs>
              <a:gs pos="46000">
                <a:srgbClr val="662482"/>
              </a:gs>
              <a:gs pos="75000">
                <a:srgbClr val="2D2E82"/>
              </a:gs>
              <a:gs pos="100000">
                <a:srgbClr val="009BDE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3084bdb-34f8-4fb1-b471-cc3be22295ed">
      <Terms xmlns="http://schemas.microsoft.com/office/infopath/2007/PartnerControls"/>
    </lcf76f155ced4ddcb4097134ff3c332f>
    <TaxCatchAll xmlns="4d824431-20d9-43f2-84a0-6df89fa8ac7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EA1DD58DA2A4418641714CD0CCC8F6" ma:contentTypeVersion="17" ma:contentTypeDescription="Vytvoří nový dokument" ma:contentTypeScope="" ma:versionID="98346d75d7b8ef3889118c77c8472e4d">
  <xsd:schema xmlns:xsd="http://www.w3.org/2001/XMLSchema" xmlns:xs="http://www.w3.org/2001/XMLSchema" xmlns:p="http://schemas.microsoft.com/office/2006/metadata/properties" xmlns:ns2="03084bdb-34f8-4fb1-b471-cc3be22295ed" xmlns:ns3="4d824431-20d9-43f2-84a0-6df89fa8ac76" targetNamespace="http://schemas.microsoft.com/office/2006/metadata/properties" ma:root="true" ma:fieldsID="5f34ed2cde652d2b5add55c69acd008e" ns2:_="" ns3:_="">
    <xsd:import namespace="03084bdb-34f8-4fb1-b471-cc3be22295ed"/>
    <xsd:import namespace="4d824431-20d9-43f2-84a0-6df89fa8ac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084bdb-34f8-4fb1-b471-cc3be22295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Značky obrázků" ma:readOnly="false" ma:fieldId="{5cf76f15-5ced-4ddc-b409-7134ff3c332f}" ma:taxonomyMulti="true" ma:sspId="17716025-6e41-45eb-b8df-979581046c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824431-20d9-43f2-84a0-6df89fa8ac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19b6118-7608-4ecb-9e61-c542f3b3f84a}" ma:internalName="TaxCatchAll" ma:showField="CatchAllData" ma:web="4d824431-20d9-43f2-84a0-6df89fa8ac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641B50-04FA-48E6-9714-F8759C847D13}">
  <ds:schemaRefs>
    <ds:schemaRef ds:uri="http://schemas.microsoft.com/office/2006/metadata/properties"/>
    <ds:schemaRef ds:uri="http://schemas.microsoft.com/office/infopath/2007/PartnerControls"/>
    <ds:schemaRef ds:uri="03084bdb-34f8-4fb1-b471-cc3be22295ed"/>
    <ds:schemaRef ds:uri="4d824431-20d9-43f2-84a0-6df89fa8ac76"/>
  </ds:schemaRefs>
</ds:datastoreItem>
</file>

<file path=customXml/itemProps2.xml><?xml version="1.0" encoding="utf-8"?>
<ds:datastoreItem xmlns:ds="http://schemas.openxmlformats.org/officeDocument/2006/customXml" ds:itemID="{160117E5-86BE-481E-9349-5BF6CE78F9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40205E-F99B-4B69-A5BD-B9F7FCB23E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084bdb-34f8-4fb1-b471-cc3be22295ed"/>
    <ds:schemaRef ds:uri="4d824431-20d9-43f2-84a0-6df89fa8ac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Předvádění na obrazovce (16:9)</PresentationFormat>
  <Paragraphs>24</Paragraphs>
  <Slides>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Montserrat ExtraBold</vt:lpstr>
      <vt:lpstr>Montserrat</vt:lpstr>
      <vt:lpstr>Arial</vt:lpstr>
      <vt:lpstr>Simple Light</vt:lpstr>
      <vt:lpstr>Prezentace aplikace PowerPoint</vt:lpstr>
      <vt:lpstr>SK KONTAKT BRNO z.s.</vt:lpstr>
      <vt:lpstr>Výuka plavání</vt:lpstr>
      <vt:lpstr>Závody</vt:lpstr>
      <vt:lpstr>Díky za pozornost!</vt:lpstr>
      <vt:lpstr>www.sk-kb.cz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jan Sommer</cp:lastModifiedBy>
  <cp:revision>2</cp:revision>
  <dcterms:modified xsi:type="dcterms:W3CDTF">2024-11-04T13:04:30Z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0x01010062EA1DD58DA2A4418641714CD0CCC8F6</vt:lpwstr>
  </property>
</Properties>
</file>