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F8C60-294E-40F5-905B-3AD37AF7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6D6479-89A2-41B3-B787-A5C4D3320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40567-E7AB-4EA7-87A0-F0F5FC09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9E9A3-8941-494A-867E-FFFC5B2E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F6B903-5811-4BCF-9268-5B6C4D59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49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DD0D8-BFA7-44E5-A9D9-DFA27A369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91354F-C1BE-4ABB-ABCE-1E40F113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DB1E9B-47C3-4F2E-B51D-6D225493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3F2E47-FE72-4000-BEAA-5BBC8806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C7C98D-74CB-4B75-90EC-9574953C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6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17584B-D18B-4E14-8289-5D3E001A4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BDBE0-FE3F-4239-BD54-692836B07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1AD1E-E3FD-4A00-A8AC-2551BE1E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C7FA0-9C78-4405-93E9-AFC40F6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A1C155-AD71-4AD0-B25F-1988098F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9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F002B-4093-4DAB-874D-759A5FF9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A9758-1DB5-40DB-A93A-7BB23EC10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C6A751-515D-489B-9265-917D150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61D0D9-2410-43FE-A709-8E7F9F5E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8AA7E8-C479-4004-A743-612FD612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5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7961BF-438F-4D72-8443-7F7CBC39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49E8B7-3662-41C7-A750-AEDF7209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69368C-5330-43CF-BCCC-EC313CA1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EB6CC-8870-4220-A26C-93EBC40F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3AE1A-B603-4594-B263-EEBD5189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17FC4-9FE9-4F0C-A82B-E7F9662A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0A6A8-224B-4FA7-9B9F-67895E23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52EEB8-E9D6-44A2-AE99-EFBCA50EE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EA459D-2AD1-4847-8F79-0A31B5A1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2E816D-E4E4-47DB-A636-B19043A8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C2C26B-076A-4D98-941E-D7C8690B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3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688EB-B39E-4FF7-9B1D-EF3C36E4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51B17C-2AC2-4C5A-B20A-2E0711855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1DA756-426C-405C-8A19-3F2C5CED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F4B7AD-DA90-4503-98AC-84CF1CFB9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16C245-C604-4224-8689-9573DF119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0E696-583B-41A7-8453-D543150E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F30234-9E11-433D-85D5-6D237317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B71563-A0B6-4744-B8D0-F135A5D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4F25D-428D-4075-93C6-E3C4FAD6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F65610-38B6-4DBB-9449-4A293095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2D869D-319F-4E41-976E-5D47E6B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462227-2F50-4AB2-AD42-156B713F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91343B-A0FD-4AD7-91B0-D85CEF71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D896CA-F65A-47A4-8548-D9A4F1AD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A7FD7B-31A2-4A5F-99BB-AC2E5EDE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22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ACC2-E21B-49F5-A71A-17DF149B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47568-EBBA-4C08-A69B-AB2AA0AE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200FED-1FA1-4F91-8843-518932861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7D7D86-BA82-45F1-85D8-3AC35B26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37EE18-BCD2-4CCE-99CA-B4D0D25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B4E984-F673-4FAC-A444-B40FF447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8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A7AD-C854-4D8C-AF2E-01278BD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AECB7E-40F3-4712-ABF9-886022569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5A76E-0E12-448A-B433-8BA5889D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61695F-70BB-434E-A33A-7FDFBC12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5ECC1A-9165-4F6D-B67E-7AA29F2F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CF56F4-7276-4B96-B602-2C031DA8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19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5209BA-5966-4B2B-8607-E9307683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B590B-2B65-4C21-8A74-402C2321C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7EA0F1-1185-4EB5-8305-DB519B1C2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1367-4412-445C-A23F-8D3E8678D603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9D0F1-5064-436D-8CFF-D162D50A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B6462-D58E-4950-BDB3-44B795CFD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24C0-1EA1-481E-9657-1C241CF1F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70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3BBEC-5072-4073-9BEC-E6E9E0322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Konfliktní situace 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E3404D-B777-4F81-B431-875BCF1A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0016" y="6454066"/>
            <a:ext cx="3411984" cy="403934"/>
          </a:xfrm>
        </p:spPr>
        <p:txBody>
          <a:bodyPr>
            <a:normAutofit fontScale="92500"/>
          </a:bodyPr>
          <a:lstStyle/>
          <a:p>
            <a:r>
              <a:rPr lang="cs-CZ" dirty="0"/>
              <a:t>PhDr. Martin Bugala, Ph.D.</a:t>
            </a:r>
          </a:p>
        </p:txBody>
      </p:sp>
    </p:spTree>
    <p:extLst>
      <p:ext uri="{BB962C8B-B14F-4D97-AF65-F5344CB8AC3E}">
        <p14:creationId xmlns:p14="http://schemas.microsoft.com/office/powerpoint/2010/main" val="46733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a prožívání konfliktních situací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konfrontace v nás vyvolává určitý postoj k typu řešení.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Nevědomý: naše tělo a mysl reaguje spontánně, jde o aktivaci obranného mechanismu na konflikt, který je buď:</a:t>
            </a:r>
          </a:p>
          <a:p>
            <a:pPr marL="457200" lvl="1" indent="0">
              <a:buNone/>
            </a:pPr>
            <a:r>
              <a:rPr lang="cs-CZ" dirty="0"/>
              <a:t>		- agrese,</a:t>
            </a:r>
          </a:p>
          <a:p>
            <a:pPr marL="457200" lvl="1" indent="0">
              <a:buNone/>
            </a:pPr>
            <a:r>
              <a:rPr lang="cs-CZ" dirty="0"/>
              <a:t>		- útěk.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Vědomý: máme své způsoby řešení konfliktních situací. Strategie a taktika řešení se mění na základě:</a:t>
            </a:r>
          </a:p>
          <a:p>
            <a:pPr marL="457200" lvl="1" indent="0">
              <a:buNone/>
            </a:pPr>
            <a:r>
              <a:rPr lang="cs-CZ" dirty="0"/>
              <a:t>		- osobních zkušeností,</a:t>
            </a:r>
          </a:p>
          <a:p>
            <a:pPr marL="457200" lvl="1" indent="0">
              <a:buNone/>
            </a:pPr>
            <a:r>
              <a:rPr lang="cs-CZ" dirty="0"/>
              <a:t>		- výchovy, vzorů (rodiče, učitelé, osobnosti),</a:t>
            </a:r>
          </a:p>
          <a:p>
            <a:pPr marL="457200" lvl="1" indent="0">
              <a:buNone/>
            </a:pPr>
            <a:r>
              <a:rPr lang="cs-CZ" dirty="0"/>
              <a:t> 		- postoje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160255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84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Vyberte si verbální nebo fyzickou konfliktní situace a zkuste ji popsat z pohledu cyklu konfliktu (může se jednat o medializované či vaše konfliktní situace).</a:t>
            </a:r>
          </a:p>
          <a:p>
            <a:r>
              <a:rPr lang="cs-CZ" dirty="0"/>
              <a:t>Situace a následný popis musí obsahovat veškeré 3 části (</a:t>
            </a:r>
            <a:r>
              <a:rPr lang="cs-CZ" dirty="0" err="1"/>
              <a:t>prekonflikt</a:t>
            </a:r>
            <a:r>
              <a:rPr lang="cs-CZ" dirty="0"/>
              <a:t> – konflikt – </a:t>
            </a:r>
            <a:r>
              <a:rPr lang="cs-CZ" dirty="0" err="1"/>
              <a:t>postkonflikt</a:t>
            </a:r>
            <a:r>
              <a:rPr lang="cs-CZ" dirty="0"/>
              <a:t>).</a:t>
            </a:r>
          </a:p>
          <a:p>
            <a:pPr marL="0" indent="0">
              <a:buNone/>
            </a:pPr>
            <a:r>
              <a:rPr lang="cs-CZ" dirty="0"/>
              <a:t>	- Popis konfliktní situace</a:t>
            </a:r>
          </a:p>
          <a:p>
            <a:pPr marL="0" indent="0">
              <a:buNone/>
            </a:pPr>
            <a:r>
              <a:rPr lang="cs-CZ" dirty="0"/>
              <a:t>	- Poukázaní na jednotlivé fáze konfliktu.</a:t>
            </a:r>
          </a:p>
          <a:p>
            <a:pPr marL="0" indent="0">
              <a:buNone/>
            </a:pPr>
            <a:r>
              <a:rPr lang="cs-CZ" dirty="0"/>
              <a:t>	- Maximální rozsah je 1 A4.</a:t>
            </a:r>
          </a:p>
          <a:p>
            <a:pPr marL="0" indent="0">
              <a:buNone/>
            </a:pPr>
            <a:r>
              <a:rPr lang="cs-CZ" dirty="0"/>
              <a:t>	- Nejde o literární dílo, jde o popis faktů.</a:t>
            </a:r>
          </a:p>
          <a:p>
            <a:pPr marL="0" indent="0">
              <a:buNone/>
            </a:pPr>
            <a:r>
              <a:rPr lang="cs-CZ" dirty="0"/>
              <a:t>	- Termín odevzdání do </a:t>
            </a:r>
            <a:r>
              <a:rPr lang="cs-CZ" dirty="0" err="1"/>
              <a:t>odevzdávarny</a:t>
            </a:r>
            <a:r>
              <a:rPr lang="cs-CZ" dirty="0"/>
              <a:t> s názve Konfliktní situace předmětu je do 26.10. </a:t>
            </a:r>
            <a:r>
              <a:rPr lang="cs-CZ"/>
              <a:t>2024.</a:t>
            </a:r>
            <a:endParaRPr lang="cs-CZ" dirty="0"/>
          </a:p>
          <a:p>
            <a:r>
              <a:rPr lang="cs-CZ" dirty="0"/>
              <a:t>Příklad situace: </a:t>
            </a:r>
            <a:r>
              <a:rPr lang="cs-CZ" dirty="0">
                <a:solidFill>
                  <a:srgbClr val="FFFF00"/>
                </a:solidFill>
              </a:rPr>
              <a:t>PREKONFLIKT:</a:t>
            </a:r>
            <a:r>
              <a:rPr lang="cs-CZ" dirty="0"/>
              <a:t> Nespokojený pasažér se svým místem žádá letušku o změnu místa. Letuška chápe pasažéra, omlouvám se, ale bohužel letadlo je plné a nemůže nabídnout jiné místo. Pasažér se stále domáhá lepšího místa a zvyšuje hlas. Letuška uklidňuje pasažéra a opakuje, že letadlo je plné a nemůže nabídnout jiné místo. Pasažér se zvedá a vytváří verbální tlak na letušku s doprovodem hrubých gest. Letuška uklidňuje pasažéra a žádá o pomoc personál (Air </a:t>
            </a:r>
            <a:r>
              <a:rPr lang="cs-CZ" dirty="0" err="1"/>
              <a:t>Marshal</a:t>
            </a:r>
            <a:r>
              <a:rPr lang="cs-CZ" dirty="0"/>
              <a:t>), aby ji pomohl pasažéra uklidněn. </a:t>
            </a:r>
            <a:r>
              <a:rPr lang="cs-CZ" dirty="0">
                <a:solidFill>
                  <a:srgbClr val="FF0000"/>
                </a:solidFill>
              </a:rPr>
              <a:t>KONFLIKT:</a:t>
            </a:r>
            <a:r>
              <a:rPr lang="cs-CZ" dirty="0"/>
              <a:t> Pasažér ve vzteku odstrčí letušku, v tom Air </a:t>
            </a:r>
            <a:r>
              <a:rPr lang="cs-CZ" dirty="0" err="1"/>
              <a:t>Marshal</a:t>
            </a:r>
            <a:r>
              <a:rPr lang="cs-CZ" dirty="0"/>
              <a:t> zasahuje a pasažéra zpacifikuje. </a:t>
            </a:r>
            <a:r>
              <a:rPr lang="cs-CZ" dirty="0">
                <a:solidFill>
                  <a:srgbClr val="00B0F0"/>
                </a:solidFill>
              </a:rPr>
              <a:t>POSTKONFLIKT</a:t>
            </a:r>
            <a:r>
              <a:rPr lang="cs-CZ" dirty="0"/>
              <a:t>: Pasažér byl zajištěn a po příletu byl předán policii. Letuška musela celou situaci popsat policii a s Air </a:t>
            </a:r>
            <a:r>
              <a:rPr lang="cs-CZ" dirty="0" err="1"/>
              <a:t>Marshalem</a:t>
            </a:r>
            <a:r>
              <a:rPr lang="cs-CZ" dirty="0"/>
              <a:t> provedla evaluaci celé situace.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48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4118-7793-48FD-98B3-610EE96D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konflikt?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8EAA1-E9E4-4BE1-BEC4-65FBFDD7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3"/>
            <a:ext cx="10515600" cy="4351338"/>
          </a:xfrm>
        </p:spPr>
        <p:txBody>
          <a:bodyPr/>
          <a:lstStyle/>
          <a:p>
            <a:r>
              <a:rPr lang="cs-CZ" dirty="0"/>
              <a:t>V rámci teorie nacházíme velké množství definic KONFLIKTU, viz níže, a tedy i odpověď na námi stanovenou otázku. Ovšem pro oblast osobní bezpečnosti je znalost definice pouhým začátkem.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FC017E-5628-455C-8258-0DA48B77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7" y="3544864"/>
            <a:ext cx="3994952" cy="29962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BD1F25-A5A5-438B-BD81-8A8C8115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524" y="3616383"/>
            <a:ext cx="3994952" cy="29962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421261-F49B-45AE-9298-BAAC219FE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42" y="3287910"/>
            <a:ext cx="4432916" cy="33246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2BF6A8-672C-4F07-AB82-750F5D8A978B}"/>
              </a:ext>
            </a:extLst>
          </p:cNvPr>
          <p:cNvSpPr txBox="1"/>
          <p:nvPr/>
        </p:nvSpPr>
        <p:spPr>
          <a:xfrm>
            <a:off x="10173810" y="6356412"/>
            <a:ext cx="296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Google</a:t>
            </a:r>
          </a:p>
        </p:txBody>
      </p:sp>
    </p:spTree>
    <p:extLst>
      <p:ext uri="{BB962C8B-B14F-4D97-AF65-F5344CB8AC3E}">
        <p14:creationId xmlns:p14="http://schemas.microsoft.com/office/powerpoint/2010/main" val="10959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4127C-A73E-40DF-BFE6-89053576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8080" cy="1325563"/>
          </a:xfrm>
        </p:spPr>
        <p:txBody>
          <a:bodyPr/>
          <a:lstStyle/>
          <a:p>
            <a:r>
              <a:rPr lang="cs-CZ" dirty="0"/>
              <a:t>Teorie a chápání slova konflikt (teorie vs praxe)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40ED89-804A-49B3-B249-79D4B61F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už nějaký konflikt zažil.</a:t>
            </a:r>
          </a:p>
          <a:p>
            <a:pPr marL="0" indent="0">
              <a:buNone/>
            </a:pPr>
            <a:r>
              <a:rPr lang="cs-CZ" dirty="0"/>
              <a:t>	Dokázali jsme ho vyřešit?</a:t>
            </a:r>
          </a:p>
          <a:p>
            <a:r>
              <a:rPr lang="cs-CZ" dirty="0"/>
              <a:t>Každý chápe rozdíl mezi verbální a fyzickým konfliktem.</a:t>
            </a:r>
          </a:p>
          <a:p>
            <a:pPr marL="0" indent="0">
              <a:buNone/>
            </a:pPr>
            <a:r>
              <a:rPr lang="cs-CZ" dirty="0"/>
              <a:t>	Který z typů je pro nás horší?</a:t>
            </a:r>
          </a:p>
          <a:p>
            <a:r>
              <a:rPr lang="cs-CZ" dirty="0"/>
              <a:t>Každý ví, že jde o nepříjemnou situaci.</a:t>
            </a:r>
          </a:p>
          <a:p>
            <a:pPr marL="0" indent="0">
              <a:buNone/>
            </a:pPr>
            <a:r>
              <a:rPr lang="cs-CZ" dirty="0"/>
              <a:t>	Umíme se vyrovnat s proběhlým konfliktem?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0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5F603-2B85-4540-8914-3D3594C3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týkající se konfliktních situací.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51406-D385-46AF-A246-723E2794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Jaké pocity v nás vyvolává konfliktní situace?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Jsme ve stresu?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Cítíme rychlý nával horka?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Cítíme strach?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Chvěje se nám tělo a hlas?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zvyšovat hlas?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zkracovat vzdálenost směrem k oponentovi?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se stahovat a spíše jít do defenzivy?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vyhrožovat?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vymezovat svou pozici?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Máme tendenci poukazovat na své postavení či sociální pozice?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81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84E4-B7DF-4200-9D1C-DB2D1C50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bezpečnost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A0761-D000-4515-8144-E7055CC8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chceme budovat strategie a mít připravenou taktiku na řešení konfliktních situací je nutné: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znát velice dobře sami sebe,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jak na nás konfliktní situace působí,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jaké jsou naše přednosti či slabiny.</a:t>
            </a:r>
            <a:endParaRPr lang="cs-CZ" b="1" dirty="0"/>
          </a:p>
          <a:p>
            <a:r>
              <a:rPr lang="cs-CZ" dirty="0"/>
              <a:t>S ohledem na zmíněnou strategii a taktiku je vhodné si také uvědomit, že konflikt má vždy nějakou příčinu, začátek, vývoj, konec a důsledky. </a:t>
            </a:r>
            <a:r>
              <a:rPr lang="pl-PL" dirty="0"/>
              <a:t>Tento proces nazýváme cyklus konfliktu.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60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5AEE8-5A17-4D7A-9924-EA69A125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Cyklus konfliktu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499B48-49DA-432B-B4EB-F0F0E913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Prekonflikt</a:t>
            </a:r>
            <a:endParaRPr lang="cs-CZ" dirty="0"/>
          </a:p>
          <a:p>
            <a:r>
              <a:rPr lang="cs-CZ" dirty="0"/>
              <a:t>Vzdělání – znalosti a dovednosti (příprava pro konflikt)</a:t>
            </a:r>
          </a:p>
          <a:p>
            <a:r>
              <a:rPr lang="cs-CZ" dirty="0"/>
              <a:t>Iniciace – podnět, který je příčinou konfliktu</a:t>
            </a:r>
          </a:p>
          <a:p>
            <a:r>
              <a:rPr lang="cs-CZ" dirty="0"/>
              <a:t>Eskalace – zvyšování nebezpečí</a:t>
            </a:r>
          </a:p>
          <a:p>
            <a:endParaRPr lang="cs-CZ" dirty="0"/>
          </a:p>
          <a:p>
            <a:r>
              <a:rPr lang="cs-CZ" dirty="0"/>
              <a:t>Konflikt</a:t>
            </a:r>
          </a:p>
          <a:p>
            <a:r>
              <a:rPr lang="cs-CZ" dirty="0"/>
              <a:t>Konfrontace (verbální/fyzická)</a:t>
            </a:r>
          </a:p>
          <a:p>
            <a:endParaRPr lang="cs-CZ" dirty="0"/>
          </a:p>
          <a:p>
            <a:r>
              <a:rPr lang="cs-CZ" dirty="0" err="1"/>
              <a:t>Postkonflikt</a:t>
            </a:r>
            <a:endParaRPr lang="cs-CZ" dirty="0"/>
          </a:p>
          <a:p>
            <a:r>
              <a:rPr lang="cs-CZ" dirty="0"/>
              <a:t>Stabilizace – únik /zadržení útočníka /první pomoc/ kontakt s policií</a:t>
            </a:r>
          </a:p>
          <a:p>
            <a:r>
              <a:rPr lang="cs-CZ" dirty="0"/>
              <a:t>Normalizace- hospitalizace, trestní řízení</a:t>
            </a:r>
          </a:p>
          <a:p>
            <a:r>
              <a:rPr lang="cs-CZ" dirty="0"/>
              <a:t>Evaluace – poučení se ze zkušeností, pokrok v tréninku</a:t>
            </a:r>
          </a:p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D9A5D8A-1C89-40E3-AB7F-29201DE02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914400"/>
            <a:ext cx="4876800" cy="40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865A4-8C1A-43DE-8F87-9E48B553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Prekonflikt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062E82-7238-4A8A-8352-ED66F087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Preventivní jednání.</a:t>
            </a:r>
          </a:p>
          <a:p>
            <a:r>
              <a:rPr lang="cs-CZ" dirty="0"/>
              <a:t>Být psychicky i tělesně připraven.</a:t>
            </a:r>
          </a:p>
          <a:p>
            <a:r>
              <a:rPr lang="cs-CZ" dirty="0"/>
              <a:t>Vytvořit podmínky pro případnou obranu: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prostor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čas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lidé</a:t>
            </a:r>
          </a:p>
          <a:p>
            <a:r>
              <a:rPr lang="cs-CZ" dirty="0"/>
              <a:t>Komunikace (asertivní, přiměřená k situaci).</a:t>
            </a:r>
          </a:p>
          <a:p>
            <a:r>
              <a:rPr lang="cs-CZ" dirty="0"/>
              <a:t>Vnímání možného nebezpečí a jeho eskalace.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AA59F-F620-4BBE-A7C7-1EBEBA810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24" y="4465468"/>
            <a:ext cx="4516875" cy="23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EA344-EDBB-4EF6-B8D8-A2DC28A6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Konflikt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3A9E1-3120-400E-85FC-CCB87BAE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Verbální/fyzická konfrontace.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C0C633-F28A-497E-9EB2-5B62D4C0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2" y="2534451"/>
            <a:ext cx="4652775" cy="3777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4DB8EDA-F174-45CC-9462-F6A999EC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17" y="2501160"/>
            <a:ext cx="5881285" cy="36758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FD19F37-B54E-4787-B73C-6E2DCC21AFDE}"/>
              </a:ext>
            </a:extLst>
          </p:cNvPr>
          <p:cNvSpPr txBox="1"/>
          <p:nvPr/>
        </p:nvSpPr>
        <p:spPr>
          <a:xfrm>
            <a:off x="10154126" y="6272698"/>
            <a:ext cx="285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Google</a:t>
            </a:r>
          </a:p>
        </p:txBody>
      </p:sp>
    </p:spTree>
    <p:extLst>
      <p:ext uri="{BB962C8B-B14F-4D97-AF65-F5344CB8AC3E}">
        <p14:creationId xmlns:p14="http://schemas.microsoft.com/office/powerpoint/2010/main" val="112821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634F1-74E9-40C9-A1F0-D493AF6F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Postkonflikt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E310C-2EBF-4208-B620-9A1A2DBD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1825625"/>
            <a:ext cx="10599198" cy="4539664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8000" dirty="0"/>
              <a:t>Stabilizace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Co považujeme za vyřešení konfliktu?</a:t>
            </a:r>
          </a:p>
          <a:p>
            <a:pPr marL="0" indent="0">
              <a:buNone/>
            </a:pPr>
            <a:r>
              <a:rPr lang="cs-CZ" altLang="cs-CZ" sz="8000" dirty="0"/>
              <a:t>	- Únik</a:t>
            </a:r>
          </a:p>
          <a:p>
            <a:pPr marL="0" indent="0">
              <a:buNone/>
            </a:pPr>
            <a:r>
              <a:rPr lang="cs-CZ" altLang="cs-CZ" sz="8000" dirty="0"/>
              <a:t>	- Zadržení útočníka</a:t>
            </a:r>
          </a:p>
          <a:p>
            <a:pPr marL="0" indent="0">
              <a:buNone/>
            </a:pPr>
            <a:r>
              <a:rPr lang="cs-CZ" altLang="cs-CZ" sz="8000" dirty="0"/>
              <a:t>	- První pomoc (obránce i útočníka)</a:t>
            </a:r>
          </a:p>
          <a:p>
            <a:pPr marL="0" indent="0">
              <a:buNone/>
            </a:pPr>
            <a:r>
              <a:rPr lang="cs-CZ" altLang="cs-CZ" sz="8000" dirty="0"/>
              <a:t>	- Kontakt s policií nebo s dalšími institucemi a jednotlivci</a:t>
            </a:r>
          </a:p>
          <a:p>
            <a:endParaRPr lang="cs-CZ" altLang="cs-CZ" sz="8000" dirty="0"/>
          </a:p>
          <a:p>
            <a:r>
              <a:rPr lang="cs-CZ" altLang="cs-CZ" sz="8000" dirty="0"/>
              <a:t>Normalizace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Hospitalizace (nepodceňování i malá skrytá zranění, i vzhledem k další trestně-právní odpovědnosti.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Kontemplace (vyrovnání se ze situací, pomoc psychologa, Bílý kruh bezpečí apod.).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Trestní řízení (výpověď, svědci, důkazný materiál (foto, video)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8000" dirty="0"/>
              <a:t>Evaluace- poučení se ze zkušeností, pokrok v tréninku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474402-6158-45F0-80C6-B76EBE1F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843" y="15081"/>
            <a:ext cx="3846158" cy="25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8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788</Words>
  <Application>Microsoft Office PowerPoint</Application>
  <PresentationFormat>Širokoúhlá obrazovka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Konfliktní situace </vt:lpstr>
      <vt:lpstr>Co je to konflikt?</vt:lpstr>
      <vt:lpstr>Teorie a chápání slova konflikt (teorie vs praxe)</vt:lpstr>
      <vt:lpstr>Základní otázky týkající se konfliktních situací.</vt:lpstr>
      <vt:lpstr>Osobní bezpečnost</vt:lpstr>
      <vt:lpstr>Cyklus konfliktu</vt:lpstr>
      <vt:lpstr>Prekonflikt</vt:lpstr>
      <vt:lpstr>Konflikt</vt:lpstr>
      <vt:lpstr>Postkonflikt </vt:lpstr>
      <vt:lpstr>Vnímání a prožívání konfliktních situací</vt:lpstr>
      <vt:lpstr>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Konfliktní situace</dc:title>
  <dc:creator>Martin Bugala</dc:creator>
  <cp:lastModifiedBy>Martin Bugala</cp:lastModifiedBy>
  <cp:revision>29</cp:revision>
  <dcterms:created xsi:type="dcterms:W3CDTF">2022-09-10T10:17:46Z</dcterms:created>
  <dcterms:modified xsi:type="dcterms:W3CDTF">2024-09-10T11:03:07Z</dcterms:modified>
</cp:coreProperties>
</file>