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a:p>
        </p:txBody>
      </p:sp>
      <p:sp>
        <p:nvSpPr>
          <p:cNvPr id="4" name="Zástupný symbol pro datum 3"/>
          <p:cNvSpPr>
            <a:spLocks noGrp="1"/>
          </p:cNvSpPr>
          <p:nvPr>
            <p:ph type="dt" sz="half" idx="10"/>
          </p:nvPr>
        </p:nvSpPr>
        <p:spPr/>
        <p:txBody>
          <a:bodyPr/>
          <a:lstStyle/>
          <a:p>
            <a:fld id="{2F6C3C2F-7FAB-4B7B-84AF-F92781863703}" type="datetimeFigureOut">
              <a:rPr lang="cs-CZ" smtClean="0"/>
              <a:pPr/>
              <a:t>19.5.2009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2F6C3C2F-7FAB-4B7B-84AF-F92781863703}" type="datetimeFigureOut">
              <a:rPr lang="cs-CZ" smtClean="0"/>
              <a:pPr/>
              <a:t>19.5.2009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2F6C3C2F-7FAB-4B7B-84AF-F92781863703}" type="datetimeFigureOut">
              <a:rPr lang="cs-CZ" smtClean="0"/>
              <a:pPr/>
              <a:t>19.5.2009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2F6C3C2F-7FAB-4B7B-84AF-F92781863703}" type="datetimeFigureOut">
              <a:rPr lang="cs-CZ" smtClean="0"/>
              <a:pPr/>
              <a:t>19.5.2009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2F6C3C2F-7FAB-4B7B-84AF-F92781863703}" type="datetimeFigureOut">
              <a:rPr lang="cs-CZ" smtClean="0"/>
              <a:pPr/>
              <a:t>19.5.2009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2F6C3C2F-7FAB-4B7B-84AF-F92781863703}" type="datetimeFigureOut">
              <a:rPr lang="cs-CZ" smtClean="0"/>
              <a:pPr/>
              <a:t>19.5.2009</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2F6C3C2F-7FAB-4B7B-84AF-F92781863703}" type="datetimeFigureOut">
              <a:rPr lang="cs-CZ" smtClean="0"/>
              <a:pPr/>
              <a:t>19.5.2009</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2"/>
          <p:cNvSpPr>
            <a:spLocks noGrp="1"/>
          </p:cNvSpPr>
          <p:nvPr>
            <p:ph type="dt" sz="half" idx="10"/>
          </p:nvPr>
        </p:nvSpPr>
        <p:spPr/>
        <p:txBody>
          <a:bodyPr/>
          <a:lstStyle/>
          <a:p>
            <a:fld id="{2F6C3C2F-7FAB-4B7B-84AF-F92781863703}" type="datetimeFigureOut">
              <a:rPr lang="cs-CZ" smtClean="0"/>
              <a:pPr/>
              <a:t>19.5.2009</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F6C3C2F-7FAB-4B7B-84AF-F92781863703}" type="datetimeFigureOut">
              <a:rPr lang="cs-CZ" smtClean="0"/>
              <a:pPr/>
              <a:t>19.5.2009</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F6C3C2F-7FAB-4B7B-84AF-F92781863703}" type="datetimeFigureOut">
              <a:rPr lang="cs-CZ" smtClean="0"/>
              <a:pPr/>
              <a:t>19.5.2009</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F6C3C2F-7FAB-4B7B-84AF-F92781863703}" type="datetimeFigureOut">
              <a:rPr lang="cs-CZ" smtClean="0"/>
              <a:pPr/>
              <a:t>19.5.2009</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182120CC-3DE9-4E3E-920E-8665F19478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C3C2F-7FAB-4B7B-84AF-F92781863703}" type="datetimeFigureOut">
              <a:rPr lang="cs-CZ" smtClean="0"/>
              <a:pPr/>
              <a:t>19.5.2009</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120CC-3DE9-4E3E-920E-8665F19478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200" b="1" dirty="0"/>
              <a:t>Různé styly a přístupy k vedení výcvikové a psychoterapeutické skupiny</a:t>
            </a:r>
            <a:endParaRPr lang="en-US" sz="3200" b="1" dirty="0"/>
          </a:p>
        </p:txBody>
      </p:sp>
      <p:sp>
        <p:nvSpPr>
          <p:cNvPr id="3" name="Podnadpis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aktivace „tady a teď“</a:t>
            </a:r>
            <a:endParaRPr lang="en-US" dirty="0"/>
          </a:p>
        </p:txBody>
      </p:sp>
      <p:sp>
        <p:nvSpPr>
          <p:cNvPr id="3" name="Zástupný symbol pro obsah 2"/>
          <p:cNvSpPr>
            <a:spLocks noGrp="1"/>
          </p:cNvSpPr>
          <p:nvPr>
            <p:ph idx="1"/>
          </p:nvPr>
        </p:nvSpPr>
        <p:spPr/>
        <p:txBody>
          <a:bodyPr>
            <a:normAutofit fontScale="85000" lnSpcReduction="10000"/>
          </a:bodyPr>
          <a:lstStyle/>
          <a:p>
            <a:pPr>
              <a:buNone/>
            </a:pPr>
            <a:r>
              <a:rPr lang="cs-CZ" dirty="0" smtClean="0"/>
              <a:t>Otázky na překonávání  úvodního odporu:</a:t>
            </a:r>
          </a:p>
          <a:p>
            <a:r>
              <a:rPr lang="cs-CZ" dirty="0" smtClean="0"/>
              <a:t>Kdybyste nebyl, co byste cítil</a:t>
            </a:r>
          </a:p>
          <a:p>
            <a:r>
              <a:rPr lang="cs-CZ" dirty="0" smtClean="0"/>
              <a:t>Co bys byl, kdybys byl</a:t>
            </a:r>
          </a:p>
          <a:p>
            <a:r>
              <a:rPr lang="cs-CZ" dirty="0" smtClean="0"/>
              <a:t>Co by stalo, kdyby Vás někdo pozval na rande</a:t>
            </a:r>
          </a:p>
          <a:p>
            <a:r>
              <a:rPr lang="cs-CZ" dirty="0" smtClean="0"/>
              <a:t>Co by se stalo, kdybyste se někomu tady moc líbila</a:t>
            </a:r>
          </a:p>
          <a:p>
            <a:r>
              <a:rPr lang="cs-CZ" dirty="0" smtClean="0"/>
              <a:t>Které moje vlastnosti se Ti líbí nejvíc a které nejméně</a:t>
            </a:r>
          </a:p>
          <a:p>
            <a:pPr>
              <a:buNone/>
            </a:pPr>
            <a:r>
              <a:rPr lang="cs-CZ" dirty="0" smtClean="0"/>
              <a:t>„Jsi dobrý chlap“  lépe: jsi mi bližší člověk, když říkáš,  co cítíš. Nejvzdálenější pro mě jsi, když analyzuješ VÝZNAM všeho, co ti tady kdo řekne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aktivace „tady a teď“</a:t>
            </a:r>
            <a:endParaRPr lang="en-US" dirty="0"/>
          </a:p>
        </p:txBody>
      </p:sp>
      <p:sp>
        <p:nvSpPr>
          <p:cNvPr id="3" name="Zástupný symbol pro obsah 2"/>
          <p:cNvSpPr>
            <a:spLocks noGrp="1"/>
          </p:cNvSpPr>
          <p:nvPr>
            <p:ph idx="1"/>
          </p:nvPr>
        </p:nvSpPr>
        <p:spPr/>
        <p:txBody>
          <a:bodyPr>
            <a:normAutofit fontScale="92500"/>
          </a:bodyPr>
          <a:lstStyle/>
          <a:p>
            <a:r>
              <a:rPr lang="cs-CZ" dirty="0" smtClean="0"/>
              <a:t>Mlčení</a:t>
            </a:r>
          </a:p>
          <a:p>
            <a:pPr>
              <a:buNone/>
            </a:pPr>
            <a:r>
              <a:rPr lang="cs-CZ" dirty="0" smtClean="0"/>
              <a:t>Je tu dnes tolik informací, které by mohly být cenné, kdyby je někdo vynesl na povrch. Přemýšlím, jestli by každý </a:t>
            </a:r>
            <a:r>
              <a:rPr lang="cs-CZ" dirty="0" err="1" smtClean="0"/>
              <a:t>neohl</a:t>
            </a:r>
            <a:r>
              <a:rPr lang="cs-CZ" dirty="0" smtClean="0"/>
              <a:t> říci to, co zvažoval a nakonec to neřekl.  A začnu já: chtěl jsem to mlčení </a:t>
            </a:r>
            <a:r>
              <a:rPr lang="cs-CZ" dirty="0" err="1" smtClean="0"/>
              <a:t>pořerušit</a:t>
            </a:r>
            <a:r>
              <a:rPr lang="cs-CZ" dirty="0" smtClean="0"/>
              <a:t>, abychom neztráceli čas, ale zároveň jsem byl naštvaný, protože jsem si říkal, že tím možná oslabuji možnosti někoho jiného. Tak jsem to neudělal a čekal, co se stane.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aktivace „tady a teď“</a:t>
            </a:r>
            <a:endParaRPr lang="en-US" dirty="0"/>
          </a:p>
        </p:txBody>
      </p:sp>
      <p:sp>
        <p:nvSpPr>
          <p:cNvPr id="3" name="Zástupný symbol pro obsah 2"/>
          <p:cNvSpPr>
            <a:spLocks noGrp="1"/>
          </p:cNvSpPr>
          <p:nvPr>
            <p:ph idx="1"/>
          </p:nvPr>
        </p:nvSpPr>
        <p:spPr/>
        <p:txBody>
          <a:bodyPr>
            <a:normAutofit fontScale="92500" lnSpcReduction="10000"/>
          </a:bodyPr>
          <a:lstStyle/>
          <a:p>
            <a:pPr>
              <a:buNone/>
            </a:pPr>
            <a:r>
              <a:rPr lang="cs-CZ" dirty="0" smtClean="0"/>
              <a:t>Reakce na mlčení:</a:t>
            </a:r>
          </a:p>
          <a:p>
            <a:pPr>
              <a:buNone/>
            </a:pPr>
            <a:r>
              <a:rPr lang="cs-CZ" dirty="0" smtClean="0"/>
              <a:t>Jsem nervózní z té komunikace, </a:t>
            </a:r>
            <a:r>
              <a:rPr lang="cs-CZ" dirty="0" err="1" smtClean="0"/>
              <a:t>ktyerá</a:t>
            </a:r>
            <a:r>
              <a:rPr lang="cs-CZ" dirty="0" smtClean="0"/>
              <a:t> se odehrává mezi námi Jitko. To napětí a vztek, které cítím u sebe a vnímám ho i u tebe jsou mi nepříjemné. Moc ale nerozumím, proč se to děje a nevím, co s tím</a:t>
            </a:r>
          </a:p>
          <a:p>
            <a:pPr>
              <a:buNone/>
            </a:pPr>
            <a:r>
              <a:rPr lang="cs-CZ" dirty="0" smtClean="0"/>
              <a:t>Ještě nám do konce skupiny zbývá půl hodiny .. Chtěl bych, abyste si představili jak okolo sedmé půjdete odtud domů. Jdete po cestě, co asi prožíváte, když si na dnešní skupinu vzpomenete?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aktivace „tady a teď“</a:t>
            </a:r>
            <a:endParaRPr lang="en-US" dirty="0"/>
          </a:p>
        </p:txBody>
      </p:sp>
      <p:sp>
        <p:nvSpPr>
          <p:cNvPr id="3" name="Zástupný symbol pro obsah 2"/>
          <p:cNvSpPr>
            <a:spLocks noGrp="1"/>
          </p:cNvSpPr>
          <p:nvPr>
            <p:ph idx="1"/>
          </p:nvPr>
        </p:nvSpPr>
        <p:spPr/>
        <p:txBody>
          <a:bodyPr>
            <a:normAutofit/>
          </a:bodyPr>
          <a:lstStyle/>
          <a:p>
            <a:r>
              <a:rPr lang="cs-CZ" dirty="0" smtClean="0"/>
              <a:t>Každá skupina tráví neproduktivní čas a mnoho poznámek terapeuta míří z různých důvodů do prázdna </a:t>
            </a:r>
          </a:p>
          <a:p>
            <a:r>
              <a:rPr lang="cs-CZ" dirty="0" smtClean="0"/>
              <a:t>Důrazem na tady a teď přerušuje terapeut často souvislý běh vyprávění. To roztrpčuje, nemáme „skákat do řeči“a „přerušovat témata“</a:t>
            </a:r>
          </a:p>
          <a:p>
            <a:pPr>
              <a:buNone/>
            </a:pPr>
            <a:r>
              <a:rPr lang="cs-CZ" sz="1300" dirty="0" smtClean="0"/>
              <a:t>Otevřít to </a:t>
            </a:r>
            <a:r>
              <a:rPr lang="cs-CZ" sz="1300" dirty="0" err="1" smtClean="0"/>
              <a:t>např</a:t>
            </a:r>
            <a:r>
              <a:rPr lang="cs-CZ" sz="1300" dirty="0" smtClean="0"/>
              <a:t>:  Jano, není to pro mě jednoduché, poslouchám Tě a vím, že je to pro Tebe tíživé téma a že Tě to bolí.  Současně však cítím, že se ve mně děje něco rozporuplného. Vidím Milana, jak se několikrát pokus vstoupit do diskuze, ale nepovedlo se mu to,  zdá se mi, že si toho nikdo nevšimnul a nevěnoval tomu pozornost. To tak dřív nebylo. Proč myslíš, že se to děje teď..</a:t>
            </a:r>
          </a:p>
          <a:p>
            <a:pPr>
              <a:buNone/>
            </a:pPr>
            <a:endParaRPr lang="cs-CZ" sz="1300" dirty="0" smtClean="0"/>
          </a:p>
          <a:p>
            <a:pPr>
              <a:buNone/>
            </a:pPr>
            <a:endParaRPr lang="en-US" sz="13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Terapeutické faktory v různých typech práce se skupinou </a:t>
            </a:r>
            <a:r>
              <a:rPr lang="cs-CZ" sz="1800" dirty="0" smtClean="0"/>
              <a:t>(</a:t>
            </a:r>
            <a:r>
              <a:rPr lang="cs-CZ" sz="1800" dirty="0" err="1" smtClean="0"/>
              <a:t>Yalom</a:t>
            </a:r>
            <a:r>
              <a:rPr lang="cs-CZ" sz="1800" dirty="0" smtClean="0"/>
              <a:t>, 2000)</a:t>
            </a:r>
            <a:endParaRPr lang="en-US" sz="1800" dirty="0"/>
          </a:p>
        </p:txBody>
      </p:sp>
      <p:sp>
        <p:nvSpPr>
          <p:cNvPr id="3" name="Zástupný symbol pro obsah 2"/>
          <p:cNvSpPr>
            <a:spLocks noGrp="1"/>
          </p:cNvSpPr>
          <p:nvPr>
            <p:ph idx="1"/>
          </p:nvPr>
        </p:nvSpPr>
        <p:spPr/>
        <p:txBody>
          <a:bodyPr>
            <a:normAutofit fontScale="92500"/>
          </a:bodyPr>
          <a:lstStyle/>
          <a:p>
            <a:r>
              <a:rPr lang="cs-CZ" dirty="0" smtClean="0"/>
              <a:t>Často je rozdíl ve vnímání důležitých terapeutických faktorů mezi terapeutem a klientem (klienty)</a:t>
            </a:r>
          </a:p>
          <a:p>
            <a:r>
              <a:rPr lang="cs-CZ" dirty="0" smtClean="0"/>
              <a:t>Pokud je tento rozdíl přiměřený, může být zdrojem „pozitivní tenze“ či dynamiky, pokud je příliš velký, zvyšuje odpor klientů, zvyšuje rozhořčení terapeutů a jejich beznaděj či odvahu</a:t>
            </a:r>
          </a:p>
          <a:p>
            <a:r>
              <a:rPr lang="cs-CZ" dirty="0" smtClean="0"/>
              <a:t>Důraz: na soulad pojetí skupiny (a převažující terapeutické faktory a kontrakty klientů)</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Terapeutické faktory v různých fázích práce se skupinou</a:t>
            </a:r>
            <a:endParaRPr lang="en-US" dirty="0"/>
          </a:p>
        </p:txBody>
      </p:sp>
      <p:sp>
        <p:nvSpPr>
          <p:cNvPr id="3" name="Zástupný symbol pro obsah 2"/>
          <p:cNvSpPr>
            <a:spLocks noGrp="1"/>
          </p:cNvSpPr>
          <p:nvPr>
            <p:ph idx="1"/>
          </p:nvPr>
        </p:nvSpPr>
        <p:spPr/>
        <p:txBody>
          <a:bodyPr/>
          <a:lstStyle/>
          <a:p>
            <a:pPr>
              <a:buNone/>
            </a:pPr>
            <a:r>
              <a:rPr lang="cs-CZ" dirty="0" smtClean="0"/>
              <a:t>(a) </a:t>
            </a:r>
            <a:r>
              <a:rPr lang="cs-CZ" sz="2800" dirty="0" smtClean="0"/>
              <a:t>Úvod: dodávání naděje, vedení a univerzalita</a:t>
            </a:r>
          </a:p>
          <a:p>
            <a:pPr>
              <a:buNone/>
            </a:pPr>
            <a:r>
              <a:rPr lang="cs-CZ" sz="2800" dirty="0" smtClean="0"/>
              <a:t>      (pro klienta: přežití, hranice, udržení motivace)</a:t>
            </a:r>
          </a:p>
          <a:p>
            <a:pPr>
              <a:buFontTx/>
              <a:buChar char="-"/>
            </a:pPr>
            <a:r>
              <a:rPr lang="cs-CZ" sz="2800" dirty="0" smtClean="0"/>
              <a:t>základní důvěra</a:t>
            </a:r>
          </a:p>
          <a:p>
            <a:pPr>
              <a:buFontTx/>
              <a:buChar char="-"/>
            </a:pPr>
            <a:r>
              <a:rPr lang="cs-CZ" sz="2800" dirty="0" smtClean="0"/>
              <a:t>hledání podobností mezi členy skupiny</a:t>
            </a:r>
          </a:p>
          <a:p>
            <a:pPr>
              <a:buFontTx/>
              <a:buChar char="-"/>
            </a:pPr>
            <a:r>
              <a:rPr lang="cs-CZ" dirty="0" smtClean="0"/>
              <a:t>vzájemná podpora členů skupiny (altruismus), dávání rad, naslouchání, pochopení</a:t>
            </a:r>
          </a:p>
          <a:p>
            <a:pPr>
              <a:buNone/>
            </a:pPr>
            <a:r>
              <a:rPr lang="cs-CZ" dirty="0" smtClean="0"/>
              <a:t>(b) katarze, korektivní rekapitulace primární rodiny</a:t>
            </a:r>
          </a:p>
          <a:p>
            <a:pPr>
              <a:buFontTx/>
              <a:buChar char="-"/>
            </a:pPr>
            <a:endParaRPr lang="cs-CZ" dirty="0" smtClean="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Terapeutické faktory mimo skupinu</a:t>
            </a:r>
            <a:endParaRPr lang="en-US" sz="3600" dirty="0"/>
          </a:p>
        </p:txBody>
      </p:sp>
      <p:sp>
        <p:nvSpPr>
          <p:cNvPr id="3" name="Zástupný symbol pro obsah 2"/>
          <p:cNvSpPr>
            <a:spLocks noGrp="1"/>
          </p:cNvSpPr>
          <p:nvPr>
            <p:ph idx="1"/>
          </p:nvPr>
        </p:nvSpPr>
        <p:spPr/>
        <p:txBody>
          <a:bodyPr>
            <a:normAutofit fontScale="70000" lnSpcReduction="20000"/>
          </a:bodyPr>
          <a:lstStyle/>
          <a:p>
            <a:pPr>
              <a:buNone/>
            </a:pPr>
            <a:r>
              <a:rPr lang="cs-CZ" dirty="0" smtClean="0"/>
              <a:t>Klienti někdy dělají největší změny, aniž  by dělali to, co se zdá terapeuticky nejvhodnější – terapeut a skupina nemusejí dělat všechnu práci</a:t>
            </a:r>
          </a:p>
          <a:p>
            <a:pPr>
              <a:buNone/>
            </a:pPr>
            <a:endParaRPr lang="cs-CZ" dirty="0"/>
          </a:p>
          <a:p>
            <a:pPr>
              <a:buNone/>
            </a:pPr>
            <a:r>
              <a:rPr lang="cs-CZ" dirty="0" smtClean="0"/>
              <a:t>Mít  za cíl „rekonstrukci osobnosti“ je domýšlivé a příliš ambiciózní</a:t>
            </a:r>
          </a:p>
          <a:p>
            <a:pPr>
              <a:buNone/>
            </a:pPr>
            <a:r>
              <a:rPr lang="cs-CZ" dirty="0" smtClean="0"/>
              <a:t>Tzv. „adaptivní spirála“ -  jedna přínosná změna může plodit další (opak začarovaného kruhu)</a:t>
            </a:r>
          </a:p>
          <a:p>
            <a:pPr>
              <a:buNone/>
            </a:pPr>
            <a:endParaRPr lang="cs-CZ" dirty="0" smtClean="0"/>
          </a:p>
          <a:p>
            <a:pPr>
              <a:buNone/>
            </a:pPr>
            <a:r>
              <a:rPr lang="cs-CZ" dirty="0" smtClean="0"/>
              <a:t>Skupina bezděčně motivuje adaptivní mechanismy a „rozetnutí bludného kruhu“</a:t>
            </a:r>
          </a:p>
          <a:p>
            <a:pPr>
              <a:buNone/>
            </a:pPr>
            <a:endParaRPr lang="cs-CZ" sz="2200" dirty="0" smtClean="0"/>
          </a:p>
          <a:p>
            <a:pPr>
              <a:buNone/>
            </a:pPr>
            <a:endParaRPr lang="cs-CZ" sz="2200" dirty="0"/>
          </a:p>
          <a:p>
            <a:pPr>
              <a:buNone/>
            </a:pPr>
            <a:endParaRPr lang="cs-CZ" sz="2200" dirty="0" smtClean="0"/>
          </a:p>
          <a:p>
            <a:pPr>
              <a:buNone/>
            </a:pPr>
            <a:r>
              <a:rPr lang="cs-CZ" sz="2200" dirty="0" smtClean="0"/>
              <a:t>Příklad: chronický konflikt s partnerem a následná krizová situace (např. rozvod)</a:t>
            </a:r>
          </a:p>
          <a:p>
            <a:pPr>
              <a:buNone/>
            </a:pPr>
            <a:r>
              <a:rPr lang="cs-CZ" sz="2200" dirty="0" smtClean="0"/>
              <a:t>Musíme „překousnout“, že úspěšní členové nepřipisují  svoji změnu skupině, ale sobě.</a:t>
            </a:r>
          </a:p>
          <a:p>
            <a:pPr>
              <a:buNone/>
            </a:pPr>
            <a:endParaRPr lang="cs-CZ" sz="2200"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smtClean="0"/>
              <a:t>Osobnostní rozdíly a skupinová psychoterapie</a:t>
            </a:r>
            <a:endParaRPr lang="en-US" sz="3200" b="1" dirty="0"/>
          </a:p>
        </p:txBody>
      </p:sp>
      <p:sp>
        <p:nvSpPr>
          <p:cNvPr id="3" name="Zástupný symbol pro obsah 2"/>
          <p:cNvSpPr>
            <a:spLocks noGrp="1"/>
          </p:cNvSpPr>
          <p:nvPr>
            <p:ph idx="1"/>
          </p:nvPr>
        </p:nvSpPr>
        <p:spPr/>
        <p:txBody>
          <a:bodyPr/>
          <a:lstStyle/>
          <a:p>
            <a:r>
              <a:rPr lang="cs-CZ" dirty="0" smtClean="0"/>
              <a:t>Aktivita – pasivita</a:t>
            </a:r>
          </a:p>
          <a:p>
            <a:r>
              <a:rPr lang="cs-CZ" dirty="0" smtClean="0"/>
              <a:t>Stabilita – labilita</a:t>
            </a:r>
          </a:p>
          <a:p>
            <a:endParaRPr lang="cs-CZ" dirty="0" smtClean="0"/>
          </a:p>
          <a:p>
            <a:r>
              <a:rPr lang="cs-CZ" dirty="0" smtClean="0"/>
              <a:t>Self- proměnné</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Skupina a práce „tady a teď</a:t>
            </a:r>
            <a:r>
              <a:rPr lang="cs-CZ" dirty="0" smtClean="0"/>
              <a:t>“</a:t>
            </a:r>
            <a:endParaRPr lang="en-US" dirty="0"/>
          </a:p>
        </p:txBody>
      </p:sp>
      <p:sp>
        <p:nvSpPr>
          <p:cNvPr id="3" name="Zástupný symbol pro obsah 2"/>
          <p:cNvSpPr>
            <a:spLocks noGrp="1"/>
          </p:cNvSpPr>
          <p:nvPr>
            <p:ph idx="1"/>
          </p:nvPr>
        </p:nvSpPr>
        <p:spPr/>
        <p:txBody>
          <a:bodyPr>
            <a:normAutofit/>
          </a:bodyPr>
          <a:lstStyle/>
          <a:p>
            <a:pPr>
              <a:buFontTx/>
              <a:buChar char="-"/>
            </a:pPr>
            <a:r>
              <a:rPr lang="cs-CZ" dirty="0" smtClean="0"/>
              <a:t>Zážitková vrstva  - vzájemné pocity mezi členy skupiny</a:t>
            </a:r>
          </a:p>
          <a:p>
            <a:pPr>
              <a:buFontTx/>
              <a:buChar char="-"/>
            </a:pPr>
            <a:r>
              <a:rPr lang="cs-CZ" dirty="0" smtClean="0"/>
              <a:t>Objasňování procesu</a:t>
            </a:r>
          </a:p>
          <a:p>
            <a:pPr>
              <a:buFontTx/>
              <a:buChar char="-"/>
            </a:pPr>
            <a:r>
              <a:rPr lang="cs-CZ" dirty="0" smtClean="0"/>
              <a:t>Otázky na proces:</a:t>
            </a:r>
          </a:p>
          <a:p>
            <a:pPr>
              <a:buFontTx/>
              <a:buChar char="-"/>
            </a:pPr>
            <a:r>
              <a:rPr lang="cs-CZ" dirty="0" smtClean="0"/>
              <a:t>Jak ?</a:t>
            </a:r>
          </a:p>
          <a:p>
            <a:pPr>
              <a:buFontTx/>
              <a:buChar char="-"/>
            </a:pPr>
            <a:r>
              <a:rPr lang="cs-CZ" dirty="0" smtClean="0"/>
              <a:t>Proč</a:t>
            </a:r>
          </a:p>
          <a:p>
            <a:pPr>
              <a:buNone/>
            </a:pPr>
            <a:r>
              <a:rPr lang="cs-CZ" sz="1600" dirty="0" smtClean="0"/>
              <a:t>Str. 166 - 170</a:t>
            </a:r>
          </a:p>
          <a:p>
            <a:pPr>
              <a:buFontTx/>
              <a:buChar char="-"/>
            </a:pPr>
            <a:endParaRPr lang="cs-CZ"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Skupina a práce „tady a teď</a:t>
            </a:r>
            <a:r>
              <a:rPr lang="cs-CZ" dirty="0" smtClean="0"/>
              <a:t>“</a:t>
            </a:r>
            <a:endParaRPr lang="en-US" dirty="0"/>
          </a:p>
        </p:txBody>
      </p:sp>
      <p:sp>
        <p:nvSpPr>
          <p:cNvPr id="3" name="Zástupný symbol pro obsah 2"/>
          <p:cNvSpPr>
            <a:spLocks noGrp="1"/>
          </p:cNvSpPr>
          <p:nvPr>
            <p:ph idx="1"/>
          </p:nvPr>
        </p:nvSpPr>
        <p:spPr/>
        <p:txBody>
          <a:bodyPr>
            <a:normAutofit fontScale="70000" lnSpcReduction="20000"/>
          </a:bodyPr>
          <a:lstStyle/>
          <a:p>
            <a:r>
              <a:rPr lang="cs-CZ" dirty="0" smtClean="0"/>
              <a:t>Zaměření na proces je zdroj síly skupiny, </a:t>
            </a:r>
          </a:p>
          <a:p>
            <a:r>
              <a:rPr lang="cs-CZ" dirty="0" smtClean="0"/>
              <a:t>v tom je jejich specifikum, které je částečně  odlišuje od běžného života</a:t>
            </a:r>
          </a:p>
          <a:p>
            <a:r>
              <a:rPr lang="cs-CZ" dirty="0" smtClean="0"/>
              <a:t>V běžném životě má zaměření na proces často „negativní konotaci“ (kritika gest, stylu řeči, zvyků, </a:t>
            </a:r>
            <a:r>
              <a:rPr lang="cs-CZ" dirty="0" err="1" smtClean="0"/>
              <a:t>atd</a:t>
            </a:r>
            <a:r>
              <a:rPr lang="cs-CZ" dirty="0" smtClean="0"/>
              <a:t>)</a:t>
            </a:r>
          </a:p>
          <a:p>
            <a:r>
              <a:rPr lang="cs-CZ" dirty="0" err="1" smtClean="0"/>
              <a:t>Miles</a:t>
            </a:r>
            <a:r>
              <a:rPr lang="cs-CZ" dirty="0" smtClean="0"/>
              <a:t>:</a:t>
            </a:r>
          </a:p>
          <a:p>
            <a:pPr>
              <a:buNone/>
            </a:pPr>
            <a:r>
              <a:rPr lang="cs-CZ" dirty="0" smtClean="0"/>
              <a:t> zaměření na proces připomíná starou dětskou úzkost spojenou </a:t>
            </a:r>
          </a:p>
          <a:p>
            <a:pPr>
              <a:buFontTx/>
              <a:buChar char="-"/>
            </a:pPr>
            <a:r>
              <a:rPr lang="cs-CZ" dirty="0" smtClean="0"/>
              <a:t>s vychováváním,</a:t>
            </a:r>
          </a:p>
          <a:p>
            <a:pPr>
              <a:buFontTx/>
              <a:buChar char="-"/>
            </a:pPr>
            <a:r>
              <a:rPr lang="cs-CZ" dirty="0" smtClean="0"/>
              <a:t> je vnímáno jako kritické a kontrolující,</a:t>
            </a:r>
          </a:p>
          <a:p>
            <a:pPr>
              <a:buFontTx/>
              <a:buChar char="-"/>
            </a:pPr>
            <a:r>
              <a:rPr lang="cs-CZ" dirty="0" smtClean="0"/>
              <a:t>není to norma o tom mluvit, nebezpečná vtíravost provokuje úzkost,</a:t>
            </a:r>
          </a:p>
          <a:p>
            <a:pPr>
              <a:buFontTx/>
              <a:buChar char="-"/>
            </a:pPr>
            <a:r>
              <a:rPr lang="cs-CZ" dirty="0" smtClean="0"/>
              <a:t>hodnocení procesu „podkopává autoritu“. Čím strnulejší je mocenská struktura nějaké skupiny (organizace, tím více opatření je namířeno proti analýze procesu)</a:t>
            </a:r>
          </a:p>
          <a:p>
            <a:pPr>
              <a:buNone/>
            </a:pPr>
            <a:endParaRPr lang="cs-CZ"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smtClean="0"/>
              <a:t/>
            </a:r>
            <a:br>
              <a:rPr lang="cs-CZ" sz="4000" b="1" dirty="0" smtClean="0"/>
            </a:br>
            <a:r>
              <a:rPr lang="cs-CZ" sz="4000" b="1" dirty="0" smtClean="0"/>
              <a:t>Skupina a práce „tady a teď</a:t>
            </a:r>
            <a:r>
              <a:rPr lang="cs-CZ" sz="4000" dirty="0" smtClean="0"/>
              <a:t>“</a:t>
            </a:r>
            <a:br>
              <a:rPr lang="cs-CZ" sz="4000" dirty="0" smtClean="0"/>
            </a:br>
            <a:r>
              <a:rPr lang="cs-CZ" sz="3600" dirty="0" smtClean="0"/>
              <a:t>Úkoly vedoucího</a:t>
            </a:r>
            <a:r>
              <a:rPr lang="en-US" dirty="0" smtClean="0"/>
              <a:t/>
            </a:r>
            <a:br>
              <a:rPr lang="en-US" dirty="0" smtClean="0"/>
            </a:br>
            <a:endParaRPr lang="en-US" dirty="0"/>
          </a:p>
        </p:txBody>
      </p:sp>
      <p:sp>
        <p:nvSpPr>
          <p:cNvPr id="3" name="Zástupný symbol pro obsah 2"/>
          <p:cNvSpPr>
            <a:spLocks noGrp="1"/>
          </p:cNvSpPr>
          <p:nvPr>
            <p:ph idx="1"/>
          </p:nvPr>
        </p:nvSpPr>
        <p:spPr/>
        <p:txBody>
          <a:bodyPr>
            <a:normAutofit fontScale="85000" lnSpcReduction="20000"/>
          </a:bodyPr>
          <a:lstStyle/>
          <a:p>
            <a:pPr marL="514350" indent="-514350">
              <a:buAutoNum type="arabicPeriod"/>
            </a:pPr>
            <a:r>
              <a:rPr lang="cs-CZ" dirty="0" smtClean="0"/>
              <a:t>Fáze –aktivace – od vnějších témat k osobním vztahům</a:t>
            </a:r>
          </a:p>
          <a:p>
            <a:pPr marL="514350" indent="-514350">
              <a:buAutoNum type="arabicPeriod"/>
            </a:pPr>
            <a:r>
              <a:rPr lang="cs-CZ" dirty="0" smtClean="0"/>
              <a:t>Objasňování vztahů – to je těžké mezi členy skupiny, když to dělá někdo jiný než vedoucí, je podezřelý</a:t>
            </a:r>
          </a:p>
          <a:p>
            <a:pPr marL="514350" indent="-514350">
              <a:buAutoNum type="arabicPeriod"/>
            </a:pPr>
            <a:r>
              <a:rPr lang="cs-CZ" dirty="0" smtClean="0"/>
              <a:t>Pozorující účastník</a:t>
            </a:r>
          </a:p>
          <a:p>
            <a:pPr marL="514350" indent="-514350">
              <a:buNone/>
            </a:pPr>
            <a:r>
              <a:rPr lang="cs-CZ" dirty="0" smtClean="0"/>
              <a:t>Důležité: </a:t>
            </a:r>
          </a:p>
          <a:p>
            <a:pPr marL="514350" indent="-514350">
              <a:buFontTx/>
              <a:buChar char="-"/>
            </a:pPr>
            <a:r>
              <a:rPr lang="cs-CZ" dirty="0" smtClean="0"/>
              <a:t>proces tady a teď  </a:t>
            </a:r>
            <a:r>
              <a:rPr lang="cs-CZ" b="1" dirty="0" smtClean="0"/>
              <a:t>je a není  ahistorický </a:t>
            </a:r>
            <a:r>
              <a:rPr lang="cs-CZ" dirty="0" smtClean="0"/>
              <a:t>– vracíme se k minulosti, ale ne proto, abychom se jí primárně zabývali, ale proto, abychom pochopili přítomnost</a:t>
            </a:r>
          </a:p>
          <a:p>
            <a:pPr marL="514350" indent="-514350">
              <a:buFontTx/>
              <a:buChar char="-"/>
            </a:pPr>
            <a:r>
              <a:rPr lang="cs-CZ" dirty="0" smtClean="0"/>
              <a:t>mezi zážitkem tady a teď  a jeho popisem není ostrá hranice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aktivace „tady a teď“</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Myslet v teď a tady -  vztahování k přítomnost</a:t>
            </a:r>
          </a:p>
          <a:p>
            <a:r>
              <a:rPr lang="cs-CZ" dirty="0" smtClean="0"/>
              <a:t>(jaký to má vztah k tomu, „co se tu děje?“,“ „ten pocit zažíváš i tady?“ „všimnul sis reakce Honzy?, „mě se teď zdá“ </a:t>
            </a:r>
          </a:p>
          <a:p>
            <a:r>
              <a:rPr lang="cs-CZ" dirty="0" smtClean="0"/>
              <a:t>Posun ob abstraktního k specifickému a od minulého k přítomnému</a:t>
            </a:r>
          </a:p>
          <a:p>
            <a:pPr>
              <a:buNone/>
            </a:pPr>
            <a:r>
              <a:rPr lang="cs-CZ" dirty="0" smtClean="0"/>
              <a:t>„</a:t>
            </a:r>
            <a:r>
              <a:rPr lang="cs-CZ" sz="2400" dirty="0" smtClean="0"/>
              <a:t>kdyby ses měl na někoho tady naštvat, kdo by to byl?“  (začal mluvit o tom, jak se naštval na partnerku)</a:t>
            </a:r>
          </a:p>
          <a:p>
            <a:pPr>
              <a:buNone/>
            </a:pPr>
            <a:r>
              <a:rPr lang="cs-CZ" sz="2400" dirty="0" smtClean="0"/>
              <a:t>Lže: kdy jsi tady zalhal, manipuluje: kdy jsi </a:t>
            </a:r>
            <a:r>
              <a:rPr lang="cs-CZ" sz="2400" dirty="0" err="1" smtClean="0"/>
              <a:t>ná</a:t>
            </a:r>
            <a:r>
              <a:rPr lang="cs-CZ" sz="2400" dirty="0" smtClean="0"/>
              <a:t> zmanipuloval, neumí se </a:t>
            </a:r>
            <a:r>
              <a:rPr lang="cs-CZ" sz="2400" dirty="0" err="1" smtClean="0"/>
              <a:t>vyhádřit</a:t>
            </a:r>
            <a:r>
              <a:rPr lang="cs-CZ" sz="2400" dirty="0" smtClean="0"/>
              <a:t> – čeho se to tady týkalo…</a:t>
            </a:r>
          </a:p>
          <a:p>
            <a:pPr>
              <a:buNone/>
            </a:pPr>
            <a:endParaRPr lang="en-US"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981</Words>
  <Application>Microsoft Office PowerPoint</Application>
  <PresentationFormat>Předvádění na obrazovce (4:3)</PresentationFormat>
  <Paragraphs>78</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Motiv sady Office</vt:lpstr>
      <vt:lpstr>Různé styly a přístupy k vedení výcvikové a psychoterapeutické skupiny</vt:lpstr>
      <vt:lpstr>Terapeutické faktory v různých typech práce se skupinou (Yalom, 2000)</vt:lpstr>
      <vt:lpstr>Terapeutické faktory v různých fázích práce se skupinou</vt:lpstr>
      <vt:lpstr>Terapeutické faktory mimo skupinu</vt:lpstr>
      <vt:lpstr>Osobnostní rozdíly a skupinová psychoterapie</vt:lpstr>
      <vt:lpstr>Skupina a práce „tady a teď“</vt:lpstr>
      <vt:lpstr>Skupina a práce „tady a teď“</vt:lpstr>
      <vt:lpstr> Skupina a práce „tady a teď“ Úkoly vedoucího </vt:lpstr>
      <vt:lpstr>Techniky aktivace „tady a teď“</vt:lpstr>
      <vt:lpstr>Techniky aktivace „tady a teď“</vt:lpstr>
      <vt:lpstr>Techniky aktivace „tady a teď“</vt:lpstr>
      <vt:lpstr>Techniky aktivace „tady a teď“</vt:lpstr>
      <vt:lpstr>Techniky aktivace „tady a teď“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Různé styly a přístupy k vedení výcvikové a psychoterapeutické skupiny</dc:title>
  <dc:creator>Petr</dc:creator>
  <cp:lastModifiedBy>Petr</cp:lastModifiedBy>
  <cp:revision>29</cp:revision>
  <dcterms:created xsi:type="dcterms:W3CDTF">2009-05-06T19:11:55Z</dcterms:created>
  <dcterms:modified xsi:type="dcterms:W3CDTF">2009-05-19T13:49:02Z</dcterms:modified>
</cp:coreProperties>
</file>